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8"/>
  </p:notesMasterIdLst>
  <p:handoutMasterIdLst>
    <p:handoutMasterId r:id="rId139"/>
  </p:handoutMasterIdLst>
  <p:sldIdLst>
    <p:sldId id="256" r:id="rId2"/>
    <p:sldId id="367" r:id="rId3"/>
    <p:sldId id="461"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75" r:id="rId18"/>
    <p:sldId id="476" r:id="rId19"/>
    <p:sldId id="381" r:id="rId20"/>
    <p:sldId id="382" r:id="rId21"/>
    <p:sldId id="383" r:id="rId22"/>
    <p:sldId id="477" r:id="rId23"/>
    <p:sldId id="478" r:id="rId24"/>
    <p:sldId id="379" r:id="rId25"/>
    <p:sldId id="380" r:id="rId26"/>
    <p:sldId id="384"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19" r:id="rId45"/>
    <p:sldId id="420" r:id="rId46"/>
    <p:sldId id="421" r:id="rId47"/>
    <p:sldId id="422" r:id="rId48"/>
    <p:sldId id="423" r:id="rId49"/>
    <p:sldId id="424" r:id="rId50"/>
    <p:sldId id="425" r:id="rId51"/>
    <p:sldId id="496" r:id="rId52"/>
    <p:sldId id="497" r:id="rId53"/>
    <p:sldId id="498" r:id="rId54"/>
    <p:sldId id="499" r:id="rId55"/>
    <p:sldId id="460" r:id="rId56"/>
    <p:sldId id="368" r:id="rId57"/>
    <p:sldId id="369" r:id="rId58"/>
    <p:sldId id="370" r:id="rId59"/>
    <p:sldId id="371" r:id="rId60"/>
    <p:sldId id="372" r:id="rId61"/>
    <p:sldId id="373" r:id="rId62"/>
    <p:sldId id="374" r:id="rId63"/>
    <p:sldId id="375" r:id="rId64"/>
    <p:sldId id="376" r:id="rId65"/>
    <p:sldId id="377" r:id="rId66"/>
    <p:sldId id="378"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414" r:id="rId97"/>
    <p:sldId id="416" r:id="rId98"/>
    <p:sldId id="415" r:id="rId99"/>
    <p:sldId id="417" r:id="rId100"/>
    <p:sldId id="418" r:id="rId101"/>
    <p:sldId id="426" r:id="rId102"/>
    <p:sldId id="427" r:id="rId103"/>
    <p:sldId id="428" r:id="rId104"/>
    <p:sldId id="429" r:id="rId105"/>
    <p:sldId id="430" r:id="rId106"/>
    <p:sldId id="431" r:id="rId107"/>
    <p:sldId id="432" r:id="rId108"/>
    <p:sldId id="433" r:id="rId109"/>
    <p:sldId id="434" r:id="rId110"/>
    <p:sldId id="435" r:id="rId111"/>
    <p:sldId id="436" r:id="rId112"/>
    <p:sldId id="437" r:id="rId113"/>
    <p:sldId id="438" r:id="rId114"/>
    <p:sldId id="439" r:id="rId115"/>
    <p:sldId id="440" r:id="rId116"/>
    <p:sldId id="441" r:id="rId117"/>
    <p:sldId id="442" r:id="rId118"/>
    <p:sldId id="443" r:id="rId119"/>
    <p:sldId id="444" r:id="rId120"/>
    <p:sldId id="445" r:id="rId121"/>
    <p:sldId id="446" r:id="rId122"/>
    <p:sldId id="447" r:id="rId123"/>
    <p:sldId id="448" r:id="rId124"/>
    <p:sldId id="449" r:id="rId125"/>
    <p:sldId id="450" r:id="rId126"/>
    <p:sldId id="451" r:id="rId127"/>
    <p:sldId id="452" r:id="rId128"/>
    <p:sldId id="453" r:id="rId129"/>
    <p:sldId id="454" r:id="rId130"/>
    <p:sldId id="455" r:id="rId131"/>
    <p:sldId id="456" r:id="rId132"/>
    <p:sldId id="457" r:id="rId133"/>
    <p:sldId id="458" r:id="rId134"/>
    <p:sldId id="459" r:id="rId135"/>
    <p:sldId id="270" r:id="rId136"/>
    <p:sldId id="272" r:id="rId137"/>
  </p:sldIdLst>
  <p:sldSz cx="9144000" cy="6858000" type="screen4x3"/>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404"/>
    <a:srgbClr val="333030"/>
    <a:srgbClr val="E32C22"/>
    <a:srgbClr val="332E2E"/>
    <a:srgbClr val="332B2B"/>
    <a:srgbClr val="E61212"/>
    <a:srgbClr val="730B0B"/>
    <a:srgbClr val="B95CCC"/>
    <a:srgbClr val="2E1533"/>
    <a:srgbClr val="331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721" autoAdjust="0"/>
    <p:restoredTop sz="99821" autoAdjust="0"/>
  </p:normalViewPr>
  <p:slideViewPr>
    <p:cSldViewPr showGuides="1">
      <p:cViewPr>
        <p:scale>
          <a:sx n="66" d="100"/>
          <a:sy n="66" d="100"/>
        </p:scale>
        <p:origin x="-1932" y="-270"/>
      </p:cViewPr>
      <p:guideLst>
        <p:guide orient="horz" pos="4319"/>
        <p:guide pos="328"/>
        <p:guide pos="5432"/>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82" d="100"/>
          <a:sy n="82" d="100"/>
        </p:scale>
        <p:origin x="-318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mk-MK"/>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8428AE-5650-4B42-BFF8-D1B3B4A7420A}" type="datetimeFigureOut">
              <a:rPr lang="mk-MK" smtClean="0"/>
              <a:pPr/>
              <a:t>05.05.2015</a:t>
            </a:fld>
            <a:endParaRPr lang="mk-MK"/>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mk-MK"/>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A2410-466B-417B-8D83-F6BFDF81EAD4}" type="slidenum">
              <a:rPr lang="mk-MK" smtClean="0"/>
              <a:pPr/>
              <a:t>‹#›</a:t>
            </a:fld>
            <a:endParaRPr lang="mk-MK"/>
          </a:p>
        </p:txBody>
      </p:sp>
    </p:spTree>
    <p:extLst>
      <p:ext uri="{BB962C8B-B14F-4D97-AF65-F5344CB8AC3E}">
        <p14:creationId xmlns:p14="http://schemas.microsoft.com/office/powerpoint/2010/main" val="4292398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mk-M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EC16C-4E39-4437-9D3D-DA1B32D534CC}" type="datetimeFigureOut">
              <a:rPr lang="mk-MK" smtClean="0"/>
              <a:pPr/>
              <a:t>05.05.2015</a:t>
            </a:fld>
            <a:endParaRPr lang="mk-M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mk-M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mk-M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0303B-A429-4010-B8B5-DDA049A7B3D1}" type="slidenum">
              <a:rPr lang="mk-MK" smtClean="0"/>
              <a:pPr/>
              <a:t>‹#›</a:t>
            </a:fld>
            <a:endParaRPr lang="mk-MK"/>
          </a:p>
        </p:txBody>
      </p:sp>
    </p:spTree>
    <p:extLst>
      <p:ext uri="{BB962C8B-B14F-4D97-AF65-F5344CB8AC3E}">
        <p14:creationId xmlns:p14="http://schemas.microsoft.com/office/powerpoint/2010/main" val="379647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a:t>
            </a:fld>
            <a:endParaRPr lang="mk-M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a:t>
            </a:fld>
            <a:endParaRPr lang="mk-MK"/>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100</a:t>
            </a:fld>
            <a:endParaRPr lang="mk-MK"/>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101</a:t>
            </a:fld>
            <a:endParaRPr lang="mk-MK"/>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102</a:t>
            </a:fld>
            <a:endParaRPr lang="mk-MK"/>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103</a:t>
            </a:fld>
            <a:endParaRPr lang="mk-MK"/>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104</a:t>
            </a:fld>
            <a:endParaRPr lang="mk-MK"/>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105</a:t>
            </a:fld>
            <a:endParaRPr lang="mk-MK"/>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106</a:t>
            </a:fld>
            <a:endParaRPr lang="mk-MK"/>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107</a:t>
            </a:fld>
            <a:endParaRPr lang="mk-MK"/>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108</a:t>
            </a:fld>
            <a:endParaRPr lang="mk-MK"/>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109</a:t>
            </a:fld>
            <a:endParaRPr lang="mk-M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a:t>
            </a:fld>
            <a:endParaRPr lang="mk-MK"/>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110</a:t>
            </a:fld>
            <a:endParaRPr lang="mk-MK"/>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111</a:t>
            </a:fld>
            <a:endParaRPr lang="mk-MK"/>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112</a:t>
            </a:fld>
            <a:endParaRPr lang="mk-MK"/>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113</a:t>
            </a:fld>
            <a:endParaRPr lang="mk-MK"/>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114</a:t>
            </a:fld>
            <a:endParaRPr lang="mk-MK"/>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115</a:t>
            </a:fld>
            <a:endParaRPr lang="mk-MK"/>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116</a:t>
            </a:fld>
            <a:endParaRPr lang="mk-MK"/>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117</a:t>
            </a:fld>
            <a:endParaRPr lang="mk-MK"/>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118</a:t>
            </a:fld>
            <a:endParaRPr lang="mk-MK"/>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119</a:t>
            </a:fld>
            <a:endParaRPr lang="mk-M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a:t>
            </a:fld>
            <a:endParaRPr lang="mk-MK"/>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120</a:t>
            </a:fld>
            <a:endParaRPr lang="mk-MK"/>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121</a:t>
            </a:fld>
            <a:endParaRPr lang="mk-MK"/>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122</a:t>
            </a:fld>
            <a:endParaRPr lang="mk-MK"/>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123</a:t>
            </a:fld>
            <a:endParaRPr lang="mk-MK"/>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124</a:t>
            </a:fld>
            <a:endParaRPr lang="mk-MK"/>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125</a:t>
            </a:fld>
            <a:endParaRPr lang="mk-MK"/>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126</a:t>
            </a:fld>
            <a:endParaRPr lang="mk-MK"/>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127</a:t>
            </a:fld>
            <a:endParaRPr lang="mk-MK"/>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128</a:t>
            </a:fld>
            <a:endParaRPr lang="mk-MK"/>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129</a:t>
            </a:fld>
            <a:endParaRPr lang="mk-M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a:t>
            </a:fld>
            <a:endParaRPr lang="mk-MK"/>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130</a:t>
            </a:fld>
            <a:endParaRPr lang="mk-MK"/>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131</a:t>
            </a:fld>
            <a:endParaRPr lang="mk-MK"/>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132</a:t>
            </a:fld>
            <a:endParaRPr lang="mk-MK"/>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133</a:t>
            </a:fld>
            <a:endParaRPr lang="mk-MK"/>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134</a:t>
            </a:fld>
            <a:endParaRPr lang="mk-MK"/>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135</a:t>
            </a:fld>
            <a:endParaRPr lang="mk-MK"/>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136</a:t>
            </a:fld>
            <a:endParaRPr lang="mk-M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14</a:t>
            </a:fld>
            <a:endParaRPr lang="mk-M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15</a:t>
            </a:fld>
            <a:endParaRPr lang="mk-M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16</a:t>
            </a:fld>
            <a:endParaRPr lang="mk-M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17</a:t>
            </a:fld>
            <a:endParaRPr lang="mk-M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18</a:t>
            </a:fld>
            <a:endParaRPr lang="mk-M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19</a:t>
            </a:fld>
            <a:endParaRPr lang="mk-M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a:t>
            </a:fld>
            <a:endParaRPr lang="mk-M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20</a:t>
            </a:fld>
            <a:endParaRPr lang="mk-M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21</a:t>
            </a:fld>
            <a:endParaRPr lang="mk-M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22</a:t>
            </a:fld>
            <a:endParaRPr lang="mk-M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23</a:t>
            </a:fld>
            <a:endParaRPr lang="mk-M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24</a:t>
            </a:fld>
            <a:endParaRPr lang="mk-M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25</a:t>
            </a:fld>
            <a:endParaRPr lang="mk-M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26</a:t>
            </a:fld>
            <a:endParaRPr lang="mk-MK"/>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27</a:t>
            </a:fld>
            <a:endParaRPr lang="mk-MK"/>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28</a:t>
            </a:fld>
            <a:endParaRPr lang="mk-MK"/>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29</a:t>
            </a:fld>
            <a:endParaRPr lang="mk-M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a:t>
            </a:fld>
            <a:endParaRPr lang="mk-MK"/>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30</a:t>
            </a:fld>
            <a:endParaRPr lang="mk-MK"/>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31</a:t>
            </a:fld>
            <a:endParaRPr lang="mk-MK"/>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32</a:t>
            </a:fld>
            <a:endParaRPr lang="mk-MK"/>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33</a:t>
            </a:fld>
            <a:endParaRPr lang="mk-MK"/>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34</a:t>
            </a:fld>
            <a:endParaRPr lang="mk-MK"/>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35</a:t>
            </a:fld>
            <a:endParaRPr lang="mk-MK"/>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36</a:t>
            </a:fld>
            <a:endParaRPr lang="mk-M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37</a:t>
            </a:fld>
            <a:endParaRPr lang="mk-MK"/>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38</a:t>
            </a:fld>
            <a:endParaRPr lang="mk-MK"/>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39</a:t>
            </a:fld>
            <a:endParaRPr lang="mk-M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a:t>
            </a:fld>
            <a:endParaRPr lang="mk-MK"/>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40</a:t>
            </a:fld>
            <a:endParaRPr lang="mk-MK"/>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41</a:t>
            </a:fld>
            <a:endParaRPr lang="mk-MK"/>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42</a:t>
            </a:fld>
            <a:endParaRPr lang="mk-MK"/>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43</a:t>
            </a:fld>
            <a:endParaRPr lang="mk-MK"/>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44</a:t>
            </a:fld>
            <a:endParaRPr lang="mk-MK"/>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45</a:t>
            </a:fld>
            <a:endParaRPr lang="mk-MK"/>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46</a:t>
            </a:fld>
            <a:endParaRPr lang="mk-MK"/>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47</a:t>
            </a:fld>
            <a:endParaRPr lang="mk-MK"/>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48</a:t>
            </a:fld>
            <a:endParaRPr lang="mk-MK"/>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49</a:t>
            </a:fld>
            <a:endParaRPr lang="mk-M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a:t>
            </a:fld>
            <a:endParaRPr lang="mk-MK"/>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50</a:t>
            </a:fld>
            <a:endParaRPr lang="mk-MK"/>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51</a:t>
            </a:fld>
            <a:endParaRPr lang="mk-MK"/>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52</a:t>
            </a:fld>
            <a:endParaRPr lang="mk-MK"/>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53</a:t>
            </a:fld>
            <a:endParaRPr lang="mk-MK"/>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54</a:t>
            </a:fld>
            <a:endParaRPr lang="mk-MK"/>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55</a:t>
            </a:fld>
            <a:endParaRPr lang="mk-MK"/>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56</a:t>
            </a:fld>
            <a:endParaRPr lang="mk-MK"/>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57</a:t>
            </a:fld>
            <a:endParaRPr lang="mk-MK"/>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58</a:t>
            </a:fld>
            <a:endParaRPr lang="mk-MK"/>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59</a:t>
            </a:fld>
            <a:endParaRPr lang="mk-M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a:t>
            </a:fld>
            <a:endParaRPr lang="mk-MK"/>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60</a:t>
            </a:fld>
            <a:endParaRPr lang="mk-MK"/>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61</a:t>
            </a:fld>
            <a:endParaRPr lang="mk-MK"/>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62</a:t>
            </a:fld>
            <a:endParaRPr lang="mk-MK"/>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63</a:t>
            </a:fld>
            <a:endParaRPr lang="mk-MK"/>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64</a:t>
            </a:fld>
            <a:endParaRPr lang="mk-MK"/>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65</a:t>
            </a:fld>
            <a:endParaRPr lang="mk-MK"/>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66</a:t>
            </a:fld>
            <a:endParaRPr lang="mk-MK"/>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67</a:t>
            </a:fld>
            <a:endParaRPr lang="mk-MK"/>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68</a:t>
            </a:fld>
            <a:endParaRPr lang="mk-MK"/>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69</a:t>
            </a:fld>
            <a:endParaRPr lang="mk-M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a:t>
            </a:fld>
            <a:endParaRPr lang="mk-MK"/>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70</a:t>
            </a:fld>
            <a:endParaRPr lang="mk-MK"/>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71</a:t>
            </a:fld>
            <a:endParaRPr lang="mk-MK"/>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72</a:t>
            </a:fld>
            <a:endParaRPr lang="mk-MK"/>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73</a:t>
            </a:fld>
            <a:endParaRPr lang="mk-MK"/>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74</a:t>
            </a:fld>
            <a:endParaRPr lang="mk-MK"/>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75</a:t>
            </a:fld>
            <a:endParaRPr lang="mk-MK"/>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76</a:t>
            </a:fld>
            <a:endParaRPr lang="mk-MK"/>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77</a:t>
            </a:fld>
            <a:endParaRPr lang="mk-MK"/>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78</a:t>
            </a:fld>
            <a:endParaRPr lang="mk-MK"/>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79</a:t>
            </a:fld>
            <a:endParaRPr lang="mk-M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a:t>
            </a:fld>
            <a:endParaRPr lang="mk-MK"/>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80</a:t>
            </a:fld>
            <a:endParaRPr lang="mk-MK"/>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81</a:t>
            </a:fld>
            <a:endParaRPr lang="mk-MK"/>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82</a:t>
            </a:fld>
            <a:endParaRPr lang="mk-MK"/>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83</a:t>
            </a:fld>
            <a:endParaRPr lang="mk-MK"/>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84</a:t>
            </a:fld>
            <a:endParaRPr lang="mk-MK"/>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85</a:t>
            </a:fld>
            <a:endParaRPr lang="mk-MK"/>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86</a:t>
            </a:fld>
            <a:endParaRPr lang="mk-MK"/>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87</a:t>
            </a:fld>
            <a:endParaRPr lang="mk-MK"/>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88</a:t>
            </a:fld>
            <a:endParaRPr lang="mk-MK"/>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89</a:t>
            </a:fld>
            <a:endParaRPr lang="mk-M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a:t>
            </a:fld>
            <a:endParaRPr lang="mk-MK"/>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90</a:t>
            </a:fld>
            <a:endParaRPr lang="mk-MK"/>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91</a:t>
            </a:fld>
            <a:endParaRPr lang="mk-MK"/>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92</a:t>
            </a:fld>
            <a:endParaRPr lang="mk-MK"/>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93</a:t>
            </a:fld>
            <a:endParaRPr lang="mk-MK"/>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94</a:t>
            </a:fld>
            <a:endParaRPr lang="mk-MK"/>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95</a:t>
            </a:fld>
            <a:endParaRPr lang="mk-MK"/>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96</a:t>
            </a:fld>
            <a:endParaRPr lang="mk-MK"/>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97</a:t>
            </a:fld>
            <a:endParaRPr lang="mk-MK"/>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98</a:t>
            </a:fld>
            <a:endParaRPr lang="mk-MK"/>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k-MK" dirty="0"/>
          </a:p>
        </p:txBody>
      </p:sp>
      <p:sp>
        <p:nvSpPr>
          <p:cNvPr id="4" name="Slide Number Placeholder 3"/>
          <p:cNvSpPr>
            <a:spLocks noGrp="1"/>
          </p:cNvSpPr>
          <p:nvPr>
            <p:ph type="sldNum" sz="quarter" idx="10"/>
          </p:nvPr>
        </p:nvSpPr>
        <p:spPr/>
        <p:txBody>
          <a:bodyPr/>
          <a:lstStyle/>
          <a:p>
            <a:fld id="{1BA0303B-A429-4010-B8B5-DDA049A7B3D1}" type="slidenum">
              <a:rPr lang="mk-MK" smtClean="0"/>
              <a:pPr/>
              <a:t>99</a:t>
            </a:fld>
            <a:endParaRPr lang="mk-M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mk-M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mk-MK"/>
          </a:p>
        </p:txBody>
      </p:sp>
      <p:sp>
        <p:nvSpPr>
          <p:cNvPr id="4" name="Date Placeholder 3"/>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mk-M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k-M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5" name="Date Placeholder 4"/>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mk-M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7" name="Date Placeholder 6"/>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Date Placeholder 2"/>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mk-M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mk-M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k-M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45B2A-B224-4861-96E7-AC6904DA25A1}" type="datetimeFigureOut">
              <a:rPr lang="mk-MK" smtClean="0"/>
              <a:pPr/>
              <a:t>05.05.2015</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4DA45693-9F51-4B25-9B2D-FF7F865121C3}" type="slidenum">
              <a:rPr lang="mk-MK" smtClean="0"/>
              <a:pPr/>
              <a:t>‹#›</a:t>
            </a:fld>
            <a:endParaRPr lang="mk-M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mk-M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45B2A-B224-4861-96E7-AC6904DA25A1}" type="datetimeFigureOut">
              <a:rPr lang="mk-MK" smtClean="0"/>
              <a:pPr/>
              <a:t>05.05.2015</a:t>
            </a:fld>
            <a:endParaRPr lang="mk-M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45693-9F51-4B25-9B2D-FF7F865121C3}" type="slidenum">
              <a:rPr lang="mk-MK" smtClean="0"/>
              <a:pPr/>
              <a:t>‹#›</a:t>
            </a:fld>
            <a:endParaRPr lang="mk-M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png"/></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078164"/>
            <a:ext cx="7181850" cy="712788"/>
          </a:xfrm>
          <a:solidFill>
            <a:srgbClr val="E32C22"/>
          </a:solidFill>
          <a:effectLst/>
        </p:spPr>
        <p:txBody>
          <a:bodyPr anchor="ctr" anchorCtr="0">
            <a:noAutofit/>
          </a:bodyPr>
          <a:lstStyle/>
          <a:p>
            <a:pPr lvl="0" algn="r">
              <a:defRPr/>
            </a:pPr>
            <a:r>
              <a:rPr lang="ru-RU" sz="2000" b="1" dirty="0" smtClean="0">
                <a:solidFill>
                  <a:schemeClr val="bg1"/>
                </a:solidFill>
                <a:latin typeface="Sansation" pitchFamily="2" charset="0"/>
              </a:rPr>
              <a:t>Лекция </a:t>
            </a:r>
            <a:r>
              <a:rPr lang="ru-RU" sz="2000" b="1" dirty="0">
                <a:solidFill>
                  <a:schemeClr val="bg1"/>
                </a:solidFill>
                <a:latin typeface="Sansation" pitchFamily="2" charset="0"/>
              </a:rPr>
              <a:t>6</a:t>
            </a:r>
            <a:r>
              <a:rPr lang="ru-RU" sz="2000" b="1" dirty="0" smtClean="0">
                <a:solidFill>
                  <a:schemeClr val="bg1"/>
                </a:solidFill>
                <a:latin typeface="Sansation" pitchFamily="2" charset="0"/>
              </a:rPr>
              <a:t>. </a:t>
            </a:r>
            <a:r>
              <a:rPr lang="en-US" sz="2000" b="1" dirty="0" smtClean="0">
                <a:solidFill>
                  <a:schemeClr val="bg1"/>
                </a:solidFill>
                <a:latin typeface="Sansation" pitchFamily="2" charset="0"/>
              </a:rPr>
              <a:t> </a:t>
            </a:r>
            <a:r>
              <a:rPr lang="ru-RU" sz="2000" b="1" dirty="0" smtClean="0">
                <a:solidFill>
                  <a:schemeClr val="bg1"/>
                </a:solidFill>
                <a:latin typeface="Sansation" pitchFamily="2" charset="0"/>
              </a:rPr>
              <a:t>Основы языка</a:t>
            </a:r>
            <a:r>
              <a:rPr lang="en-US" sz="2000" b="1" dirty="0" smtClean="0">
                <a:solidFill>
                  <a:schemeClr val="bg1"/>
                </a:solidFill>
                <a:latin typeface="Sansation" pitchFamily="2" charset="0"/>
              </a:rPr>
              <a:t> </a:t>
            </a:r>
            <a:r>
              <a:rPr lang="en-US" sz="2000" b="1" dirty="0">
                <a:solidFill>
                  <a:schemeClr val="bg1"/>
                </a:solidFill>
                <a:latin typeface="Sansation" pitchFamily="2" charset="0"/>
              </a:rPr>
              <a:t>SQL</a:t>
            </a:r>
            <a:endParaRPr lang="mk-MK" sz="2000" b="1" dirty="0">
              <a:solidFill>
                <a:schemeClr val="bg1"/>
              </a:solidFill>
              <a:latin typeface="Sansation" pitchFamily="2" charset="0"/>
            </a:endParaRPr>
          </a:p>
        </p:txBody>
      </p:sp>
      <p:sp>
        <p:nvSpPr>
          <p:cNvPr id="14" name="TextBox 13"/>
          <p:cNvSpPr txBox="1"/>
          <p:nvPr/>
        </p:nvSpPr>
        <p:spPr>
          <a:xfrm>
            <a:off x="0" y="1619240"/>
            <a:ext cx="7286640" cy="923330"/>
          </a:xfrm>
          <a:prstGeom prst="rect">
            <a:avLst/>
          </a:prstGeom>
          <a:noFill/>
        </p:spPr>
        <p:txBody>
          <a:bodyPr wrap="square" rtlCol="0">
            <a:spAutoFit/>
          </a:bodyPr>
          <a:lstStyle/>
          <a:p>
            <a:pPr algn="r"/>
            <a:r>
              <a:rPr lang="en-US" sz="5400" b="1" dirty="0" smtClean="0">
                <a:solidFill>
                  <a:schemeClr val="tx1">
                    <a:lumMod val="75000"/>
                    <a:lumOff val="25000"/>
                  </a:schemeClr>
                </a:solidFill>
                <a:latin typeface="Sansation" pitchFamily="2" charset="0"/>
              </a:rPr>
              <a:t>WELCOME</a:t>
            </a:r>
            <a:r>
              <a:rPr lang="en-US" sz="5400" b="1" dirty="0" smtClean="0">
                <a:latin typeface="Sansation" pitchFamily="2" charset="0"/>
              </a:rPr>
              <a:t> </a:t>
            </a:r>
            <a:r>
              <a:rPr lang="en-US" sz="5400" b="1" dirty="0" smtClean="0">
                <a:solidFill>
                  <a:schemeClr val="tx1">
                    <a:lumMod val="50000"/>
                    <a:lumOff val="50000"/>
                  </a:schemeClr>
                </a:solidFill>
                <a:latin typeface="Sansation" pitchFamily="2" charset="0"/>
              </a:rPr>
              <a:t>TO</a:t>
            </a:r>
            <a:r>
              <a:rPr lang="en-US" sz="5400" b="1" dirty="0" smtClean="0">
                <a:latin typeface="Sansation" pitchFamily="2" charset="0"/>
              </a:rPr>
              <a:t> </a:t>
            </a:r>
            <a:r>
              <a:rPr lang="en-US" sz="5400" b="1" dirty="0" smtClean="0">
                <a:solidFill>
                  <a:schemeClr val="tx1">
                    <a:lumMod val="75000"/>
                    <a:lumOff val="25000"/>
                  </a:schemeClr>
                </a:solidFill>
                <a:latin typeface="Sansation" pitchFamily="2" charset="0"/>
              </a:rPr>
              <a:t>OUR</a:t>
            </a:r>
            <a:endParaRPr lang="mk-MK" sz="5400" b="1" dirty="0">
              <a:solidFill>
                <a:schemeClr val="tx1">
                  <a:lumMod val="75000"/>
                  <a:lumOff val="25000"/>
                </a:schemeClr>
              </a:solidFill>
            </a:endParaRPr>
          </a:p>
        </p:txBody>
      </p:sp>
      <p:sp>
        <p:nvSpPr>
          <p:cNvPr id="15" name="TextBox 14"/>
          <p:cNvSpPr txBox="1"/>
          <p:nvPr/>
        </p:nvSpPr>
        <p:spPr>
          <a:xfrm>
            <a:off x="0" y="2234206"/>
            <a:ext cx="7286640" cy="923330"/>
          </a:xfrm>
          <a:prstGeom prst="rect">
            <a:avLst/>
          </a:prstGeom>
          <a:noFill/>
        </p:spPr>
        <p:txBody>
          <a:bodyPr wrap="square" rtlCol="0">
            <a:spAutoFit/>
          </a:bodyPr>
          <a:lstStyle/>
          <a:p>
            <a:pPr algn="r"/>
            <a:r>
              <a:rPr lang="en-US" sz="5400" b="1" dirty="0" smtClean="0">
                <a:solidFill>
                  <a:schemeClr val="tx1">
                    <a:lumMod val="50000"/>
                    <a:lumOff val="50000"/>
                  </a:schemeClr>
                </a:solidFill>
                <a:latin typeface="Sansation" pitchFamily="2" charset="0"/>
              </a:rPr>
              <a:t>PRESENTATION</a:t>
            </a:r>
            <a:endParaRPr lang="mk-MK" sz="5400" b="1" dirty="0">
              <a:solidFill>
                <a:schemeClr val="tx1">
                  <a:lumMod val="50000"/>
                  <a:lumOff val="50000"/>
                </a:schemeClr>
              </a:solidFill>
            </a:endParaRPr>
          </a:p>
        </p:txBody>
      </p:sp>
      <p:sp>
        <p:nvSpPr>
          <p:cNvPr id="5" name="TextBox 4"/>
          <p:cNvSpPr txBox="1"/>
          <p:nvPr/>
        </p:nvSpPr>
        <p:spPr>
          <a:xfrm>
            <a:off x="138088" y="6324616"/>
            <a:ext cx="4693272" cy="338554"/>
          </a:xfrm>
          <a:prstGeom prst="rect">
            <a:avLst/>
          </a:prstGeom>
          <a:noFill/>
        </p:spPr>
        <p:txBody>
          <a:bodyPr wrap="none" rtlCol="0">
            <a:spAutoFit/>
          </a:bodyPr>
          <a:lstStyle/>
          <a:p>
            <a:r>
              <a:rPr lang="ru-RU" sz="1600" dirty="0" smtClean="0">
                <a:solidFill>
                  <a:schemeClr val="bg1"/>
                </a:solidFill>
              </a:rPr>
              <a:t>Чесноков Сергей Евгеньевич, </a:t>
            </a:r>
            <a:r>
              <a:rPr lang="en-US" sz="1600" dirty="0" smtClean="0">
                <a:solidFill>
                  <a:schemeClr val="bg1"/>
                </a:solidFill>
              </a:rPr>
              <a:t>shesnokov@gmail.com</a:t>
            </a:r>
            <a:endParaRPr lang="ru-RU"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1000"/>
                                        <p:tgtEl>
                                          <p:spTgt spid="1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Bottom)">
                                      <p:cBhvr>
                                        <p:cTn id="10" dur="1000"/>
                                        <p:tgtEl>
                                          <p:spTgt spid="15"/>
                                        </p:tgtEl>
                                      </p:cBhvr>
                                    </p:animEffect>
                                  </p:childTnLst>
                                </p:cTn>
                              </p:par>
                            </p:childTnLst>
                          </p:cTn>
                        </p:par>
                        <p:par>
                          <p:cTn id="11" fill="hold">
                            <p:stCondLst>
                              <p:cond delay="1000"/>
                            </p:stCondLst>
                            <p:childTnLst>
                              <p:par>
                                <p:cTn id="12" presetID="29" presetClass="entr" presetSubtype="0" fill="hold" grpId="0" nodeType="afterEffect">
                                  <p:stCondLst>
                                    <p:cond delay="500"/>
                                  </p:stCondLst>
                                  <p:childTnLst>
                                    <p:set>
                                      <p:cBhvr>
                                        <p:cTn id="13" dur="1" fill="hold">
                                          <p:stCondLst>
                                            <p:cond delay="0"/>
                                          </p:stCondLst>
                                        </p:cTn>
                                        <p:tgtEl>
                                          <p:spTgt spid="3">
                                            <p:bg/>
                                          </p:spTgt>
                                        </p:tgtEl>
                                        <p:attrNameLst>
                                          <p:attrName>style.visibility</p:attrName>
                                        </p:attrNameLst>
                                      </p:cBhvr>
                                      <p:to>
                                        <p:strVal val="visible"/>
                                      </p:to>
                                    </p:set>
                                    <p:anim calcmode="lin" valueType="num">
                                      <p:cBhvr>
                                        <p:cTn id="14" dur="1000" fill="hold"/>
                                        <p:tgtEl>
                                          <p:spTgt spid="3">
                                            <p:bg/>
                                          </p:spTgt>
                                        </p:tgtEl>
                                        <p:attrNameLst>
                                          <p:attrName>ppt_x</p:attrName>
                                        </p:attrNameLst>
                                      </p:cBhvr>
                                      <p:tavLst>
                                        <p:tav tm="0">
                                          <p:val>
                                            <p:strVal val="#ppt_x-.2"/>
                                          </p:val>
                                        </p:tav>
                                        <p:tav tm="100000">
                                          <p:val>
                                            <p:strVal val="#ppt_x"/>
                                          </p:val>
                                        </p:tav>
                                      </p:tavLst>
                                    </p:anim>
                                    <p:anim calcmode="lin" valueType="num">
                                      <p:cBhvr>
                                        <p:cTn id="15" dur="1000" fill="hold"/>
                                        <p:tgtEl>
                                          <p:spTgt spid="3">
                                            <p:bg/>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bg/>
                                          </p:spTgt>
                                        </p:tgtEl>
                                      </p:cBhvr>
                                    </p:animEffect>
                                  </p:childTnLst>
                                </p:cTn>
                              </p:par>
                              <p:par>
                                <p:cTn id="17" presetID="29" presetClass="entr" presetSubtype="0" fill="hold" grpId="0" nodeType="withEffect">
                                  <p:stCondLst>
                                    <p:cond delay="50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сущности и ссылок</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9</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algn="just"/>
            <a:r>
              <a:rPr lang="ru-RU" sz="1600" b="1" dirty="0"/>
              <a:t>Теоретически любой </a:t>
            </a:r>
            <a:r>
              <a:rPr lang="ru-RU" sz="1600" b="1" dirty="0">
                <a:solidFill>
                  <a:srgbClr val="C00000"/>
                </a:solidFill>
              </a:rPr>
              <a:t>кортеж</a:t>
            </a:r>
            <a:r>
              <a:rPr lang="ru-RU" sz="1600" b="1" dirty="0"/>
              <a:t>, добавляемый в отношение, должен содержать </a:t>
            </a:r>
            <a:r>
              <a:rPr lang="ru-RU" sz="1600" b="1" dirty="0">
                <a:solidFill>
                  <a:srgbClr val="C00000"/>
                </a:solidFill>
              </a:rPr>
              <a:t>все </a:t>
            </a:r>
            <a:r>
              <a:rPr lang="ru-RU" sz="1600" b="1" dirty="0" smtClean="0">
                <a:solidFill>
                  <a:srgbClr val="C00000"/>
                </a:solidFill>
              </a:rPr>
              <a:t>характеристики </a:t>
            </a:r>
            <a:r>
              <a:rPr lang="ru-RU" sz="1600" b="1" dirty="0">
                <a:solidFill>
                  <a:srgbClr val="C00000"/>
                </a:solidFill>
              </a:rPr>
              <a:t>моделируемой им сущности</a:t>
            </a:r>
            <a:r>
              <a:rPr lang="ru-RU" sz="1600" b="1" dirty="0"/>
              <a:t>. Однако в момент добавления записи </a:t>
            </a:r>
            <a:r>
              <a:rPr lang="ru-RU" sz="1600" b="1" dirty="0" smtClean="0"/>
              <a:t>значения некоторых </a:t>
            </a:r>
            <a:r>
              <a:rPr lang="ru-RU" sz="1600" b="1" dirty="0"/>
              <a:t>атрибутов могут быть неизвестны. </a:t>
            </a:r>
            <a:endParaRPr lang="ru-RU" sz="1600" b="1" dirty="0" smtClean="0"/>
          </a:p>
          <a:p>
            <a:pPr algn="just"/>
            <a:endParaRPr lang="ru-RU" sz="1600" b="1" dirty="0"/>
          </a:p>
          <a:p>
            <a:pPr algn="just"/>
            <a:r>
              <a:rPr lang="ru-RU" sz="1600" b="1" dirty="0" smtClean="0"/>
              <a:t>Эдгар </a:t>
            </a:r>
            <a:r>
              <a:rPr lang="ru-RU" sz="1600" b="1" dirty="0"/>
              <a:t>Кодд предложил использовать в таких случаях неопределенные </a:t>
            </a:r>
            <a:r>
              <a:rPr lang="ru-RU" sz="1600" b="1" dirty="0" smtClean="0"/>
              <a:t>значения </a:t>
            </a:r>
            <a:r>
              <a:rPr lang="ru-RU" sz="1600" b="1" dirty="0" smtClean="0">
                <a:solidFill>
                  <a:srgbClr val="C00000"/>
                </a:solidFill>
              </a:rPr>
              <a:t>NULL</a:t>
            </a:r>
            <a:r>
              <a:rPr lang="ru-RU" sz="1600" b="1" dirty="0"/>
              <a:t>. </a:t>
            </a:r>
            <a:r>
              <a:rPr lang="ru-RU" sz="1600" b="1" dirty="0">
                <a:solidFill>
                  <a:srgbClr val="C00000"/>
                </a:solidFill>
              </a:rPr>
              <a:t>Неопределенное значение не принадлежит никакому типу данных</a:t>
            </a:r>
            <a:r>
              <a:rPr lang="ru-RU" sz="1600" b="1" dirty="0" smtClean="0"/>
              <a:t>.</a:t>
            </a:r>
          </a:p>
          <a:p>
            <a:pPr algn="just"/>
            <a:endParaRPr lang="ru-RU" sz="1600" b="1" dirty="0"/>
          </a:p>
          <a:p>
            <a:pPr algn="just"/>
            <a:r>
              <a:rPr lang="ru-RU" sz="1600" b="1" dirty="0"/>
              <a:t>В БД, поддерживающих понятие NULL, при описании поля таблицы определяется, </a:t>
            </a:r>
            <a:r>
              <a:rPr lang="ru-RU" sz="1600" b="1" dirty="0" smtClean="0">
                <a:solidFill>
                  <a:srgbClr val="C00000"/>
                </a:solidFill>
              </a:rPr>
              <a:t>может </a:t>
            </a:r>
            <a:r>
              <a:rPr lang="ru-RU" sz="1600" b="1" dirty="0">
                <a:solidFill>
                  <a:srgbClr val="C00000"/>
                </a:solidFill>
              </a:rPr>
              <a:t>ли оно быть пустым</a:t>
            </a:r>
            <a:r>
              <a:rPr lang="ru-RU" sz="1600" b="1" dirty="0"/>
              <a:t>. Если да, то в это поле можно не записывать никакого </a:t>
            </a:r>
            <a:r>
              <a:rPr lang="ru-RU" sz="1600" b="1" dirty="0" smtClean="0"/>
              <a:t>значения</a:t>
            </a:r>
            <a:r>
              <a:rPr lang="ru-RU" sz="1600" b="1" dirty="0"/>
              <a:t>, и это поле будет иметь значение NULL. Значение NULL можно явно записать в </a:t>
            </a:r>
            <a:r>
              <a:rPr lang="ru-RU" sz="1600" b="1" dirty="0" smtClean="0"/>
              <a:t>такое </a:t>
            </a:r>
            <a:r>
              <a:rPr lang="ru-RU" sz="1600" b="1" dirty="0"/>
              <a:t>поле</a:t>
            </a:r>
            <a:r>
              <a:rPr lang="ru-RU" sz="1600" b="1" dirty="0" smtClean="0"/>
              <a:t>.</a:t>
            </a:r>
          </a:p>
          <a:p>
            <a:pPr algn="just"/>
            <a:endParaRPr lang="ru-RU" sz="1600" b="1" dirty="0"/>
          </a:p>
          <a:p>
            <a:pPr algn="just"/>
            <a:r>
              <a:rPr lang="ru-RU" sz="1600" b="1" dirty="0"/>
              <a:t>Большинство СУБД не разрешает значение NULL для полей, являющихся частью первичного ключа таблицы</a:t>
            </a:r>
            <a:r>
              <a:rPr lang="ru-RU" sz="1600" b="1" dirty="0" smtClean="0"/>
              <a:t>.</a:t>
            </a:r>
          </a:p>
          <a:p>
            <a:pPr algn="just"/>
            <a:endParaRPr lang="ru-RU" sz="1600" b="1" dirty="0"/>
          </a:p>
          <a:p>
            <a:pPr algn="just"/>
            <a:r>
              <a:rPr lang="ru-RU" sz="1600" b="1" dirty="0"/>
              <a:t>В полях внешних ключей NULL допускается. Наличие NULL в поле внешнего ключа может трактоваться </a:t>
            </a:r>
            <a:r>
              <a:rPr lang="ru-RU" sz="1600" b="1" dirty="0" smtClean="0"/>
              <a:t>как признак </a:t>
            </a:r>
            <a:r>
              <a:rPr lang="ru-RU" sz="1600" b="1" dirty="0"/>
              <a:t>отсутствия связанной записи, и для такого внешнего ключа не требуется исполнение правил </a:t>
            </a:r>
            <a:r>
              <a:rPr lang="ru-RU" sz="1600" b="1" dirty="0" smtClean="0"/>
              <a:t>ссылочной </a:t>
            </a:r>
            <a:r>
              <a:rPr lang="ru-RU" sz="1600" b="1" dirty="0"/>
              <a:t>целостности, обязательных для любого другого значения внешнего ключа.</a:t>
            </a:r>
          </a:p>
        </p:txBody>
      </p:sp>
    </p:spTree>
    <p:extLst>
      <p:ext uri="{BB962C8B-B14F-4D97-AF65-F5344CB8AC3E}">
        <p14:creationId xmlns:p14="http://schemas.microsoft.com/office/powerpoint/2010/main" val="335928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139321"/>
          </a:xfrm>
          <a:prstGeom prst="rect">
            <a:avLst/>
          </a:prstGeom>
        </p:spPr>
        <p:txBody>
          <a:bodyPr wrap="square">
            <a:spAutoFit/>
          </a:bodyPr>
          <a:lstStyle/>
          <a:p>
            <a:r>
              <a:rPr lang="ru-RU" b="1" dirty="0" smtClean="0"/>
              <a:t>SELECT – оператор извлечения записей из таблиц в SQL.</a:t>
            </a:r>
          </a:p>
          <a:p>
            <a:r>
              <a:rPr lang="ru-RU" dirty="0" smtClean="0"/>
              <a:t>Операции РА: ПРОЕКЦИЯ, ВЫБОРКА, СОЕДИНЕНИЕ.</a:t>
            </a:r>
          </a:p>
          <a:p>
            <a:endParaRPr lang="en-US" b="1" dirty="0" smtClean="0"/>
          </a:p>
          <a:p>
            <a:r>
              <a:rPr lang="en-US" b="1" dirty="0" smtClean="0"/>
              <a:t>SELECT [ALL | DISTINCT] &lt;</a:t>
            </a:r>
            <a:r>
              <a:rPr lang="ru-RU" b="1" dirty="0" err="1" smtClean="0"/>
              <a:t>список_выбора</a:t>
            </a:r>
            <a:r>
              <a:rPr lang="ru-RU" b="1" dirty="0" smtClean="0"/>
              <a:t>&gt;</a:t>
            </a:r>
          </a:p>
          <a:p>
            <a:r>
              <a:rPr lang="en-US" b="1" dirty="0" smtClean="0"/>
              <a:t>              FROM &lt;</a:t>
            </a:r>
            <a:r>
              <a:rPr lang="ru-RU" b="1" dirty="0" smtClean="0"/>
              <a:t>имя_таблицы&gt;, ...</a:t>
            </a:r>
          </a:p>
          <a:p>
            <a:r>
              <a:rPr lang="en-US" dirty="0" smtClean="0"/>
              <a:t>              [ </a:t>
            </a:r>
            <a:r>
              <a:rPr lang="en-US" b="1" dirty="0" smtClean="0"/>
              <a:t>WHERE &lt;</a:t>
            </a:r>
            <a:r>
              <a:rPr lang="ru-RU" b="1" dirty="0" smtClean="0"/>
              <a:t>условие&gt; ]</a:t>
            </a:r>
          </a:p>
          <a:p>
            <a:r>
              <a:rPr lang="en-US" dirty="0" smtClean="0"/>
              <a:t>              [ </a:t>
            </a:r>
            <a:r>
              <a:rPr lang="en-US" b="1" dirty="0" smtClean="0"/>
              <a:t>GROUP BY &lt;</a:t>
            </a:r>
            <a:r>
              <a:rPr lang="ru-RU" b="1" dirty="0" err="1" smtClean="0"/>
              <a:t>имя_столбца</a:t>
            </a:r>
            <a:r>
              <a:rPr lang="ru-RU" b="1" dirty="0" smtClean="0"/>
              <a:t>&gt;,... ]</a:t>
            </a:r>
          </a:p>
          <a:p>
            <a:r>
              <a:rPr lang="en-US" dirty="0" smtClean="0"/>
              <a:t>              [ </a:t>
            </a:r>
            <a:r>
              <a:rPr lang="en-US" b="1" dirty="0" smtClean="0"/>
              <a:t>HAVING &lt;</a:t>
            </a:r>
            <a:r>
              <a:rPr lang="ru-RU" b="1" dirty="0" smtClean="0"/>
              <a:t>условие&gt; ]</a:t>
            </a:r>
          </a:p>
          <a:p>
            <a:r>
              <a:rPr lang="en-US" dirty="0" smtClean="0"/>
              <a:t>              [</a:t>
            </a:r>
            <a:r>
              <a:rPr lang="en-US" b="1" dirty="0" smtClean="0"/>
              <a:t>ORDER BY &lt;</a:t>
            </a:r>
            <a:r>
              <a:rPr lang="ru-RU" b="1" dirty="0" err="1" smtClean="0"/>
              <a:t>имя_столбца</a:t>
            </a:r>
            <a:r>
              <a:rPr lang="ru-RU" b="1" dirty="0" smtClean="0"/>
              <a:t>&gt; [</a:t>
            </a:r>
            <a:r>
              <a:rPr lang="en-US" b="1" dirty="0" smtClean="0"/>
              <a:t>ASC | DESC],... ]</a:t>
            </a:r>
          </a:p>
          <a:p>
            <a:endParaRPr lang="en-US" dirty="0" smtClean="0"/>
          </a:p>
          <a:p>
            <a:r>
              <a:rPr lang="ru-RU" dirty="0" smtClean="0"/>
              <a:t>Порядок предложений должен строго соблюдаться.</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4247317"/>
          </a:xfrm>
          <a:prstGeom prst="rect">
            <a:avLst/>
          </a:prstGeom>
        </p:spPr>
        <p:txBody>
          <a:bodyPr wrap="square">
            <a:spAutoFit/>
          </a:bodyPr>
          <a:lstStyle/>
          <a:p>
            <a:r>
              <a:rPr lang="ru-RU" dirty="0" smtClean="0"/>
              <a:t>Преобразование типов:</a:t>
            </a:r>
          </a:p>
          <a:p>
            <a:pPr indent="216000">
              <a:buFont typeface="Arial" pitchFamily="34" charset="0"/>
              <a:buChar char="•"/>
            </a:pPr>
            <a:r>
              <a:rPr lang="en-US" dirty="0" smtClean="0"/>
              <a:t> SELECT </a:t>
            </a:r>
            <a:r>
              <a:rPr lang="en-US" dirty="0" err="1" smtClean="0"/>
              <a:t>fname</a:t>
            </a:r>
            <a:r>
              <a:rPr lang="en-US" dirty="0" smtClean="0"/>
              <a:t>, </a:t>
            </a:r>
            <a:r>
              <a:rPr lang="en-US" dirty="0" err="1" smtClean="0"/>
              <a:t>lname</a:t>
            </a:r>
            <a:r>
              <a:rPr lang="en-US" dirty="0" smtClean="0"/>
              <a:t>, AVG(CAST(mark AS float))</a:t>
            </a:r>
          </a:p>
          <a:p>
            <a:pPr indent="216000"/>
            <a:r>
              <a:rPr lang="en-US" dirty="0" smtClean="0"/>
              <a:t>FROM students, </a:t>
            </a:r>
            <a:r>
              <a:rPr lang="en-US" dirty="0" err="1" smtClean="0"/>
              <a:t>stud_results</a:t>
            </a:r>
            <a:endParaRPr lang="en-US" dirty="0" smtClean="0"/>
          </a:p>
          <a:p>
            <a:pPr indent="216000"/>
            <a:r>
              <a:rPr lang="en-US" dirty="0" smtClean="0"/>
              <a:t>WHERE students.id = </a:t>
            </a:r>
            <a:r>
              <a:rPr lang="en-US" dirty="0" err="1" smtClean="0"/>
              <a:t>stud_results.student_id</a:t>
            </a:r>
            <a:r>
              <a:rPr lang="en-US" dirty="0" smtClean="0"/>
              <a:t> GROUP BY </a:t>
            </a:r>
            <a:r>
              <a:rPr lang="en-US" dirty="0" err="1" smtClean="0"/>
              <a:t>fname</a:t>
            </a:r>
            <a:r>
              <a:rPr lang="en-US" dirty="0" smtClean="0"/>
              <a:t>, </a:t>
            </a:r>
            <a:r>
              <a:rPr lang="en-US" dirty="0" err="1" smtClean="0"/>
              <a:t>lname</a:t>
            </a:r>
            <a:endParaRPr lang="en-US" dirty="0" smtClean="0"/>
          </a:p>
          <a:p>
            <a:r>
              <a:rPr lang="ru-RU" dirty="0" smtClean="0"/>
              <a:t>Оператор: CAST (&lt;поле&gt; AS &lt;</a:t>
            </a:r>
            <a:r>
              <a:rPr lang="ru-RU" dirty="0" err="1" smtClean="0"/>
              <a:t>требуемый_тип</a:t>
            </a:r>
            <a:r>
              <a:rPr lang="ru-RU" dirty="0" smtClean="0"/>
              <a:t>&gt;)</a:t>
            </a:r>
          </a:p>
          <a:p>
            <a:endParaRPr lang="ru-RU" dirty="0" smtClean="0"/>
          </a:p>
          <a:p>
            <a:r>
              <a:rPr lang="ru-RU" dirty="0" smtClean="0"/>
              <a:t>Работа с датой и временем:</a:t>
            </a:r>
          </a:p>
          <a:p>
            <a:pPr indent="216000">
              <a:buFont typeface="Arial" pitchFamily="34" charset="0"/>
              <a:buChar char="•"/>
            </a:pPr>
            <a:r>
              <a:rPr lang="en-US" dirty="0" smtClean="0"/>
              <a:t> SELECT </a:t>
            </a:r>
            <a:r>
              <a:rPr lang="en-US" dirty="0" err="1" smtClean="0"/>
              <a:t>fname</a:t>
            </a:r>
            <a:r>
              <a:rPr lang="en-US" dirty="0" smtClean="0"/>
              <a:t>, </a:t>
            </a:r>
            <a:r>
              <a:rPr lang="en-US" dirty="0" err="1" smtClean="0"/>
              <a:t>lname</a:t>
            </a:r>
            <a:r>
              <a:rPr lang="en-US" dirty="0" smtClean="0"/>
              <a:t>, CURRENT_DATE - CAST(</a:t>
            </a:r>
            <a:r>
              <a:rPr lang="en-US" dirty="0" err="1" smtClean="0"/>
              <a:t>birthdate</a:t>
            </a:r>
            <a:r>
              <a:rPr lang="en-US" dirty="0" smtClean="0"/>
              <a:t> AS DATE)</a:t>
            </a:r>
          </a:p>
          <a:p>
            <a:pPr indent="216000"/>
            <a:r>
              <a:rPr lang="en-US" dirty="0" smtClean="0"/>
              <a:t>FROM students</a:t>
            </a:r>
          </a:p>
          <a:p>
            <a:pPr indent="216000"/>
            <a:r>
              <a:rPr lang="en-US" dirty="0" smtClean="0"/>
              <a:t>WHERE EXTRACT(month FROM </a:t>
            </a:r>
            <a:r>
              <a:rPr lang="en-US" dirty="0" err="1" smtClean="0"/>
              <a:t>birthdate</a:t>
            </a:r>
            <a:r>
              <a:rPr lang="en-US" dirty="0" smtClean="0"/>
              <a:t>) = 3</a:t>
            </a:r>
          </a:p>
          <a:p>
            <a:pPr indent="216000">
              <a:buFont typeface="Arial" pitchFamily="34" charset="0"/>
              <a:buChar char="•"/>
            </a:pPr>
            <a:r>
              <a:rPr lang="en-US" dirty="0" smtClean="0"/>
              <a:t> CAST(’22.03.2010’ AS DATE)</a:t>
            </a:r>
          </a:p>
          <a:p>
            <a:endParaRPr lang="ru-RU" dirty="0" smtClean="0"/>
          </a:p>
          <a:p>
            <a:r>
              <a:rPr lang="ru-RU" dirty="0" smtClean="0"/>
              <a:t>Операторы: </a:t>
            </a:r>
            <a:r>
              <a:rPr lang="en-US" dirty="0" smtClean="0"/>
              <a:t>CURRENT_DATE, CURRENT_TIME,</a:t>
            </a:r>
          </a:p>
          <a:p>
            <a:r>
              <a:rPr lang="en-US" dirty="0" smtClean="0"/>
              <a:t>EXTRACT (year | month | day FROM &lt;</a:t>
            </a:r>
            <a:r>
              <a:rPr lang="en-US" dirty="0" err="1" smtClean="0"/>
              <a:t>поле</a:t>
            </a:r>
            <a:r>
              <a:rPr lang="en-US" dirty="0" smtClean="0"/>
              <a:t>&gt;),</a:t>
            </a:r>
          </a:p>
          <a:p>
            <a:r>
              <a:rPr lang="en-US" dirty="0" smtClean="0"/>
              <a:t>CAST(‘NOW’ AS DATE | TIME | TIMESTAMP)</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Значение </a:t>
            </a:r>
            <a:r>
              <a:rPr lang="en-US" sz="1600" b="1" dirty="0" smtClean="0">
                <a:solidFill>
                  <a:schemeClr val="bg1"/>
                </a:solidFill>
              </a:rPr>
              <a:t>NULL</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970318"/>
          </a:xfrm>
          <a:prstGeom prst="rect">
            <a:avLst/>
          </a:prstGeom>
        </p:spPr>
        <p:txBody>
          <a:bodyPr wrap="square">
            <a:spAutoFit/>
          </a:bodyPr>
          <a:lstStyle/>
          <a:p>
            <a:r>
              <a:rPr lang="ru-RU" dirty="0" smtClean="0"/>
              <a:t>Трехзначная логика: </a:t>
            </a:r>
            <a:r>
              <a:rPr lang="en-US" dirty="0" smtClean="0"/>
              <a:t>TRUE, FALSE, NULL.</a:t>
            </a:r>
          </a:p>
          <a:p>
            <a:endParaRPr lang="en-US" dirty="0" smtClean="0"/>
          </a:p>
          <a:p>
            <a:r>
              <a:rPr lang="ru-RU" dirty="0" smtClean="0"/>
              <a:t>Значение NULL – существует для переменных любого типа</a:t>
            </a:r>
          </a:p>
          <a:p>
            <a:r>
              <a:rPr lang="ru-RU" dirty="0" smtClean="0"/>
              <a:t>Значение NULL – недопустимо для PK и допустимо для FK.</a:t>
            </a:r>
          </a:p>
          <a:p>
            <a:endParaRPr lang="en-US" dirty="0" smtClean="0"/>
          </a:p>
          <a:p>
            <a:r>
              <a:rPr lang="ru-RU" dirty="0" smtClean="0"/>
              <a:t>Любые операции c полем содержащим NULL дает NULL.</a:t>
            </a:r>
          </a:p>
          <a:p>
            <a:endParaRPr lang="en-US" dirty="0" smtClean="0"/>
          </a:p>
          <a:p>
            <a:r>
              <a:rPr lang="ru-RU" dirty="0" smtClean="0"/>
              <a:t>Пусть A = 1, B = NULL, тогда:</a:t>
            </a:r>
          </a:p>
          <a:p>
            <a:r>
              <a:rPr lang="en-US" dirty="0" smtClean="0"/>
              <a:t> (A + B) = NULL;</a:t>
            </a:r>
          </a:p>
          <a:p>
            <a:r>
              <a:rPr lang="en-US" dirty="0" smtClean="0"/>
              <a:t> (A = B) = NULL;</a:t>
            </a:r>
          </a:p>
          <a:p>
            <a:r>
              <a:rPr lang="en-US" dirty="0" smtClean="0"/>
              <a:t> (A || B) = NULL;</a:t>
            </a:r>
          </a:p>
          <a:p>
            <a:r>
              <a:rPr lang="en-US" dirty="0" smtClean="0"/>
              <a:t> (A &lt;&gt; B) = NULL;</a:t>
            </a:r>
          </a:p>
          <a:p>
            <a:r>
              <a:rPr lang="en-US" dirty="0" smtClean="0"/>
              <a:t> (B = NULL) = NULL;</a:t>
            </a:r>
          </a:p>
          <a:p>
            <a:r>
              <a:rPr lang="en-US" dirty="0" smtClean="0"/>
              <a:t> not ( B ) = NULL;</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Вычисление условий с </a:t>
            </a:r>
            <a:r>
              <a:rPr lang="en-US" sz="1600" b="1" dirty="0" smtClean="0">
                <a:solidFill>
                  <a:schemeClr val="bg1"/>
                </a:solidFill>
              </a:rPr>
              <a:t>NULL</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693319"/>
          </a:xfrm>
          <a:prstGeom prst="rect">
            <a:avLst/>
          </a:prstGeom>
        </p:spPr>
        <p:txBody>
          <a:bodyPr wrap="square">
            <a:spAutoFit/>
          </a:bodyPr>
          <a:lstStyle/>
          <a:p>
            <a:r>
              <a:rPr lang="ru-RU" dirty="0" smtClean="0"/>
              <a:t>Логические операции AND и OR с NULL:</a:t>
            </a:r>
          </a:p>
          <a:p>
            <a:r>
              <a:rPr lang="en-US" dirty="0" smtClean="0"/>
              <a:t> NULL or false = NULL</a:t>
            </a:r>
          </a:p>
          <a:p>
            <a:r>
              <a:rPr lang="en-US" dirty="0" smtClean="0"/>
              <a:t> NULL or true = true</a:t>
            </a:r>
          </a:p>
          <a:p>
            <a:r>
              <a:rPr lang="en-US" dirty="0" smtClean="0"/>
              <a:t> NULL or NULL = NULL</a:t>
            </a:r>
          </a:p>
          <a:p>
            <a:r>
              <a:rPr lang="en-US" dirty="0" smtClean="0"/>
              <a:t> NULL and false = false</a:t>
            </a:r>
          </a:p>
          <a:p>
            <a:r>
              <a:rPr lang="en-US" dirty="0" smtClean="0"/>
              <a:t> NULL and true = NULL</a:t>
            </a:r>
          </a:p>
          <a:p>
            <a:r>
              <a:rPr lang="en-US" dirty="0" smtClean="0"/>
              <a:t> NULL and NULL = NULL</a:t>
            </a:r>
          </a:p>
          <a:p>
            <a:endParaRPr lang="en-US" dirty="0" smtClean="0"/>
          </a:p>
          <a:p>
            <a:r>
              <a:rPr lang="ru-RU" dirty="0" smtClean="0"/>
              <a:t>Запросы должны учитывать возможность появления NULL для</a:t>
            </a:r>
            <a:r>
              <a:rPr lang="en-US" dirty="0" smtClean="0"/>
              <a:t> </a:t>
            </a:r>
            <a:r>
              <a:rPr lang="ru-RU" dirty="0" smtClean="0"/>
              <a:t>полей у которых явно не указано NOT NULL. NULL может</a:t>
            </a:r>
            <a:r>
              <a:rPr lang="en-US" dirty="0" smtClean="0"/>
              <a:t> </a:t>
            </a:r>
            <a:r>
              <a:rPr lang="ru-RU" dirty="0" smtClean="0"/>
              <a:t>появляться при операция и при вычислении условий в</a:t>
            </a:r>
            <a:r>
              <a:rPr lang="en-US" dirty="0" smtClean="0"/>
              <a:t> </a:t>
            </a:r>
            <a:r>
              <a:rPr lang="ru-RU" dirty="0" smtClean="0"/>
              <a:t>конструкциях </a:t>
            </a:r>
            <a:r>
              <a:rPr lang="en-US" dirty="0" smtClean="0"/>
              <a:t>WHERE, HAVING, IF, … .</a:t>
            </a:r>
          </a:p>
          <a:p>
            <a:endParaRPr lang="en-US" dirty="0" smtClean="0"/>
          </a:p>
          <a:p>
            <a:r>
              <a:rPr lang="ru-RU" dirty="0" smtClean="0"/>
              <a:t>В агрегатных функциях NULL игнорируется, за исключением</a:t>
            </a:r>
            <a:r>
              <a:rPr lang="en-US" dirty="0" smtClean="0"/>
              <a:t> COUNT(*).</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Вычисление условий с </a:t>
            </a:r>
            <a:r>
              <a:rPr lang="en-US" sz="1600" b="1" dirty="0" smtClean="0">
                <a:solidFill>
                  <a:schemeClr val="bg1"/>
                </a:solidFill>
              </a:rPr>
              <a:t>NULL</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4801314"/>
          </a:xfrm>
          <a:prstGeom prst="rect">
            <a:avLst/>
          </a:prstGeom>
        </p:spPr>
        <p:txBody>
          <a:bodyPr wrap="square">
            <a:spAutoFit/>
          </a:bodyPr>
          <a:lstStyle/>
          <a:p>
            <a:r>
              <a:rPr lang="ru-RU" dirty="0" smtClean="0"/>
              <a:t>Примеры запросов не учитывающих появление NULL</a:t>
            </a:r>
          </a:p>
          <a:p>
            <a:r>
              <a:rPr lang="en-US" dirty="0" smtClean="0"/>
              <a:t> SELECT </a:t>
            </a:r>
            <a:r>
              <a:rPr lang="en-US" dirty="0" err="1" smtClean="0"/>
              <a:t>fname</a:t>
            </a:r>
            <a:r>
              <a:rPr lang="en-US" dirty="0" smtClean="0"/>
              <a:t> || </a:t>
            </a:r>
            <a:r>
              <a:rPr lang="en-US" dirty="0" err="1" smtClean="0"/>
              <a:t>lname</a:t>
            </a:r>
            <a:r>
              <a:rPr lang="en-US" dirty="0" smtClean="0"/>
              <a:t> FROM students</a:t>
            </a:r>
          </a:p>
          <a:p>
            <a:r>
              <a:rPr lang="en-US" dirty="0" smtClean="0"/>
              <a:t> IF (A &lt;&gt; B) THEN</a:t>
            </a:r>
          </a:p>
          <a:p>
            <a:r>
              <a:rPr lang="en-US" dirty="0" smtClean="0"/>
              <a:t>          result = ‘NOT EQUAL’</a:t>
            </a:r>
          </a:p>
          <a:p>
            <a:r>
              <a:rPr lang="en-US" dirty="0" smtClean="0"/>
              <a:t>ELSE</a:t>
            </a:r>
          </a:p>
          <a:p>
            <a:r>
              <a:rPr lang="en-US" dirty="0" smtClean="0"/>
              <a:t>          result = ‘EQUAL’;</a:t>
            </a:r>
          </a:p>
          <a:p>
            <a:endParaRPr lang="en-US" dirty="0" smtClean="0"/>
          </a:p>
          <a:p>
            <a:r>
              <a:rPr lang="ru-RU" dirty="0" smtClean="0"/>
              <a:t>Операторы обрабатывающие </a:t>
            </a:r>
            <a:r>
              <a:rPr lang="en-US" dirty="0" smtClean="0"/>
              <a:t>NULL:</a:t>
            </a:r>
          </a:p>
          <a:p>
            <a:r>
              <a:rPr lang="en-US" b="1" dirty="0" smtClean="0"/>
              <a:t>DISTINCT (&lt;&gt;), NOT DISTINCT (=) – </a:t>
            </a:r>
            <a:r>
              <a:rPr lang="ru-RU" b="1" dirty="0" smtClean="0"/>
              <a:t>результат только </a:t>
            </a:r>
            <a:r>
              <a:rPr lang="en-US" b="1" dirty="0" smtClean="0"/>
              <a:t>TRUE </a:t>
            </a:r>
            <a:r>
              <a:rPr lang="ru-RU" b="1" dirty="0" smtClean="0"/>
              <a:t>или </a:t>
            </a:r>
            <a:r>
              <a:rPr lang="en-US" b="1" dirty="0" smtClean="0"/>
              <a:t>FALSE</a:t>
            </a:r>
          </a:p>
          <a:p>
            <a:r>
              <a:rPr lang="en-US" dirty="0" smtClean="0"/>
              <a:t>IF (A IS DISTINCT B) THEN</a:t>
            </a:r>
          </a:p>
          <a:p>
            <a:r>
              <a:rPr lang="en-US" dirty="0" smtClean="0"/>
              <a:t>           result = ‘NOT EQUAL’</a:t>
            </a:r>
          </a:p>
          <a:p>
            <a:r>
              <a:rPr lang="en-US" dirty="0" smtClean="0"/>
              <a:t>ELSE</a:t>
            </a:r>
          </a:p>
          <a:p>
            <a:r>
              <a:rPr lang="en-US" dirty="0" smtClean="0"/>
              <a:t>           result = ‘EQUAL’;</a:t>
            </a:r>
          </a:p>
          <a:p>
            <a:endParaRPr lang="en-US" dirty="0" smtClean="0"/>
          </a:p>
          <a:p>
            <a:r>
              <a:rPr lang="ru-RU" dirty="0" smtClean="0"/>
              <a:t>IS NULL, IS NOT NULL – явные проверки на NULL;</a:t>
            </a:r>
          </a:p>
          <a:p>
            <a:r>
              <a:rPr lang="ru-RU" b="1" dirty="0" smtClean="0"/>
              <a:t>NULLIF(&lt;выражение 1&gt;, &lt;выражение2&gt;) – если &lt;выражение1&gt;</a:t>
            </a:r>
          </a:p>
          <a:p>
            <a:r>
              <a:rPr lang="ru-RU" dirty="0" smtClean="0"/>
              <a:t>равно </a:t>
            </a:r>
            <a:r>
              <a:rPr lang="en-US" dirty="0" smtClean="0"/>
              <a:t>NULL,</a:t>
            </a:r>
            <a:r>
              <a:rPr lang="ru-RU" dirty="0" smtClean="0"/>
              <a:t>то выдаст &lt;выражение2&gt;;</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INSERT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693319"/>
          </a:xfrm>
          <a:prstGeom prst="rect">
            <a:avLst/>
          </a:prstGeom>
        </p:spPr>
        <p:txBody>
          <a:bodyPr wrap="square">
            <a:spAutoFit/>
          </a:bodyPr>
          <a:lstStyle/>
          <a:p>
            <a:r>
              <a:rPr lang="ru-RU" dirty="0" smtClean="0"/>
              <a:t>Добавление одной записи.</a:t>
            </a:r>
          </a:p>
          <a:p>
            <a:endParaRPr lang="en-US" b="1" dirty="0" smtClean="0"/>
          </a:p>
          <a:p>
            <a:r>
              <a:rPr lang="en-US" b="1" dirty="0" smtClean="0"/>
              <a:t>INSERT INTO &lt;</a:t>
            </a:r>
            <a:r>
              <a:rPr lang="ru-RU" b="1" dirty="0" smtClean="0"/>
              <a:t>имя_таблицы&gt; [ (&lt;</a:t>
            </a:r>
            <a:r>
              <a:rPr lang="ru-RU" b="1" dirty="0" err="1" smtClean="0"/>
              <a:t>имя_поля</a:t>
            </a:r>
            <a:r>
              <a:rPr lang="ru-RU" b="1" dirty="0" smtClean="0"/>
              <a:t>&gt;,...) ]</a:t>
            </a:r>
            <a:r>
              <a:rPr lang="en-US" b="1" dirty="0" smtClean="0"/>
              <a:t> VALUES (&lt;</a:t>
            </a:r>
            <a:r>
              <a:rPr lang="ru-RU" b="1" dirty="0" smtClean="0"/>
              <a:t>значение&gt;,...)</a:t>
            </a:r>
          </a:p>
          <a:p>
            <a:r>
              <a:rPr lang="en-US" dirty="0" smtClean="0"/>
              <a:t> </a:t>
            </a:r>
          </a:p>
          <a:p>
            <a:pPr indent="216000">
              <a:buFont typeface="Arial" pitchFamily="34" charset="0"/>
              <a:buChar char="•"/>
            </a:pPr>
            <a:r>
              <a:rPr lang="en-US" dirty="0" smtClean="0"/>
              <a:t>INSERT INTO students VALUES (1, 'Иван', 'Иванов', 2, 24)</a:t>
            </a:r>
          </a:p>
          <a:p>
            <a:pPr indent="216000">
              <a:buFont typeface="Arial" pitchFamily="34" charset="0"/>
              <a:buChar char="•"/>
            </a:pPr>
            <a:r>
              <a:rPr lang="en-US" dirty="0" smtClean="0"/>
              <a:t> INSERT INTO students(id, </a:t>
            </a:r>
            <a:r>
              <a:rPr lang="en-US" dirty="0" err="1" smtClean="0"/>
              <a:t>fname</a:t>
            </a:r>
            <a:r>
              <a:rPr lang="en-US" dirty="0" smtClean="0"/>
              <a:t>, </a:t>
            </a:r>
            <a:r>
              <a:rPr lang="en-US" dirty="0" err="1" smtClean="0"/>
              <a:t>group_id</a:t>
            </a:r>
            <a:r>
              <a:rPr lang="en-US" dirty="0" smtClean="0"/>
              <a:t>) VALUES (1, 'Иван', 2)</a:t>
            </a:r>
          </a:p>
          <a:p>
            <a:pPr indent="216000">
              <a:buFont typeface="Arial" pitchFamily="34" charset="0"/>
              <a:buChar char="•"/>
            </a:pPr>
            <a:r>
              <a:rPr lang="en-US" dirty="0" smtClean="0"/>
              <a:t> INSERT INTO students VALUES (1, 'Иван', 'Иванов',</a:t>
            </a:r>
          </a:p>
          <a:p>
            <a:pPr indent="216000"/>
            <a:r>
              <a:rPr lang="en-US" dirty="0" smtClean="0"/>
              <a:t>(SELECT groups.id FROM groups WHERE number= '4081/1'), 24)</a:t>
            </a:r>
          </a:p>
          <a:p>
            <a:pPr indent="216000">
              <a:buFont typeface="Arial" pitchFamily="34" charset="0"/>
              <a:buChar char="•"/>
            </a:pPr>
            <a:endParaRPr lang="en-US" dirty="0" smtClean="0"/>
          </a:p>
          <a:p>
            <a:pPr indent="216000">
              <a:buFont typeface="Arial" pitchFamily="34" charset="0"/>
              <a:buChar char="•"/>
            </a:pPr>
            <a:r>
              <a:rPr lang="en-US" dirty="0" smtClean="0"/>
              <a:t> INSERT INTO students VALUES (1, 'Иван', 'Иванов',</a:t>
            </a:r>
          </a:p>
          <a:p>
            <a:pPr indent="216000"/>
            <a:r>
              <a:rPr lang="en-US" dirty="0" smtClean="0"/>
              <a:t>(SELECT </a:t>
            </a:r>
            <a:r>
              <a:rPr lang="en-US" dirty="0" err="1" smtClean="0"/>
              <a:t>gid</a:t>
            </a:r>
            <a:r>
              <a:rPr lang="en-US" dirty="0" smtClean="0"/>
              <a:t> FROM (SELECT FIRST 1 groups.id AS </a:t>
            </a:r>
            <a:r>
              <a:rPr lang="en-US" dirty="0" err="1" smtClean="0"/>
              <a:t>gid</a:t>
            </a:r>
            <a:r>
              <a:rPr lang="en-US" dirty="0" smtClean="0"/>
              <a:t>,</a:t>
            </a:r>
          </a:p>
          <a:p>
            <a:pPr indent="216000"/>
            <a:r>
              <a:rPr lang="en-US" dirty="0" smtClean="0"/>
              <a:t>COUNT(students.id) AS </a:t>
            </a:r>
            <a:r>
              <a:rPr lang="en-US" dirty="0" err="1" smtClean="0"/>
              <a:t>s_count</a:t>
            </a:r>
            <a:r>
              <a:rPr lang="en-US" dirty="0" smtClean="0"/>
              <a:t> FROM groups, students</a:t>
            </a:r>
          </a:p>
          <a:p>
            <a:pPr indent="216000"/>
            <a:r>
              <a:rPr lang="en-US" dirty="0" smtClean="0"/>
              <a:t>WHERE </a:t>
            </a:r>
            <a:r>
              <a:rPr lang="en-US" dirty="0" err="1" smtClean="0"/>
              <a:t>students.group_id</a:t>
            </a:r>
            <a:r>
              <a:rPr lang="en-US" dirty="0" smtClean="0"/>
              <a:t> = groups.id GROUP BY groups.id ORDER BY </a:t>
            </a:r>
            <a:r>
              <a:rPr lang="en-US" dirty="0" err="1" smtClean="0"/>
              <a:t>s_count</a:t>
            </a:r>
            <a:r>
              <a:rPr lang="en-US" dirty="0" smtClean="0"/>
              <a:t>)), 24);</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DELETE</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139321"/>
          </a:xfrm>
          <a:prstGeom prst="rect">
            <a:avLst/>
          </a:prstGeom>
        </p:spPr>
        <p:txBody>
          <a:bodyPr wrap="square">
            <a:spAutoFit/>
          </a:bodyPr>
          <a:lstStyle/>
          <a:p>
            <a:r>
              <a:rPr lang="ru-RU" dirty="0" smtClean="0"/>
              <a:t>Удаление одной или нескольких записей.</a:t>
            </a:r>
          </a:p>
          <a:p>
            <a:endParaRPr lang="en-US" b="1" dirty="0" smtClean="0"/>
          </a:p>
          <a:p>
            <a:r>
              <a:rPr lang="en-US" b="1" dirty="0" smtClean="0"/>
              <a:t>DELETE FROM &lt;</a:t>
            </a:r>
            <a:r>
              <a:rPr lang="ru-RU" b="1" dirty="0" smtClean="0"/>
              <a:t>имя_таблицы&gt;</a:t>
            </a:r>
            <a:r>
              <a:rPr lang="en-US" b="1" dirty="0" smtClean="0"/>
              <a:t> </a:t>
            </a:r>
            <a:r>
              <a:rPr lang="en-US" dirty="0" smtClean="0"/>
              <a:t>[ </a:t>
            </a:r>
            <a:r>
              <a:rPr lang="en-US" b="1" dirty="0" smtClean="0"/>
              <a:t>WHERE &lt;</a:t>
            </a:r>
            <a:r>
              <a:rPr lang="ru-RU" b="1" dirty="0" smtClean="0"/>
              <a:t>условие&gt; ]</a:t>
            </a:r>
          </a:p>
          <a:p>
            <a:r>
              <a:rPr lang="en-US" dirty="0" smtClean="0"/>
              <a:t> </a:t>
            </a:r>
          </a:p>
          <a:p>
            <a:pPr indent="216000">
              <a:buFont typeface="Arial" pitchFamily="34" charset="0"/>
              <a:buChar char="•"/>
            </a:pPr>
            <a:r>
              <a:rPr lang="en-US" dirty="0" smtClean="0"/>
              <a:t> DELETE FROM students;</a:t>
            </a:r>
          </a:p>
          <a:p>
            <a:pPr indent="216000">
              <a:buFont typeface="Arial" pitchFamily="34" charset="0"/>
              <a:buChar char="•"/>
            </a:pPr>
            <a:r>
              <a:rPr lang="en-US" dirty="0" smtClean="0"/>
              <a:t> DELETE FROM groups WHERE number = ‘4081/1’</a:t>
            </a:r>
          </a:p>
          <a:p>
            <a:pPr indent="216000">
              <a:buFont typeface="Arial" pitchFamily="34" charset="0"/>
              <a:buChar char="•"/>
            </a:pPr>
            <a:r>
              <a:rPr lang="en-US" dirty="0" smtClean="0"/>
              <a:t> DELETE FROM students WHERE age =</a:t>
            </a:r>
          </a:p>
          <a:p>
            <a:pPr indent="216000"/>
            <a:r>
              <a:rPr lang="en-US" dirty="0" smtClean="0"/>
              <a:t>(SELECT MAX(age) FROM students)</a:t>
            </a:r>
          </a:p>
          <a:p>
            <a:pPr indent="216000">
              <a:buFont typeface="Arial" pitchFamily="34" charset="0"/>
              <a:buChar char="•"/>
            </a:pPr>
            <a:r>
              <a:rPr lang="en-US" dirty="0" smtClean="0"/>
              <a:t> DELETE FROM students WHERE</a:t>
            </a:r>
          </a:p>
          <a:p>
            <a:pPr indent="216000"/>
            <a:r>
              <a:rPr lang="en-US" dirty="0" smtClean="0"/>
              <a:t>(SELECT AVG(CAST(mark AS float)) FROM </a:t>
            </a:r>
            <a:r>
              <a:rPr lang="en-US" dirty="0" err="1" smtClean="0"/>
              <a:t>stud_results</a:t>
            </a:r>
            <a:endParaRPr lang="en-US" dirty="0" smtClean="0"/>
          </a:p>
          <a:p>
            <a:pPr indent="216000"/>
            <a:r>
              <a:rPr lang="en-US" dirty="0" smtClean="0"/>
              <a:t>WHERE </a:t>
            </a:r>
            <a:r>
              <a:rPr lang="en-US" dirty="0" err="1" smtClean="0"/>
              <a:t>stud_results.student_id</a:t>
            </a:r>
            <a:r>
              <a:rPr lang="en-US" dirty="0" smtClean="0"/>
              <a:t> = students.id ) &lt; 3.5</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UPDATE</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139321"/>
          </a:xfrm>
          <a:prstGeom prst="rect">
            <a:avLst/>
          </a:prstGeom>
        </p:spPr>
        <p:txBody>
          <a:bodyPr wrap="square">
            <a:spAutoFit/>
          </a:bodyPr>
          <a:lstStyle/>
          <a:p>
            <a:r>
              <a:rPr lang="ru-RU" dirty="0" smtClean="0"/>
              <a:t>Изменение атрибутов одной или нескольких записей.</a:t>
            </a:r>
          </a:p>
          <a:p>
            <a:endParaRPr lang="en-US" b="1" dirty="0" smtClean="0"/>
          </a:p>
          <a:p>
            <a:r>
              <a:rPr lang="en-US" b="1" dirty="0" smtClean="0"/>
              <a:t>UPDATE &lt;</a:t>
            </a:r>
            <a:r>
              <a:rPr lang="ru-RU" b="1" dirty="0" smtClean="0"/>
              <a:t>имя_таблицы&gt;</a:t>
            </a:r>
            <a:r>
              <a:rPr lang="en-US" b="1" dirty="0" smtClean="0"/>
              <a:t> SET &lt;</a:t>
            </a:r>
            <a:r>
              <a:rPr lang="ru-RU" b="1" dirty="0" err="1" smtClean="0"/>
              <a:t>имя_столбца</a:t>
            </a:r>
            <a:r>
              <a:rPr lang="ru-RU" b="1" dirty="0" smtClean="0"/>
              <a:t>&gt;=&lt;значение&gt;,...</a:t>
            </a:r>
            <a:r>
              <a:rPr lang="en-US" b="1" dirty="0" smtClean="0"/>
              <a:t> </a:t>
            </a:r>
            <a:r>
              <a:rPr lang="en-US" dirty="0" smtClean="0"/>
              <a:t>[</a:t>
            </a:r>
            <a:r>
              <a:rPr lang="en-US" b="1" dirty="0" smtClean="0"/>
              <a:t>WHERE &lt;</a:t>
            </a:r>
            <a:r>
              <a:rPr lang="ru-RU" b="1" dirty="0" smtClean="0"/>
              <a:t>условие&gt;]</a:t>
            </a:r>
          </a:p>
          <a:p>
            <a:r>
              <a:rPr lang="en-US" dirty="0" smtClean="0"/>
              <a:t> </a:t>
            </a:r>
          </a:p>
          <a:p>
            <a:pPr indent="216000">
              <a:buFont typeface="Arial" pitchFamily="34" charset="0"/>
              <a:buChar char="•"/>
            </a:pPr>
            <a:r>
              <a:rPr lang="en-US" dirty="0" smtClean="0"/>
              <a:t>UPDATE students SET </a:t>
            </a:r>
            <a:r>
              <a:rPr lang="en-US" dirty="0" err="1" smtClean="0"/>
              <a:t>group_id</a:t>
            </a:r>
            <a:r>
              <a:rPr lang="en-US" dirty="0" smtClean="0"/>
              <a:t> = 1</a:t>
            </a:r>
          </a:p>
          <a:p>
            <a:pPr indent="216000">
              <a:buFont typeface="Arial" pitchFamily="34" charset="0"/>
              <a:buChar char="•"/>
            </a:pPr>
            <a:r>
              <a:rPr lang="en-US" dirty="0" smtClean="0"/>
              <a:t> UPDATE students SET </a:t>
            </a:r>
            <a:r>
              <a:rPr lang="en-US" dirty="0" err="1" smtClean="0"/>
              <a:t>group_id</a:t>
            </a:r>
            <a:r>
              <a:rPr lang="en-US" dirty="0" smtClean="0"/>
              <a:t> = 1 WHERE age &gt; 20</a:t>
            </a:r>
          </a:p>
          <a:p>
            <a:pPr indent="216000">
              <a:buFont typeface="Arial" pitchFamily="34" charset="0"/>
              <a:buChar char="•"/>
            </a:pPr>
            <a:r>
              <a:rPr lang="en-US" dirty="0" smtClean="0"/>
              <a:t> UPDATE </a:t>
            </a:r>
            <a:r>
              <a:rPr lang="en-US" dirty="0" err="1" smtClean="0"/>
              <a:t>stud_results</a:t>
            </a:r>
            <a:r>
              <a:rPr lang="en-US" dirty="0" smtClean="0"/>
              <a:t> SET mark = 4 WHERE id IN</a:t>
            </a:r>
          </a:p>
          <a:p>
            <a:pPr indent="216000"/>
            <a:r>
              <a:rPr lang="en-US" dirty="0" smtClean="0"/>
              <a:t>(SELECT stud_results.id FROM </a:t>
            </a:r>
            <a:r>
              <a:rPr lang="en-US" dirty="0" err="1" smtClean="0"/>
              <a:t>stud_results</a:t>
            </a:r>
            <a:r>
              <a:rPr lang="en-US" dirty="0" smtClean="0"/>
              <a:t>, groups</a:t>
            </a:r>
          </a:p>
          <a:p>
            <a:pPr indent="216000"/>
            <a:r>
              <a:rPr lang="en-US" dirty="0" smtClean="0"/>
              <a:t>WHERE </a:t>
            </a:r>
            <a:r>
              <a:rPr lang="en-US" dirty="0" err="1" smtClean="0"/>
              <a:t>stud_results.student_id</a:t>
            </a:r>
            <a:r>
              <a:rPr lang="en-US" dirty="0" smtClean="0"/>
              <a:t> = </a:t>
            </a:r>
            <a:r>
              <a:rPr lang="en-US" dirty="0" err="1" smtClean="0"/>
              <a:t>groups.main_student_id</a:t>
            </a:r>
            <a:r>
              <a:rPr lang="en-US" dirty="0" smtClean="0"/>
              <a:t> AND </a:t>
            </a:r>
            <a:r>
              <a:rPr lang="en-US" dirty="0" err="1" smtClean="0"/>
              <a:t>stud_results.semestr</a:t>
            </a:r>
            <a:r>
              <a:rPr lang="en-US" dirty="0" smtClean="0"/>
              <a:t> = 7)</a:t>
            </a:r>
          </a:p>
          <a:p>
            <a:pPr indent="216000">
              <a:buFont typeface="Arial" pitchFamily="34" charset="0"/>
              <a:buChar char="•"/>
            </a:pPr>
            <a:r>
              <a:rPr lang="en-US" dirty="0" smtClean="0"/>
              <a:t> UPDATE </a:t>
            </a:r>
            <a:r>
              <a:rPr lang="en-US" dirty="0" err="1" smtClean="0"/>
              <a:t>stud_results</a:t>
            </a:r>
            <a:r>
              <a:rPr lang="en-US" dirty="0" smtClean="0"/>
              <a:t> SET mark= (SELECT max(mark) FROM </a:t>
            </a:r>
            <a:r>
              <a:rPr lang="en-US" dirty="0" err="1" smtClean="0"/>
              <a:t>stud_results</a:t>
            </a:r>
            <a:r>
              <a:rPr lang="en-US" dirty="0" smtClean="0"/>
              <a:t>)</a:t>
            </a:r>
          </a:p>
          <a:p>
            <a:pPr indent="216000"/>
            <a:r>
              <a:rPr lang="en-US" dirty="0" smtClean="0"/>
              <a:t>WHERE </a:t>
            </a:r>
            <a:r>
              <a:rPr lang="en-US" dirty="0" err="1" smtClean="0"/>
              <a:t>student_id</a:t>
            </a:r>
            <a:r>
              <a:rPr lang="en-US" dirty="0" smtClean="0"/>
              <a:t> = 1</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UNION</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031325"/>
          </a:xfrm>
          <a:prstGeom prst="rect">
            <a:avLst/>
          </a:prstGeom>
        </p:spPr>
        <p:txBody>
          <a:bodyPr wrap="square">
            <a:spAutoFit/>
          </a:bodyPr>
          <a:lstStyle/>
          <a:p>
            <a:r>
              <a:rPr lang="ru-RU" dirty="0" smtClean="0"/>
              <a:t>Объединение результатов из двух выборок</a:t>
            </a:r>
          </a:p>
          <a:p>
            <a:endParaRPr lang="en-US" dirty="0" smtClean="0"/>
          </a:p>
          <a:p>
            <a:r>
              <a:rPr lang="ru-RU" dirty="0" smtClean="0"/>
              <a:t>&lt;выборка1&gt; </a:t>
            </a:r>
            <a:r>
              <a:rPr lang="en-US" b="1" dirty="0" smtClean="0"/>
              <a:t>UNION &lt;</a:t>
            </a:r>
            <a:r>
              <a:rPr lang="ru-RU" b="1" dirty="0" smtClean="0"/>
              <a:t>выборка2&gt;</a:t>
            </a:r>
          </a:p>
          <a:p>
            <a:r>
              <a:rPr lang="en-US" dirty="0" smtClean="0"/>
              <a:t> </a:t>
            </a:r>
          </a:p>
          <a:p>
            <a:pPr indent="216000">
              <a:buFont typeface="Arial" pitchFamily="34" charset="0"/>
              <a:buChar char="•"/>
            </a:pPr>
            <a:r>
              <a:rPr lang="en-US" dirty="0" smtClean="0"/>
              <a:t>SELECT </a:t>
            </a:r>
            <a:r>
              <a:rPr lang="en-US" dirty="0" err="1" smtClean="0"/>
              <a:t>fname</a:t>
            </a:r>
            <a:r>
              <a:rPr lang="en-US" dirty="0" smtClean="0"/>
              <a:t>, </a:t>
            </a:r>
            <a:r>
              <a:rPr lang="en-US" dirty="0" err="1" smtClean="0"/>
              <a:t>lname</a:t>
            </a:r>
            <a:r>
              <a:rPr lang="en-US" dirty="0" smtClean="0"/>
              <a:t> FROM Students</a:t>
            </a:r>
          </a:p>
          <a:p>
            <a:pPr indent="216000"/>
            <a:r>
              <a:rPr lang="en-US" dirty="0" smtClean="0"/>
              <a:t>UNION</a:t>
            </a:r>
          </a:p>
          <a:p>
            <a:pPr indent="216000"/>
            <a:r>
              <a:rPr lang="en-US" dirty="0" smtClean="0"/>
              <a:t>SELECT </a:t>
            </a:r>
            <a:r>
              <a:rPr lang="en-US" dirty="0" err="1" smtClean="0"/>
              <a:t>fname</a:t>
            </a:r>
            <a:r>
              <a:rPr lang="en-US" dirty="0" smtClean="0"/>
              <a:t>, </a:t>
            </a:r>
            <a:r>
              <a:rPr lang="en-US" dirty="0" err="1" smtClean="0"/>
              <a:t>lname</a:t>
            </a:r>
            <a:r>
              <a:rPr lang="en-US" dirty="0" smtClean="0"/>
              <a:t> FROM Teachers</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OUTER JOIN</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139321"/>
          </a:xfrm>
          <a:prstGeom prst="rect">
            <a:avLst/>
          </a:prstGeom>
        </p:spPr>
        <p:txBody>
          <a:bodyPr wrap="square">
            <a:spAutoFit/>
          </a:bodyPr>
          <a:lstStyle/>
          <a:p>
            <a:r>
              <a:rPr lang="ru-RU" dirty="0" smtClean="0"/>
              <a:t>Внешнее соединение таблиц по заданному условию</a:t>
            </a:r>
          </a:p>
          <a:p>
            <a:endParaRPr lang="en-US" dirty="0" smtClean="0"/>
          </a:p>
          <a:p>
            <a:r>
              <a:rPr lang="ru-RU" dirty="0" smtClean="0"/>
              <a:t>&lt;таблица1&gt; </a:t>
            </a:r>
            <a:r>
              <a:rPr lang="ru-RU" b="1" dirty="0" smtClean="0"/>
              <a:t>[</a:t>
            </a:r>
            <a:r>
              <a:rPr lang="en-US" b="1" dirty="0" smtClean="0"/>
              <a:t>FULL|LEFT|RIGHT] OUTER JOIN &lt;</a:t>
            </a:r>
            <a:r>
              <a:rPr lang="ru-RU" b="1" dirty="0" smtClean="0"/>
              <a:t>таблица2&gt;</a:t>
            </a:r>
            <a:r>
              <a:rPr lang="en-US" b="1" dirty="0" smtClean="0"/>
              <a:t> ON &lt;</a:t>
            </a:r>
            <a:r>
              <a:rPr lang="ru-RU" b="1" dirty="0" smtClean="0"/>
              <a:t>условие&gt;</a:t>
            </a:r>
          </a:p>
          <a:p>
            <a:r>
              <a:rPr lang="en-US" dirty="0" smtClean="0"/>
              <a:t> </a:t>
            </a:r>
          </a:p>
          <a:p>
            <a:pPr indent="216000">
              <a:buFont typeface="Arial" pitchFamily="34" charset="0"/>
              <a:buChar char="•"/>
            </a:pPr>
            <a:r>
              <a:rPr lang="en-US" dirty="0" smtClean="0"/>
              <a:t>SELECT distinct </a:t>
            </a:r>
            <a:r>
              <a:rPr lang="en-US" dirty="0" err="1" smtClean="0"/>
              <a:t>students.fname</a:t>
            </a:r>
            <a:r>
              <a:rPr lang="en-US" dirty="0" smtClean="0"/>
              <a:t>, </a:t>
            </a:r>
            <a:r>
              <a:rPr lang="en-US" dirty="0" err="1" smtClean="0"/>
              <a:t>students.lname</a:t>
            </a:r>
            <a:r>
              <a:rPr lang="en-US" dirty="0" smtClean="0"/>
              <a:t>, </a:t>
            </a:r>
            <a:r>
              <a:rPr lang="en-US" dirty="0" err="1" smtClean="0"/>
              <a:t>teachers.fname</a:t>
            </a:r>
            <a:r>
              <a:rPr lang="en-US" dirty="0" smtClean="0"/>
              <a:t>,</a:t>
            </a:r>
          </a:p>
          <a:p>
            <a:pPr indent="216000"/>
            <a:r>
              <a:rPr lang="en-US" dirty="0" err="1" smtClean="0"/>
              <a:t>teachers.lname</a:t>
            </a:r>
            <a:r>
              <a:rPr lang="en-US" dirty="0" smtClean="0"/>
              <a:t> FROM students FULL OUTER JOIN teachers ON</a:t>
            </a:r>
          </a:p>
          <a:p>
            <a:pPr indent="216000"/>
            <a:r>
              <a:rPr lang="en-US" dirty="0" err="1" smtClean="0"/>
              <a:t>students.fname</a:t>
            </a:r>
            <a:r>
              <a:rPr lang="en-US" dirty="0" smtClean="0"/>
              <a:t> = </a:t>
            </a:r>
            <a:r>
              <a:rPr lang="en-US" dirty="0" err="1" smtClean="0"/>
              <a:t>teachers.fname</a:t>
            </a:r>
            <a:r>
              <a:rPr lang="en-US" dirty="0" smtClean="0"/>
              <a:t> AND </a:t>
            </a:r>
            <a:r>
              <a:rPr lang="en-US" dirty="0" err="1" smtClean="0"/>
              <a:t>students.lname</a:t>
            </a:r>
            <a:r>
              <a:rPr lang="en-US" dirty="0" smtClean="0"/>
              <a:t> = </a:t>
            </a:r>
            <a:r>
              <a:rPr lang="en-US" dirty="0" err="1" smtClean="0"/>
              <a:t>teachers.lname</a:t>
            </a:r>
            <a:endParaRPr lang="en-US" dirty="0" smtClean="0"/>
          </a:p>
          <a:p>
            <a:pPr indent="216000"/>
            <a:endParaRPr lang="en-US" dirty="0" smtClean="0"/>
          </a:p>
          <a:p>
            <a:pPr indent="216000">
              <a:buFont typeface="Arial" pitchFamily="34" charset="0"/>
              <a:buChar char="•"/>
            </a:pPr>
            <a:r>
              <a:rPr lang="en-US" dirty="0" smtClean="0"/>
              <a:t> SELECT </a:t>
            </a:r>
            <a:r>
              <a:rPr lang="en-US" dirty="0" err="1" smtClean="0"/>
              <a:t>ness_subject_id</a:t>
            </a:r>
            <a:r>
              <a:rPr lang="en-US" dirty="0" smtClean="0"/>
              <a:t> FROM subjects</a:t>
            </a:r>
          </a:p>
          <a:p>
            <a:pPr indent="216000"/>
            <a:r>
              <a:rPr lang="en-US" dirty="0" smtClean="0"/>
              <a:t>RIGHT OUTER JOIN </a:t>
            </a:r>
            <a:r>
              <a:rPr lang="en-US" dirty="0" err="1" smtClean="0"/>
              <a:t>subject_rel</a:t>
            </a:r>
            <a:r>
              <a:rPr lang="en-US" dirty="0" smtClean="0"/>
              <a:t> ON subjects.id = </a:t>
            </a:r>
            <a:r>
              <a:rPr lang="en-US" dirty="0" err="1" smtClean="0"/>
              <a:t>subject_rel.subject_id</a:t>
            </a:r>
            <a:endParaRPr lang="en-US" dirty="0" smtClean="0"/>
          </a:p>
          <a:p>
            <a:pPr indent="216000"/>
            <a:r>
              <a:rPr lang="en-US" dirty="0" smtClean="0"/>
              <a:t>WHERE subjects.name = ‘</a:t>
            </a:r>
            <a:r>
              <a:rPr lang="ru-RU" dirty="0" smtClean="0"/>
              <a:t>Математика‘;</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сущности и </a:t>
            </a:r>
            <a:r>
              <a:rPr lang="ru-RU" sz="1600" b="1" dirty="0" smtClean="0">
                <a:solidFill>
                  <a:schemeClr val="bg1"/>
                </a:solidFill>
                <a:latin typeface="Sansation" pitchFamily="2" charset="0"/>
              </a:rPr>
              <a:t>ссылок</a:t>
            </a:r>
            <a:r>
              <a:rPr lang="en-US" sz="1600" b="1" dirty="0" smtClean="0">
                <a:solidFill>
                  <a:schemeClr val="bg1"/>
                </a:solidFill>
                <a:latin typeface="Sansation" pitchFamily="2" charset="0"/>
              </a:rPr>
              <a:t>: </a:t>
            </a:r>
            <a:r>
              <a:rPr lang="ru-RU" sz="1600" b="1" dirty="0">
                <a:solidFill>
                  <a:schemeClr val="bg1"/>
                </a:solidFill>
                <a:latin typeface="Sansation" pitchFamily="2" charset="0"/>
              </a:rPr>
              <a:t>операции с </a:t>
            </a:r>
            <a:r>
              <a:rPr lang="en-US" sz="1600" b="1" dirty="0">
                <a:solidFill>
                  <a:schemeClr val="bg1"/>
                </a:solidFill>
                <a:latin typeface="Sansation" pitchFamily="2" charset="0"/>
              </a:rPr>
              <a:t>NULL</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10</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5016758"/>
          </a:xfrm>
          <a:prstGeom prst="rect">
            <a:avLst/>
          </a:prstGeom>
        </p:spPr>
        <p:txBody>
          <a:bodyPr wrap="square">
            <a:spAutoFit/>
          </a:bodyPr>
          <a:lstStyle/>
          <a:p>
            <a:pPr algn="just"/>
            <a:r>
              <a:rPr lang="ru-RU" sz="1600" b="1" dirty="0">
                <a:solidFill>
                  <a:srgbClr val="C00000"/>
                </a:solidFill>
              </a:rPr>
              <a:t>NULL не является значением </a:t>
            </a:r>
            <a:r>
              <a:rPr lang="ru-RU" sz="1600" b="1" dirty="0"/>
              <a:t>в строгом смысле этого слова, т.к. у него нет типа. </a:t>
            </a:r>
            <a:r>
              <a:rPr lang="ru-RU" sz="1600" b="1" dirty="0" smtClean="0"/>
              <a:t>Поэтому </a:t>
            </a:r>
            <a:r>
              <a:rPr lang="ru-RU" sz="1600" b="1" dirty="0"/>
              <a:t>его использование в арифметических, логических и других операциях некорректно</a:t>
            </a:r>
            <a:r>
              <a:rPr lang="ru-RU" sz="1600" b="1" dirty="0" smtClean="0"/>
              <a:t>,</a:t>
            </a:r>
            <a:r>
              <a:rPr lang="en-US" sz="1600" b="1" dirty="0" smtClean="0"/>
              <a:t> </a:t>
            </a:r>
            <a:r>
              <a:rPr lang="ru-RU" sz="1600" b="1" dirty="0" smtClean="0"/>
              <a:t>поскольку </a:t>
            </a:r>
            <a:r>
              <a:rPr lang="ru-RU" sz="1600" b="1" dirty="0"/>
              <a:t>все операции определены для работы с конкретными типами данных. </a:t>
            </a:r>
            <a:r>
              <a:rPr lang="ru-RU" sz="1600" b="1" dirty="0" smtClean="0"/>
              <a:t>Для</a:t>
            </a:r>
            <a:r>
              <a:rPr lang="en-US" sz="1600" b="1" dirty="0" smtClean="0"/>
              <a:t> </a:t>
            </a:r>
            <a:r>
              <a:rPr lang="ru-RU" sz="1600" b="1" dirty="0" smtClean="0"/>
              <a:t>корректного </a:t>
            </a:r>
            <a:r>
              <a:rPr lang="ru-RU" sz="1600" b="1" dirty="0"/>
              <a:t>использования значения NULL вводят специальные правила:</a:t>
            </a:r>
          </a:p>
          <a:p>
            <a:pPr algn="just"/>
            <a:endParaRPr lang="en-US" sz="1600" b="1" dirty="0" smtClean="0"/>
          </a:p>
          <a:p>
            <a:pPr marL="342900" indent="-342900" algn="just">
              <a:buFont typeface="+mj-lt"/>
              <a:buAutoNum type="arabicPeriod"/>
            </a:pPr>
            <a:r>
              <a:rPr lang="ru-RU" sz="1600" b="1" dirty="0" smtClean="0"/>
              <a:t>NULL </a:t>
            </a:r>
            <a:r>
              <a:rPr lang="ru-RU" sz="1600" b="1" dirty="0"/>
              <a:t>может </a:t>
            </a:r>
            <a:r>
              <a:rPr lang="ru-RU" sz="1600" b="1" dirty="0">
                <a:solidFill>
                  <a:srgbClr val="C00000"/>
                </a:solidFill>
              </a:rPr>
              <a:t>присваиваться переменным и записываться в поля</a:t>
            </a:r>
            <a:r>
              <a:rPr lang="ru-RU" sz="1600" b="1" dirty="0"/>
              <a:t>, независимо </a:t>
            </a:r>
            <a:r>
              <a:rPr lang="ru-RU" sz="1600" b="1" dirty="0" smtClean="0"/>
              <a:t>от</a:t>
            </a:r>
            <a:r>
              <a:rPr lang="en-US" sz="1600" b="1" dirty="0" smtClean="0"/>
              <a:t> </a:t>
            </a:r>
            <a:r>
              <a:rPr lang="ru-RU" sz="1600" b="1" dirty="0" smtClean="0"/>
              <a:t>объявленного </a:t>
            </a:r>
            <a:r>
              <a:rPr lang="ru-RU" sz="1600" b="1" dirty="0"/>
              <a:t>типа данных этих переменных (полей</a:t>
            </a:r>
            <a:r>
              <a:rPr lang="ru-RU" sz="1600" b="1" dirty="0" smtClean="0"/>
              <a:t>);</a:t>
            </a:r>
            <a:endParaRPr lang="en-US" sz="1600" b="1" dirty="0" smtClean="0"/>
          </a:p>
          <a:p>
            <a:pPr marL="342900" indent="-342900" algn="just">
              <a:buFont typeface="+mj-lt"/>
              <a:buAutoNum type="arabicPeriod"/>
            </a:pPr>
            <a:endParaRPr lang="en-US" sz="1600" b="1" dirty="0" smtClean="0"/>
          </a:p>
          <a:p>
            <a:pPr marL="342900" indent="-342900" algn="just">
              <a:buFont typeface="+mj-lt"/>
              <a:buAutoNum type="arabicPeriod"/>
            </a:pPr>
            <a:r>
              <a:rPr lang="ru-RU" sz="1600" b="1" dirty="0" smtClean="0"/>
              <a:t>NULL </a:t>
            </a:r>
            <a:r>
              <a:rPr lang="ru-RU" sz="1600" b="1" dirty="0"/>
              <a:t>может </a:t>
            </a:r>
            <a:r>
              <a:rPr lang="ru-RU" sz="1600" b="1" dirty="0">
                <a:solidFill>
                  <a:srgbClr val="C00000"/>
                </a:solidFill>
              </a:rPr>
              <a:t>передаваться в процедуры и функции как допустимое значение </a:t>
            </a:r>
            <a:r>
              <a:rPr lang="ru-RU" sz="1600" b="1" dirty="0" smtClean="0">
                <a:solidFill>
                  <a:srgbClr val="C00000"/>
                </a:solidFill>
              </a:rPr>
              <a:t>параметра</a:t>
            </a:r>
            <a:r>
              <a:rPr lang="ru-RU" sz="1600" b="1" dirty="0"/>
              <a:t>. Результаты выполнения такой процедуры или функции </a:t>
            </a:r>
            <a:r>
              <a:rPr lang="ru-RU" sz="1600" b="1" dirty="0" smtClean="0"/>
              <a:t>определяются</a:t>
            </a:r>
            <a:r>
              <a:rPr lang="en-US" sz="1600" b="1" dirty="0" smtClean="0"/>
              <a:t> </a:t>
            </a:r>
            <a:r>
              <a:rPr lang="ru-RU" sz="1600" b="1" dirty="0" smtClean="0"/>
              <a:t>операциями</a:t>
            </a:r>
            <a:r>
              <a:rPr lang="ru-RU" sz="1600" b="1" dirty="0"/>
              <a:t>, выполняемыми с параметрами внутри </a:t>
            </a:r>
            <a:r>
              <a:rPr lang="ru-RU" sz="1600" b="1" dirty="0" smtClean="0"/>
              <a:t>неё.</a:t>
            </a:r>
            <a:endParaRPr lang="en-US" sz="1600" b="1" dirty="0" smtClean="0"/>
          </a:p>
          <a:p>
            <a:pPr marL="342900" indent="-342900" algn="just">
              <a:buFont typeface="+mj-lt"/>
              <a:buAutoNum type="arabicPeriod"/>
            </a:pPr>
            <a:endParaRPr lang="en-US" sz="1600" b="1" dirty="0" smtClean="0"/>
          </a:p>
          <a:p>
            <a:pPr marL="342900" indent="-342900" algn="just">
              <a:buFont typeface="+mj-lt"/>
              <a:buAutoNum type="arabicPeriod"/>
            </a:pPr>
            <a:r>
              <a:rPr lang="ru-RU" sz="1600" b="1" dirty="0" smtClean="0"/>
              <a:t>Любая </a:t>
            </a:r>
            <a:r>
              <a:rPr lang="ru-RU" sz="1600" b="1" dirty="0"/>
              <a:t>операция с NULL, кроме операции сравнения, </a:t>
            </a:r>
            <a:r>
              <a:rPr lang="ru-RU" sz="1600" b="1" dirty="0">
                <a:solidFill>
                  <a:srgbClr val="C00000"/>
                </a:solidFill>
              </a:rPr>
              <a:t>в результате даёт NULL</a:t>
            </a:r>
            <a:r>
              <a:rPr lang="ru-RU" sz="1600" b="1" dirty="0"/>
              <a:t>, </a:t>
            </a:r>
            <a:r>
              <a:rPr lang="ru-RU" sz="1600" b="1" dirty="0" smtClean="0"/>
              <a:t>независимо </a:t>
            </a:r>
            <a:r>
              <a:rPr lang="ru-RU" sz="1600" b="1" dirty="0"/>
              <a:t>от значения прочих </a:t>
            </a:r>
            <a:r>
              <a:rPr lang="ru-RU" sz="1600" b="1" dirty="0" smtClean="0"/>
              <a:t>операндов.</a:t>
            </a:r>
            <a:endParaRPr lang="en-US" sz="1600" b="1" dirty="0" smtClean="0"/>
          </a:p>
          <a:p>
            <a:pPr marL="342900" indent="-342900" algn="just">
              <a:buFont typeface="+mj-lt"/>
              <a:buAutoNum type="arabicPeriod"/>
            </a:pPr>
            <a:endParaRPr lang="en-US" sz="1600" b="1" dirty="0" smtClean="0"/>
          </a:p>
          <a:p>
            <a:pPr marL="342900" indent="-342900" algn="just">
              <a:buFont typeface="+mj-lt"/>
              <a:buAutoNum type="arabicPeriod"/>
            </a:pPr>
            <a:r>
              <a:rPr lang="ru-RU" sz="1600" b="1" dirty="0" smtClean="0"/>
              <a:t>Любая </a:t>
            </a:r>
            <a:r>
              <a:rPr lang="ru-RU" sz="1600" b="1" dirty="0"/>
              <a:t>операция сравнения с NULL (даже операция </a:t>
            </a:r>
            <a:r>
              <a:rPr lang="ru-RU" sz="1600" b="1" i="1" dirty="0"/>
              <a:t>«NULL = NULL»</a:t>
            </a:r>
            <a:r>
              <a:rPr lang="ru-RU" sz="1600" b="1" dirty="0"/>
              <a:t>), даёт в </a:t>
            </a:r>
            <a:r>
              <a:rPr lang="ru-RU" sz="1600" b="1" dirty="0" smtClean="0"/>
              <a:t>результате </a:t>
            </a:r>
            <a:r>
              <a:rPr lang="ru-RU" sz="1600" b="1" dirty="0">
                <a:solidFill>
                  <a:srgbClr val="C00000"/>
                </a:solidFill>
              </a:rPr>
              <a:t>значение «неизвестность» (</a:t>
            </a:r>
            <a:r>
              <a:rPr lang="en-US" sz="1600" b="1" dirty="0">
                <a:solidFill>
                  <a:srgbClr val="C00000"/>
                </a:solidFill>
              </a:rPr>
              <a:t>UNKNOWN</a:t>
            </a:r>
            <a:r>
              <a:rPr lang="en-US" sz="1600" b="1" dirty="0" smtClean="0">
                <a:solidFill>
                  <a:srgbClr val="C00000"/>
                </a:solidFill>
              </a:rPr>
              <a:t>)</a:t>
            </a:r>
            <a:r>
              <a:rPr lang="en-US" sz="1600" b="1" dirty="0" smtClean="0"/>
              <a:t>.</a:t>
            </a:r>
          </a:p>
          <a:p>
            <a:pPr marL="342900" indent="-342900" algn="just">
              <a:buFont typeface="+mj-lt"/>
              <a:buAutoNum type="arabicPeriod"/>
            </a:pPr>
            <a:endParaRPr lang="en-US" sz="1600" b="1" dirty="0"/>
          </a:p>
          <a:p>
            <a:pPr marL="342900" indent="-342900" algn="just">
              <a:buFont typeface="+mj-lt"/>
              <a:buAutoNum type="arabicPeriod"/>
            </a:pPr>
            <a:r>
              <a:rPr lang="ru-RU" sz="1600" b="1" dirty="0" smtClean="0"/>
              <a:t>Существует </a:t>
            </a:r>
            <a:r>
              <a:rPr lang="ru-RU" sz="1600" b="1" dirty="0"/>
              <a:t>специальная системная функция, которая </a:t>
            </a:r>
            <a:r>
              <a:rPr lang="ru-RU" sz="1600" b="1" dirty="0">
                <a:solidFill>
                  <a:srgbClr val="C00000"/>
                </a:solidFill>
              </a:rPr>
              <a:t>возвращает </a:t>
            </a:r>
            <a:r>
              <a:rPr lang="ru-RU" sz="1600" b="1" dirty="0" smtClean="0">
                <a:solidFill>
                  <a:srgbClr val="C00000"/>
                </a:solidFill>
              </a:rPr>
              <a:t>логическое</a:t>
            </a:r>
            <a:r>
              <a:rPr lang="en-US" sz="1600" b="1" dirty="0" smtClean="0">
                <a:solidFill>
                  <a:srgbClr val="C00000"/>
                </a:solidFill>
              </a:rPr>
              <a:t> </a:t>
            </a:r>
            <a:r>
              <a:rPr lang="ru-RU" sz="1600" b="1" dirty="0" smtClean="0">
                <a:solidFill>
                  <a:srgbClr val="C00000"/>
                </a:solidFill>
              </a:rPr>
              <a:t>значение </a:t>
            </a:r>
            <a:r>
              <a:rPr lang="ru-RU" sz="1600" b="1" dirty="0">
                <a:solidFill>
                  <a:srgbClr val="C00000"/>
                </a:solidFill>
              </a:rPr>
              <a:t>«истина» (TRUE)</a:t>
            </a:r>
            <a:r>
              <a:rPr lang="ru-RU" sz="1600" b="1" dirty="0"/>
              <a:t>, если аргумент функции является NULL и FALSE в </a:t>
            </a:r>
            <a:r>
              <a:rPr lang="ru-RU" sz="1600" b="1" dirty="0" smtClean="0"/>
              <a:t>противном </a:t>
            </a:r>
            <a:r>
              <a:rPr lang="ru-RU" sz="1600" b="1" dirty="0"/>
              <a:t>случае.</a:t>
            </a:r>
          </a:p>
        </p:txBody>
      </p:sp>
    </p:spTree>
    <p:extLst>
      <p:ext uri="{BB962C8B-B14F-4D97-AF65-F5344CB8AC3E}">
        <p14:creationId xmlns:p14="http://schemas.microsoft.com/office/powerpoint/2010/main" val="264418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OUTER JOIN</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ru-RU" dirty="0" smtClean="0"/>
              <a:t>Может заменить соединение таблиц в конструкции WHERE:</a:t>
            </a:r>
          </a:p>
          <a:p>
            <a:r>
              <a:rPr lang="en-US" dirty="0" smtClean="0"/>
              <a:t> </a:t>
            </a:r>
          </a:p>
          <a:p>
            <a:pPr indent="216000">
              <a:buFont typeface="Arial" pitchFamily="34" charset="0"/>
              <a:buChar char="•"/>
            </a:pPr>
            <a:r>
              <a:rPr lang="en-US" dirty="0" smtClean="0"/>
              <a:t>SELECT </a:t>
            </a:r>
            <a:r>
              <a:rPr lang="en-US" dirty="0" err="1" smtClean="0"/>
              <a:t>fname</a:t>
            </a:r>
            <a:r>
              <a:rPr lang="en-US" dirty="0" smtClean="0"/>
              <a:t>, </a:t>
            </a:r>
            <a:r>
              <a:rPr lang="en-US" dirty="0" err="1" smtClean="0"/>
              <a:t>lname</a:t>
            </a:r>
            <a:r>
              <a:rPr lang="en-US" dirty="0" smtClean="0"/>
              <a:t>, number FROM students, groups</a:t>
            </a:r>
          </a:p>
          <a:p>
            <a:pPr indent="216000"/>
            <a:r>
              <a:rPr lang="en-US" dirty="0" smtClean="0"/>
              <a:t>WHERE </a:t>
            </a:r>
            <a:r>
              <a:rPr lang="en-US" dirty="0" err="1" smtClean="0"/>
              <a:t>students.group_id</a:t>
            </a:r>
            <a:r>
              <a:rPr lang="en-US" dirty="0" smtClean="0"/>
              <a:t> = groups.id</a:t>
            </a:r>
          </a:p>
          <a:p>
            <a:pPr indent="216000">
              <a:buFont typeface="Arial" pitchFamily="34" charset="0"/>
              <a:buChar char="•"/>
            </a:pPr>
            <a:r>
              <a:rPr lang="en-US" dirty="0" smtClean="0"/>
              <a:t> SELECT number, </a:t>
            </a:r>
            <a:r>
              <a:rPr lang="en-US" dirty="0" err="1" smtClean="0"/>
              <a:t>fname</a:t>
            </a:r>
            <a:r>
              <a:rPr lang="en-US" dirty="0" smtClean="0"/>
              <a:t>, </a:t>
            </a:r>
            <a:r>
              <a:rPr lang="en-US" dirty="0" err="1" smtClean="0"/>
              <a:t>lname</a:t>
            </a:r>
            <a:r>
              <a:rPr lang="en-US" dirty="0" smtClean="0"/>
              <a:t> FROM</a:t>
            </a:r>
          </a:p>
          <a:p>
            <a:pPr indent="216000"/>
            <a:r>
              <a:rPr lang="en-US" dirty="0" smtClean="0"/>
              <a:t>students LEFT OUTER JOIN groups ON </a:t>
            </a:r>
            <a:r>
              <a:rPr lang="en-US" dirty="0" err="1" smtClean="0"/>
              <a:t>students.group_id</a:t>
            </a:r>
            <a:r>
              <a:rPr lang="en-US" dirty="0" smtClean="0"/>
              <a:t> = groups.id</a:t>
            </a:r>
          </a:p>
          <a:p>
            <a:pPr indent="216000"/>
            <a:endParaRPr lang="en-US" dirty="0" smtClean="0"/>
          </a:p>
          <a:p>
            <a:pPr indent="216000">
              <a:buFont typeface="Arial" pitchFamily="34" charset="0"/>
              <a:buChar char="•"/>
            </a:pPr>
            <a:r>
              <a:rPr lang="en-US" dirty="0" smtClean="0"/>
              <a:t> SELECT </a:t>
            </a:r>
            <a:r>
              <a:rPr lang="en-US" dirty="0" err="1" smtClean="0"/>
              <a:t>fname</a:t>
            </a:r>
            <a:r>
              <a:rPr lang="en-US" dirty="0" smtClean="0"/>
              <a:t>, </a:t>
            </a:r>
            <a:r>
              <a:rPr lang="en-US" dirty="0" err="1" smtClean="0"/>
              <a:t>lname</a:t>
            </a:r>
            <a:r>
              <a:rPr lang="en-US" dirty="0" smtClean="0"/>
              <a:t>, specs.info FROM students, groups, specs</a:t>
            </a:r>
          </a:p>
          <a:p>
            <a:pPr indent="216000"/>
            <a:r>
              <a:rPr lang="en-US" dirty="0" smtClean="0"/>
              <a:t>WHERE (</a:t>
            </a:r>
            <a:r>
              <a:rPr lang="en-US" dirty="0" err="1" smtClean="0"/>
              <a:t>students.group_id</a:t>
            </a:r>
            <a:r>
              <a:rPr lang="en-US" dirty="0" smtClean="0"/>
              <a:t> = groups.id) and (</a:t>
            </a:r>
            <a:r>
              <a:rPr lang="en-US" dirty="0" err="1" smtClean="0"/>
              <a:t>groups.spec_id</a:t>
            </a:r>
            <a:r>
              <a:rPr lang="en-US" dirty="0" smtClean="0"/>
              <a:t> = specs.id)</a:t>
            </a:r>
          </a:p>
          <a:p>
            <a:pPr indent="216000">
              <a:buFont typeface="Arial" pitchFamily="34" charset="0"/>
              <a:buChar char="•"/>
            </a:pPr>
            <a:r>
              <a:rPr lang="en-US" dirty="0" smtClean="0"/>
              <a:t> SELECT </a:t>
            </a:r>
            <a:r>
              <a:rPr lang="en-US" dirty="0" err="1" smtClean="0"/>
              <a:t>fname</a:t>
            </a:r>
            <a:r>
              <a:rPr lang="en-US" dirty="0" smtClean="0"/>
              <a:t>, </a:t>
            </a:r>
            <a:r>
              <a:rPr lang="en-US" dirty="0" err="1" smtClean="0"/>
              <a:t>lname</a:t>
            </a:r>
            <a:r>
              <a:rPr lang="en-US" dirty="0" smtClean="0"/>
              <a:t>, specs.info FROM groups</a:t>
            </a:r>
          </a:p>
          <a:p>
            <a:pPr indent="216000"/>
            <a:r>
              <a:rPr lang="en-US" dirty="0" smtClean="0"/>
              <a:t>LEFT OUTER JOIN specs ON </a:t>
            </a:r>
            <a:r>
              <a:rPr lang="en-US" dirty="0" err="1" smtClean="0"/>
              <a:t>groups.spec_id</a:t>
            </a:r>
            <a:r>
              <a:rPr lang="en-US" dirty="0" smtClean="0"/>
              <a:t> = specs.id</a:t>
            </a:r>
          </a:p>
          <a:p>
            <a:pPr indent="216000"/>
            <a:r>
              <a:rPr lang="en-US" dirty="0" smtClean="0"/>
              <a:t>LEFT OUTER JOIN students ON </a:t>
            </a:r>
            <a:r>
              <a:rPr lang="en-US" dirty="0" err="1" smtClean="0"/>
              <a:t>students.group_id</a:t>
            </a:r>
            <a:r>
              <a:rPr lang="en-US" dirty="0" smtClean="0"/>
              <a:t> = groups.id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INNER  JOIN</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862322"/>
          </a:xfrm>
          <a:prstGeom prst="rect">
            <a:avLst/>
          </a:prstGeom>
        </p:spPr>
        <p:txBody>
          <a:bodyPr wrap="square">
            <a:spAutoFit/>
          </a:bodyPr>
          <a:lstStyle/>
          <a:p>
            <a:r>
              <a:rPr lang="ru-RU" dirty="0" smtClean="0"/>
              <a:t>Внутреннее соединение таблиц по заданному условию</a:t>
            </a:r>
            <a:endParaRPr lang="en-US" dirty="0" smtClean="0"/>
          </a:p>
          <a:p>
            <a:endParaRPr lang="ru-RU" dirty="0" smtClean="0"/>
          </a:p>
          <a:p>
            <a:pPr indent="216000">
              <a:buFont typeface="Arial" pitchFamily="34" charset="0"/>
              <a:buChar char="•"/>
            </a:pPr>
            <a:r>
              <a:rPr lang="en-US" dirty="0" smtClean="0"/>
              <a:t> SELECT number, </a:t>
            </a:r>
            <a:r>
              <a:rPr lang="en-US" dirty="0" err="1" smtClean="0"/>
              <a:t>fname</a:t>
            </a:r>
            <a:r>
              <a:rPr lang="en-US" dirty="0" smtClean="0"/>
              <a:t>, </a:t>
            </a:r>
            <a:r>
              <a:rPr lang="en-US" dirty="0" err="1" smtClean="0"/>
              <a:t>lname</a:t>
            </a:r>
            <a:r>
              <a:rPr lang="en-US" dirty="0" smtClean="0"/>
              <a:t> FROM</a:t>
            </a:r>
          </a:p>
          <a:p>
            <a:pPr indent="216000"/>
            <a:r>
              <a:rPr lang="en-US" dirty="0" smtClean="0"/>
              <a:t>students FULL OUTER JOIN groups ON </a:t>
            </a:r>
            <a:r>
              <a:rPr lang="en-US" dirty="0" err="1" smtClean="0"/>
              <a:t>students.group_id</a:t>
            </a:r>
            <a:r>
              <a:rPr lang="en-US" dirty="0" smtClean="0"/>
              <a:t> = groups.id</a:t>
            </a:r>
          </a:p>
          <a:p>
            <a:pPr indent="216000">
              <a:buFont typeface="Arial" pitchFamily="34" charset="0"/>
              <a:buChar char="•"/>
            </a:pPr>
            <a:r>
              <a:rPr lang="en-US" dirty="0" smtClean="0"/>
              <a:t> SELECT number, </a:t>
            </a:r>
            <a:r>
              <a:rPr lang="en-US" dirty="0" err="1" smtClean="0"/>
              <a:t>fname</a:t>
            </a:r>
            <a:r>
              <a:rPr lang="en-US" dirty="0" smtClean="0"/>
              <a:t>, </a:t>
            </a:r>
            <a:r>
              <a:rPr lang="en-US" dirty="0" err="1" smtClean="0"/>
              <a:t>lname</a:t>
            </a:r>
            <a:r>
              <a:rPr lang="en-US" dirty="0" smtClean="0"/>
              <a:t> FROM</a:t>
            </a:r>
          </a:p>
          <a:p>
            <a:pPr indent="216000"/>
            <a:r>
              <a:rPr lang="en-US" dirty="0" smtClean="0"/>
              <a:t>students LEFT OUTER JOIN groups ON </a:t>
            </a:r>
            <a:r>
              <a:rPr lang="en-US" dirty="0" err="1" smtClean="0"/>
              <a:t>students.group_id</a:t>
            </a:r>
            <a:r>
              <a:rPr lang="en-US" dirty="0" smtClean="0"/>
              <a:t> = groups.id</a:t>
            </a:r>
          </a:p>
          <a:p>
            <a:pPr indent="216000">
              <a:buFont typeface="Arial" pitchFamily="34" charset="0"/>
              <a:buChar char="•"/>
            </a:pPr>
            <a:r>
              <a:rPr lang="en-US" dirty="0" smtClean="0"/>
              <a:t> SELECT number, </a:t>
            </a:r>
            <a:r>
              <a:rPr lang="en-US" dirty="0" err="1" smtClean="0"/>
              <a:t>fname</a:t>
            </a:r>
            <a:r>
              <a:rPr lang="en-US" dirty="0" smtClean="0"/>
              <a:t>, </a:t>
            </a:r>
            <a:r>
              <a:rPr lang="en-US" dirty="0" err="1" smtClean="0"/>
              <a:t>lname</a:t>
            </a:r>
            <a:r>
              <a:rPr lang="en-US" dirty="0" smtClean="0"/>
              <a:t> FROM</a:t>
            </a:r>
          </a:p>
          <a:p>
            <a:pPr indent="216000"/>
            <a:r>
              <a:rPr lang="en-US" dirty="0" smtClean="0"/>
              <a:t>students RIGHT OUTER JOIN groups ON </a:t>
            </a:r>
            <a:r>
              <a:rPr lang="en-US" dirty="0" err="1" smtClean="0"/>
              <a:t>students.group_id</a:t>
            </a:r>
            <a:r>
              <a:rPr lang="en-US" dirty="0" smtClean="0"/>
              <a:t> = groups.id</a:t>
            </a:r>
          </a:p>
          <a:p>
            <a:pPr indent="216000">
              <a:buFont typeface="Arial" pitchFamily="34" charset="0"/>
              <a:buChar char="•"/>
            </a:pPr>
            <a:r>
              <a:rPr lang="en-US" dirty="0" smtClean="0"/>
              <a:t> SELECT number, </a:t>
            </a:r>
            <a:r>
              <a:rPr lang="en-US" dirty="0" err="1" smtClean="0"/>
              <a:t>fname</a:t>
            </a:r>
            <a:r>
              <a:rPr lang="en-US" dirty="0" smtClean="0"/>
              <a:t>, </a:t>
            </a:r>
            <a:r>
              <a:rPr lang="en-US" dirty="0" err="1" smtClean="0"/>
              <a:t>lname</a:t>
            </a:r>
            <a:r>
              <a:rPr lang="en-US" dirty="0" smtClean="0"/>
              <a:t> FROM</a:t>
            </a:r>
          </a:p>
          <a:p>
            <a:pPr indent="216000"/>
            <a:r>
              <a:rPr lang="en-US" dirty="0" smtClean="0"/>
              <a:t>students INNER JOIN groups ON </a:t>
            </a:r>
            <a:r>
              <a:rPr lang="en-US" dirty="0" err="1" smtClean="0"/>
              <a:t>students.group_id</a:t>
            </a:r>
            <a:r>
              <a:rPr lang="en-US" dirty="0" smtClean="0"/>
              <a:t> = groups.id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Представления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970318"/>
          </a:xfrm>
          <a:prstGeom prst="rect">
            <a:avLst/>
          </a:prstGeom>
        </p:spPr>
        <p:txBody>
          <a:bodyPr wrap="square">
            <a:spAutoFit/>
          </a:bodyPr>
          <a:lstStyle/>
          <a:p>
            <a:r>
              <a:rPr lang="ru-RU" dirty="0" smtClean="0"/>
              <a:t>Представление – именованный SELECT – запрос, хранимый в БД.</a:t>
            </a:r>
          </a:p>
          <a:p>
            <a:endParaRPr lang="ru-RU" b="1" dirty="0" smtClean="0"/>
          </a:p>
          <a:p>
            <a:r>
              <a:rPr lang="en-US" b="1" dirty="0" smtClean="0"/>
              <a:t>CREATE VIEW &lt;</a:t>
            </a:r>
            <a:r>
              <a:rPr lang="ru-RU" b="1" dirty="0" err="1" smtClean="0"/>
              <a:t>имя_представления</a:t>
            </a:r>
            <a:r>
              <a:rPr lang="ru-RU" b="1" dirty="0" smtClean="0"/>
              <a:t>&gt; </a:t>
            </a:r>
            <a:r>
              <a:rPr lang="ru-RU" dirty="0" smtClean="0"/>
              <a:t>[(&lt;</a:t>
            </a:r>
            <a:r>
              <a:rPr lang="ru-RU" dirty="0" err="1" smtClean="0"/>
              <a:t>имя_столбца</a:t>
            </a:r>
            <a:r>
              <a:rPr lang="ru-RU" dirty="0" smtClean="0"/>
              <a:t>&gt;,...)] </a:t>
            </a:r>
            <a:r>
              <a:rPr lang="en-US" b="1" dirty="0" smtClean="0"/>
              <a:t>AS &lt;</a:t>
            </a:r>
            <a:r>
              <a:rPr lang="ru-RU" b="1" dirty="0" smtClean="0"/>
              <a:t>запрос&gt;</a:t>
            </a:r>
          </a:p>
          <a:p>
            <a:endParaRPr lang="ru-RU" dirty="0" smtClean="0"/>
          </a:p>
          <a:p>
            <a:r>
              <a:rPr lang="en-US" dirty="0" smtClean="0"/>
              <a:t>CREATE VIEW studs (</a:t>
            </a:r>
            <a:r>
              <a:rPr lang="en-US" dirty="0" err="1" smtClean="0"/>
              <a:t>fname</a:t>
            </a:r>
            <a:r>
              <a:rPr lang="en-US" dirty="0" smtClean="0"/>
              <a:t>, </a:t>
            </a:r>
            <a:r>
              <a:rPr lang="en-US" dirty="0" err="1" smtClean="0"/>
              <a:t>lname</a:t>
            </a:r>
            <a:r>
              <a:rPr lang="en-US" dirty="0" smtClean="0"/>
              <a:t>, number) AS</a:t>
            </a:r>
          </a:p>
          <a:p>
            <a:r>
              <a:rPr lang="en-US" dirty="0" smtClean="0"/>
              <a:t>SELECT </a:t>
            </a:r>
            <a:r>
              <a:rPr lang="en-US" dirty="0" err="1" smtClean="0"/>
              <a:t>fname</a:t>
            </a:r>
            <a:r>
              <a:rPr lang="en-US" dirty="0" smtClean="0"/>
              <a:t>, </a:t>
            </a:r>
            <a:r>
              <a:rPr lang="en-US" dirty="0" err="1" smtClean="0"/>
              <a:t>lname</a:t>
            </a:r>
            <a:r>
              <a:rPr lang="en-US" dirty="0" smtClean="0"/>
              <a:t>, number from students, groups</a:t>
            </a:r>
          </a:p>
          <a:p>
            <a:r>
              <a:rPr lang="en-US" dirty="0" smtClean="0"/>
              <a:t>WHERE </a:t>
            </a:r>
            <a:r>
              <a:rPr lang="en-US" dirty="0" err="1" smtClean="0"/>
              <a:t>students.group_id</a:t>
            </a:r>
            <a:r>
              <a:rPr lang="en-US" dirty="0" smtClean="0"/>
              <a:t> = groups.id</a:t>
            </a:r>
          </a:p>
          <a:p>
            <a:endParaRPr lang="ru-RU" dirty="0" smtClean="0"/>
          </a:p>
          <a:p>
            <a:r>
              <a:rPr lang="ru-RU" dirty="0" smtClean="0"/>
              <a:t>Особенности представлений</a:t>
            </a:r>
          </a:p>
          <a:p>
            <a:pPr indent="216000">
              <a:buFont typeface="Arial" pitchFamily="34" charset="0"/>
              <a:buChar char="•"/>
            </a:pPr>
            <a:r>
              <a:rPr lang="ru-RU" dirty="0" smtClean="0"/>
              <a:t> Доступно только для чтения</a:t>
            </a:r>
          </a:p>
          <a:p>
            <a:pPr indent="216000">
              <a:buFont typeface="Arial" pitchFamily="34" charset="0"/>
              <a:buChar char="•"/>
            </a:pPr>
            <a:r>
              <a:rPr lang="ru-RU" dirty="0" smtClean="0"/>
              <a:t> Автоматическое обновление данных</a:t>
            </a:r>
          </a:p>
          <a:p>
            <a:pPr indent="216000">
              <a:buFont typeface="Arial" pitchFamily="34" charset="0"/>
              <a:buChar char="•"/>
            </a:pPr>
            <a:r>
              <a:rPr lang="ru-RU" dirty="0" smtClean="0"/>
              <a:t> Может использоваться как обычная таблица</a:t>
            </a:r>
          </a:p>
          <a:p>
            <a:pPr indent="216000">
              <a:buFont typeface="Arial" pitchFamily="34" charset="0"/>
              <a:buChar char="•"/>
            </a:pPr>
            <a:r>
              <a:rPr lang="ru-RU" dirty="0" smtClean="0"/>
              <a:t> Виртуальная таблица, копии данных не создается</a:t>
            </a:r>
          </a:p>
          <a:p>
            <a:pPr indent="216000">
              <a:buFont typeface="Arial" pitchFamily="34" charset="0"/>
              <a:buChar char="•"/>
            </a:pPr>
            <a:r>
              <a:rPr lang="ru-RU" dirty="0" smtClean="0"/>
              <a:t> Поддерживаются вложенные представления</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Представления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970318"/>
          </a:xfrm>
          <a:prstGeom prst="rect">
            <a:avLst/>
          </a:prstGeom>
        </p:spPr>
        <p:txBody>
          <a:bodyPr wrap="square">
            <a:spAutoFit/>
          </a:bodyPr>
          <a:lstStyle/>
          <a:p>
            <a:r>
              <a:rPr lang="en-US" dirty="0" smtClean="0"/>
              <a:t>CREATE VIEW </a:t>
            </a:r>
            <a:r>
              <a:rPr lang="en-US" dirty="0" err="1" smtClean="0"/>
              <a:t>gsize</a:t>
            </a:r>
            <a:r>
              <a:rPr lang="en-US" dirty="0" smtClean="0"/>
              <a:t>(</a:t>
            </a:r>
            <a:r>
              <a:rPr lang="en-US" dirty="0" err="1" smtClean="0"/>
              <a:t>gid</a:t>
            </a:r>
            <a:r>
              <a:rPr lang="en-US" dirty="0" smtClean="0"/>
              <a:t>, </a:t>
            </a:r>
            <a:r>
              <a:rPr lang="en-US" dirty="0" err="1" smtClean="0"/>
              <a:t>scount</a:t>
            </a:r>
            <a:r>
              <a:rPr lang="en-US" dirty="0" smtClean="0"/>
              <a:t>) AS</a:t>
            </a:r>
          </a:p>
          <a:p>
            <a:r>
              <a:rPr lang="en-US" dirty="0" smtClean="0"/>
              <a:t>SELECT groups.id AS </a:t>
            </a:r>
            <a:r>
              <a:rPr lang="en-US" dirty="0" err="1" smtClean="0"/>
              <a:t>gid</a:t>
            </a:r>
            <a:r>
              <a:rPr lang="en-US" dirty="0" smtClean="0"/>
              <a:t>, COUNT(students.id) AS </a:t>
            </a:r>
            <a:r>
              <a:rPr lang="en-US" dirty="0" err="1" smtClean="0"/>
              <a:t>s_count</a:t>
            </a:r>
            <a:endParaRPr lang="en-US" dirty="0" smtClean="0"/>
          </a:p>
          <a:p>
            <a:r>
              <a:rPr lang="en-US" dirty="0" smtClean="0"/>
              <a:t>FROM groups, students</a:t>
            </a:r>
          </a:p>
          <a:p>
            <a:r>
              <a:rPr lang="en-US" dirty="0" smtClean="0"/>
              <a:t>WHERE </a:t>
            </a:r>
            <a:r>
              <a:rPr lang="en-US" dirty="0" err="1" smtClean="0"/>
              <a:t>students.group_id</a:t>
            </a:r>
            <a:r>
              <a:rPr lang="en-US" dirty="0" smtClean="0"/>
              <a:t> = groups.id GROUP BY groups.id</a:t>
            </a:r>
          </a:p>
          <a:p>
            <a:r>
              <a:rPr lang="en-US" dirty="0" smtClean="0"/>
              <a:t>ORDER BY </a:t>
            </a:r>
            <a:r>
              <a:rPr lang="en-US" dirty="0" err="1" smtClean="0"/>
              <a:t>s_count</a:t>
            </a:r>
            <a:r>
              <a:rPr lang="en-US" dirty="0" smtClean="0"/>
              <a:t> </a:t>
            </a:r>
            <a:r>
              <a:rPr lang="en-US" dirty="0" err="1" smtClean="0"/>
              <a:t>desc</a:t>
            </a:r>
            <a:r>
              <a:rPr lang="en-US" dirty="0" smtClean="0"/>
              <a:t>;</a:t>
            </a:r>
          </a:p>
          <a:p>
            <a:endParaRPr lang="ru-RU" dirty="0" smtClean="0"/>
          </a:p>
          <a:p>
            <a:r>
              <a:rPr lang="en-US" dirty="0" smtClean="0"/>
              <a:t>CREATE VIEW </a:t>
            </a:r>
            <a:r>
              <a:rPr lang="en-US" dirty="0" err="1" smtClean="0"/>
              <a:t>bgroup</a:t>
            </a:r>
            <a:r>
              <a:rPr lang="en-US" dirty="0" smtClean="0"/>
              <a:t>(number) AS</a:t>
            </a:r>
          </a:p>
          <a:p>
            <a:r>
              <a:rPr lang="en-US" dirty="0" smtClean="0"/>
              <a:t>SELECT </a:t>
            </a:r>
            <a:r>
              <a:rPr lang="en-US" dirty="0" err="1" smtClean="0"/>
              <a:t>groups.number</a:t>
            </a:r>
            <a:r>
              <a:rPr lang="en-US" dirty="0" smtClean="0"/>
              <a:t> AS number FROM </a:t>
            </a:r>
            <a:r>
              <a:rPr lang="en-US" b="1" dirty="0" err="1" smtClean="0"/>
              <a:t>gsize</a:t>
            </a:r>
            <a:r>
              <a:rPr lang="en-US" b="1" dirty="0" smtClean="0"/>
              <a:t>, groups</a:t>
            </a:r>
          </a:p>
          <a:p>
            <a:r>
              <a:rPr lang="en-US" dirty="0" smtClean="0"/>
              <a:t>WHERE groups.id = gsize.gid ROWS 1;</a:t>
            </a:r>
          </a:p>
          <a:p>
            <a:endParaRPr lang="ru-RU" dirty="0" smtClean="0"/>
          </a:p>
          <a:p>
            <a:r>
              <a:rPr lang="ru-RU" dirty="0" smtClean="0"/>
              <a:t>Использование представлений</a:t>
            </a:r>
          </a:p>
          <a:p>
            <a:pPr indent="216000">
              <a:buFont typeface="Arial" pitchFamily="34" charset="0"/>
              <a:buChar char="•"/>
            </a:pPr>
            <a:r>
              <a:rPr lang="ru-RU" dirty="0" smtClean="0"/>
              <a:t> Подготовка данных для клиентского приложения</a:t>
            </a:r>
          </a:p>
          <a:p>
            <a:pPr indent="216000">
              <a:buFont typeface="Arial" pitchFamily="34" charset="0"/>
              <a:buChar char="•"/>
            </a:pPr>
            <a:r>
              <a:rPr lang="ru-RU" dirty="0" smtClean="0"/>
              <a:t> Выполнение часто используемых запросов</a:t>
            </a:r>
          </a:p>
          <a:p>
            <a:pPr indent="216000">
              <a:buFont typeface="Arial" pitchFamily="34" charset="0"/>
              <a:buChar char="•"/>
            </a:pPr>
            <a:r>
              <a:rPr lang="ru-RU" dirty="0" smtClean="0"/>
              <a:t> Декомпозиция сложных запросов</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SQL-</a:t>
            </a:r>
            <a:r>
              <a:rPr lang="ru-RU" sz="1600" b="1" dirty="0" smtClean="0">
                <a:solidFill>
                  <a:schemeClr val="bg1"/>
                </a:solidFill>
              </a:rPr>
              <a:t>программирование</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862322"/>
          </a:xfrm>
          <a:prstGeom prst="rect">
            <a:avLst/>
          </a:prstGeom>
        </p:spPr>
        <p:txBody>
          <a:bodyPr wrap="square">
            <a:spAutoFit/>
          </a:bodyPr>
          <a:lstStyle/>
          <a:p>
            <a:r>
              <a:rPr lang="ru-RU" dirty="0" smtClean="0"/>
              <a:t>Поддерживаются следующие возможности:</a:t>
            </a:r>
          </a:p>
          <a:p>
            <a:pPr indent="216000">
              <a:buFont typeface="Arial" pitchFamily="34" charset="0"/>
              <a:buChar char="•"/>
            </a:pPr>
            <a:r>
              <a:rPr lang="ru-RU" dirty="0" smtClean="0"/>
              <a:t> Процедуры, триггеры, генераторы, …</a:t>
            </a:r>
          </a:p>
          <a:p>
            <a:pPr indent="216000">
              <a:buFont typeface="Arial" pitchFamily="34" charset="0"/>
              <a:buChar char="•"/>
            </a:pPr>
            <a:r>
              <a:rPr lang="ru-RU" dirty="0" smtClean="0"/>
              <a:t> Входные, выходные и внутренние переменные</a:t>
            </a:r>
          </a:p>
          <a:p>
            <a:pPr indent="216000">
              <a:buFont typeface="Arial" pitchFamily="34" charset="0"/>
              <a:buChar char="•"/>
            </a:pPr>
            <a:r>
              <a:rPr lang="ru-RU" dirty="0" smtClean="0"/>
              <a:t> Несколько операторов </a:t>
            </a:r>
            <a:r>
              <a:rPr lang="en-US" dirty="0" smtClean="0"/>
              <a:t>SQL</a:t>
            </a:r>
          </a:p>
          <a:p>
            <a:pPr indent="216000">
              <a:buFont typeface="Arial" pitchFamily="34" charset="0"/>
              <a:buChar char="•"/>
            </a:pPr>
            <a:r>
              <a:rPr lang="ru-RU" dirty="0" smtClean="0"/>
              <a:t> Операторы ветвления и перехода</a:t>
            </a:r>
          </a:p>
          <a:p>
            <a:pPr indent="216000">
              <a:buFont typeface="Arial" pitchFamily="34" charset="0"/>
              <a:buChar char="•"/>
            </a:pPr>
            <a:r>
              <a:rPr lang="ru-RU" dirty="0" smtClean="0"/>
              <a:t> Операторы цикла</a:t>
            </a:r>
          </a:p>
          <a:p>
            <a:pPr indent="216000">
              <a:buFont typeface="Arial" pitchFamily="34" charset="0"/>
              <a:buChar char="•"/>
            </a:pPr>
            <a:r>
              <a:rPr lang="ru-RU" dirty="0" smtClean="0"/>
              <a:t> Операторы прекращения цикла и выхода из процедуры</a:t>
            </a:r>
          </a:p>
          <a:p>
            <a:pPr indent="216000">
              <a:buFont typeface="Arial" pitchFamily="34" charset="0"/>
              <a:buChar char="•"/>
            </a:pPr>
            <a:r>
              <a:rPr lang="ru-RU" dirty="0" smtClean="0"/>
              <a:t> Оператор возвращающий результат выполнения</a:t>
            </a:r>
          </a:p>
          <a:p>
            <a:pPr indent="216000">
              <a:buFont typeface="Arial" pitchFamily="34" charset="0"/>
              <a:buChar char="•"/>
            </a:pPr>
            <a:r>
              <a:rPr lang="ru-RU" dirty="0" smtClean="0"/>
              <a:t> Исключения</a:t>
            </a:r>
          </a:p>
          <a:p>
            <a:pPr indent="216000">
              <a:buFont typeface="Arial" pitchFamily="34" charset="0"/>
              <a:buChar char="•"/>
            </a:pPr>
            <a:r>
              <a:rPr lang="ru-RU" dirty="0" smtClean="0"/>
              <a:t> Внешние пользовательские функции (</a:t>
            </a:r>
            <a:r>
              <a:rPr lang="en-US" dirty="0" smtClean="0"/>
              <a:t>UDF)</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SUSPEND</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585323"/>
          </a:xfrm>
          <a:prstGeom prst="rect">
            <a:avLst/>
          </a:prstGeom>
        </p:spPr>
        <p:txBody>
          <a:bodyPr wrap="square">
            <a:spAutoFit/>
          </a:bodyPr>
          <a:lstStyle/>
          <a:p>
            <a:r>
              <a:rPr lang="ru-RU" dirty="0" smtClean="0"/>
              <a:t>Возврат результатов выполнения процедуры</a:t>
            </a:r>
          </a:p>
          <a:p>
            <a:endParaRPr lang="en-US" b="1" dirty="0" smtClean="0"/>
          </a:p>
          <a:p>
            <a:r>
              <a:rPr lang="en-US" b="1" dirty="0" smtClean="0"/>
              <a:t>SUSPEND</a:t>
            </a:r>
          </a:p>
          <a:p>
            <a:endParaRPr lang="en-US" dirty="0" smtClean="0"/>
          </a:p>
          <a:p>
            <a:r>
              <a:rPr lang="ru-RU" dirty="0" smtClean="0"/>
              <a:t>Особенности выполнения:</a:t>
            </a:r>
          </a:p>
          <a:p>
            <a:pPr indent="216000">
              <a:buFont typeface="Arial" pitchFamily="34" charset="0"/>
              <a:buChar char="•"/>
            </a:pPr>
            <a:r>
              <a:rPr lang="ru-RU" dirty="0" smtClean="0"/>
              <a:t> В процедуре может быть несколько SUSPEND</a:t>
            </a:r>
          </a:p>
          <a:p>
            <a:pPr indent="216000">
              <a:buFont typeface="Arial" pitchFamily="34" charset="0"/>
              <a:buChar char="•"/>
            </a:pPr>
            <a:r>
              <a:rPr lang="ru-RU" dirty="0" smtClean="0"/>
              <a:t> В процедуре может не быть SUSPEND</a:t>
            </a:r>
          </a:p>
          <a:p>
            <a:pPr indent="216000">
              <a:buFont typeface="Arial" pitchFamily="34" charset="0"/>
              <a:buChar char="•"/>
            </a:pPr>
            <a:r>
              <a:rPr lang="ru-RU" dirty="0" smtClean="0"/>
              <a:t> Не прерывает процедуру</a:t>
            </a:r>
          </a:p>
          <a:p>
            <a:pPr indent="216000">
              <a:buFont typeface="Arial" pitchFamily="34" charset="0"/>
              <a:buChar char="•"/>
            </a:pPr>
            <a:r>
              <a:rPr lang="ru-RU" dirty="0" smtClean="0"/>
              <a:t> Один SUSPEND может срабатывать несколько раз</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ветвления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89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en-US" b="1" dirty="0" smtClean="0"/>
              <a:t>IF (&lt;</a:t>
            </a:r>
            <a:r>
              <a:rPr lang="ru-RU" b="1" dirty="0" smtClean="0"/>
              <a:t>условие&gt;) </a:t>
            </a:r>
            <a:r>
              <a:rPr lang="en-US" b="1" dirty="0" smtClean="0"/>
              <a:t>THEN</a:t>
            </a:r>
          </a:p>
          <a:p>
            <a:r>
              <a:rPr lang="en-US" dirty="0" smtClean="0"/>
              <a:t>BEGIN</a:t>
            </a:r>
          </a:p>
          <a:p>
            <a:r>
              <a:rPr lang="ru-RU" dirty="0" smtClean="0"/>
              <a:t>…</a:t>
            </a:r>
          </a:p>
          <a:p>
            <a:r>
              <a:rPr lang="en-US" dirty="0" smtClean="0"/>
              <a:t>END </a:t>
            </a:r>
            <a:r>
              <a:rPr lang="en-US" b="1" dirty="0" smtClean="0"/>
              <a:t>ELSE</a:t>
            </a:r>
          </a:p>
          <a:p>
            <a:r>
              <a:rPr lang="en-US" dirty="0" smtClean="0"/>
              <a:t>BEGIN</a:t>
            </a:r>
          </a:p>
          <a:p>
            <a:r>
              <a:rPr lang="ru-RU" dirty="0" smtClean="0"/>
              <a:t>…</a:t>
            </a:r>
          </a:p>
          <a:p>
            <a:r>
              <a:rPr lang="en-US" dirty="0" smtClean="0"/>
              <a:t>END;</a:t>
            </a:r>
          </a:p>
          <a:p>
            <a:endParaRPr lang="ru-RU" dirty="0" smtClean="0"/>
          </a:p>
          <a:p>
            <a:r>
              <a:rPr lang="en-US" dirty="0" smtClean="0"/>
              <a:t>IF (A &gt; 10) THEN</a:t>
            </a:r>
          </a:p>
          <a:p>
            <a:r>
              <a:rPr lang="en-US" dirty="0" smtClean="0"/>
              <a:t>BEGIN</a:t>
            </a:r>
          </a:p>
          <a:p>
            <a:r>
              <a:rPr lang="en-US" dirty="0" smtClean="0"/>
              <a:t>A = 0;</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WHILE</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862322"/>
          </a:xfrm>
          <a:prstGeom prst="rect">
            <a:avLst/>
          </a:prstGeom>
        </p:spPr>
        <p:txBody>
          <a:bodyPr wrap="square">
            <a:spAutoFit/>
          </a:bodyPr>
          <a:lstStyle/>
          <a:p>
            <a:r>
              <a:rPr lang="en-US" b="1" dirty="0" smtClean="0"/>
              <a:t>WHILE (&lt;</a:t>
            </a:r>
            <a:r>
              <a:rPr lang="ru-RU" b="1" dirty="0" smtClean="0"/>
              <a:t>условие&gt;) </a:t>
            </a:r>
            <a:r>
              <a:rPr lang="en-US" b="1" dirty="0" smtClean="0"/>
              <a:t>DO</a:t>
            </a:r>
          </a:p>
          <a:p>
            <a:r>
              <a:rPr lang="en-US" dirty="0" smtClean="0"/>
              <a:t>BEGIN</a:t>
            </a:r>
          </a:p>
          <a:p>
            <a:r>
              <a:rPr lang="ru-RU" dirty="0" smtClean="0"/>
              <a:t>…</a:t>
            </a:r>
          </a:p>
          <a:p>
            <a:r>
              <a:rPr lang="en-US" dirty="0" smtClean="0"/>
              <a:t>END</a:t>
            </a:r>
          </a:p>
          <a:p>
            <a:endParaRPr lang="en-US" dirty="0" smtClean="0"/>
          </a:p>
          <a:p>
            <a:r>
              <a:rPr lang="en-US" dirty="0" smtClean="0"/>
              <a:t>WHILE (A &lt; 100) DO</a:t>
            </a:r>
          </a:p>
          <a:p>
            <a:r>
              <a:rPr lang="en-US" dirty="0" smtClean="0"/>
              <a:t>BEGIN</a:t>
            </a:r>
          </a:p>
          <a:p>
            <a:r>
              <a:rPr lang="en-US" dirty="0" smtClean="0"/>
              <a:t>INSERT INTO students(</a:t>
            </a:r>
            <a:r>
              <a:rPr lang="en-US" dirty="0" err="1" smtClean="0"/>
              <a:t>fname</a:t>
            </a:r>
            <a:r>
              <a:rPr lang="en-US" dirty="0" smtClean="0"/>
              <a:t>, </a:t>
            </a:r>
            <a:r>
              <a:rPr lang="en-US" dirty="0" err="1" smtClean="0"/>
              <a:t>lname</a:t>
            </a:r>
            <a:r>
              <a:rPr lang="en-US" dirty="0" smtClean="0"/>
              <a:t>) VALUES ('</a:t>
            </a:r>
            <a:r>
              <a:rPr lang="ru-RU" dirty="0" smtClean="0"/>
              <a:t>Иван', 'Иванов');</a:t>
            </a:r>
          </a:p>
          <a:p>
            <a:r>
              <a:rPr lang="en-US" dirty="0" smtClean="0"/>
              <a:t>A = A + 1;</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FOR</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693319"/>
          </a:xfrm>
          <a:prstGeom prst="rect">
            <a:avLst/>
          </a:prstGeom>
        </p:spPr>
        <p:txBody>
          <a:bodyPr wrap="square">
            <a:spAutoFit/>
          </a:bodyPr>
          <a:lstStyle/>
          <a:p>
            <a:r>
              <a:rPr lang="ru-RU" b="1" dirty="0" smtClean="0"/>
              <a:t>FOR &lt;выборка&gt; INTO &lt;:переменная1, …&gt; DO</a:t>
            </a:r>
          </a:p>
          <a:p>
            <a:r>
              <a:rPr lang="en-US" dirty="0" smtClean="0"/>
              <a:t>BEGIN</a:t>
            </a:r>
          </a:p>
          <a:p>
            <a:r>
              <a:rPr lang="ru-RU" dirty="0" smtClean="0"/>
              <a:t>…</a:t>
            </a:r>
          </a:p>
          <a:p>
            <a:r>
              <a:rPr lang="en-US" dirty="0" smtClean="0"/>
              <a:t>END</a:t>
            </a:r>
          </a:p>
          <a:p>
            <a:endParaRPr lang="en-US" dirty="0" smtClean="0"/>
          </a:p>
          <a:p>
            <a:r>
              <a:rPr lang="ru-RU" dirty="0" smtClean="0"/>
              <a:t>Выбираемые переменные помещаются в список после INTO</a:t>
            </a:r>
          </a:p>
          <a:p>
            <a:endParaRPr lang="en-US" dirty="0" smtClean="0"/>
          </a:p>
          <a:p>
            <a:r>
              <a:rPr lang="en-US" dirty="0" smtClean="0"/>
              <a:t>FOR SELECT </a:t>
            </a:r>
            <a:r>
              <a:rPr lang="en-US" dirty="0" err="1" smtClean="0"/>
              <a:t>fname</a:t>
            </a:r>
            <a:r>
              <a:rPr lang="en-US" dirty="0" smtClean="0"/>
              <a:t> FROM students WHERE </a:t>
            </a:r>
            <a:r>
              <a:rPr lang="en-US" dirty="0" err="1" smtClean="0"/>
              <a:t>group_id</a:t>
            </a:r>
            <a:r>
              <a:rPr lang="en-US" dirty="0" smtClean="0"/>
              <a:t> IS NOT NULL</a:t>
            </a:r>
          </a:p>
          <a:p>
            <a:r>
              <a:rPr lang="en-US" dirty="0" smtClean="0"/>
              <a:t>ORDER BY </a:t>
            </a:r>
            <a:r>
              <a:rPr lang="en-US" dirty="0" err="1" smtClean="0"/>
              <a:t>fname</a:t>
            </a:r>
            <a:r>
              <a:rPr lang="en-US" dirty="0" smtClean="0"/>
              <a:t> INTO :</a:t>
            </a:r>
            <a:r>
              <a:rPr lang="en-US" dirty="0" err="1" smtClean="0"/>
              <a:t>out_fname</a:t>
            </a:r>
            <a:r>
              <a:rPr lang="en-US" dirty="0" smtClean="0"/>
              <a:t> do</a:t>
            </a:r>
          </a:p>
          <a:p>
            <a:r>
              <a:rPr lang="en-US" dirty="0" smtClean="0"/>
              <a:t>BEGIN</a:t>
            </a:r>
          </a:p>
          <a:p>
            <a:r>
              <a:rPr lang="en-US" dirty="0" smtClean="0"/>
              <a:t>IF (CHAR_LENGTH(</a:t>
            </a:r>
            <a:r>
              <a:rPr lang="en-US" dirty="0" err="1" smtClean="0"/>
              <a:t>out_fname</a:t>
            </a:r>
            <a:r>
              <a:rPr lang="en-US" dirty="0" smtClean="0"/>
              <a:t>) &gt; 5 ) THEN</a:t>
            </a:r>
          </a:p>
          <a:p>
            <a:r>
              <a:rPr lang="en-US" dirty="0" smtClean="0"/>
              <a:t>SUSPEND;</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Операторы </a:t>
            </a:r>
            <a:r>
              <a:rPr lang="en-US" sz="1600" b="1" dirty="0" smtClean="0">
                <a:solidFill>
                  <a:schemeClr val="bg1"/>
                </a:solidFill>
              </a:rPr>
              <a:t>BREAK </a:t>
            </a:r>
            <a:r>
              <a:rPr lang="ru-RU" sz="1600" b="1" dirty="0" smtClean="0">
                <a:solidFill>
                  <a:schemeClr val="bg1"/>
                </a:solidFill>
              </a:rPr>
              <a:t>и </a:t>
            </a:r>
            <a:r>
              <a:rPr lang="en-US" sz="1600" b="1" dirty="0" smtClean="0">
                <a:solidFill>
                  <a:schemeClr val="bg1"/>
                </a:solidFill>
              </a:rPr>
              <a:t>EXIT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en-US" b="1" dirty="0" smtClean="0"/>
              <a:t>BREAK - </a:t>
            </a:r>
            <a:r>
              <a:rPr lang="ru-RU" b="1" dirty="0" smtClean="0"/>
              <a:t>выход из цикла</a:t>
            </a:r>
          </a:p>
          <a:p>
            <a:endParaRPr lang="en-US" dirty="0" smtClean="0"/>
          </a:p>
          <a:p>
            <a:r>
              <a:rPr lang="en-US" dirty="0" smtClean="0"/>
              <a:t>for select age, </a:t>
            </a:r>
            <a:r>
              <a:rPr lang="en-US" dirty="0" err="1" smtClean="0"/>
              <a:t>fname</a:t>
            </a:r>
            <a:r>
              <a:rPr lang="en-US" dirty="0" smtClean="0"/>
              <a:t> from students into :</a:t>
            </a:r>
            <a:r>
              <a:rPr lang="en-US" dirty="0" err="1" smtClean="0"/>
              <a:t>var</a:t>
            </a:r>
            <a:r>
              <a:rPr lang="en-US" dirty="0" smtClean="0"/>
              <a:t>, :name do begin</a:t>
            </a:r>
          </a:p>
          <a:p>
            <a:r>
              <a:rPr lang="en-US" dirty="0" smtClean="0"/>
              <a:t>     if (</a:t>
            </a:r>
            <a:r>
              <a:rPr lang="en-US" dirty="0" err="1" smtClean="0"/>
              <a:t>var</a:t>
            </a:r>
            <a:r>
              <a:rPr lang="en-US" dirty="0" smtClean="0"/>
              <a:t> &gt; 20) then begin</a:t>
            </a:r>
          </a:p>
          <a:p>
            <a:r>
              <a:rPr lang="en-US" dirty="0" smtClean="0"/>
              <a:t>            suspend;</a:t>
            </a:r>
          </a:p>
          <a:p>
            <a:r>
              <a:rPr lang="en-US" dirty="0" smtClean="0"/>
              <a:t>            break;</a:t>
            </a:r>
          </a:p>
          <a:p>
            <a:r>
              <a:rPr lang="en-US" dirty="0" smtClean="0"/>
              <a:t>     end</a:t>
            </a:r>
          </a:p>
          <a:p>
            <a:r>
              <a:rPr lang="en-US" dirty="0" smtClean="0"/>
              <a:t>end</a:t>
            </a:r>
          </a:p>
          <a:p>
            <a:endParaRPr lang="en-US" b="1" dirty="0" smtClean="0"/>
          </a:p>
          <a:p>
            <a:r>
              <a:rPr lang="en-US" b="1" dirty="0" smtClean="0"/>
              <a:t>EXIT – </a:t>
            </a:r>
            <a:r>
              <a:rPr lang="ru-RU" b="1" dirty="0" smtClean="0"/>
              <a:t>выход из процедуры</a:t>
            </a:r>
          </a:p>
          <a:p>
            <a:endParaRPr lang="en-US" dirty="0" smtClean="0"/>
          </a:p>
          <a:p>
            <a:r>
              <a:rPr lang="en-US" dirty="0" smtClean="0"/>
              <a:t>if (</a:t>
            </a:r>
            <a:r>
              <a:rPr lang="en-US" dirty="0" err="1" smtClean="0"/>
              <a:t>var</a:t>
            </a:r>
            <a:r>
              <a:rPr lang="en-US" dirty="0" smtClean="0"/>
              <a:t> &gt; 10) then exit;</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сущности и </a:t>
            </a:r>
            <a:r>
              <a:rPr lang="ru-RU" sz="1600" b="1" dirty="0" smtClean="0">
                <a:solidFill>
                  <a:schemeClr val="bg1"/>
                </a:solidFill>
                <a:latin typeface="Sansation" pitchFamily="2" charset="0"/>
              </a:rPr>
              <a:t>ссылок</a:t>
            </a:r>
            <a:r>
              <a:rPr lang="en-US" sz="1600" b="1" dirty="0" smtClean="0">
                <a:solidFill>
                  <a:schemeClr val="bg1"/>
                </a:solidFill>
                <a:latin typeface="Sansation" pitchFamily="2" charset="0"/>
              </a:rPr>
              <a:t>: </a:t>
            </a:r>
            <a:r>
              <a:rPr lang="ru-RU" sz="1600" b="1" dirty="0">
                <a:solidFill>
                  <a:schemeClr val="bg1"/>
                </a:solidFill>
                <a:latin typeface="Sansation" pitchFamily="2" charset="0"/>
              </a:rPr>
              <a:t>операции с </a:t>
            </a:r>
            <a:r>
              <a:rPr lang="en-US" sz="1600" b="1" dirty="0">
                <a:solidFill>
                  <a:schemeClr val="bg1"/>
                </a:solidFill>
                <a:latin typeface="Sansation" pitchFamily="2" charset="0"/>
              </a:rPr>
              <a:t>NULL</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11</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278094"/>
          </a:xfrm>
          <a:prstGeom prst="rect">
            <a:avLst/>
          </a:prstGeom>
        </p:spPr>
        <p:txBody>
          <a:bodyPr wrap="square">
            <a:spAutoFit/>
          </a:bodyPr>
          <a:lstStyle/>
          <a:p>
            <a:pPr algn="just"/>
            <a:r>
              <a:rPr lang="ru-RU" sz="1600" b="1" dirty="0"/>
              <a:t>Пусть </a:t>
            </a:r>
            <a:r>
              <a:rPr lang="ru-RU" sz="1600" b="1" dirty="0">
                <a:solidFill>
                  <a:srgbClr val="C00000"/>
                </a:solidFill>
              </a:rPr>
              <a:t>a</a:t>
            </a:r>
            <a:r>
              <a:rPr lang="ru-RU" sz="1600" b="1" dirty="0"/>
              <a:t> – это значение некоторого </a:t>
            </a:r>
            <a:r>
              <a:rPr lang="ru-RU" sz="1600" b="1" dirty="0">
                <a:solidFill>
                  <a:srgbClr val="C00000"/>
                </a:solidFill>
              </a:rPr>
              <a:t>типа данных или NULL</a:t>
            </a:r>
            <a:r>
              <a:rPr lang="ru-RU" sz="1600" b="1" dirty="0"/>
              <a:t>, </a:t>
            </a:r>
            <a:r>
              <a:rPr lang="ru-RU" sz="1600" b="1" dirty="0" err="1">
                <a:solidFill>
                  <a:srgbClr val="C00000"/>
                </a:solidFill>
              </a:rPr>
              <a:t>op</a:t>
            </a:r>
            <a:r>
              <a:rPr lang="ru-RU" sz="1600" b="1" dirty="0"/>
              <a:t> – любая </a:t>
            </a:r>
            <a:r>
              <a:rPr lang="ru-RU" sz="1600" b="1" dirty="0" smtClean="0"/>
              <a:t>бинарная</a:t>
            </a:r>
            <a:r>
              <a:rPr lang="en-US" sz="1600" b="1" dirty="0" smtClean="0"/>
              <a:t> </a:t>
            </a:r>
            <a:r>
              <a:rPr lang="ru-RU" sz="1600" b="1" dirty="0" smtClean="0"/>
              <a:t>«</a:t>
            </a:r>
            <a:r>
              <a:rPr lang="ru-RU" sz="1600" b="1" dirty="0"/>
              <a:t>арифметическая» </a:t>
            </a:r>
            <a:r>
              <a:rPr lang="ru-RU" sz="1600" b="1" dirty="0">
                <a:solidFill>
                  <a:srgbClr val="C00000"/>
                </a:solidFill>
              </a:rPr>
              <a:t>операция для данных этого типа </a:t>
            </a:r>
            <a:r>
              <a:rPr lang="ru-RU" sz="1600" b="1" dirty="0"/>
              <a:t>(например, +), а </a:t>
            </a:r>
            <a:r>
              <a:rPr lang="ru-RU" sz="1600" b="1" dirty="0">
                <a:solidFill>
                  <a:srgbClr val="C00000"/>
                </a:solidFill>
              </a:rPr>
              <a:t>Comp_op</a:t>
            </a:r>
            <a:r>
              <a:rPr lang="ru-RU" sz="1600" b="1" dirty="0"/>
              <a:t> – </a:t>
            </a:r>
            <a:r>
              <a:rPr lang="ru-RU" sz="1600" b="1" dirty="0" smtClean="0"/>
              <a:t>операция </a:t>
            </a:r>
            <a:r>
              <a:rPr lang="ru-RU" sz="1600" b="1" dirty="0">
                <a:solidFill>
                  <a:srgbClr val="C00000"/>
                </a:solidFill>
              </a:rPr>
              <a:t>сравнения значений этого типа</a:t>
            </a:r>
            <a:r>
              <a:rPr lang="ru-RU" sz="1600" b="1" i="1" dirty="0">
                <a:solidFill>
                  <a:srgbClr val="C00000"/>
                </a:solidFill>
              </a:rPr>
              <a:t> </a:t>
            </a:r>
            <a:r>
              <a:rPr lang="ru-RU" sz="1600" b="1" dirty="0"/>
              <a:t>(например, =). </a:t>
            </a:r>
            <a:endParaRPr lang="ru-RU" sz="1600" b="1" dirty="0" smtClean="0"/>
          </a:p>
          <a:p>
            <a:pPr algn="just"/>
            <a:r>
              <a:rPr lang="ru-RU" sz="1600" b="1" dirty="0" smtClean="0"/>
              <a:t>Тогда </a:t>
            </a:r>
            <a:r>
              <a:rPr lang="ru-RU" sz="1600" b="1" dirty="0"/>
              <a:t>по определению:</a:t>
            </a:r>
          </a:p>
          <a:p>
            <a:pPr algn="ctr"/>
            <a:r>
              <a:rPr lang="en-US" sz="1600" b="1" i="1" dirty="0"/>
              <a:t>a op NULL = NULL</a:t>
            </a:r>
          </a:p>
          <a:p>
            <a:pPr algn="ctr"/>
            <a:r>
              <a:rPr lang="en-US" sz="1600" b="1" i="1" dirty="0"/>
              <a:t>NULL op a = NULL</a:t>
            </a:r>
          </a:p>
          <a:p>
            <a:pPr algn="ctr"/>
            <a:r>
              <a:rPr lang="en-US" sz="1600" b="1" i="1" dirty="0"/>
              <a:t>a </a:t>
            </a:r>
            <a:r>
              <a:rPr lang="en-US" sz="1600" b="1" dirty="0"/>
              <a:t>Comp_op </a:t>
            </a:r>
            <a:r>
              <a:rPr lang="en-US" sz="1600" b="1" i="1" dirty="0"/>
              <a:t>NULL = unknown</a:t>
            </a:r>
          </a:p>
          <a:p>
            <a:pPr algn="ctr"/>
            <a:r>
              <a:rPr lang="en-US" sz="1600" b="1" i="1" dirty="0"/>
              <a:t>NULL </a:t>
            </a:r>
            <a:r>
              <a:rPr lang="en-US" sz="1600" b="1" dirty="0"/>
              <a:t>Comp_op </a:t>
            </a:r>
            <a:r>
              <a:rPr lang="en-US" sz="1600" b="1" i="1" dirty="0"/>
              <a:t>a = unknown</a:t>
            </a:r>
          </a:p>
          <a:p>
            <a:pPr algn="just"/>
            <a:r>
              <a:rPr lang="en-US" sz="1600" b="1" dirty="0"/>
              <a:t>unknown </a:t>
            </a:r>
            <a:r>
              <a:rPr lang="ru-RU" sz="1600" b="1" dirty="0"/>
              <a:t>обладает следующими свойствами:</a:t>
            </a:r>
          </a:p>
          <a:p>
            <a:pPr algn="ctr"/>
            <a:r>
              <a:rPr lang="en-US" sz="1600" b="1" i="1" dirty="0"/>
              <a:t>NOT unknown = unknown</a:t>
            </a:r>
          </a:p>
          <a:p>
            <a:pPr algn="ctr"/>
            <a:r>
              <a:rPr lang="en-US" sz="1600" b="1" i="1" dirty="0"/>
              <a:t>true AND unknown = unknown</a:t>
            </a:r>
          </a:p>
          <a:p>
            <a:pPr algn="ctr"/>
            <a:r>
              <a:rPr lang="en-US" sz="1600" b="1" i="1" dirty="0"/>
              <a:t>true OR unknown = true</a:t>
            </a:r>
          </a:p>
          <a:p>
            <a:pPr algn="ctr"/>
            <a:r>
              <a:rPr lang="en-US" sz="1600" b="1" i="1" dirty="0"/>
              <a:t>false AND unknown = false</a:t>
            </a:r>
          </a:p>
          <a:p>
            <a:pPr algn="ctr"/>
            <a:r>
              <a:rPr lang="en-US" sz="1600" b="1" i="1" dirty="0"/>
              <a:t>false OR unknown = unknown</a:t>
            </a:r>
          </a:p>
          <a:p>
            <a:pPr algn="just"/>
            <a:endParaRPr lang="ru-RU" sz="1600" b="1" dirty="0" smtClean="0"/>
          </a:p>
          <a:p>
            <a:pPr algn="just"/>
            <a:r>
              <a:rPr lang="ru-RU" sz="1600" b="1" dirty="0" smtClean="0"/>
              <a:t>Значения </a:t>
            </a:r>
            <a:r>
              <a:rPr lang="ru-RU" sz="1600" b="1" dirty="0"/>
              <a:t>любого атрибута, входящего в </a:t>
            </a:r>
            <a:r>
              <a:rPr lang="ru-RU" sz="1600" b="1" dirty="0">
                <a:solidFill>
                  <a:srgbClr val="C00000"/>
                </a:solidFill>
              </a:rPr>
              <a:t>первичный ключ, не может быть </a:t>
            </a:r>
            <a:r>
              <a:rPr lang="ru-RU" sz="1600" b="1" dirty="0" smtClean="0">
                <a:solidFill>
                  <a:srgbClr val="C00000"/>
                </a:solidFill>
              </a:rPr>
              <a:t>неопределенным </a:t>
            </a:r>
            <a:r>
              <a:rPr lang="ru-RU" sz="1600" b="1" dirty="0">
                <a:solidFill>
                  <a:srgbClr val="C00000"/>
                </a:solidFill>
              </a:rPr>
              <a:t>(</a:t>
            </a:r>
            <a:r>
              <a:rPr lang="ru-RU" sz="1600" b="1" dirty="0" smtClean="0">
                <a:solidFill>
                  <a:srgbClr val="C00000"/>
                </a:solidFill>
              </a:rPr>
              <a:t>NULL)</a:t>
            </a:r>
            <a:r>
              <a:rPr lang="ru-RU" sz="1600" b="1" dirty="0" smtClean="0"/>
              <a:t>. </a:t>
            </a:r>
            <a:endParaRPr lang="ru-RU" sz="1600" b="1" dirty="0"/>
          </a:p>
        </p:txBody>
      </p:sp>
    </p:spTree>
    <p:extLst>
      <p:ext uri="{BB962C8B-B14F-4D97-AF65-F5344CB8AC3E}">
        <p14:creationId xmlns:p14="http://schemas.microsoft.com/office/powerpoint/2010/main" val="20626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Генераторы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4247317"/>
          </a:xfrm>
          <a:prstGeom prst="rect">
            <a:avLst/>
          </a:prstGeom>
        </p:spPr>
        <p:txBody>
          <a:bodyPr wrap="square">
            <a:spAutoFit/>
          </a:bodyPr>
          <a:lstStyle/>
          <a:p>
            <a:r>
              <a:rPr lang="ru-RU" dirty="0" smtClean="0"/>
              <a:t>Генератор – именованный счетчик</a:t>
            </a:r>
          </a:p>
          <a:p>
            <a:endParaRPr lang="ru-RU" b="1" dirty="0" smtClean="0"/>
          </a:p>
          <a:p>
            <a:r>
              <a:rPr lang="en-US" b="1" dirty="0" smtClean="0"/>
              <a:t>GENERATOR &lt;</a:t>
            </a:r>
            <a:r>
              <a:rPr lang="en-US" b="1" dirty="0" err="1" smtClean="0"/>
              <a:t>gen_name</a:t>
            </a:r>
            <a:r>
              <a:rPr lang="en-US" b="1" dirty="0" smtClean="0"/>
              <a:t>&gt;</a:t>
            </a:r>
          </a:p>
          <a:p>
            <a:endParaRPr lang="ru-RU" b="1" dirty="0" smtClean="0"/>
          </a:p>
          <a:p>
            <a:r>
              <a:rPr lang="en-US" b="1" dirty="0" smtClean="0"/>
              <a:t>GEN_ID (&lt;</a:t>
            </a:r>
            <a:r>
              <a:rPr lang="en-US" b="1" dirty="0" err="1" smtClean="0"/>
              <a:t>gen_name</a:t>
            </a:r>
            <a:r>
              <a:rPr lang="en-US" b="1" dirty="0" smtClean="0"/>
              <a:t>&gt;, &lt;</a:t>
            </a:r>
            <a:r>
              <a:rPr lang="en-US" b="1" dirty="0" err="1" smtClean="0"/>
              <a:t>increment_value</a:t>
            </a:r>
            <a:r>
              <a:rPr lang="en-US" b="1" dirty="0" smtClean="0"/>
              <a:t>&gt;)</a:t>
            </a:r>
          </a:p>
          <a:p>
            <a:r>
              <a:rPr lang="en-US" b="1" dirty="0" smtClean="0"/>
              <a:t>SET GENERATOR &lt;</a:t>
            </a:r>
            <a:r>
              <a:rPr lang="en-US" b="1" dirty="0" err="1" smtClean="0"/>
              <a:t>gen_name</a:t>
            </a:r>
            <a:r>
              <a:rPr lang="en-US" b="1" dirty="0" smtClean="0"/>
              <a:t>&gt; TO &lt;value&gt;</a:t>
            </a:r>
          </a:p>
          <a:p>
            <a:endParaRPr lang="ru-RU" dirty="0" smtClean="0"/>
          </a:p>
          <a:p>
            <a:r>
              <a:rPr lang="en-US" dirty="0" smtClean="0"/>
              <a:t>CREATE GENERATOR </a:t>
            </a:r>
            <a:r>
              <a:rPr lang="en-US" dirty="0" err="1" smtClean="0"/>
              <a:t>gen_stud_id</a:t>
            </a:r>
            <a:endParaRPr lang="en-US" dirty="0" smtClean="0"/>
          </a:p>
          <a:p>
            <a:r>
              <a:rPr lang="da-DK" dirty="0" smtClean="0"/>
              <a:t>SET GENERATOR gen_stud_id TO 45</a:t>
            </a:r>
          </a:p>
          <a:p>
            <a:r>
              <a:rPr lang="en-US" dirty="0" err="1" smtClean="0"/>
              <a:t>GenValue</a:t>
            </a:r>
            <a:r>
              <a:rPr lang="en-US" dirty="0" smtClean="0"/>
              <a:t> = GEN_ID(</a:t>
            </a:r>
            <a:r>
              <a:rPr lang="en-US" dirty="0" err="1" smtClean="0"/>
              <a:t>gen_stud_id</a:t>
            </a:r>
            <a:r>
              <a:rPr lang="en-US" dirty="0" smtClean="0"/>
              <a:t>, 1)</a:t>
            </a:r>
          </a:p>
          <a:p>
            <a:endParaRPr lang="ru-RU" dirty="0" smtClean="0"/>
          </a:p>
          <a:p>
            <a:r>
              <a:rPr lang="ru-RU" dirty="0" smtClean="0"/>
              <a:t>Использование генераторов</a:t>
            </a:r>
          </a:p>
          <a:p>
            <a:pPr indent="216000">
              <a:buFont typeface="Arial" pitchFamily="34" charset="0"/>
              <a:buChar char="•"/>
            </a:pPr>
            <a:r>
              <a:rPr lang="ru-RU" dirty="0" smtClean="0"/>
              <a:t> В триггерах, процедурах</a:t>
            </a:r>
          </a:p>
          <a:p>
            <a:pPr indent="216000">
              <a:buFont typeface="Arial" pitchFamily="34" charset="0"/>
              <a:buChar char="•"/>
            </a:pPr>
            <a:r>
              <a:rPr lang="ru-RU" dirty="0" smtClean="0"/>
              <a:t> Для заполнения </a:t>
            </a:r>
            <a:r>
              <a:rPr lang="ru-RU" dirty="0" err="1" smtClean="0"/>
              <a:t>автоинкрементых</a:t>
            </a:r>
            <a:r>
              <a:rPr lang="ru-RU" dirty="0" smtClean="0"/>
              <a:t> полей</a:t>
            </a:r>
          </a:p>
          <a:p>
            <a:pPr indent="216000">
              <a:buFont typeface="Arial" pitchFamily="34" charset="0"/>
              <a:buChar char="•"/>
            </a:pPr>
            <a:r>
              <a:rPr lang="ru-RU" dirty="0" smtClean="0"/>
              <a:t> Для выдачи уникального номера клиентскому приложению</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Триггеры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693319"/>
          </a:xfrm>
          <a:prstGeom prst="rect">
            <a:avLst/>
          </a:prstGeom>
        </p:spPr>
        <p:txBody>
          <a:bodyPr wrap="square">
            <a:spAutoFit/>
          </a:bodyPr>
          <a:lstStyle/>
          <a:p>
            <a:r>
              <a:rPr lang="ru-RU" dirty="0" smtClean="0"/>
              <a:t>Триггер - процедура обработки определенных событий на сервере.</a:t>
            </a:r>
          </a:p>
          <a:p>
            <a:endParaRPr lang="ru-RU" b="1" dirty="0" smtClean="0"/>
          </a:p>
          <a:p>
            <a:r>
              <a:rPr lang="en-US" b="1" dirty="0" smtClean="0"/>
              <a:t>CREATE TRIGGER &lt;</a:t>
            </a:r>
            <a:r>
              <a:rPr lang="en-US" b="1" dirty="0" err="1" smtClean="0"/>
              <a:t>trigger_name</a:t>
            </a:r>
            <a:r>
              <a:rPr lang="en-US" b="1" dirty="0" smtClean="0"/>
              <a:t>&gt; FOR &lt;</a:t>
            </a:r>
            <a:r>
              <a:rPr lang="en-US" b="1" dirty="0" err="1" smtClean="0"/>
              <a:t>table_name</a:t>
            </a:r>
            <a:r>
              <a:rPr lang="en-US" b="1" dirty="0" smtClean="0"/>
              <a:t>&gt; &lt;</a:t>
            </a:r>
            <a:r>
              <a:rPr lang="en-US" b="1" dirty="0" err="1" smtClean="0"/>
              <a:t>trigger_type</a:t>
            </a:r>
            <a:r>
              <a:rPr lang="en-US" b="1" dirty="0" smtClean="0"/>
              <a:t>&gt;</a:t>
            </a:r>
          </a:p>
          <a:p>
            <a:r>
              <a:rPr lang="en-US" b="1" dirty="0" smtClean="0"/>
              <a:t>POSITION &lt;</a:t>
            </a:r>
            <a:r>
              <a:rPr lang="en-US" b="1" dirty="0" err="1" smtClean="0"/>
              <a:t>pos_value</a:t>
            </a:r>
            <a:r>
              <a:rPr lang="en-US" b="1" dirty="0" smtClean="0"/>
              <a:t>&gt; AS</a:t>
            </a:r>
          </a:p>
          <a:p>
            <a:r>
              <a:rPr lang="en-US" b="1" dirty="0" smtClean="0"/>
              <a:t>BEGIN</a:t>
            </a:r>
          </a:p>
          <a:p>
            <a:r>
              <a:rPr lang="ru-RU" dirty="0" smtClean="0"/>
              <a:t>      … // Тело триггера – набор SQL выражений разделяемых «;»</a:t>
            </a:r>
          </a:p>
          <a:p>
            <a:r>
              <a:rPr lang="en-US" b="1" dirty="0" smtClean="0"/>
              <a:t>END</a:t>
            </a:r>
          </a:p>
          <a:p>
            <a:endParaRPr lang="ru-RU" dirty="0" smtClean="0"/>
          </a:p>
          <a:p>
            <a:r>
              <a:rPr lang="ru-RU" dirty="0" smtClean="0"/>
              <a:t>События – при операциях INSERT / DELETE / UPDATEТ.</a:t>
            </a:r>
          </a:p>
          <a:p>
            <a:endParaRPr lang="ru-RU" dirty="0" smtClean="0"/>
          </a:p>
          <a:p>
            <a:r>
              <a:rPr lang="ru-RU" dirty="0" smtClean="0"/>
              <a:t>Типы триггеров / событий:</a:t>
            </a:r>
          </a:p>
          <a:p>
            <a:pPr indent="216000">
              <a:buFont typeface="Arial" pitchFamily="34" charset="0"/>
              <a:buChar char="•"/>
            </a:pPr>
            <a:r>
              <a:rPr lang="nb-NO" dirty="0" smtClean="0"/>
              <a:t> BEFORE DELETE; BEFORE INSERT; BEFORE UPDATE;</a:t>
            </a:r>
          </a:p>
          <a:p>
            <a:pPr indent="216000">
              <a:buFont typeface="Arial" pitchFamily="34" charset="0"/>
              <a:buChar char="•"/>
            </a:pPr>
            <a:r>
              <a:rPr lang="en-US" dirty="0" smtClean="0"/>
              <a:t> AFTER DELETE; AFTER INSERT; AFTER UPDATE;</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Триггеры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970318"/>
          </a:xfrm>
          <a:prstGeom prst="rect">
            <a:avLst/>
          </a:prstGeom>
        </p:spPr>
        <p:txBody>
          <a:bodyPr wrap="square">
            <a:spAutoFit/>
          </a:bodyPr>
          <a:lstStyle/>
          <a:p>
            <a:r>
              <a:rPr lang="ru-RU" b="1" dirty="0" smtClean="0"/>
              <a:t>NEW и OLD – строка таблицы, над которой выполняется операция</a:t>
            </a:r>
          </a:p>
          <a:p>
            <a:endParaRPr lang="ru-RU" dirty="0" smtClean="0"/>
          </a:p>
          <a:p>
            <a:r>
              <a:rPr lang="en-US" dirty="0" smtClean="0"/>
              <a:t>CREATE TRIGGER </a:t>
            </a:r>
            <a:r>
              <a:rPr lang="en-US" dirty="0" err="1" smtClean="0"/>
              <a:t>StudTrigger</a:t>
            </a:r>
            <a:r>
              <a:rPr lang="en-US" dirty="0" smtClean="0"/>
              <a:t> FOR Students BEFORE INSERT</a:t>
            </a:r>
          </a:p>
          <a:p>
            <a:r>
              <a:rPr lang="en-US" dirty="0" smtClean="0"/>
              <a:t>POSITION 0 AS</a:t>
            </a:r>
          </a:p>
          <a:p>
            <a:r>
              <a:rPr lang="en-US" dirty="0" smtClean="0"/>
              <a:t>BEGIN</a:t>
            </a:r>
          </a:p>
          <a:p>
            <a:r>
              <a:rPr lang="en-US" dirty="0" smtClean="0"/>
              <a:t>NEW.ID = GEN_ID(</a:t>
            </a:r>
            <a:r>
              <a:rPr lang="en-US" dirty="0" err="1" smtClean="0"/>
              <a:t>gen_stud_id</a:t>
            </a:r>
            <a:r>
              <a:rPr lang="en-US" dirty="0" smtClean="0"/>
              <a:t>, 1);</a:t>
            </a:r>
          </a:p>
          <a:p>
            <a:r>
              <a:rPr lang="en-US" dirty="0" smtClean="0"/>
              <a:t>END</a:t>
            </a:r>
          </a:p>
          <a:p>
            <a:endParaRPr lang="ru-RU" dirty="0" smtClean="0"/>
          </a:p>
          <a:p>
            <a:r>
              <a:rPr lang="ru-RU" dirty="0" smtClean="0"/>
              <a:t>Особенности триггеров</a:t>
            </a:r>
          </a:p>
          <a:p>
            <a:pPr indent="216000">
              <a:buFont typeface="Arial" pitchFamily="34" charset="0"/>
              <a:buChar char="•"/>
            </a:pPr>
            <a:r>
              <a:rPr lang="ru-RU" dirty="0" smtClean="0"/>
              <a:t> Триггер работает для одной таблицы</a:t>
            </a:r>
          </a:p>
          <a:p>
            <a:pPr indent="216000">
              <a:buFont typeface="Arial" pitchFamily="34" charset="0"/>
              <a:buChar char="•"/>
            </a:pPr>
            <a:r>
              <a:rPr lang="ru-RU" dirty="0" smtClean="0"/>
              <a:t> Таблица может иметь несколько триггеров</a:t>
            </a:r>
          </a:p>
          <a:p>
            <a:pPr indent="216000">
              <a:buFont typeface="Arial" pitchFamily="34" charset="0"/>
              <a:buChar char="•"/>
            </a:pPr>
            <a:r>
              <a:rPr lang="ru-RU" dirty="0" smtClean="0"/>
              <a:t> Можно обращаться к другим таблицам</a:t>
            </a:r>
          </a:p>
          <a:p>
            <a:pPr indent="216000">
              <a:buFont typeface="Arial" pitchFamily="34" charset="0"/>
              <a:buChar char="•"/>
            </a:pPr>
            <a:r>
              <a:rPr lang="ru-RU" dirty="0" smtClean="0"/>
              <a:t> Можно выполнять несколько запросов</a:t>
            </a:r>
          </a:p>
          <a:p>
            <a:pPr indent="216000">
              <a:buFont typeface="Arial" pitchFamily="34" charset="0"/>
              <a:buChar char="•"/>
            </a:pPr>
            <a:r>
              <a:rPr lang="ru-RU" dirty="0" smtClean="0"/>
              <a:t> Можно вызывать процедуры</a:t>
            </a:r>
            <a:endParaRPr lang="ru-RU" dirty="0"/>
          </a:p>
        </p:txBody>
      </p:sp>
      <p:pic>
        <p:nvPicPr>
          <p:cNvPr id="1026" name="Picture 2"/>
          <p:cNvPicPr>
            <a:picLocks noChangeAspect="1" noChangeArrowheads="1"/>
          </p:cNvPicPr>
          <p:nvPr/>
        </p:nvPicPr>
        <p:blipFill>
          <a:blip r:embed="rId5"/>
          <a:srcRect/>
          <a:stretch>
            <a:fillRect/>
          </a:stretch>
        </p:blipFill>
        <p:spPr bwMode="auto">
          <a:xfrm>
            <a:off x="5567368" y="3429000"/>
            <a:ext cx="2081224" cy="204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Триггеры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139321"/>
          </a:xfrm>
          <a:prstGeom prst="rect">
            <a:avLst/>
          </a:prstGeom>
        </p:spPr>
        <p:txBody>
          <a:bodyPr wrap="square">
            <a:spAutoFit/>
          </a:bodyPr>
          <a:lstStyle/>
          <a:p>
            <a:r>
              <a:rPr lang="en-US" dirty="0" smtClean="0"/>
              <a:t>CREATE TRIGGER </a:t>
            </a:r>
            <a:r>
              <a:rPr lang="en-US" dirty="0" err="1" smtClean="0"/>
              <a:t>StudTrigger</a:t>
            </a:r>
            <a:r>
              <a:rPr lang="en-US" dirty="0" smtClean="0"/>
              <a:t> FOR Students BEFORE INSERT</a:t>
            </a:r>
          </a:p>
          <a:p>
            <a:r>
              <a:rPr lang="en-US" dirty="0" smtClean="0"/>
              <a:t>POSITION 0 AS</a:t>
            </a:r>
          </a:p>
          <a:p>
            <a:r>
              <a:rPr lang="en-US" dirty="0" smtClean="0"/>
              <a:t>BEGIN</a:t>
            </a:r>
          </a:p>
          <a:p>
            <a:r>
              <a:rPr lang="ru-RU" dirty="0" smtClean="0"/>
              <a:t>      </a:t>
            </a:r>
            <a:r>
              <a:rPr lang="en-US" dirty="0" err="1" smtClean="0"/>
              <a:t>NEW.group_id</a:t>
            </a:r>
            <a:r>
              <a:rPr lang="en-US" dirty="0" smtClean="0"/>
              <a:t> = (SELECT FIRST 1 id FROM groups</a:t>
            </a:r>
          </a:p>
          <a:p>
            <a:r>
              <a:rPr lang="ru-RU" dirty="0" smtClean="0"/>
              <a:t>                                    </a:t>
            </a:r>
            <a:r>
              <a:rPr lang="en-US" dirty="0" smtClean="0"/>
              <a:t>GROUP BY id</a:t>
            </a:r>
          </a:p>
          <a:p>
            <a:r>
              <a:rPr lang="en-US" dirty="0" smtClean="0"/>
              <a:t>END</a:t>
            </a:r>
          </a:p>
          <a:p>
            <a:endParaRPr lang="ru-RU" dirty="0" smtClean="0"/>
          </a:p>
          <a:p>
            <a:r>
              <a:rPr lang="ru-RU" dirty="0" smtClean="0"/>
              <a:t>Использование триггеров</a:t>
            </a:r>
          </a:p>
          <a:p>
            <a:pPr indent="216000">
              <a:buFont typeface="Arial" pitchFamily="34" charset="0"/>
              <a:buChar char="•"/>
            </a:pPr>
            <a:r>
              <a:rPr lang="ru-RU" dirty="0" smtClean="0"/>
              <a:t> Для заполнения полей при INSERT / UPDATE</a:t>
            </a:r>
          </a:p>
          <a:p>
            <a:pPr indent="216000">
              <a:buFont typeface="Arial" pitchFamily="34" charset="0"/>
              <a:buChar char="•"/>
            </a:pPr>
            <a:r>
              <a:rPr lang="ru-RU" dirty="0" smtClean="0"/>
              <a:t> Для контроля целостности</a:t>
            </a:r>
          </a:p>
          <a:p>
            <a:pPr indent="216000">
              <a:buFont typeface="Arial" pitchFamily="34" charset="0"/>
              <a:buChar char="•"/>
            </a:pPr>
            <a:r>
              <a:rPr lang="ru-RU" dirty="0" smtClean="0"/>
              <a:t> В целях отладки</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Исключения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5139869"/>
          </a:xfrm>
          <a:prstGeom prst="rect">
            <a:avLst/>
          </a:prstGeom>
        </p:spPr>
        <p:txBody>
          <a:bodyPr wrap="square">
            <a:spAutoFit/>
          </a:bodyPr>
          <a:lstStyle/>
          <a:p>
            <a:r>
              <a:rPr lang="ru-RU" dirty="0" smtClean="0"/>
              <a:t>Исключение – для обработки ошибок и выхода из процедур.</a:t>
            </a:r>
          </a:p>
          <a:p>
            <a:endParaRPr lang="ru-RU" sz="1100" b="1" dirty="0" smtClean="0"/>
          </a:p>
          <a:p>
            <a:r>
              <a:rPr lang="en-US" b="1" dirty="0" smtClean="0"/>
              <a:t>CREATE EXCEPTION &lt;</a:t>
            </a:r>
            <a:r>
              <a:rPr lang="ru-RU" b="1" dirty="0" err="1" smtClean="0"/>
              <a:t>имя_искл</a:t>
            </a:r>
            <a:r>
              <a:rPr lang="ru-RU" b="1" dirty="0" smtClean="0"/>
              <a:t>&gt; &lt;сообщение&gt;</a:t>
            </a:r>
          </a:p>
          <a:p>
            <a:r>
              <a:rPr lang="en-US" b="1" dirty="0" smtClean="0"/>
              <a:t>EXCEPTION &lt;</a:t>
            </a:r>
            <a:r>
              <a:rPr lang="ru-RU" b="1" dirty="0" err="1" smtClean="0"/>
              <a:t>имя_искл</a:t>
            </a:r>
            <a:r>
              <a:rPr lang="ru-RU" b="1" dirty="0" smtClean="0"/>
              <a:t> &gt;</a:t>
            </a:r>
          </a:p>
          <a:p>
            <a:r>
              <a:rPr lang="en-US" b="1" dirty="0" smtClean="0"/>
              <a:t>WHEN EXCEPTION &lt; </a:t>
            </a:r>
            <a:r>
              <a:rPr lang="ru-RU" b="1" dirty="0" err="1" smtClean="0"/>
              <a:t>имя_искл</a:t>
            </a:r>
            <a:r>
              <a:rPr lang="ru-RU" b="1" dirty="0" smtClean="0"/>
              <a:t> &gt; </a:t>
            </a:r>
            <a:r>
              <a:rPr lang="en-US" b="1" dirty="0" smtClean="0"/>
              <a:t>DO</a:t>
            </a:r>
          </a:p>
          <a:p>
            <a:r>
              <a:rPr lang="en-US" b="1" dirty="0" smtClean="0"/>
              <a:t>BEGIN</a:t>
            </a:r>
          </a:p>
          <a:p>
            <a:r>
              <a:rPr lang="ru-RU" dirty="0" smtClean="0"/>
              <a:t>      … /* Обработка исключения*/</a:t>
            </a:r>
          </a:p>
          <a:p>
            <a:r>
              <a:rPr lang="en-US" b="1" dirty="0" smtClean="0"/>
              <a:t>END</a:t>
            </a:r>
            <a:endParaRPr lang="ru-RU" b="1" dirty="0" smtClean="0"/>
          </a:p>
          <a:p>
            <a:endParaRPr lang="ru-RU" sz="1100" b="1" dirty="0" smtClean="0"/>
          </a:p>
          <a:p>
            <a:r>
              <a:rPr lang="ru-RU" dirty="0" smtClean="0"/>
              <a:t>Системные исключения (Ошибки </a:t>
            </a:r>
            <a:r>
              <a:rPr lang="en-US" dirty="0" smtClean="0"/>
              <a:t>SQL</a:t>
            </a:r>
            <a:r>
              <a:rPr lang="ru-RU" dirty="0" smtClean="0"/>
              <a:t>,  Ошибки </a:t>
            </a:r>
            <a:r>
              <a:rPr lang="en-US" dirty="0" smtClean="0"/>
              <a:t>Firebird</a:t>
            </a:r>
            <a:r>
              <a:rPr lang="ru-RU" dirty="0" smtClean="0"/>
              <a:t>)</a:t>
            </a:r>
            <a:endParaRPr lang="en-US" dirty="0" smtClean="0"/>
          </a:p>
          <a:p>
            <a:r>
              <a:rPr lang="en-US" b="1" dirty="0" smtClean="0"/>
              <a:t>WHEN {GDSCODE | SQLCODE} &lt;</a:t>
            </a:r>
            <a:r>
              <a:rPr lang="ru-RU" b="1" dirty="0" err="1" smtClean="0"/>
              <a:t>код_ошибки</a:t>
            </a:r>
            <a:r>
              <a:rPr lang="ru-RU" b="1" dirty="0" smtClean="0"/>
              <a:t>&gt; </a:t>
            </a:r>
            <a:r>
              <a:rPr lang="en-US" b="1" dirty="0" smtClean="0"/>
              <a:t>DO</a:t>
            </a:r>
          </a:p>
          <a:p>
            <a:r>
              <a:rPr lang="en-US" b="1" dirty="0" smtClean="0"/>
              <a:t>BEGIN</a:t>
            </a:r>
          </a:p>
          <a:p>
            <a:r>
              <a:rPr lang="ru-RU" dirty="0" smtClean="0"/>
              <a:t>…</a:t>
            </a:r>
          </a:p>
          <a:p>
            <a:r>
              <a:rPr lang="en-US" b="1" dirty="0" smtClean="0"/>
              <a:t>END</a:t>
            </a:r>
          </a:p>
          <a:p>
            <a:endParaRPr lang="ru-RU" sz="1100" b="1" dirty="0" smtClean="0"/>
          </a:p>
          <a:p>
            <a:r>
              <a:rPr lang="en-US" b="1" dirty="0" smtClean="0"/>
              <a:t>WHEN ANY DO</a:t>
            </a:r>
          </a:p>
          <a:p>
            <a:r>
              <a:rPr lang="en-US" b="1" dirty="0" smtClean="0"/>
              <a:t>BEGIN</a:t>
            </a:r>
          </a:p>
          <a:p>
            <a:r>
              <a:rPr lang="ru-RU" dirty="0" smtClean="0"/>
              <a:t>…</a:t>
            </a:r>
          </a:p>
          <a:p>
            <a:r>
              <a:rPr lang="en-US" b="1"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862322"/>
          </a:xfrm>
          <a:prstGeom prst="rect">
            <a:avLst/>
          </a:prstGeom>
        </p:spPr>
        <p:txBody>
          <a:bodyPr wrap="square">
            <a:spAutoFit/>
          </a:bodyPr>
          <a:lstStyle/>
          <a:p>
            <a:r>
              <a:rPr lang="ru-RU" dirty="0" smtClean="0"/>
              <a:t>ХП – позволяют выполнять один или несколько операторов</a:t>
            </a:r>
          </a:p>
          <a:p>
            <a:r>
              <a:rPr lang="ru-RU" dirty="0" smtClean="0"/>
              <a:t>SQL, могут иметь входные и выходные параметры</a:t>
            </a:r>
          </a:p>
          <a:p>
            <a:endParaRPr lang="ru-RU" b="1" dirty="0" smtClean="0"/>
          </a:p>
          <a:p>
            <a:r>
              <a:rPr lang="en-US" b="1" dirty="0" smtClean="0"/>
              <a:t>CREATE PROCEDURE &lt;</a:t>
            </a:r>
            <a:r>
              <a:rPr lang="ru-RU" b="1" dirty="0" err="1" smtClean="0"/>
              <a:t>имя_ХП</a:t>
            </a:r>
            <a:r>
              <a:rPr lang="ru-RU" b="1" dirty="0" smtClean="0"/>
              <a:t>&gt; ([&lt;вх_переменная1&gt;, …])</a:t>
            </a:r>
          </a:p>
          <a:p>
            <a:r>
              <a:rPr lang="en-US" b="1" dirty="0" smtClean="0"/>
              <a:t>RETURNS [&lt;</a:t>
            </a:r>
            <a:r>
              <a:rPr lang="ru-RU" b="1" dirty="0" smtClean="0"/>
              <a:t>вых_переменная1&gt;, …]</a:t>
            </a:r>
          </a:p>
          <a:p>
            <a:r>
              <a:rPr lang="en-US" b="1" dirty="0" smtClean="0"/>
              <a:t>AS</a:t>
            </a:r>
          </a:p>
          <a:p>
            <a:r>
              <a:rPr lang="en-US" b="1" dirty="0" smtClean="0"/>
              <a:t>DECLARE VARIABLE [&lt;</a:t>
            </a:r>
            <a:r>
              <a:rPr lang="ru-RU" b="1" dirty="0" err="1" smtClean="0"/>
              <a:t>внутр_переменная</a:t>
            </a:r>
            <a:r>
              <a:rPr lang="ru-RU" b="1" dirty="0" smtClean="0"/>
              <a:t>&gt;];</a:t>
            </a:r>
          </a:p>
          <a:p>
            <a:r>
              <a:rPr lang="en-US" b="1" dirty="0" smtClean="0"/>
              <a:t>BEGIN</a:t>
            </a:r>
          </a:p>
          <a:p>
            <a:r>
              <a:rPr lang="ru-RU" b="1" dirty="0" smtClean="0"/>
              <a:t>       …</a:t>
            </a:r>
          </a:p>
          <a:p>
            <a:r>
              <a:rPr lang="en-US" b="1"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99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970318"/>
          </a:xfrm>
          <a:prstGeom prst="rect">
            <a:avLst/>
          </a:prstGeom>
        </p:spPr>
        <p:txBody>
          <a:bodyPr wrap="square">
            <a:spAutoFit/>
          </a:bodyPr>
          <a:lstStyle/>
          <a:p>
            <a:r>
              <a:rPr lang="ru-RU" dirty="0" smtClean="0"/>
              <a:t>Особенности процедур</a:t>
            </a:r>
          </a:p>
          <a:p>
            <a:pPr indent="216000">
              <a:buFont typeface="Arial" pitchFamily="34" charset="0"/>
              <a:buChar char="•"/>
            </a:pPr>
            <a:r>
              <a:rPr lang="ru-RU" dirty="0" smtClean="0"/>
              <a:t> Несколько операторов </a:t>
            </a:r>
            <a:r>
              <a:rPr lang="en-US" dirty="0" smtClean="0"/>
              <a:t>SQL </a:t>
            </a:r>
            <a:r>
              <a:rPr lang="ru-RU" dirty="0" smtClean="0"/>
              <a:t>разделенных “;”</a:t>
            </a:r>
          </a:p>
          <a:p>
            <a:pPr indent="216000">
              <a:buFont typeface="Arial" pitchFamily="34" charset="0"/>
              <a:buChar char="•"/>
            </a:pPr>
            <a:r>
              <a:rPr lang="en-US" dirty="0" smtClean="0"/>
              <a:t> SET TERM</a:t>
            </a:r>
          </a:p>
          <a:p>
            <a:pPr indent="216000">
              <a:buFont typeface="Arial" pitchFamily="34" charset="0"/>
              <a:buChar char="•"/>
            </a:pPr>
            <a:r>
              <a:rPr lang="ru-RU" dirty="0" smtClean="0"/>
              <a:t> Процедура может возвращать один или несколько наборов переменных</a:t>
            </a:r>
          </a:p>
          <a:p>
            <a:pPr indent="216000">
              <a:buFont typeface="Arial" pitchFamily="34" charset="0"/>
              <a:buChar char="•"/>
            </a:pPr>
            <a:r>
              <a:rPr lang="ru-RU" dirty="0" smtClean="0"/>
              <a:t> Вызов процедур внутри процедуры, рекурсия</a:t>
            </a:r>
          </a:p>
          <a:p>
            <a:endParaRPr lang="ru-RU" dirty="0" smtClean="0"/>
          </a:p>
          <a:p>
            <a:r>
              <a:rPr lang="en-US" dirty="0" smtClean="0"/>
              <a:t>CREATE PROCEDURE </a:t>
            </a:r>
            <a:r>
              <a:rPr lang="en-US" dirty="0" err="1" smtClean="0"/>
              <a:t>group_size</a:t>
            </a:r>
            <a:r>
              <a:rPr lang="en-US" dirty="0" smtClean="0"/>
              <a:t> (number VARCHAR(10))</a:t>
            </a:r>
          </a:p>
          <a:p>
            <a:r>
              <a:rPr lang="en-US" dirty="0" smtClean="0"/>
              <a:t>RETURNS (</a:t>
            </a:r>
            <a:r>
              <a:rPr lang="en-US" dirty="0" err="1" smtClean="0"/>
              <a:t>scount</a:t>
            </a:r>
            <a:r>
              <a:rPr lang="en-US" dirty="0" smtClean="0"/>
              <a:t> INTEGER) AS</a:t>
            </a:r>
          </a:p>
          <a:p>
            <a:r>
              <a:rPr lang="en-US" dirty="0" smtClean="0"/>
              <a:t>BEGIN</a:t>
            </a:r>
          </a:p>
          <a:p>
            <a:r>
              <a:rPr lang="ru-RU" dirty="0" smtClean="0"/>
              <a:t>      </a:t>
            </a:r>
            <a:r>
              <a:rPr lang="en-US" dirty="0" smtClean="0"/>
              <a:t>SELECT COUNT(*) FROM groups, students WHERE</a:t>
            </a:r>
          </a:p>
          <a:p>
            <a:r>
              <a:rPr lang="ru-RU" dirty="0" smtClean="0"/>
              <a:t>      </a:t>
            </a:r>
            <a:r>
              <a:rPr lang="en-US" dirty="0" err="1" smtClean="0"/>
              <a:t>students.group_id</a:t>
            </a:r>
            <a:r>
              <a:rPr lang="en-US" dirty="0" smtClean="0"/>
              <a:t>= groups.id AND </a:t>
            </a:r>
            <a:r>
              <a:rPr lang="en-US" dirty="0" err="1" smtClean="0"/>
              <a:t>groups.number</a:t>
            </a:r>
            <a:r>
              <a:rPr lang="en-US" dirty="0" smtClean="0"/>
              <a:t>= :number</a:t>
            </a:r>
          </a:p>
          <a:p>
            <a:r>
              <a:rPr lang="ru-RU" dirty="0" smtClean="0"/>
              <a:t>      </a:t>
            </a:r>
            <a:r>
              <a:rPr lang="en-US" dirty="0" smtClean="0"/>
              <a:t>GROUP BY groups.id INTO :</a:t>
            </a:r>
            <a:r>
              <a:rPr lang="en-US" dirty="0" err="1" smtClean="0"/>
              <a:t>scount</a:t>
            </a:r>
            <a:r>
              <a:rPr lang="en-US" dirty="0" smtClean="0"/>
              <a:t>;</a:t>
            </a:r>
          </a:p>
          <a:p>
            <a:r>
              <a:rPr lang="ru-RU" dirty="0" smtClean="0"/>
              <a:t>      </a:t>
            </a:r>
            <a:r>
              <a:rPr lang="en-US" dirty="0" smtClean="0"/>
              <a:t>SUSPEND;</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4247317"/>
          </a:xfrm>
          <a:prstGeom prst="rect">
            <a:avLst/>
          </a:prstGeom>
        </p:spPr>
        <p:txBody>
          <a:bodyPr wrap="square">
            <a:spAutoFit/>
          </a:bodyPr>
          <a:lstStyle/>
          <a:p>
            <a:r>
              <a:rPr lang="ru-RU" dirty="0" smtClean="0"/>
              <a:t>Использование процедур</a:t>
            </a:r>
          </a:p>
          <a:p>
            <a:pPr indent="216000">
              <a:buFont typeface="Arial" pitchFamily="34" charset="0"/>
              <a:buChar char="•"/>
            </a:pPr>
            <a:r>
              <a:rPr lang="ru-RU" dirty="0" smtClean="0"/>
              <a:t> Для реализация бизнес-логики на стороне сервера</a:t>
            </a:r>
          </a:p>
          <a:p>
            <a:pPr indent="216000">
              <a:buFont typeface="Arial" pitchFamily="34" charset="0"/>
              <a:buChar char="•"/>
            </a:pPr>
            <a:r>
              <a:rPr lang="ru-RU" dirty="0" smtClean="0"/>
              <a:t> Для реализации бизнес-логики не описываемой одним запросом</a:t>
            </a:r>
          </a:p>
          <a:p>
            <a:pPr indent="216000">
              <a:buFont typeface="Arial" pitchFamily="34" charset="0"/>
              <a:buChar char="•"/>
            </a:pPr>
            <a:r>
              <a:rPr lang="ru-RU" dirty="0" smtClean="0"/>
              <a:t> Вызов из процедур, триггеров и клиентского приложения</a:t>
            </a:r>
          </a:p>
          <a:p>
            <a:endParaRPr lang="ru-RU" b="1" dirty="0" smtClean="0"/>
          </a:p>
          <a:p>
            <a:r>
              <a:rPr lang="en-US" b="1" dirty="0" smtClean="0"/>
              <a:t>EXECUTE PROCEDURE &lt;</a:t>
            </a:r>
            <a:r>
              <a:rPr lang="ru-RU" b="1" dirty="0" err="1" smtClean="0"/>
              <a:t>имя_проц</a:t>
            </a:r>
            <a:r>
              <a:rPr lang="ru-RU" b="1" dirty="0" smtClean="0"/>
              <a:t>&gt; ([&lt;параметр1,…&gt;])</a:t>
            </a:r>
          </a:p>
          <a:p>
            <a:endParaRPr lang="ru-RU" dirty="0" smtClean="0"/>
          </a:p>
          <a:p>
            <a:r>
              <a:rPr lang="en-US" dirty="0" smtClean="0"/>
              <a:t>CREATE PROCEDURE </a:t>
            </a:r>
            <a:r>
              <a:rPr lang="en-US" dirty="0" err="1" smtClean="0"/>
              <a:t>fill_avg_mark</a:t>
            </a:r>
            <a:r>
              <a:rPr lang="en-US" dirty="0" smtClean="0"/>
              <a:t> AS</a:t>
            </a:r>
          </a:p>
          <a:p>
            <a:r>
              <a:rPr lang="en-US" dirty="0" smtClean="0"/>
              <a:t>FOR SELECT id FROM students INTO :</a:t>
            </a:r>
            <a:r>
              <a:rPr lang="en-US" dirty="0" err="1" smtClean="0"/>
              <a:t>sid</a:t>
            </a:r>
            <a:r>
              <a:rPr lang="en-US" dirty="0" smtClean="0"/>
              <a:t> DO</a:t>
            </a:r>
          </a:p>
          <a:p>
            <a:r>
              <a:rPr lang="en-US" dirty="0" smtClean="0"/>
              <a:t>BEGIN</a:t>
            </a:r>
          </a:p>
          <a:p>
            <a:r>
              <a:rPr lang="ru-RU" dirty="0" smtClean="0"/>
              <a:t>     </a:t>
            </a:r>
            <a:r>
              <a:rPr lang="en-US" dirty="0" smtClean="0"/>
              <a:t>UPDATE students SET </a:t>
            </a:r>
            <a:r>
              <a:rPr lang="en-US" dirty="0" err="1" smtClean="0"/>
              <a:t>avg_mark</a:t>
            </a:r>
            <a:r>
              <a:rPr lang="en-US" dirty="0" smtClean="0"/>
              <a:t> =</a:t>
            </a:r>
          </a:p>
          <a:p>
            <a:r>
              <a:rPr lang="ru-RU" dirty="0" smtClean="0"/>
              <a:t>           </a:t>
            </a:r>
            <a:r>
              <a:rPr lang="en-US" dirty="0" smtClean="0"/>
              <a:t>(SELECT </a:t>
            </a:r>
            <a:r>
              <a:rPr lang="en-US" dirty="0" err="1" smtClean="0"/>
              <a:t>avg</a:t>
            </a:r>
            <a:r>
              <a:rPr lang="en-US" dirty="0" smtClean="0"/>
              <a:t>(cast(mark as float)) FROM </a:t>
            </a:r>
            <a:r>
              <a:rPr lang="en-US" dirty="0" err="1" smtClean="0"/>
              <a:t>stud_results</a:t>
            </a:r>
            <a:endParaRPr lang="en-US" dirty="0" smtClean="0"/>
          </a:p>
          <a:p>
            <a:r>
              <a:rPr lang="ru-RU" dirty="0" smtClean="0"/>
              <a:t>           </a:t>
            </a:r>
            <a:r>
              <a:rPr lang="en-US" dirty="0" smtClean="0"/>
              <a:t>WHERE </a:t>
            </a:r>
            <a:r>
              <a:rPr lang="en-US" dirty="0" err="1" smtClean="0"/>
              <a:t>student_id</a:t>
            </a:r>
            <a:r>
              <a:rPr lang="en-US" dirty="0" smtClean="0"/>
              <a:t> = :</a:t>
            </a:r>
            <a:r>
              <a:rPr lang="en-US" dirty="0" err="1" smtClean="0"/>
              <a:t>sid</a:t>
            </a:r>
            <a:r>
              <a:rPr lang="en-US" dirty="0" smtClean="0"/>
              <a:t>)</a:t>
            </a:r>
          </a:p>
          <a:p>
            <a:r>
              <a:rPr lang="ru-RU" dirty="0" smtClean="0"/>
              <a:t>     </a:t>
            </a:r>
            <a:r>
              <a:rPr lang="en-US" dirty="0" smtClean="0"/>
              <a:t>WHERE id = :</a:t>
            </a:r>
            <a:r>
              <a:rPr lang="en-US" dirty="0" err="1" smtClean="0"/>
              <a:t>sid</a:t>
            </a:r>
            <a:r>
              <a:rPr lang="en-US" dirty="0" smtClean="0"/>
              <a:t>;</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4247317"/>
          </a:xfrm>
          <a:prstGeom prst="rect">
            <a:avLst/>
          </a:prstGeom>
        </p:spPr>
        <p:txBody>
          <a:bodyPr wrap="square">
            <a:spAutoFit/>
          </a:bodyPr>
          <a:lstStyle/>
          <a:p>
            <a:r>
              <a:rPr lang="en-US" dirty="0" smtClean="0"/>
              <a:t>CREATE PROCEDURE </a:t>
            </a:r>
            <a:r>
              <a:rPr lang="en-US" dirty="0" err="1" smtClean="0"/>
              <a:t>check_recurse</a:t>
            </a:r>
            <a:r>
              <a:rPr lang="en-US" dirty="0" smtClean="0"/>
              <a:t> RETURNS (</a:t>
            </a:r>
            <a:r>
              <a:rPr lang="en-US" dirty="0" err="1" smtClean="0"/>
              <a:t>recurse</a:t>
            </a:r>
            <a:r>
              <a:rPr lang="en-US" dirty="0" smtClean="0"/>
              <a:t> integer) AS</a:t>
            </a:r>
          </a:p>
          <a:p>
            <a:r>
              <a:rPr lang="en-US" dirty="0" smtClean="0"/>
              <a:t>declare variable layer integer;</a:t>
            </a:r>
          </a:p>
          <a:p>
            <a:r>
              <a:rPr lang="en-US" dirty="0" smtClean="0"/>
              <a:t>declare variable </a:t>
            </a:r>
            <a:r>
              <a:rPr lang="en-US" dirty="0" err="1" smtClean="0"/>
              <a:t>curr_sbj</a:t>
            </a:r>
            <a:r>
              <a:rPr lang="en-US" dirty="0" smtClean="0"/>
              <a:t> integer;</a:t>
            </a:r>
          </a:p>
          <a:p>
            <a:r>
              <a:rPr lang="en-US" dirty="0" smtClean="0"/>
              <a:t>declare variable </a:t>
            </a:r>
            <a:r>
              <a:rPr lang="en-US" dirty="0" err="1" smtClean="0"/>
              <a:t>root_sbj</a:t>
            </a:r>
            <a:r>
              <a:rPr lang="en-US" dirty="0" smtClean="0"/>
              <a:t> integer;</a:t>
            </a:r>
          </a:p>
          <a:p>
            <a:r>
              <a:rPr lang="en-US" dirty="0" smtClean="0"/>
              <a:t>BEGIN</a:t>
            </a:r>
          </a:p>
          <a:p>
            <a:r>
              <a:rPr lang="ru-RU" dirty="0" smtClean="0"/>
              <a:t>     </a:t>
            </a:r>
            <a:r>
              <a:rPr lang="en-US" dirty="0" err="1" smtClean="0"/>
              <a:t>recurse</a:t>
            </a:r>
            <a:r>
              <a:rPr lang="en-US" dirty="0" smtClean="0"/>
              <a:t> = 0;</a:t>
            </a:r>
          </a:p>
          <a:p>
            <a:r>
              <a:rPr lang="ru-RU" dirty="0" smtClean="0"/>
              <a:t>     </a:t>
            </a:r>
            <a:r>
              <a:rPr lang="en-US" dirty="0" smtClean="0"/>
              <a:t>FOR SELECT subjects.id, </a:t>
            </a:r>
            <a:r>
              <a:rPr lang="en-US" dirty="0" err="1" smtClean="0"/>
              <a:t>ness_subject_id</a:t>
            </a:r>
            <a:r>
              <a:rPr lang="en-US" dirty="0" smtClean="0"/>
              <a:t> FROM subjects, </a:t>
            </a:r>
            <a:r>
              <a:rPr lang="en-US" dirty="0" err="1" smtClean="0"/>
              <a:t>subject_rel</a:t>
            </a:r>
            <a:endParaRPr lang="en-US" dirty="0" smtClean="0"/>
          </a:p>
          <a:p>
            <a:r>
              <a:rPr lang="ru-RU" dirty="0" smtClean="0"/>
              <a:t>     </a:t>
            </a:r>
            <a:r>
              <a:rPr lang="en-US" dirty="0" smtClean="0"/>
              <a:t>WHERE subjects.id = </a:t>
            </a:r>
            <a:r>
              <a:rPr lang="en-US" dirty="0" err="1" smtClean="0"/>
              <a:t>subject_rel.subject_id</a:t>
            </a:r>
            <a:r>
              <a:rPr lang="en-US" dirty="0" smtClean="0"/>
              <a:t> INTO :</a:t>
            </a:r>
            <a:r>
              <a:rPr lang="en-US" dirty="0" err="1" smtClean="0"/>
              <a:t>root_sbj</a:t>
            </a:r>
            <a:r>
              <a:rPr lang="en-US" dirty="0" smtClean="0"/>
              <a:t>, :</a:t>
            </a:r>
            <a:r>
              <a:rPr lang="en-US" dirty="0" err="1" smtClean="0"/>
              <a:t>curr_sbj</a:t>
            </a:r>
            <a:r>
              <a:rPr lang="en-US" dirty="0" smtClean="0"/>
              <a:t> do</a:t>
            </a:r>
          </a:p>
          <a:p>
            <a:r>
              <a:rPr lang="ru-RU" dirty="0" smtClean="0"/>
              <a:t>     </a:t>
            </a:r>
            <a:r>
              <a:rPr lang="en-US" dirty="0" smtClean="0"/>
              <a:t>BEGIN</a:t>
            </a:r>
          </a:p>
          <a:p>
            <a:pPr lvl="1"/>
            <a:r>
              <a:rPr lang="en-US" dirty="0" smtClean="0"/>
              <a:t>layer = 1;</a:t>
            </a:r>
          </a:p>
          <a:p>
            <a:pPr lvl="1"/>
            <a:r>
              <a:rPr lang="en-US" dirty="0" smtClean="0"/>
              <a:t>EXECUTE PROCEDURE </a:t>
            </a:r>
            <a:r>
              <a:rPr lang="en-US" dirty="0" err="1" smtClean="0"/>
              <a:t>check_subject</a:t>
            </a:r>
            <a:r>
              <a:rPr lang="en-US" dirty="0" smtClean="0"/>
              <a:t>(</a:t>
            </a:r>
            <a:r>
              <a:rPr lang="en-US" dirty="0" err="1" smtClean="0"/>
              <a:t>root_sbj</a:t>
            </a:r>
            <a:r>
              <a:rPr lang="en-US" dirty="0" smtClean="0"/>
              <a:t>, </a:t>
            </a:r>
            <a:r>
              <a:rPr lang="en-US" dirty="0" err="1" smtClean="0"/>
              <a:t>curr_sbj</a:t>
            </a:r>
            <a:r>
              <a:rPr lang="en-US" dirty="0" smtClean="0"/>
              <a:t>, layer);</a:t>
            </a:r>
          </a:p>
          <a:p>
            <a:pPr lvl="1"/>
            <a:r>
              <a:rPr lang="en-US" dirty="0" smtClean="0"/>
              <a:t>WHEN EXCEPTION </a:t>
            </a:r>
            <a:r>
              <a:rPr lang="en-US" dirty="0" err="1" smtClean="0"/>
              <a:t>is_recurse</a:t>
            </a:r>
            <a:r>
              <a:rPr lang="en-US" dirty="0" smtClean="0"/>
              <a:t> DO BEGIN</a:t>
            </a:r>
          </a:p>
          <a:p>
            <a:pPr lvl="1"/>
            <a:r>
              <a:rPr lang="en-US" dirty="0" err="1" smtClean="0"/>
              <a:t>recurse</a:t>
            </a:r>
            <a:r>
              <a:rPr lang="en-US" dirty="0" smtClean="0"/>
              <a:t> = 1; break;</a:t>
            </a:r>
          </a:p>
          <a:p>
            <a:r>
              <a:rPr lang="ru-RU" dirty="0" smtClean="0"/>
              <a:t>     </a:t>
            </a:r>
            <a:r>
              <a:rPr lang="en-US" dirty="0" smtClean="0"/>
              <a:t>END</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4524315"/>
          </a:xfrm>
          <a:prstGeom prst="rect">
            <a:avLst/>
          </a:prstGeom>
        </p:spPr>
        <p:txBody>
          <a:bodyPr wrap="square">
            <a:spAutoFit/>
          </a:bodyPr>
          <a:lstStyle/>
          <a:p>
            <a:r>
              <a:rPr lang="en-US" dirty="0" smtClean="0"/>
              <a:t>CREATE PROCEDURE </a:t>
            </a:r>
            <a:r>
              <a:rPr lang="en-US" dirty="0" err="1" smtClean="0"/>
              <a:t>check_subject</a:t>
            </a:r>
            <a:r>
              <a:rPr lang="en-US" dirty="0" smtClean="0"/>
              <a:t>(</a:t>
            </a:r>
          </a:p>
          <a:p>
            <a:r>
              <a:rPr lang="ru-RU" dirty="0" smtClean="0"/>
              <a:t>      </a:t>
            </a:r>
            <a:r>
              <a:rPr lang="nl-NL" dirty="0" smtClean="0"/>
              <a:t>root_sbj integer, curr_sbj integer, layer integer) AS</a:t>
            </a:r>
          </a:p>
          <a:p>
            <a:r>
              <a:rPr lang="en-US" dirty="0" smtClean="0"/>
              <a:t>declare variable </a:t>
            </a:r>
            <a:r>
              <a:rPr lang="en-US" dirty="0" err="1" smtClean="0"/>
              <a:t>nid</a:t>
            </a:r>
            <a:r>
              <a:rPr lang="en-US" dirty="0" smtClean="0"/>
              <a:t> integer;</a:t>
            </a:r>
          </a:p>
          <a:p>
            <a:r>
              <a:rPr lang="en-US" dirty="0" smtClean="0"/>
              <a:t>BEGIN</a:t>
            </a:r>
          </a:p>
          <a:p>
            <a:pPr lvl="1"/>
            <a:r>
              <a:rPr lang="en-US" dirty="0" smtClean="0"/>
              <a:t>FOR SELECT </a:t>
            </a:r>
            <a:r>
              <a:rPr lang="en-US" dirty="0" err="1" smtClean="0"/>
              <a:t>ness_subject_id</a:t>
            </a:r>
            <a:r>
              <a:rPr lang="en-US" dirty="0" smtClean="0"/>
              <a:t> FROM </a:t>
            </a:r>
            <a:r>
              <a:rPr lang="en-US" dirty="0" err="1" smtClean="0"/>
              <a:t>subject_rel</a:t>
            </a:r>
            <a:endParaRPr lang="en-US" dirty="0" smtClean="0"/>
          </a:p>
          <a:p>
            <a:pPr lvl="1"/>
            <a:r>
              <a:rPr lang="en-US" dirty="0" smtClean="0"/>
              <a:t>WHERE </a:t>
            </a:r>
            <a:r>
              <a:rPr lang="en-US" dirty="0" err="1" smtClean="0"/>
              <a:t>subject_id</a:t>
            </a:r>
            <a:r>
              <a:rPr lang="en-US" dirty="0" smtClean="0"/>
              <a:t> = :</a:t>
            </a:r>
            <a:r>
              <a:rPr lang="en-US" dirty="0" err="1" smtClean="0"/>
              <a:t>curr_sbj</a:t>
            </a:r>
            <a:r>
              <a:rPr lang="en-US" dirty="0" smtClean="0"/>
              <a:t> INTO :</a:t>
            </a:r>
            <a:r>
              <a:rPr lang="en-US" dirty="0" err="1" smtClean="0"/>
              <a:t>nid</a:t>
            </a:r>
            <a:r>
              <a:rPr lang="en-US" dirty="0" smtClean="0"/>
              <a:t> DO</a:t>
            </a:r>
          </a:p>
          <a:p>
            <a:pPr lvl="1"/>
            <a:r>
              <a:rPr lang="en-US" dirty="0" smtClean="0"/>
              <a:t>BEGIN</a:t>
            </a:r>
          </a:p>
          <a:p>
            <a:pPr lvl="2"/>
            <a:r>
              <a:rPr lang="en-US" dirty="0" smtClean="0"/>
              <a:t>IF ((</a:t>
            </a:r>
            <a:r>
              <a:rPr lang="en-US" dirty="0" err="1" smtClean="0"/>
              <a:t>nid</a:t>
            </a:r>
            <a:r>
              <a:rPr lang="en-US" dirty="0" smtClean="0"/>
              <a:t> = </a:t>
            </a:r>
            <a:r>
              <a:rPr lang="en-US" dirty="0" err="1" smtClean="0"/>
              <a:t>root_sbj</a:t>
            </a:r>
            <a:r>
              <a:rPr lang="en-US" dirty="0" smtClean="0"/>
              <a:t>) AND (layer &lt; 10)) THEN</a:t>
            </a:r>
          </a:p>
          <a:p>
            <a:pPr lvl="2"/>
            <a:r>
              <a:rPr lang="en-US" dirty="0" smtClean="0"/>
              <a:t>BEGIN</a:t>
            </a:r>
          </a:p>
          <a:p>
            <a:pPr lvl="2"/>
            <a:r>
              <a:rPr lang="en-US" dirty="0" smtClean="0"/>
              <a:t>ECEPTION </a:t>
            </a:r>
            <a:r>
              <a:rPr lang="en-US" dirty="0" err="1" smtClean="0"/>
              <a:t>is_recurse</a:t>
            </a:r>
            <a:r>
              <a:rPr lang="en-US" dirty="0" smtClean="0"/>
              <a:t>;</a:t>
            </a:r>
          </a:p>
          <a:p>
            <a:pPr lvl="2"/>
            <a:r>
              <a:rPr lang="en-US" dirty="0" smtClean="0"/>
              <a:t>END</a:t>
            </a:r>
          </a:p>
          <a:p>
            <a:pPr lvl="2"/>
            <a:r>
              <a:rPr lang="en-US" dirty="0" smtClean="0"/>
              <a:t>layer = layer + 1;</a:t>
            </a:r>
          </a:p>
          <a:p>
            <a:pPr lvl="2"/>
            <a:r>
              <a:rPr lang="en-US" dirty="0" smtClean="0"/>
              <a:t>EXECUTE PROCEDURE </a:t>
            </a:r>
            <a:r>
              <a:rPr lang="en-US" dirty="0" err="1" smtClean="0"/>
              <a:t>check_subject</a:t>
            </a:r>
            <a:r>
              <a:rPr lang="en-US" dirty="0" smtClean="0"/>
              <a:t>(:</a:t>
            </a:r>
            <a:r>
              <a:rPr lang="en-US" dirty="0" err="1" smtClean="0"/>
              <a:t>root_sbj</a:t>
            </a:r>
            <a:r>
              <a:rPr lang="en-US" dirty="0" smtClean="0"/>
              <a:t>, :</a:t>
            </a:r>
            <a:r>
              <a:rPr lang="en-US" dirty="0" err="1" smtClean="0"/>
              <a:t>nid</a:t>
            </a:r>
            <a:r>
              <a:rPr lang="en-US" dirty="0" smtClean="0"/>
              <a:t>, :layer);</a:t>
            </a:r>
          </a:p>
          <a:p>
            <a:pPr lvl="1"/>
            <a:r>
              <a:rPr lang="en-US" dirty="0" smtClean="0"/>
              <a:t>END</a:t>
            </a:r>
          </a:p>
          <a:p>
            <a:pPr lvl="1"/>
            <a:r>
              <a:rPr lang="en-US" dirty="0" smtClean="0"/>
              <a:t>SUSPEND;</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по </a:t>
            </a:r>
            <a:r>
              <a:rPr lang="ru-RU" sz="1600" b="1" dirty="0" smtClean="0">
                <a:solidFill>
                  <a:schemeClr val="bg1"/>
                </a:solidFill>
                <a:latin typeface="Sansation" pitchFamily="2" charset="0"/>
              </a:rPr>
              <a:t>ссылкам</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2</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algn="just"/>
            <a:r>
              <a:rPr lang="ru-RU" sz="1600" b="1" dirty="0"/>
              <a:t>Проблему контроля того, чтобы база данных не включала никаких неверных </a:t>
            </a:r>
            <a:r>
              <a:rPr lang="ru-RU" sz="1600" b="1" dirty="0" smtClean="0"/>
              <a:t>значений внешних </a:t>
            </a:r>
            <a:r>
              <a:rPr lang="ru-RU" sz="1600" b="1" dirty="0"/>
              <a:t>ключей, называют </a:t>
            </a:r>
            <a:r>
              <a:rPr lang="ru-RU" sz="1600" b="1" dirty="0">
                <a:solidFill>
                  <a:srgbClr val="C00000"/>
                </a:solidFill>
              </a:rPr>
              <a:t>проблемой поддержания ссылочной целостности</a:t>
            </a:r>
            <a:r>
              <a:rPr lang="ru-RU" sz="1600" b="1" dirty="0"/>
              <a:t>. </a:t>
            </a:r>
            <a:r>
              <a:rPr lang="ru-RU" sz="1600" b="1" dirty="0" smtClean="0"/>
              <a:t>Ограничение</a:t>
            </a:r>
            <a:r>
              <a:rPr lang="ru-RU" sz="1600" b="1" dirty="0"/>
              <a:t>, </a:t>
            </a:r>
            <a:r>
              <a:rPr lang="ru-RU" sz="1600" b="1" dirty="0" smtClean="0"/>
              <a:t>в соответствии </a:t>
            </a:r>
            <a:r>
              <a:rPr lang="ru-RU" sz="1600" b="1" dirty="0"/>
              <a:t>с которым значения данного внешнего ключа должны </a:t>
            </a:r>
            <a:r>
              <a:rPr lang="ru-RU" sz="1600" b="1" dirty="0" smtClean="0"/>
              <a:t>отвечать значениям </a:t>
            </a:r>
            <a:r>
              <a:rPr lang="ru-RU" sz="1600" b="1" dirty="0"/>
              <a:t>соответствующих потенциальных ключей, называют </a:t>
            </a:r>
            <a:r>
              <a:rPr lang="ru-RU" sz="1600" b="1" dirty="0">
                <a:solidFill>
                  <a:srgbClr val="C00000"/>
                </a:solidFill>
              </a:rPr>
              <a:t>ссылочным </a:t>
            </a:r>
            <a:r>
              <a:rPr lang="ru-RU" sz="1600" b="1" dirty="0" smtClean="0">
                <a:solidFill>
                  <a:srgbClr val="C00000"/>
                </a:solidFill>
              </a:rPr>
              <a:t>ограничением</a:t>
            </a:r>
            <a:r>
              <a:rPr lang="ru-RU" sz="1600" b="1" dirty="0" smtClean="0"/>
              <a:t>.</a:t>
            </a:r>
          </a:p>
          <a:p>
            <a:pPr algn="just"/>
            <a:endParaRPr lang="ru-RU" sz="1600" b="1" dirty="0"/>
          </a:p>
          <a:p>
            <a:pPr algn="just"/>
            <a:r>
              <a:rPr lang="ru-RU" sz="1600" b="1" dirty="0" err="1">
                <a:solidFill>
                  <a:srgbClr val="C00000"/>
                </a:solidFill>
              </a:rPr>
              <a:t>Ссы́лочная</a:t>
            </a:r>
            <a:r>
              <a:rPr lang="ru-RU" sz="1600" b="1" dirty="0">
                <a:solidFill>
                  <a:srgbClr val="C00000"/>
                </a:solidFill>
              </a:rPr>
              <a:t> </a:t>
            </a:r>
            <a:r>
              <a:rPr lang="ru-RU" sz="1600" b="1" dirty="0" err="1">
                <a:solidFill>
                  <a:srgbClr val="C00000"/>
                </a:solidFill>
              </a:rPr>
              <a:t>це́лостность</a:t>
            </a:r>
            <a:r>
              <a:rPr lang="ru-RU" sz="1600" b="1" dirty="0">
                <a:solidFill>
                  <a:srgbClr val="C00000"/>
                </a:solidFill>
              </a:rPr>
              <a:t> (</a:t>
            </a:r>
            <a:r>
              <a:rPr lang="ru-RU" sz="1600" b="1" i="1" dirty="0" err="1">
                <a:solidFill>
                  <a:srgbClr val="C00000"/>
                </a:solidFill>
              </a:rPr>
              <a:t>referential</a:t>
            </a:r>
            <a:r>
              <a:rPr lang="ru-RU" sz="1600" b="1" i="1" dirty="0">
                <a:solidFill>
                  <a:srgbClr val="C00000"/>
                </a:solidFill>
              </a:rPr>
              <a:t> </a:t>
            </a:r>
            <a:r>
              <a:rPr lang="ru-RU" sz="1600" b="1" i="1" dirty="0" err="1">
                <a:solidFill>
                  <a:srgbClr val="C00000"/>
                </a:solidFill>
              </a:rPr>
              <a:t>integrity</a:t>
            </a:r>
            <a:r>
              <a:rPr lang="ru-RU" sz="1600" b="1" dirty="0">
                <a:solidFill>
                  <a:srgbClr val="C00000"/>
                </a:solidFill>
              </a:rPr>
              <a:t>) </a:t>
            </a:r>
            <a:r>
              <a:rPr lang="ru-RU" sz="1600" b="1" dirty="0"/>
              <a:t>— необходимое качество </a:t>
            </a:r>
            <a:r>
              <a:rPr lang="ru-RU" sz="1600" b="1" dirty="0" smtClean="0"/>
              <a:t>реляционной базы </a:t>
            </a:r>
            <a:r>
              <a:rPr lang="ru-RU" sz="1600" b="1" dirty="0"/>
              <a:t>данных, заключающееся в отсутствии в любом её отношении внешних ключей</a:t>
            </a:r>
            <a:r>
              <a:rPr lang="ru-RU" sz="1600" b="1" dirty="0" smtClean="0"/>
              <a:t>, ссылающихся </a:t>
            </a:r>
            <a:r>
              <a:rPr lang="ru-RU" sz="1600" b="1" dirty="0"/>
              <a:t>на несуществующие кортежи в этом или других отношениях</a:t>
            </a:r>
            <a:r>
              <a:rPr lang="ru-RU" sz="1600" b="1" dirty="0" smtClean="0"/>
              <a:t>.</a:t>
            </a:r>
          </a:p>
          <a:p>
            <a:pPr algn="just"/>
            <a:endParaRPr lang="ru-RU" sz="1600" b="1" dirty="0"/>
          </a:p>
          <a:p>
            <a:pPr algn="just"/>
            <a:r>
              <a:rPr lang="ru-RU" sz="1600" b="1" dirty="0"/>
              <a:t>Пусть даны два отношения </a:t>
            </a:r>
            <a:r>
              <a:rPr lang="ru-RU" sz="1600" b="1" i="1" dirty="0"/>
              <a:t>A </a:t>
            </a:r>
            <a:r>
              <a:rPr lang="ru-RU" sz="1600" b="1" dirty="0"/>
              <a:t>и </a:t>
            </a:r>
            <a:r>
              <a:rPr lang="ru-RU" sz="1600" b="1" i="1" dirty="0"/>
              <a:t>B</a:t>
            </a:r>
            <a:r>
              <a:rPr lang="ru-RU" sz="1600" b="1" dirty="0"/>
              <a:t>, связанных внешним ключом. Первичный ключ </a:t>
            </a:r>
            <a:r>
              <a:rPr lang="ru-RU" sz="1600" b="1" dirty="0" smtClean="0"/>
              <a:t>отношения </a:t>
            </a:r>
            <a:r>
              <a:rPr lang="ru-RU" sz="1600" b="1" i="1" dirty="0"/>
              <a:t>B </a:t>
            </a:r>
            <a:r>
              <a:rPr lang="ru-RU" sz="1600" b="1" dirty="0"/>
              <a:t>— </a:t>
            </a:r>
            <a:r>
              <a:rPr lang="ru-RU" sz="1600" b="1" dirty="0">
                <a:solidFill>
                  <a:srgbClr val="C00000"/>
                </a:solidFill>
              </a:rPr>
              <a:t>поле</a:t>
            </a:r>
            <a:r>
              <a:rPr lang="ru-RU" sz="1600" b="1" dirty="0"/>
              <a:t> </a:t>
            </a:r>
            <a:r>
              <a:rPr lang="ru-RU" sz="1600" b="1" i="1" dirty="0" err="1">
                <a:solidFill>
                  <a:srgbClr val="C00000"/>
                </a:solidFill>
              </a:rPr>
              <a:t>B.key</a:t>
            </a:r>
            <a:r>
              <a:rPr lang="ru-RU" sz="1600" b="1" dirty="0"/>
              <a:t>. Внешний ключ отношения </a:t>
            </a:r>
            <a:r>
              <a:rPr lang="ru-RU" sz="1600" b="1" i="1" dirty="0"/>
              <a:t>A, </a:t>
            </a:r>
            <a:r>
              <a:rPr lang="ru-RU" sz="1600" b="1" dirty="0"/>
              <a:t>ссылающийся на </a:t>
            </a:r>
            <a:r>
              <a:rPr lang="ru-RU" sz="1600" b="1" i="1" dirty="0"/>
              <a:t>B </a:t>
            </a:r>
            <a:r>
              <a:rPr lang="ru-RU" sz="1600" b="1" dirty="0">
                <a:solidFill>
                  <a:srgbClr val="C00000"/>
                </a:solidFill>
              </a:rPr>
              <a:t>— поле </a:t>
            </a:r>
            <a:r>
              <a:rPr lang="ru-RU" sz="1600" b="1" i="1" dirty="0" err="1">
                <a:solidFill>
                  <a:srgbClr val="C00000"/>
                </a:solidFill>
              </a:rPr>
              <a:t>A.b</a:t>
            </a:r>
            <a:r>
              <a:rPr lang="ru-RU" sz="1600" b="1" dirty="0" smtClean="0"/>
              <a:t>.</a:t>
            </a:r>
          </a:p>
          <a:p>
            <a:pPr algn="just"/>
            <a:endParaRPr lang="ru-RU" sz="1600" b="1" dirty="0"/>
          </a:p>
          <a:p>
            <a:pPr algn="just"/>
            <a:r>
              <a:rPr lang="ru-RU" sz="1600" b="1" dirty="0">
                <a:solidFill>
                  <a:srgbClr val="C00000"/>
                </a:solidFill>
              </a:rPr>
              <a:t>Ссылочная целостность для двух отношений </a:t>
            </a:r>
            <a:r>
              <a:rPr lang="ru-RU" sz="1600" b="1" i="1" dirty="0">
                <a:solidFill>
                  <a:srgbClr val="C00000"/>
                </a:solidFill>
              </a:rPr>
              <a:t>A </a:t>
            </a:r>
            <a:r>
              <a:rPr lang="ru-RU" sz="1600" b="1" dirty="0">
                <a:solidFill>
                  <a:srgbClr val="C00000"/>
                </a:solidFill>
              </a:rPr>
              <a:t>и </a:t>
            </a:r>
            <a:r>
              <a:rPr lang="ru-RU" sz="1600" b="1" i="1" dirty="0">
                <a:solidFill>
                  <a:srgbClr val="C00000"/>
                </a:solidFill>
              </a:rPr>
              <a:t>B </a:t>
            </a:r>
            <a:r>
              <a:rPr lang="ru-RU" sz="1600" b="1" dirty="0"/>
              <a:t>имеет место тогда, когда </a:t>
            </a:r>
            <a:r>
              <a:rPr lang="ru-RU" sz="1600" b="1" dirty="0" smtClean="0"/>
              <a:t>выполняется </a:t>
            </a:r>
            <a:r>
              <a:rPr lang="ru-RU" sz="1600" b="1" dirty="0"/>
              <a:t>условие: для каждого кортежа отношения </a:t>
            </a:r>
            <a:r>
              <a:rPr lang="ru-RU" sz="1600" b="1" i="1" dirty="0"/>
              <a:t>A </a:t>
            </a:r>
            <a:r>
              <a:rPr lang="ru-RU" sz="1600" b="1" dirty="0"/>
              <a:t>существует соответствующий кортеж </a:t>
            </a:r>
            <a:r>
              <a:rPr lang="ru-RU" sz="1600" b="1" dirty="0" smtClean="0"/>
              <a:t>в отношении </a:t>
            </a:r>
            <a:r>
              <a:rPr lang="ru-RU" sz="1600" b="1" i="1" dirty="0"/>
              <a:t>B</a:t>
            </a:r>
            <a:r>
              <a:rPr lang="ru-RU" sz="1600" b="1" dirty="0"/>
              <a:t>, то есть кортеж, у которого (</a:t>
            </a:r>
            <a:r>
              <a:rPr lang="ru-RU" sz="1600" b="1" i="1" dirty="0" err="1"/>
              <a:t>B.key</a:t>
            </a:r>
            <a:r>
              <a:rPr lang="ru-RU" sz="1600" b="1" i="1" dirty="0"/>
              <a:t> </a:t>
            </a:r>
            <a:r>
              <a:rPr lang="ru-RU" sz="1600" b="1" dirty="0"/>
              <a:t>= </a:t>
            </a:r>
            <a:r>
              <a:rPr lang="ru-RU" sz="1600" b="1" i="1" dirty="0" err="1"/>
              <a:t>A.b</a:t>
            </a:r>
            <a:r>
              <a:rPr lang="ru-RU" sz="1600" b="1" dirty="0"/>
              <a:t>).</a:t>
            </a:r>
          </a:p>
        </p:txBody>
      </p:sp>
    </p:spTree>
    <p:extLst>
      <p:ext uri="{BB962C8B-B14F-4D97-AF65-F5344CB8AC3E}">
        <p14:creationId xmlns:p14="http://schemas.microsoft.com/office/powerpoint/2010/main" val="44488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ru-RU" dirty="0" smtClean="0"/>
              <a:t>ХП может возвращать множество значений</a:t>
            </a:r>
          </a:p>
          <a:p>
            <a:endParaRPr lang="ru-RU" dirty="0" smtClean="0"/>
          </a:p>
          <a:p>
            <a:r>
              <a:rPr lang="en-US" dirty="0" smtClean="0"/>
              <a:t>CREATE PROCEDURE </a:t>
            </a:r>
            <a:r>
              <a:rPr lang="en-US" dirty="0" err="1" smtClean="0"/>
              <a:t>mvalues_proc</a:t>
            </a:r>
            <a:r>
              <a:rPr lang="en-US" dirty="0" smtClean="0"/>
              <a:t>(number </a:t>
            </a:r>
            <a:r>
              <a:rPr lang="en-US" dirty="0" err="1" smtClean="0"/>
              <a:t>varchar</a:t>
            </a:r>
            <a:r>
              <a:rPr lang="en-US" dirty="0" smtClean="0"/>
              <a:t>(10))</a:t>
            </a:r>
          </a:p>
          <a:p>
            <a:r>
              <a:rPr lang="en-US" dirty="0" smtClean="0"/>
              <a:t>RETURNS ( id INT, </a:t>
            </a:r>
            <a:r>
              <a:rPr lang="en-US" dirty="0" err="1" smtClean="0"/>
              <a:t>fname</a:t>
            </a:r>
            <a:r>
              <a:rPr lang="en-US" dirty="0" smtClean="0"/>
              <a:t> </a:t>
            </a:r>
            <a:r>
              <a:rPr lang="en-US" dirty="0" err="1" smtClean="0"/>
              <a:t>varchar</a:t>
            </a:r>
            <a:r>
              <a:rPr lang="en-US" dirty="0" smtClean="0"/>
              <a:t>(20), </a:t>
            </a:r>
            <a:r>
              <a:rPr lang="en-US" dirty="0" err="1" smtClean="0"/>
              <a:t>lname</a:t>
            </a:r>
            <a:r>
              <a:rPr lang="en-US" dirty="0" smtClean="0"/>
              <a:t> </a:t>
            </a:r>
            <a:r>
              <a:rPr lang="en-US" dirty="0" err="1" smtClean="0"/>
              <a:t>varchar</a:t>
            </a:r>
            <a:r>
              <a:rPr lang="en-US" dirty="0" smtClean="0"/>
              <a:t>(20)) AS</a:t>
            </a:r>
          </a:p>
          <a:p>
            <a:r>
              <a:rPr lang="en-US" dirty="0" smtClean="0"/>
              <a:t>BEGIN</a:t>
            </a:r>
          </a:p>
          <a:p>
            <a:pPr lvl="1"/>
            <a:r>
              <a:rPr lang="en-US" dirty="0" smtClean="0"/>
              <a:t>FOR SELECT id, </a:t>
            </a:r>
            <a:r>
              <a:rPr lang="en-US" dirty="0" err="1" smtClean="0"/>
              <a:t>fname</a:t>
            </a:r>
            <a:r>
              <a:rPr lang="en-US" dirty="0" smtClean="0"/>
              <a:t>, </a:t>
            </a:r>
            <a:r>
              <a:rPr lang="en-US" dirty="0" err="1" smtClean="0"/>
              <a:t>lname</a:t>
            </a:r>
            <a:r>
              <a:rPr lang="en-US" dirty="0" smtClean="0"/>
              <a:t> FROM students, groups</a:t>
            </a:r>
          </a:p>
          <a:p>
            <a:pPr lvl="1"/>
            <a:r>
              <a:rPr lang="en-US" dirty="0" smtClean="0"/>
              <a:t>WHERE </a:t>
            </a:r>
            <a:r>
              <a:rPr lang="en-US" dirty="0" err="1" smtClean="0"/>
              <a:t>students.group_id</a:t>
            </a:r>
            <a:r>
              <a:rPr lang="en-US" dirty="0" smtClean="0"/>
              <a:t> = groups.id INTO :id, :</a:t>
            </a:r>
            <a:r>
              <a:rPr lang="en-US" dirty="0" err="1" smtClean="0"/>
              <a:t>fname</a:t>
            </a:r>
            <a:r>
              <a:rPr lang="en-US" dirty="0" smtClean="0"/>
              <a:t>, :</a:t>
            </a:r>
            <a:r>
              <a:rPr lang="en-US" dirty="0" err="1" smtClean="0"/>
              <a:t>lname</a:t>
            </a:r>
            <a:r>
              <a:rPr lang="en-US" dirty="0" smtClean="0"/>
              <a:t> DO</a:t>
            </a:r>
          </a:p>
          <a:p>
            <a:pPr lvl="1"/>
            <a:r>
              <a:rPr lang="en-US" dirty="0" smtClean="0"/>
              <a:t>BEGIN</a:t>
            </a:r>
          </a:p>
          <a:p>
            <a:pPr lvl="2"/>
            <a:r>
              <a:rPr lang="ru-RU" dirty="0" smtClean="0"/>
              <a:t>…</a:t>
            </a:r>
          </a:p>
          <a:p>
            <a:pPr lvl="2"/>
            <a:r>
              <a:rPr lang="en-US" dirty="0" smtClean="0"/>
              <a:t>SUSPEND;</a:t>
            </a:r>
          </a:p>
          <a:p>
            <a:pPr lvl="1"/>
            <a:r>
              <a:rPr lang="en-US" dirty="0" smtClean="0"/>
              <a:t>END</a:t>
            </a:r>
          </a:p>
          <a:p>
            <a:r>
              <a:rPr lang="en-US" dirty="0" smtClean="0"/>
              <a:t>END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Хранимые процедуры</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ru-RU" dirty="0" smtClean="0"/>
              <a:t>Выбор одного(первого) набора данных:</a:t>
            </a:r>
          </a:p>
          <a:p>
            <a:r>
              <a:rPr lang="en-US" dirty="0" smtClean="0"/>
              <a:t>EXECUTE PROCEDURE </a:t>
            </a:r>
            <a:r>
              <a:rPr lang="en-US" dirty="0" err="1" smtClean="0"/>
              <a:t>mvalues_proc</a:t>
            </a:r>
            <a:r>
              <a:rPr lang="en-US" dirty="0" smtClean="0"/>
              <a:t>('4081/1')</a:t>
            </a:r>
          </a:p>
          <a:p>
            <a:r>
              <a:rPr lang="en-US" dirty="0" smtClean="0"/>
              <a:t>RETURNING_VALUES :id, :</a:t>
            </a:r>
            <a:r>
              <a:rPr lang="en-US" dirty="0" err="1" smtClean="0"/>
              <a:t>fname</a:t>
            </a:r>
            <a:r>
              <a:rPr lang="en-US" dirty="0" smtClean="0"/>
              <a:t>, :</a:t>
            </a:r>
            <a:r>
              <a:rPr lang="en-US" dirty="0" err="1" smtClean="0"/>
              <a:t>lname</a:t>
            </a:r>
            <a:endParaRPr lang="en-US" dirty="0" smtClean="0"/>
          </a:p>
          <a:p>
            <a:endParaRPr lang="ru-RU" dirty="0" smtClean="0"/>
          </a:p>
          <a:p>
            <a:r>
              <a:rPr lang="ru-RU" dirty="0" smtClean="0"/>
              <a:t>Выбор множества наборов данных:</a:t>
            </a:r>
          </a:p>
          <a:p>
            <a:r>
              <a:rPr lang="en-US" dirty="0" smtClean="0"/>
              <a:t>FOR SELECT * FROM </a:t>
            </a:r>
            <a:r>
              <a:rPr lang="en-US" dirty="0" err="1" smtClean="0"/>
              <a:t>mvalues_proc</a:t>
            </a:r>
            <a:r>
              <a:rPr lang="en-US" dirty="0" smtClean="0"/>
              <a:t>('4081/1') INTO :</a:t>
            </a:r>
            <a:r>
              <a:rPr lang="en-US" dirty="0" err="1" smtClean="0"/>
              <a:t>fname</a:t>
            </a:r>
            <a:r>
              <a:rPr lang="en-US" dirty="0" smtClean="0"/>
              <a:t>, :</a:t>
            </a:r>
            <a:r>
              <a:rPr lang="en-US" dirty="0" err="1" smtClean="0"/>
              <a:t>lname</a:t>
            </a:r>
            <a:r>
              <a:rPr lang="en-US" dirty="0" smtClean="0"/>
              <a:t> DO</a:t>
            </a:r>
          </a:p>
          <a:p>
            <a:r>
              <a:rPr lang="en-US" dirty="0" smtClean="0"/>
              <a:t>BEGIN</a:t>
            </a:r>
          </a:p>
          <a:p>
            <a:pPr lvl="1"/>
            <a:r>
              <a:rPr lang="en-US" dirty="0" smtClean="0"/>
              <a:t>SUSPEND;</a:t>
            </a:r>
          </a:p>
          <a:p>
            <a:r>
              <a:rPr lang="en-US" dirty="0" smtClean="0"/>
              <a:t>END</a:t>
            </a:r>
          </a:p>
          <a:p>
            <a:endParaRPr lang="ru-RU" dirty="0" smtClean="0"/>
          </a:p>
          <a:p>
            <a:r>
              <a:rPr lang="ru-RU" dirty="0" smtClean="0"/>
              <a:t>Вызов процедуры из запроса:</a:t>
            </a:r>
          </a:p>
          <a:p>
            <a:r>
              <a:rPr lang="en-US" dirty="0" smtClean="0"/>
              <a:t>SELECT * FROM </a:t>
            </a:r>
            <a:r>
              <a:rPr lang="en-US" dirty="0" err="1" smtClean="0"/>
              <a:t>mvalues_proc</a:t>
            </a:r>
            <a:r>
              <a:rPr lang="en-US" dirty="0" smtClean="0"/>
              <a:t>('4081/1') WHERE id &gt; 10;</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События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862322"/>
          </a:xfrm>
          <a:prstGeom prst="rect">
            <a:avLst/>
          </a:prstGeom>
        </p:spPr>
        <p:txBody>
          <a:bodyPr wrap="square">
            <a:spAutoFit/>
          </a:bodyPr>
          <a:lstStyle/>
          <a:p>
            <a:r>
              <a:rPr lang="ru-RU" dirty="0" smtClean="0"/>
              <a:t>Событие – сообщение, которое БД посылаемые клиентам.</a:t>
            </a:r>
          </a:p>
          <a:p>
            <a:r>
              <a:rPr lang="en-US" b="1" dirty="0" smtClean="0"/>
              <a:t>POST_EVENT &lt;</a:t>
            </a:r>
            <a:r>
              <a:rPr lang="ru-RU" b="1" dirty="0" smtClean="0"/>
              <a:t>текст сообщения&gt;</a:t>
            </a:r>
          </a:p>
          <a:p>
            <a:endParaRPr lang="ru-RU" dirty="0" smtClean="0"/>
          </a:p>
          <a:p>
            <a:r>
              <a:rPr lang="en-US" dirty="0" smtClean="0"/>
              <a:t>POST_EVENT ‘It`s an event’;</a:t>
            </a:r>
          </a:p>
          <a:p>
            <a:endParaRPr lang="ru-RU" dirty="0" smtClean="0"/>
          </a:p>
          <a:p>
            <a:r>
              <a:rPr lang="en-US" dirty="0" smtClean="0"/>
              <a:t>DECLARE VARIABLE Message1 VARCHAR(20);</a:t>
            </a:r>
          </a:p>
          <a:p>
            <a:r>
              <a:rPr lang="en-US" dirty="0" smtClean="0"/>
              <a:t>Message1 = ‘It`s an event’;</a:t>
            </a:r>
          </a:p>
          <a:p>
            <a:r>
              <a:rPr lang="en-US" dirty="0" smtClean="0"/>
              <a:t>POST_EVENT :Message1;</a:t>
            </a:r>
          </a:p>
          <a:p>
            <a:endParaRPr lang="ru-RU" dirty="0" smtClean="0"/>
          </a:p>
          <a:p>
            <a:r>
              <a:rPr lang="ru-RU" dirty="0" smtClean="0"/>
              <a:t>Выполнение действий по инициативе БД</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UDF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3416320"/>
          </a:xfrm>
          <a:prstGeom prst="rect">
            <a:avLst/>
          </a:prstGeom>
        </p:spPr>
        <p:txBody>
          <a:bodyPr wrap="square">
            <a:spAutoFit/>
          </a:bodyPr>
          <a:lstStyle/>
          <a:p>
            <a:r>
              <a:rPr lang="ru-RU" dirty="0" smtClean="0"/>
              <a:t>Функции пользователя (UDF) – для расширения возможностей SQL</a:t>
            </a:r>
          </a:p>
          <a:p>
            <a:endParaRPr lang="en-US" b="1" dirty="0" smtClean="0"/>
          </a:p>
          <a:p>
            <a:r>
              <a:rPr lang="en-US" b="1" dirty="0" smtClean="0"/>
              <a:t>UDF = DLL + SQL</a:t>
            </a:r>
          </a:p>
          <a:p>
            <a:endParaRPr lang="en-US" b="1" dirty="0" smtClean="0"/>
          </a:p>
          <a:p>
            <a:r>
              <a:rPr lang="en-US" b="1" dirty="0" smtClean="0"/>
              <a:t>DECLARE EXTERNAL FUNCTION &lt;</a:t>
            </a:r>
            <a:r>
              <a:rPr lang="ru-RU" b="1" dirty="0" smtClean="0"/>
              <a:t>имя функции&gt;</a:t>
            </a:r>
          </a:p>
          <a:p>
            <a:r>
              <a:rPr lang="ru-RU" dirty="0" smtClean="0"/>
              <a:t>&lt;список типов входных параметров&gt;</a:t>
            </a:r>
          </a:p>
          <a:p>
            <a:r>
              <a:rPr lang="en-US" b="1" dirty="0" smtClean="0"/>
              <a:t>RETURNS</a:t>
            </a:r>
          </a:p>
          <a:p>
            <a:r>
              <a:rPr lang="ru-RU" dirty="0" smtClean="0"/>
              <a:t>&lt;тип возвращаемого значения&gt;</a:t>
            </a:r>
          </a:p>
          <a:p>
            <a:r>
              <a:rPr lang="ru-RU" b="1" dirty="0" smtClean="0"/>
              <a:t>ENTRY_POINT &lt;имя функции в DLL&gt;</a:t>
            </a:r>
          </a:p>
          <a:p>
            <a:r>
              <a:rPr lang="en-US" b="1" dirty="0" smtClean="0"/>
              <a:t>MODULE_NAME &lt;</a:t>
            </a:r>
            <a:r>
              <a:rPr lang="ru-RU" b="1" dirty="0" smtClean="0"/>
              <a:t>имя </a:t>
            </a:r>
            <a:r>
              <a:rPr lang="en-US" b="1" dirty="0" smtClean="0"/>
              <a:t>DLL&gt;;</a:t>
            </a:r>
          </a:p>
          <a:p>
            <a:endParaRPr lang="en-US" dirty="0" smtClean="0"/>
          </a:p>
          <a:p>
            <a:r>
              <a:rPr lang="ru-RU" dirty="0" smtClean="0"/>
              <a:t>Стандартные функции поставляемые вместе с </a:t>
            </a:r>
            <a:r>
              <a:rPr lang="ru-RU" dirty="0" err="1" smtClean="0"/>
              <a:t>Firebird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rPr>
              <a:t>UDF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108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777336" cy="2585323"/>
          </a:xfrm>
          <a:prstGeom prst="rect">
            <a:avLst/>
          </a:prstGeom>
        </p:spPr>
        <p:txBody>
          <a:bodyPr wrap="square">
            <a:spAutoFit/>
          </a:bodyPr>
          <a:lstStyle/>
          <a:p>
            <a:r>
              <a:rPr lang="en-US" b="1" dirty="0" smtClean="0"/>
              <a:t>function </a:t>
            </a:r>
            <a:r>
              <a:rPr lang="en-US" b="1" dirty="0" err="1" smtClean="0"/>
              <a:t>strlength</a:t>
            </a:r>
            <a:r>
              <a:rPr lang="en-US" b="1" dirty="0" smtClean="0"/>
              <a:t>(s: </a:t>
            </a:r>
            <a:r>
              <a:rPr lang="en-US" b="1" dirty="0" err="1" smtClean="0"/>
              <a:t>PChar</a:t>
            </a:r>
            <a:r>
              <a:rPr lang="en-US" b="1" dirty="0" smtClean="0"/>
              <a:t>): Integer; </a:t>
            </a:r>
            <a:r>
              <a:rPr lang="en-US" b="1" dirty="0" err="1" smtClean="0"/>
              <a:t>cdecl</a:t>
            </a:r>
            <a:r>
              <a:rPr lang="en-US" b="1" dirty="0" smtClean="0"/>
              <a:t>; export;</a:t>
            </a:r>
          </a:p>
          <a:p>
            <a:r>
              <a:rPr lang="en-US" b="1" dirty="0" smtClean="0"/>
              <a:t>begin</a:t>
            </a:r>
          </a:p>
          <a:p>
            <a:pPr lvl="1"/>
            <a:r>
              <a:rPr lang="en-US" dirty="0" smtClean="0"/>
              <a:t>Result := </a:t>
            </a:r>
            <a:r>
              <a:rPr lang="en-US" dirty="0" err="1" smtClean="0"/>
              <a:t>StrLen</a:t>
            </a:r>
            <a:r>
              <a:rPr lang="en-US" dirty="0" smtClean="0"/>
              <a:t>(s);</a:t>
            </a:r>
          </a:p>
          <a:p>
            <a:r>
              <a:rPr lang="en-US" b="1" dirty="0" smtClean="0"/>
              <a:t>end;</a:t>
            </a:r>
          </a:p>
          <a:p>
            <a:endParaRPr lang="en-US" b="1" dirty="0" smtClean="0"/>
          </a:p>
          <a:p>
            <a:r>
              <a:rPr lang="en-US" b="1" dirty="0" smtClean="0"/>
              <a:t>DECLARE EXTERNAL FUNCTION </a:t>
            </a:r>
            <a:r>
              <a:rPr lang="en-US" b="1" dirty="0" err="1" smtClean="0"/>
              <a:t>strlength</a:t>
            </a:r>
            <a:r>
              <a:rPr lang="en-US" b="1" dirty="0" smtClean="0"/>
              <a:t> CSTRING(100)</a:t>
            </a:r>
          </a:p>
          <a:p>
            <a:r>
              <a:rPr lang="en-US" b="1" dirty="0" smtClean="0"/>
              <a:t>RETURNS</a:t>
            </a:r>
          </a:p>
          <a:p>
            <a:pPr lvl="1"/>
            <a:r>
              <a:rPr lang="en-US" dirty="0" smtClean="0"/>
              <a:t>INTEGER BY VALUE</a:t>
            </a:r>
          </a:p>
          <a:p>
            <a:r>
              <a:rPr lang="en-US" b="1" dirty="0" smtClean="0"/>
              <a:t>ENTRY_POINT '</a:t>
            </a:r>
            <a:r>
              <a:rPr lang="en-US" b="1" dirty="0" err="1" smtClean="0"/>
              <a:t>strlength</a:t>
            </a:r>
            <a:r>
              <a:rPr lang="en-US" b="1" dirty="0" smtClean="0"/>
              <a:t>' MODULE_NAME 'mydll.dll';</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4"/>
          <a:srcRect/>
          <a:stretch>
            <a:fillRect/>
          </a:stretch>
        </p:blipFill>
        <p:spPr bwMode="auto">
          <a:xfrm>
            <a:off x="0" y="-1"/>
            <a:ext cx="9144000" cy="6234129"/>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Subtitle 2"/>
          <p:cNvSpPr>
            <a:spLocks noGrp="1"/>
          </p:cNvSpPr>
          <p:nvPr>
            <p:ph type="subTitle" idx="1"/>
          </p:nvPr>
        </p:nvSpPr>
        <p:spPr>
          <a:xfrm>
            <a:off x="0" y="3078164"/>
            <a:ext cx="7181850" cy="350836"/>
          </a:xfrm>
          <a:solidFill>
            <a:srgbClr val="E32C22"/>
          </a:solidFill>
          <a:effectLst/>
        </p:spPr>
        <p:txBody>
          <a:bodyPr anchor="ctr" anchorCtr="0">
            <a:noAutofit/>
          </a:bodyPr>
          <a:lstStyle/>
          <a:p>
            <a:pPr algn="r"/>
            <a:r>
              <a:rPr lang="en-US" sz="2000" b="1" dirty="0" smtClean="0">
                <a:solidFill>
                  <a:schemeClr val="bg1"/>
                </a:solidFill>
                <a:latin typeface="Sansation" pitchFamily="2" charset="0"/>
              </a:rPr>
              <a:t>See you soon</a:t>
            </a:r>
            <a:endParaRPr lang="mk-MK" sz="2000" b="1" dirty="0">
              <a:solidFill>
                <a:schemeClr val="bg1"/>
              </a:solidFill>
            </a:endParaRPr>
          </a:p>
        </p:txBody>
      </p:sp>
      <p:sp>
        <p:nvSpPr>
          <p:cNvPr id="9" name="TextBox 8"/>
          <p:cNvSpPr txBox="1"/>
          <p:nvPr/>
        </p:nvSpPr>
        <p:spPr>
          <a:xfrm>
            <a:off x="1042968" y="1619240"/>
            <a:ext cx="6243672" cy="923330"/>
          </a:xfrm>
          <a:prstGeom prst="rect">
            <a:avLst/>
          </a:prstGeom>
          <a:noFill/>
        </p:spPr>
        <p:txBody>
          <a:bodyPr wrap="square" rtlCol="0">
            <a:spAutoFit/>
          </a:bodyPr>
          <a:lstStyle/>
          <a:p>
            <a:pPr algn="r"/>
            <a:r>
              <a:rPr lang="en-US" sz="5400" b="1" dirty="0" smtClean="0">
                <a:solidFill>
                  <a:schemeClr val="tx1">
                    <a:lumMod val="75000"/>
                    <a:lumOff val="25000"/>
                  </a:schemeClr>
                </a:solidFill>
                <a:latin typeface="Sansation" pitchFamily="2" charset="0"/>
              </a:rPr>
              <a:t>THANKS</a:t>
            </a:r>
            <a:r>
              <a:rPr lang="en-US" sz="5400" b="1" dirty="0" smtClean="0">
                <a:solidFill>
                  <a:schemeClr val="tx1">
                    <a:lumMod val="50000"/>
                    <a:lumOff val="50000"/>
                  </a:schemeClr>
                </a:solidFill>
                <a:latin typeface="Sansation" pitchFamily="2" charset="0"/>
              </a:rPr>
              <a:t>FOR</a:t>
            </a:r>
            <a:endParaRPr lang="mk-MK" sz="5400" b="1" dirty="0">
              <a:solidFill>
                <a:schemeClr val="tx1">
                  <a:lumMod val="75000"/>
                  <a:lumOff val="25000"/>
                </a:schemeClr>
              </a:solidFill>
            </a:endParaRPr>
          </a:p>
        </p:txBody>
      </p:sp>
      <p:sp>
        <p:nvSpPr>
          <p:cNvPr id="10" name="TextBox 9"/>
          <p:cNvSpPr txBox="1"/>
          <p:nvPr/>
        </p:nvSpPr>
        <p:spPr>
          <a:xfrm>
            <a:off x="1042968" y="2234206"/>
            <a:ext cx="6243672" cy="923330"/>
          </a:xfrm>
          <a:prstGeom prst="rect">
            <a:avLst/>
          </a:prstGeom>
          <a:noFill/>
        </p:spPr>
        <p:txBody>
          <a:bodyPr wrap="square" rtlCol="0">
            <a:spAutoFit/>
          </a:bodyPr>
          <a:lstStyle/>
          <a:p>
            <a:pPr algn="r"/>
            <a:r>
              <a:rPr lang="en-US" sz="5400" b="1" dirty="0" smtClean="0">
                <a:solidFill>
                  <a:schemeClr val="tx1">
                    <a:lumMod val="50000"/>
                    <a:lumOff val="50000"/>
                  </a:schemeClr>
                </a:solidFill>
                <a:latin typeface="Sansation" pitchFamily="2" charset="0"/>
              </a:rPr>
              <a:t>COMING</a:t>
            </a:r>
            <a:endParaRPr lang="mk-MK" sz="5400" b="1" dirty="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1000"/>
                                        <p:tgtEl>
                                          <p:spTgt spid="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Bottom)">
                                      <p:cBhvr>
                                        <p:cTn id="10" dur="1000"/>
                                        <p:tgtEl>
                                          <p:spTgt spid="10"/>
                                        </p:tgtEl>
                                      </p:cBhvr>
                                    </p:animEffect>
                                  </p:childTnLst>
                                </p:cTn>
                              </p:par>
                            </p:childTnLst>
                          </p:cTn>
                        </p:par>
                        <p:par>
                          <p:cTn id="11" fill="hold">
                            <p:stCondLst>
                              <p:cond delay="1000"/>
                            </p:stCondLst>
                            <p:childTnLst>
                              <p:par>
                                <p:cTn id="12" presetID="29" presetClass="entr" presetSubtype="0" fill="hold" grpId="0" nodeType="afterEffect">
                                  <p:stCondLst>
                                    <p:cond delay="500"/>
                                  </p:stCondLst>
                                  <p:childTnLst>
                                    <p:set>
                                      <p:cBhvr>
                                        <p:cTn id="13" dur="1" fill="hold">
                                          <p:stCondLst>
                                            <p:cond delay="0"/>
                                          </p:stCondLst>
                                        </p:cTn>
                                        <p:tgtEl>
                                          <p:spTgt spid="22">
                                            <p:bg/>
                                          </p:spTgt>
                                        </p:tgtEl>
                                        <p:attrNameLst>
                                          <p:attrName>style.visibility</p:attrName>
                                        </p:attrNameLst>
                                      </p:cBhvr>
                                      <p:to>
                                        <p:strVal val="visible"/>
                                      </p:to>
                                    </p:set>
                                    <p:anim calcmode="lin" valueType="num">
                                      <p:cBhvr>
                                        <p:cTn id="14" dur="1000" fill="hold"/>
                                        <p:tgtEl>
                                          <p:spTgt spid="22">
                                            <p:bg/>
                                          </p:spTgt>
                                        </p:tgtEl>
                                        <p:attrNameLst>
                                          <p:attrName>ppt_x</p:attrName>
                                        </p:attrNameLst>
                                      </p:cBhvr>
                                      <p:tavLst>
                                        <p:tav tm="0">
                                          <p:val>
                                            <p:strVal val="#ppt_x-.2"/>
                                          </p:val>
                                        </p:tav>
                                        <p:tav tm="100000">
                                          <p:val>
                                            <p:strVal val="#ppt_x"/>
                                          </p:val>
                                        </p:tav>
                                      </p:tavLst>
                                    </p:anim>
                                    <p:anim calcmode="lin" valueType="num">
                                      <p:cBhvr>
                                        <p:cTn id="15" dur="1000" fill="hold"/>
                                        <p:tgtEl>
                                          <p:spTgt spid="22">
                                            <p:bg/>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
                                            <p:bg/>
                                          </p:spTgt>
                                        </p:tgtEl>
                                      </p:cBhvr>
                                    </p:animEffect>
                                  </p:childTnLst>
                                </p:cTn>
                              </p:par>
                              <p:par>
                                <p:cTn id="17" presetID="29" presetClass="entr" presetSubtype="0" fill="hold" grpId="0" nodeType="withEffect">
                                  <p:stCondLst>
                                    <p:cond delay="500"/>
                                  </p:stCondLst>
                                  <p:childTnLst>
                                    <p:set>
                                      <p:cBhvr>
                                        <p:cTn id="18" dur="1" fill="hold">
                                          <p:stCondLst>
                                            <p:cond delay="0"/>
                                          </p:stCondLst>
                                        </p:cTn>
                                        <p:tgtEl>
                                          <p:spTgt spid="22">
                                            <p:txEl>
                                              <p:pRg st="0" end="0"/>
                                            </p:txEl>
                                          </p:spTgt>
                                        </p:tgtEl>
                                        <p:attrNameLst>
                                          <p:attrName>style.visibility</p:attrName>
                                        </p:attrNameLst>
                                      </p:cBhvr>
                                      <p:to>
                                        <p:strVal val="visible"/>
                                      </p:to>
                                    </p:set>
                                    <p:anim calcmode="lin" valueType="num">
                                      <p:cBhvr>
                                        <p:cTn id="19" dur="10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2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по </a:t>
            </a:r>
            <a:r>
              <a:rPr lang="ru-RU" sz="1600" b="1" dirty="0" smtClean="0">
                <a:solidFill>
                  <a:schemeClr val="bg1"/>
                </a:solidFill>
                <a:latin typeface="Sansation" pitchFamily="2" charset="0"/>
              </a:rPr>
              <a:t>ссылкам</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3</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algn="just"/>
            <a:r>
              <a:rPr lang="ru-RU" sz="1600" b="1" dirty="0">
                <a:solidFill>
                  <a:srgbClr val="C00000"/>
                </a:solidFill>
              </a:rPr>
              <a:t>Требование целостности по ссылкам (целостности внешнего ключа)</a:t>
            </a:r>
            <a:r>
              <a:rPr lang="ru-RU" sz="1600" b="1" dirty="0"/>
              <a:t> состоит в том</a:t>
            </a:r>
            <a:r>
              <a:rPr lang="ru-RU" sz="1600" b="1" dirty="0" smtClean="0"/>
              <a:t>, что </a:t>
            </a:r>
            <a:r>
              <a:rPr lang="ru-RU" sz="1600" b="1" dirty="0"/>
              <a:t>для каждого значения внешнего ключа должен найтись кортеж с таким же </a:t>
            </a:r>
            <a:r>
              <a:rPr lang="ru-RU" sz="1600" b="1" dirty="0" smtClean="0"/>
              <a:t>значением </a:t>
            </a:r>
            <a:r>
              <a:rPr lang="ru-RU" sz="1600" b="1" dirty="0"/>
              <a:t>первичного ключа, либо значение внешнего ключа должно быть полностью </a:t>
            </a:r>
            <a:r>
              <a:rPr lang="ru-RU" sz="1600" b="1" dirty="0" smtClean="0"/>
              <a:t>неопределенным </a:t>
            </a:r>
            <a:r>
              <a:rPr lang="ru-RU" sz="1600" b="1" dirty="0"/>
              <a:t>(т. е. ни на что не указывать). </a:t>
            </a:r>
            <a:endParaRPr lang="ru-RU" sz="1600" b="1" dirty="0" smtClean="0"/>
          </a:p>
          <a:p>
            <a:pPr algn="just"/>
            <a:endParaRPr lang="ru-RU" sz="1600" b="1" dirty="0"/>
          </a:p>
          <a:p>
            <a:pPr algn="just"/>
            <a:r>
              <a:rPr lang="ru-RU" sz="1600" b="1" dirty="0" smtClean="0"/>
              <a:t>База </a:t>
            </a:r>
            <a:r>
              <a:rPr lang="ru-RU" sz="1600" b="1" dirty="0"/>
              <a:t>данных обладает свойством </a:t>
            </a:r>
            <a:r>
              <a:rPr lang="ru-RU" sz="1600" b="1" dirty="0" smtClean="0"/>
              <a:t>ссылочной целостности </a:t>
            </a:r>
            <a:r>
              <a:rPr lang="ru-RU" sz="1600" b="1" dirty="0"/>
              <a:t>только тогда, когда для любой пары входящих в нее отношений, </a:t>
            </a:r>
            <a:r>
              <a:rPr lang="ru-RU" sz="1600" b="1" dirty="0" smtClean="0"/>
              <a:t>связанных </a:t>
            </a:r>
            <a:r>
              <a:rPr lang="ru-RU" sz="1600" b="1" dirty="0"/>
              <a:t>внешним ключом отношений </a:t>
            </a:r>
            <a:r>
              <a:rPr lang="ru-RU" sz="1600" b="1" dirty="0">
                <a:solidFill>
                  <a:srgbClr val="C00000"/>
                </a:solidFill>
              </a:rPr>
              <a:t>выполняется условие ссылочной целостности</a:t>
            </a:r>
            <a:r>
              <a:rPr lang="ru-RU" sz="1600" b="1" dirty="0" smtClean="0"/>
              <a:t>.</a:t>
            </a:r>
          </a:p>
          <a:p>
            <a:pPr algn="just"/>
            <a:endParaRPr lang="ru-RU" sz="1600" b="1" dirty="0"/>
          </a:p>
          <a:p>
            <a:pPr algn="just"/>
            <a:endParaRPr lang="ru-RU" sz="1600" b="1" dirty="0" smtClean="0"/>
          </a:p>
          <a:p>
            <a:pPr algn="just"/>
            <a:r>
              <a:rPr lang="ru-RU" sz="1600" b="1" dirty="0"/>
              <a:t>Ограничения целостности сущности и целостности по ссылкам должны </a:t>
            </a:r>
            <a:r>
              <a:rPr lang="ru-RU" sz="1600" b="1" dirty="0" smtClean="0"/>
              <a:t>поддерживаться СУБД. Соблюдение </a:t>
            </a:r>
            <a:r>
              <a:rPr lang="ru-RU" sz="1600" b="1" dirty="0"/>
              <a:t>целостности по ссылкам значительно сложнее, чем соблюдение </a:t>
            </a:r>
            <a:r>
              <a:rPr lang="ru-RU" sz="1600" b="1" dirty="0" smtClean="0"/>
              <a:t>целостности </a:t>
            </a:r>
            <a:r>
              <a:rPr lang="ru-RU" sz="1600" b="1" dirty="0"/>
              <a:t>сущности. </a:t>
            </a:r>
            <a:endParaRPr lang="ru-RU" sz="1600" b="1" dirty="0" smtClean="0"/>
          </a:p>
          <a:p>
            <a:pPr algn="just"/>
            <a:endParaRPr lang="ru-RU" sz="1600" b="1" dirty="0"/>
          </a:p>
          <a:p>
            <a:pPr algn="just"/>
            <a:r>
              <a:rPr lang="ru-RU" sz="1600" b="1" dirty="0" smtClean="0"/>
              <a:t>При </a:t>
            </a:r>
            <a:r>
              <a:rPr lang="ru-RU" sz="1600" b="1" dirty="0"/>
              <a:t>обновлении ссылающегося отношения (вставке новых кортежей </a:t>
            </a:r>
            <a:r>
              <a:rPr lang="ru-RU" sz="1600" b="1" dirty="0" smtClean="0"/>
              <a:t>или модификации </a:t>
            </a:r>
            <a:r>
              <a:rPr lang="ru-RU" sz="1600" b="1" dirty="0"/>
              <a:t>значения внешнего ключа в существующих кортежах) достаточно </a:t>
            </a:r>
            <a:r>
              <a:rPr lang="ru-RU" sz="1600" b="1" dirty="0" smtClean="0"/>
              <a:t>следить за </a:t>
            </a:r>
            <a:r>
              <a:rPr lang="ru-RU" sz="1600" b="1" dirty="0"/>
              <a:t>тем, чтобы не появлялись некорректные значения внешнего ключа. Гораздо </a:t>
            </a:r>
            <a:r>
              <a:rPr lang="ru-RU" sz="1600" b="1" dirty="0" smtClean="0"/>
              <a:t>хуже дело </a:t>
            </a:r>
            <a:r>
              <a:rPr lang="ru-RU" sz="1600" b="1" dirty="0"/>
              <a:t>обстоит при удалении кортежа из отношения, на которое ведет ссылка.</a:t>
            </a:r>
          </a:p>
        </p:txBody>
      </p:sp>
    </p:spTree>
    <p:extLst>
      <p:ext uri="{BB962C8B-B14F-4D97-AF65-F5344CB8AC3E}">
        <p14:creationId xmlns:p14="http://schemas.microsoft.com/office/powerpoint/2010/main" val="62398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по </a:t>
            </a:r>
            <a:r>
              <a:rPr lang="ru-RU" sz="1600" b="1" dirty="0" smtClean="0">
                <a:solidFill>
                  <a:schemeClr val="bg1"/>
                </a:solidFill>
                <a:latin typeface="Sansation" pitchFamily="2" charset="0"/>
              </a:rPr>
              <a:t>ссылкам</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4</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278094"/>
          </a:xfrm>
          <a:prstGeom prst="rect">
            <a:avLst/>
          </a:prstGeom>
        </p:spPr>
        <p:txBody>
          <a:bodyPr wrap="square">
            <a:spAutoFit/>
          </a:bodyPr>
          <a:lstStyle/>
          <a:p>
            <a:pPr algn="just"/>
            <a:r>
              <a:rPr lang="ru-RU" sz="1600" b="1" dirty="0"/>
              <a:t>Существуют три подхода, поддерживающих целостность по ссылкам при удалении </a:t>
            </a:r>
            <a:r>
              <a:rPr lang="ru-RU" sz="1600" b="1" dirty="0" smtClean="0"/>
              <a:t>данных</a:t>
            </a:r>
            <a:r>
              <a:rPr lang="ru-RU" sz="1600" b="1" dirty="0"/>
              <a:t>.</a:t>
            </a:r>
          </a:p>
          <a:p>
            <a:pPr algn="just"/>
            <a:endParaRPr lang="ru-RU" sz="1600" b="1" dirty="0" smtClean="0"/>
          </a:p>
          <a:p>
            <a:pPr marL="342900" indent="-342900" algn="just">
              <a:buFont typeface="+mj-lt"/>
              <a:buAutoNum type="arabicPeriod"/>
            </a:pPr>
            <a:r>
              <a:rPr lang="ru-RU" sz="1600" b="1" dirty="0" smtClean="0">
                <a:solidFill>
                  <a:srgbClr val="C00000"/>
                </a:solidFill>
              </a:rPr>
              <a:t>Запрет</a:t>
            </a:r>
            <a:r>
              <a:rPr lang="ru-RU" sz="1600" b="1" dirty="0">
                <a:solidFill>
                  <a:srgbClr val="C00000"/>
                </a:solidFill>
              </a:rPr>
              <a:t>.</a:t>
            </a:r>
            <a:r>
              <a:rPr lang="ru-RU" sz="1600" b="1" dirty="0"/>
              <a:t> Удаление кортежа, на который имеются ссылки, производить </a:t>
            </a:r>
            <a:r>
              <a:rPr lang="ru-RU" sz="1600" b="1" dirty="0" smtClean="0"/>
              <a:t>запрещается (</a:t>
            </a:r>
            <a:r>
              <a:rPr lang="ru-RU" sz="1600" b="1" dirty="0"/>
              <a:t>т. е. сначала нужно либо удалить ссылающиеся кортежи, либо </a:t>
            </a:r>
            <a:r>
              <a:rPr lang="ru-RU" sz="1600" b="1" dirty="0" smtClean="0"/>
              <a:t>соответствующим образом </a:t>
            </a:r>
            <a:r>
              <a:rPr lang="ru-RU" sz="1600" b="1" dirty="0"/>
              <a:t>изменить значения их внешнего ключа). При попытке удаления </a:t>
            </a:r>
            <a:r>
              <a:rPr lang="ru-RU" sz="1600" b="1" dirty="0" smtClean="0"/>
              <a:t>кортежа операция </a:t>
            </a:r>
            <a:r>
              <a:rPr lang="ru-RU" sz="1600" b="1" dirty="0"/>
              <a:t>блокируется и возвращается ошибка.</a:t>
            </a:r>
          </a:p>
          <a:p>
            <a:pPr marL="342900" indent="-342900" algn="just">
              <a:buFont typeface="+mj-lt"/>
              <a:buAutoNum type="arabicPeriod"/>
            </a:pPr>
            <a:r>
              <a:rPr lang="ru-RU" sz="1600" b="1" dirty="0" smtClean="0">
                <a:solidFill>
                  <a:srgbClr val="C00000"/>
                </a:solidFill>
              </a:rPr>
              <a:t>Обнуление </a:t>
            </a:r>
            <a:r>
              <a:rPr lang="ru-RU" sz="1600" b="1" dirty="0">
                <a:solidFill>
                  <a:srgbClr val="C00000"/>
                </a:solidFill>
              </a:rPr>
              <a:t>внешних ключей. </a:t>
            </a:r>
            <a:r>
              <a:rPr lang="ru-RU" sz="1600" b="1" dirty="0"/>
              <a:t>При удалении кортежа, на который имеются </a:t>
            </a:r>
            <a:r>
              <a:rPr lang="ru-RU" sz="1600" b="1" dirty="0" smtClean="0"/>
              <a:t>ссылки</a:t>
            </a:r>
            <a:r>
              <a:rPr lang="ru-RU" sz="1600" b="1" dirty="0"/>
              <a:t>, во всех ссылающихся кортежах значение внешнего ключа автоматически </a:t>
            </a:r>
            <a:r>
              <a:rPr lang="ru-RU" sz="1600" b="1" dirty="0" smtClean="0"/>
              <a:t>становится </a:t>
            </a:r>
            <a:r>
              <a:rPr lang="ru-RU" sz="1600" b="1" dirty="0"/>
              <a:t>полностью неопределенным (</a:t>
            </a:r>
            <a:r>
              <a:rPr lang="en-US" sz="1600" b="1" dirty="0"/>
              <a:t>NULL).</a:t>
            </a:r>
          </a:p>
          <a:p>
            <a:pPr marL="342900" indent="-342900" algn="just">
              <a:buFont typeface="+mj-lt"/>
              <a:buAutoNum type="arabicPeriod"/>
            </a:pPr>
            <a:r>
              <a:rPr lang="ru-RU" sz="1600" b="1" dirty="0" smtClean="0">
                <a:solidFill>
                  <a:srgbClr val="C00000"/>
                </a:solidFill>
              </a:rPr>
              <a:t>Каскадное </a:t>
            </a:r>
            <a:r>
              <a:rPr lang="ru-RU" sz="1600" b="1" dirty="0">
                <a:solidFill>
                  <a:srgbClr val="C00000"/>
                </a:solidFill>
              </a:rPr>
              <a:t>удаление. </a:t>
            </a:r>
            <a:r>
              <a:rPr lang="ru-RU" sz="1600" b="1" dirty="0"/>
              <a:t>При удалении кортежа из отношения, на которое </a:t>
            </a:r>
            <a:r>
              <a:rPr lang="ru-RU" sz="1600" b="1" dirty="0" smtClean="0"/>
              <a:t>ведет ссылка</a:t>
            </a:r>
            <a:r>
              <a:rPr lang="ru-RU" sz="1600" b="1" dirty="0"/>
              <a:t>, из ссылающегося отношения автоматически удаляются все </a:t>
            </a:r>
            <a:r>
              <a:rPr lang="ru-RU" sz="1600" b="1" dirty="0" smtClean="0"/>
              <a:t>ссылающиеся кортежи</a:t>
            </a:r>
            <a:r>
              <a:rPr lang="ru-RU" sz="1600" b="1" dirty="0"/>
              <a:t>. Если хотя бы для одной из ссылающихся записей это невозможно (</a:t>
            </a:r>
            <a:r>
              <a:rPr lang="ru-RU" sz="1600" b="1" dirty="0" smtClean="0"/>
              <a:t>например</a:t>
            </a:r>
            <a:r>
              <a:rPr lang="ru-RU" sz="1600" b="1" dirty="0"/>
              <a:t>, если поле внешнего ключа описано так, что его нельзя обнулять), то </a:t>
            </a:r>
            <a:r>
              <a:rPr lang="ru-RU" sz="1600" b="1" dirty="0" smtClean="0"/>
              <a:t>удаление запрещается.</a:t>
            </a:r>
          </a:p>
          <a:p>
            <a:pPr marL="342900" indent="-342900" algn="just">
              <a:buFont typeface="+mj-lt"/>
              <a:buAutoNum type="arabicPeriod"/>
            </a:pPr>
            <a:endParaRPr lang="ru-RU" sz="1600" b="1" dirty="0"/>
          </a:p>
          <a:p>
            <a:pPr algn="just"/>
            <a:r>
              <a:rPr lang="ru-RU" sz="1600" b="1" dirty="0"/>
              <a:t>В развитых реляционных СУБД обычно можно выбрать способ поддержания </a:t>
            </a:r>
            <a:r>
              <a:rPr lang="ru-RU" sz="1600" b="1" dirty="0" smtClean="0"/>
              <a:t>целостности </a:t>
            </a:r>
            <a:r>
              <a:rPr lang="ru-RU" sz="1600" b="1" dirty="0"/>
              <a:t>по ссылкам для каждого случая определения внешнего ключа. Конечно, для </a:t>
            </a:r>
            <a:r>
              <a:rPr lang="ru-RU" sz="1600" b="1" dirty="0" smtClean="0"/>
              <a:t>принятия </a:t>
            </a:r>
            <a:r>
              <a:rPr lang="ru-RU" sz="1600" b="1" dirty="0"/>
              <a:t>такого решения необходимо анализировать требования конкретной прикладной </a:t>
            </a:r>
            <a:r>
              <a:rPr lang="ru-RU" sz="1600" b="1" dirty="0" smtClean="0"/>
              <a:t>области</a:t>
            </a:r>
            <a:r>
              <a:rPr lang="ru-RU" sz="1600" b="1" dirty="0"/>
              <a:t>.</a:t>
            </a:r>
          </a:p>
        </p:txBody>
      </p:sp>
    </p:spTree>
    <p:extLst>
      <p:ext uri="{BB962C8B-B14F-4D97-AF65-F5344CB8AC3E}">
        <p14:creationId xmlns:p14="http://schemas.microsoft.com/office/powerpoint/2010/main" val="4641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11</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algn="just"/>
            <a:r>
              <a:rPr lang="ru-RU" altLang="ru-RU" sz="1600" b="1" dirty="0"/>
              <a:t>Основная идея </a:t>
            </a:r>
            <a:r>
              <a:rPr lang="ru-RU" altLang="ru-RU" sz="1600" b="1" dirty="0">
                <a:solidFill>
                  <a:srgbClr val="C00000"/>
                </a:solidFill>
              </a:rPr>
              <a:t>реляционной алгебры </a:t>
            </a:r>
            <a:r>
              <a:rPr lang="ru-RU" altLang="ru-RU" sz="1600" b="1" dirty="0"/>
              <a:t>состоит в том, что </a:t>
            </a:r>
            <a:r>
              <a:rPr lang="ru-RU" altLang="ru-RU" sz="1600" b="1" dirty="0" smtClean="0"/>
              <a:t>т.к. отношения </a:t>
            </a:r>
            <a:r>
              <a:rPr lang="ru-RU" altLang="ru-RU" sz="1600" b="1" dirty="0"/>
              <a:t>являются множествами, то средства манипулирования отношениями могут базироваться на традиционных </a:t>
            </a:r>
            <a:r>
              <a:rPr lang="ru-RU" altLang="ru-RU" sz="1600" b="1" dirty="0">
                <a:solidFill>
                  <a:srgbClr val="C00000"/>
                </a:solidFill>
              </a:rPr>
              <a:t>теоретико-множественных операциях</a:t>
            </a:r>
            <a:r>
              <a:rPr lang="ru-RU" altLang="ru-RU" sz="1600" b="1" dirty="0"/>
              <a:t>, дополненных некоторыми специальными операциями, специфичными для баз данных.</a:t>
            </a:r>
            <a:endParaRPr lang="en-US" altLang="ru-RU" sz="1600" b="1" dirty="0"/>
          </a:p>
          <a:p>
            <a:pPr algn="just"/>
            <a:r>
              <a:rPr lang="ru-RU" altLang="ru-RU" sz="1600" b="1" dirty="0"/>
              <a:t> </a:t>
            </a:r>
          </a:p>
          <a:p>
            <a:pPr algn="just"/>
            <a:r>
              <a:rPr lang="ru-RU" altLang="ru-RU" sz="1600" b="1" dirty="0"/>
              <a:t>Существует много подходов к определению реляционной алгебры, которые различаются набором операций и способами их интерпретации, но в принципе, более или менее равносильны. </a:t>
            </a:r>
            <a:endParaRPr lang="ru-RU" altLang="ru-RU" sz="1600" b="1" dirty="0" smtClean="0"/>
          </a:p>
          <a:p>
            <a:pPr algn="just"/>
            <a:endParaRPr lang="ru-RU" altLang="ru-RU" sz="1600" b="1" dirty="0"/>
          </a:p>
          <a:p>
            <a:pPr algn="just"/>
            <a:r>
              <a:rPr lang="ru-RU" altLang="ru-RU" sz="1600" b="1" dirty="0" smtClean="0"/>
              <a:t>Рассмотрим </a:t>
            </a:r>
            <a:r>
              <a:rPr lang="ru-RU" altLang="ru-RU" sz="1600" b="1" dirty="0"/>
              <a:t>немного расширенный </a:t>
            </a:r>
            <a:r>
              <a:rPr lang="ru-RU" altLang="ru-RU" sz="1600" b="1" dirty="0">
                <a:solidFill>
                  <a:srgbClr val="C00000"/>
                </a:solidFill>
              </a:rPr>
              <a:t>начальный вариант алгебры</a:t>
            </a:r>
            <a:r>
              <a:rPr lang="ru-RU" altLang="ru-RU" sz="1600" b="1" dirty="0"/>
              <a:t>, который был предложен Коддом. </a:t>
            </a:r>
            <a:endParaRPr lang="ru-RU" altLang="ru-RU" sz="1600" b="1" dirty="0" smtClean="0"/>
          </a:p>
          <a:p>
            <a:pPr algn="just"/>
            <a:endParaRPr lang="ru-RU" altLang="ru-RU" sz="1600" b="1" dirty="0"/>
          </a:p>
          <a:p>
            <a:pPr algn="just"/>
            <a:r>
              <a:rPr lang="ru-RU" altLang="ru-RU" sz="1600" b="1" dirty="0" smtClean="0"/>
              <a:t>В </a:t>
            </a:r>
            <a:r>
              <a:rPr lang="ru-RU" altLang="ru-RU" sz="1600" b="1" dirty="0"/>
              <a:t>этом варианте набор основных алгебраических операций состоит из восьми операций, которые делятся на два класса - </a:t>
            </a:r>
            <a:r>
              <a:rPr lang="ru-RU" altLang="ru-RU" sz="1600" b="1" dirty="0">
                <a:solidFill>
                  <a:srgbClr val="C00000"/>
                </a:solidFill>
              </a:rPr>
              <a:t>теоретико-множественные операции и специальные реляционные операции</a:t>
            </a:r>
            <a:r>
              <a:rPr lang="ru-RU" altLang="ru-RU" sz="1600" b="1" dirty="0"/>
              <a:t>. </a:t>
            </a:r>
          </a:p>
        </p:txBody>
      </p:sp>
    </p:spTree>
    <p:extLst>
      <p:ext uri="{BB962C8B-B14F-4D97-AF65-F5344CB8AC3E}">
        <p14:creationId xmlns:p14="http://schemas.microsoft.com/office/powerpoint/2010/main" val="183995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11</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031873"/>
          </a:xfrm>
          <a:prstGeom prst="rect">
            <a:avLst/>
          </a:prstGeom>
        </p:spPr>
        <p:txBody>
          <a:bodyPr wrap="square">
            <a:spAutoFit/>
          </a:bodyPr>
          <a:lstStyle/>
          <a:p>
            <a:r>
              <a:rPr lang="ru-RU" altLang="ru-RU" sz="1600" b="1" dirty="0"/>
              <a:t>В состав теоретико-множественных операций входят операции: </a:t>
            </a:r>
          </a:p>
          <a:p>
            <a:endParaRPr lang="ru-RU" altLang="ru-RU" sz="1600" b="1" dirty="0"/>
          </a:p>
          <a:p>
            <a:endParaRPr lang="ru-RU" altLang="ru-RU" sz="1600" b="1" dirty="0"/>
          </a:p>
          <a:p>
            <a:r>
              <a:rPr lang="ru-RU" altLang="ru-RU" sz="1600" b="1" dirty="0">
                <a:solidFill>
                  <a:srgbClr val="C00000"/>
                </a:solidFill>
              </a:rPr>
              <a:t>объединения отношений (А </a:t>
            </a:r>
            <a:r>
              <a:rPr lang="en-US" altLang="ru-RU" sz="1600" b="1" dirty="0">
                <a:solidFill>
                  <a:srgbClr val="C00000"/>
                </a:solidFill>
              </a:rPr>
              <a:t>U B</a:t>
            </a:r>
            <a:r>
              <a:rPr lang="ru-RU" altLang="ru-RU" sz="1600" dirty="0">
                <a:solidFill>
                  <a:srgbClr val="C00000"/>
                </a:solidFill>
              </a:rPr>
              <a:t> </a:t>
            </a:r>
            <a:r>
              <a:rPr lang="ru-RU" altLang="ru-RU" sz="1600" b="1" dirty="0">
                <a:solidFill>
                  <a:srgbClr val="C00000"/>
                </a:solidFill>
              </a:rPr>
              <a:t>)</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пересечения отношений (</a:t>
            </a:r>
            <a:r>
              <a:rPr lang="en-US" altLang="ru-RU" sz="1600" b="1" dirty="0">
                <a:solidFill>
                  <a:srgbClr val="C00000"/>
                </a:solidFill>
              </a:rPr>
              <a:t>A </a:t>
            </a:r>
            <a:r>
              <a:rPr lang="ru-RU" altLang="ru-RU" sz="1600" b="1" dirty="0">
                <a:solidFill>
                  <a:srgbClr val="C00000"/>
                </a:solidFill>
              </a:rPr>
              <a:t>∩ </a:t>
            </a:r>
            <a:r>
              <a:rPr lang="en-US" altLang="ru-RU" sz="1600" b="1" dirty="0">
                <a:solidFill>
                  <a:srgbClr val="C00000"/>
                </a:solidFill>
              </a:rPr>
              <a:t>B</a:t>
            </a:r>
            <a:r>
              <a:rPr lang="ru-RU" altLang="ru-RU" sz="1600" dirty="0">
                <a:solidFill>
                  <a:srgbClr val="C00000"/>
                </a:solidFill>
              </a:rPr>
              <a:t> </a:t>
            </a:r>
            <a:r>
              <a:rPr lang="ru-RU" altLang="ru-RU" sz="1600" b="1" dirty="0">
                <a:solidFill>
                  <a:srgbClr val="C00000"/>
                </a:solidFill>
              </a:rPr>
              <a:t>)</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взятия разности отношений (</a:t>
            </a:r>
            <a:r>
              <a:rPr lang="en-US" altLang="ru-RU" sz="1600" b="1" dirty="0">
                <a:solidFill>
                  <a:srgbClr val="C00000"/>
                </a:solidFill>
              </a:rPr>
              <a:t>A</a:t>
            </a:r>
            <a:r>
              <a:rPr lang="ru-RU" altLang="ru-RU" sz="1600" b="1" dirty="0">
                <a:solidFill>
                  <a:srgbClr val="C00000"/>
                </a:solidFill>
              </a:rPr>
              <a:t> \ </a:t>
            </a:r>
            <a:r>
              <a:rPr lang="en-US" altLang="ru-RU" sz="1600" b="1" dirty="0">
                <a:solidFill>
                  <a:srgbClr val="C00000"/>
                </a:solidFill>
              </a:rPr>
              <a:t>B</a:t>
            </a:r>
            <a:r>
              <a:rPr lang="ru-RU" altLang="ru-RU" sz="1600" dirty="0">
                <a:solidFill>
                  <a:srgbClr val="C00000"/>
                </a:solidFill>
              </a:rPr>
              <a:t> </a:t>
            </a:r>
            <a:r>
              <a:rPr lang="ru-RU" altLang="ru-RU" sz="1600" b="1" dirty="0">
                <a:solidFill>
                  <a:srgbClr val="C00000"/>
                </a:solidFill>
              </a:rPr>
              <a:t>)</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прямого произведения </a:t>
            </a:r>
            <a:r>
              <a:rPr lang="ru-RU" altLang="ru-RU" sz="1600" b="1" dirty="0" smtClean="0">
                <a:solidFill>
                  <a:srgbClr val="C00000"/>
                </a:solidFill>
              </a:rPr>
              <a:t>отношений  (</a:t>
            </a:r>
            <a:r>
              <a:rPr lang="ru-RU" altLang="ru-RU" sz="1600" b="1" dirty="0">
                <a:solidFill>
                  <a:srgbClr val="C00000"/>
                </a:solidFill>
              </a:rPr>
              <a:t>декартово произведение)</a:t>
            </a:r>
            <a:r>
              <a:rPr lang="ru-RU" altLang="ru-RU" sz="1600" b="1" dirty="0"/>
              <a:t>. </a:t>
            </a:r>
          </a:p>
        </p:txBody>
      </p:sp>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867" y="1819730"/>
            <a:ext cx="136842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868" y="2888928"/>
            <a:ext cx="1368425"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868" y="3789048"/>
            <a:ext cx="1368425"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2204" y="4329120"/>
            <a:ext cx="1944687" cy="176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2440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031873"/>
          </a:xfrm>
          <a:prstGeom prst="rect">
            <a:avLst/>
          </a:prstGeom>
        </p:spPr>
        <p:txBody>
          <a:bodyPr wrap="square">
            <a:spAutoFit/>
          </a:bodyPr>
          <a:lstStyle/>
          <a:p>
            <a:pPr algn="just"/>
            <a:r>
              <a:rPr lang="ru-RU" altLang="ru-RU" sz="1600" b="1" dirty="0"/>
              <a:t>Если не вдаваться в некоторые тонкости то почти все операции предложенного выше </a:t>
            </a:r>
            <a:r>
              <a:rPr lang="ru-RU" altLang="ru-RU" sz="1600" b="1" dirty="0" smtClean="0"/>
              <a:t>набора обладают </a:t>
            </a:r>
            <a:r>
              <a:rPr lang="ru-RU" altLang="ru-RU" sz="1600" b="1" dirty="0"/>
              <a:t>очевидной и простой интерпретацией.</a:t>
            </a:r>
          </a:p>
          <a:p>
            <a:endParaRPr lang="ru-RU" altLang="ru-RU" sz="1600" b="1" dirty="0"/>
          </a:p>
          <a:p>
            <a:r>
              <a:rPr lang="ru-RU" altLang="ru-RU" sz="1600" b="1" dirty="0"/>
              <a:t> </a:t>
            </a:r>
          </a:p>
          <a:p>
            <a:pPr algn="just"/>
            <a:r>
              <a:rPr lang="ru-RU" altLang="ru-RU" sz="1600" b="1" dirty="0" smtClean="0"/>
              <a:t>- При </a:t>
            </a:r>
            <a:r>
              <a:rPr lang="ru-RU" altLang="ru-RU" sz="1600" b="1" dirty="0"/>
              <a:t>выполнении операции </a:t>
            </a:r>
            <a:r>
              <a:rPr lang="ru-RU" altLang="ru-RU" sz="1600" b="1" dirty="0">
                <a:solidFill>
                  <a:srgbClr val="C00000"/>
                </a:solidFill>
              </a:rPr>
              <a:t>объединения</a:t>
            </a:r>
            <a:r>
              <a:rPr lang="ru-RU" altLang="ru-RU" sz="1600" b="1" dirty="0"/>
              <a:t> двух отношений </a:t>
            </a:r>
            <a:r>
              <a:rPr lang="ru-RU" altLang="ru-RU" sz="1600" b="1" dirty="0">
                <a:solidFill>
                  <a:srgbClr val="C00000"/>
                </a:solidFill>
              </a:rPr>
              <a:t>производится отношение, включающее все кортежи, входящие хотя бы в одно из отношений-операндов</a:t>
            </a:r>
            <a:r>
              <a:rPr lang="ru-RU" altLang="ru-RU" sz="1600" b="1" dirty="0"/>
              <a:t>.</a:t>
            </a:r>
          </a:p>
          <a:p>
            <a:r>
              <a:rPr lang="ru-RU" altLang="ru-RU" sz="1600" b="1" dirty="0"/>
              <a:t> </a:t>
            </a:r>
          </a:p>
          <a:p>
            <a:pPr algn="just"/>
            <a:r>
              <a:rPr lang="ru-RU" altLang="ru-RU" sz="1600" b="1" dirty="0" smtClean="0"/>
              <a:t>- Операция </a:t>
            </a:r>
            <a:r>
              <a:rPr lang="ru-RU" altLang="ru-RU" sz="1600" b="1" dirty="0">
                <a:solidFill>
                  <a:srgbClr val="C00000"/>
                </a:solidFill>
              </a:rPr>
              <a:t>пересечения</a:t>
            </a:r>
            <a:r>
              <a:rPr lang="ru-RU" altLang="ru-RU" sz="1600" b="1" dirty="0"/>
              <a:t> двух отношений </a:t>
            </a:r>
            <a:r>
              <a:rPr lang="ru-RU" altLang="ru-RU" sz="1600" b="1" dirty="0">
                <a:solidFill>
                  <a:srgbClr val="C00000"/>
                </a:solidFill>
              </a:rPr>
              <a:t>производит отношение, включающее все кортежи, входящие в оба отношения-операнда</a:t>
            </a:r>
            <a:r>
              <a:rPr lang="ru-RU" altLang="ru-RU" sz="1600" b="1" dirty="0"/>
              <a:t>.</a:t>
            </a:r>
          </a:p>
          <a:p>
            <a:r>
              <a:rPr lang="ru-RU" altLang="ru-RU" sz="1600" b="1" dirty="0"/>
              <a:t> </a:t>
            </a:r>
          </a:p>
          <a:p>
            <a:pPr algn="just"/>
            <a:r>
              <a:rPr lang="ru-RU" altLang="ru-RU" sz="1600" b="1" dirty="0" smtClean="0"/>
              <a:t>- Отношение</a:t>
            </a:r>
            <a:r>
              <a:rPr lang="ru-RU" altLang="ru-RU" sz="1600" b="1" dirty="0"/>
              <a:t>, являющееся </a:t>
            </a:r>
            <a:r>
              <a:rPr lang="ru-RU" altLang="ru-RU" sz="1600" b="1" dirty="0">
                <a:solidFill>
                  <a:srgbClr val="C00000"/>
                </a:solidFill>
              </a:rPr>
              <a:t>разностью</a:t>
            </a:r>
            <a:r>
              <a:rPr lang="ru-RU" altLang="ru-RU" sz="1600" b="1" dirty="0"/>
              <a:t> двух отношений включает все кортежи, </a:t>
            </a:r>
            <a:r>
              <a:rPr lang="ru-RU" altLang="ru-RU" sz="1600" b="1" dirty="0">
                <a:solidFill>
                  <a:srgbClr val="C00000"/>
                </a:solidFill>
              </a:rPr>
              <a:t>входящие в отношение - первый операнд, такие, что ни один из них не входит в отношение, являющееся вторым операндом</a:t>
            </a:r>
            <a:r>
              <a:rPr lang="ru-RU" altLang="ru-RU" sz="1600" b="1" dirty="0"/>
              <a:t>.</a:t>
            </a:r>
          </a:p>
          <a:p>
            <a:r>
              <a:rPr lang="ru-RU" altLang="ru-RU" sz="1600" b="1" dirty="0"/>
              <a:t> </a:t>
            </a:r>
          </a:p>
          <a:p>
            <a:pPr algn="just"/>
            <a:r>
              <a:rPr lang="ru-RU" altLang="ru-RU" sz="1600" b="1" dirty="0" smtClean="0"/>
              <a:t>- При </a:t>
            </a:r>
            <a:r>
              <a:rPr lang="ru-RU" altLang="ru-RU" sz="1600" b="1" dirty="0"/>
              <a:t>выполнении </a:t>
            </a:r>
            <a:r>
              <a:rPr lang="ru-RU" altLang="ru-RU" sz="1600" b="1" dirty="0">
                <a:solidFill>
                  <a:srgbClr val="C00000"/>
                </a:solidFill>
              </a:rPr>
              <a:t>прямого произведения </a:t>
            </a:r>
            <a:r>
              <a:rPr lang="ru-RU" altLang="ru-RU" sz="1600" b="1" dirty="0"/>
              <a:t>двух отношений производится отношение, кортежи которого являются </a:t>
            </a:r>
            <a:r>
              <a:rPr lang="ru-RU" altLang="ru-RU" sz="1600" b="1" dirty="0">
                <a:solidFill>
                  <a:srgbClr val="C00000"/>
                </a:solidFill>
              </a:rPr>
              <a:t>конкатенацией (сцеплением) кортежей первого и второго операндов</a:t>
            </a:r>
            <a:r>
              <a:rPr lang="ru-RU" altLang="ru-RU" sz="1600" b="1" dirty="0"/>
              <a:t>. </a:t>
            </a:r>
          </a:p>
        </p:txBody>
      </p:sp>
    </p:spTree>
    <p:extLst>
      <p:ext uri="{BB962C8B-B14F-4D97-AF65-F5344CB8AC3E}">
        <p14:creationId xmlns:p14="http://schemas.microsoft.com/office/powerpoint/2010/main" val="29388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Объединение отношений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400" b="1" dirty="0" smtClean="0">
                <a:solidFill>
                  <a:schemeClr val="bg1"/>
                </a:solidFill>
              </a:rPr>
              <a:t>18</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84775"/>
          </a:xfrm>
          <a:prstGeom prst="rect">
            <a:avLst/>
          </a:prstGeom>
        </p:spPr>
        <p:txBody>
          <a:bodyPr wrap="square">
            <a:spAutoFit/>
          </a:bodyPr>
          <a:lstStyle/>
          <a:p>
            <a:pPr algn="just"/>
            <a:r>
              <a:rPr lang="ru-RU" sz="1600" b="1" dirty="0" smtClean="0"/>
              <a:t>Операция объединение содержит все кортежи исходных отношений за исключением повторяющихся.  Отношения должны быть определены по одной схеме</a:t>
            </a:r>
          </a:p>
        </p:txBody>
      </p:sp>
      <p:pic>
        <p:nvPicPr>
          <p:cNvPr id="10242" name="Picture 2"/>
          <p:cNvPicPr>
            <a:picLocks noChangeAspect="1" noChangeArrowheads="1"/>
          </p:cNvPicPr>
          <p:nvPr/>
        </p:nvPicPr>
        <p:blipFill>
          <a:blip r:embed="rId5"/>
          <a:srcRect/>
          <a:stretch>
            <a:fillRect/>
          </a:stretch>
        </p:blipFill>
        <p:spPr bwMode="auto">
          <a:xfrm>
            <a:off x="1675227" y="1988808"/>
            <a:ext cx="5611413" cy="40774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модель данных</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2</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088" y="1328738"/>
            <a:ext cx="3850471" cy="1650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4133872" y="1328738"/>
            <a:ext cx="4758703" cy="1323439"/>
          </a:xfrm>
          <a:prstGeom prst="rect">
            <a:avLst/>
          </a:prstGeom>
        </p:spPr>
        <p:txBody>
          <a:bodyPr wrap="square">
            <a:spAutoFit/>
          </a:bodyPr>
          <a:lstStyle/>
          <a:p>
            <a:pPr algn="just"/>
            <a:r>
              <a:rPr lang="ru-RU" sz="1600" b="1" dirty="0"/>
              <a:t>Понятие </a:t>
            </a:r>
            <a:r>
              <a:rPr lang="ru-RU" sz="1600" b="1" i="1" dirty="0"/>
              <a:t>модели данных </a:t>
            </a:r>
            <a:r>
              <a:rPr lang="ru-RU" sz="1600" b="1" dirty="0"/>
              <a:t>в области </a:t>
            </a:r>
            <a:r>
              <a:rPr lang="ru-RU" sz="1600" b="1" i="1" dirty="0"/>
              <a:t>баз данных </a:t>
            </a:r>
            <a:r>
              <a:rPr lang="ru-RU" sz="1600" b="1" dirty="0"/>
              <a:t>было введено английским </a:t>
            </a:r>
            <a:r>
              <a:rPr lang="ru-RU" sz="1600" b="1" dirty="0" smtClean="0"/>
              <a:t>математиком</a:t>
            </a:r>
            <a:r>
              <a:rPr lang="en-US" sz="1600" b="1" dirty="0" smtClean="0"/>
              <a:t> </a:t>
            </a:r>
            <a:r>
              <a:rPr lang="ru-RU" sz="1600" b="1" dirty="0" smtClean="0"/>
              <a:t>Эдгаром </a:t>
            </a:r>
            <a:r>
              <a:rPr lang="ru-RU" sz="1600" b="1" dirty="0"/>
              <a:t>Коддом применительно к </a:t>
            </a:r>
            <a:r>
              <a:rPr lang="ru-RU" sz="1600" b="1" i="1" dirty="0"/>
              <a:t>реляционным системам </a:t>
            </a:r>
            <a:r>
              <a:rPr lang="ru-RU" sz="1600" b="1" dirty="0"/>
              <a:t>и наиболее эффективно </a:t>
            </a:r>
            <a:r>
              <a:rPr lang="ru-RU" sz="1600" b="1" dirty="0" smtClean="0"/>
              <a:t>используется </a:t>
            </a:r>
            <a:r>
              <a:rPr lang="ru-RU" sz="1600" b="1" dirty="0"/>
              <a:t>именно в данном контексте.</a:t>
            </a:r>
          </a:p>
        </p:txBody>
      </p:sp>
      <p:sp>
        <p:nvSpPr>
          <p:cNvPr id="3" name="Прямоугольник 2"/>
          <p:cNvSpPr/>
          <p:nvPr/>
        </p:nvSpPr>
        <p:spPr>
          <a:xfrm>
            <a:off x="138087" y="3429000"/>
            <a:ext cx="8754487" cy="584775"/>
          </a:xfrm>
          <a:prstGeom prst="rect">
            <a:avLst/>
          </a:prstGeom>
        </p:spPr>
        <p:txBody>
          <a:bodyPr wrap="square">
            <a:spAutoFit/>
          </a:bodyPr>
          <a:lstStyle/>
          <a:p>
            <a:pPr algn="just"/>
            <a:r>
              <a:rPr lang="ru-RU" sz="1600" b="1" dirty="0"/>
              <a:t>Им были предложены «12 правил Кодда» (</a:t>
            </a:r>
            <a:r>
              <a:rPr lang="ru-RU" sz="1600" b="1" dirty="0" err="1"/>
              <a:t>Codd's</a:t>
            </a:r>
            <a:r>
              <a:rPr lang="ru-RU" sz="1600" b="1" dirty="0"/>
              <a:t> 12 </a:t>
            </a:r>
            <a:r>
              <a:rPr lang="ru-RU" sz="1600" b="1" dirty="0" err="1"/>
              <a:t>rules</a:t>
            </a:r>
            <a:r>
              <a:rPr lang="ru-RU" sz="1600" b="1" dirty="0"/>
              <a:t>) — 12 правил, </a:t>
            </a:r>
            <a:r>
              <a:rPr lang="ru-RU" sz="1600" b="1" dirty="0" smtClean="0"/>
              <a:t>которым</a:t>
            </a:r>
            <a:r>
              <a:rPr lang="en-US" sz="1600" b="1" dirty="0" smtClean="0"/>
              <a:t> </a:t>
            </a:r>
            <a:r>
              <a:rPr lang="ru-RU" sz="1600" b="1" dirty="0" smtClean="0"/>
              <a:t>должна </a:t>
            </a:r>
            <a:r>
              <a:rPr lang="ru-RU" sz="1600" b="1" dirty="0"/>
              <a:t>удовлетворять каждая система управления реляционными базами данных.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Пересечение отношений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830997"/>
          </a:xfrm>
          <a:prstGeom prst="rect">
            <a:avLst/>
          </a:prstGeom>
        </p:spPr>
        <p:txBody>
          <a:bodyPr wrap="square">
            <a:spAutoFit/>
          </a:bodyPr>
          <a:lstStyle/>
          <a:p>
            <a:pPr algn="just"/>
            <a:r>
              <a:rPr lang="ru-RU" sz="1600" b="1" dirty="0" smtClean="0"/>
              <a:t>Операция пересечение содержит все кортежи, которые присутствуют в обоих исходных отношениях, повторяющиеся кортежи исключаются. Отношения должны быть определены по одной схеме</a:t>
            </a:r>
          </a:p>
        </p:txBody>
      </p:sp>
      <p:pic>
        <p:nvPicPr>
          <p:cNvPr id="11266" name="Picture 2"/>
          <p:cNvPicPr>
            <a:picLocks noChangeAspect="1" noChangeArrowheads="1"/>
          </p:cNvPicPr>
          <p:nvPr/>
        </p:nvPicPr>
        <p:blipFill>
          <a:blip r:embed="rId5"/>
          <a:srcRect/>
          <a:stretch>
            <a:fillRect/>
          </a:stretch>
        </p:blipFill>
        <p:spPr bwMode="auto">
          <a:xfrm>
            <a:off x="1755596" y="1988807"/>
            <a:ext cx="5876812" cy="41545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Разность отношений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84775"/>
          </a:xfrm>
          <a:prstGeom prst="rect">
            <a:avLst/>
          </a:prstGeom>
        </p:spPr>
        <p:txBody>
          <a:bodyPr wrap="square">
            <a:spAutoFit/>
          </a:bodyPr>
          <a:lstStyle/>
          <a:p>
            <a:pPr algn="just"/>
            <a:r>
              <a:rPr lang="ru-RU" sz="1600" b="1" dirty="0" smtClean="0"/>
              <a:t>Операция разность содержит все кортежи первого отношения, которые отсутствуют во втором отношении. Отношения должны быть определены по одной схеме</a:t>
            </a:r>
          </a:p>
        </p:txBody>
      </p:sp>
      <p:pic>
        <p:nvPicPr>
          <p:cNvPr id="12290" name="Picture 2"/>
          <p:cNvPicPr>
            <a:picLocks noChangeAspect="1" noChangeArrowheads="1"/>
          </p:cNvPicPr>
          <p:nvPr/>
        </p:nvPicPr>
        <p:blipFill>
          <a:blip r:embed="rId5"/>
          <a:srcRect/>
          <a:stretch>
            <a:fillRect/>
          </a:stretch>
        </p:blipFill>
        <p:spPr bwMode="auto">
          <a:xfrm>
            <a:off x="1663570" y="1988808"/>
            <a:ext cx="5692942" cy="400803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877985"/>
          </a:xfrm>
          <a:prstGeom prst="rect">
            <a:avLst/>
          </a:prstGeom>
        </p:spPr>
        <p:txBody>
          <a:bodyPr wrap="square">
            <a:spAutoFit/>
          </a:bodyPr>
          <a:lstStyle/>
          <a:p>
            <a:r>
              <a:rPr lang="ru-RU" altLang="ru-RU" sz="1600" b="1" dirty="0"/>
              <a:t>Специальные реляционные операции включают: </a:t>
            </a:r>
          </a:p>
          <a:p>
            <a:endParaRPr lang="ru-RU" altLang="ru-RU" sz="1600" b="1" dirty="0"/>
          </a:p>
          <a:p>
            <a:r>
              <a:rPr lang="ru-RU" altLang="ru-RU" sz="1600" b="1" dirty="0">
                <a:solidFill>
                  <a:srgbClr val="C00000"/>
                </a:solidFill>
              </a:rPr>
              <a:t>ограничение отношения (селекция)</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проекцию отношения</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соединение отношений</a:t>
            </a:r>
            <a:r>
              <a:rPr lang="ru-RU" altLang="ru-RU" sz="1600" b="1" dirty="0"/>
              <a:t>; </a:t>
            </a:r>
          </a:p>
          <a:p>
            <a:endParaRPr lang="ru-RU" altLang="ru-RU" sz="1600" b="1" dirty="0"/>
          </a:p>
          <a:p>
            <a:endParaRPr lang="ru-RU" altLang="ru-RU" sz="1600" b="1" dirty="0"/>
          </a:p>
          <a:p>
            <a:endParaRPr lang="ru-RU" altLang="ru-RU" sz="1600" b="1" dirty="0"/>
          </a:p>
          <a:p>
            <a:r>
              <a:rPr lang="ru-RU" altLang="ru-RU" sz="1600" b="1" dirty="0">
                <a:solidFill>
                  <a:srgbClr val="C00000"/>
                </a:solidFill>
              </a:rPr>
              <a:t>деление отношений</a:t>
            </a:r>
            <a:r>
              <a:rPr lang="ru-RU" altLang="ru-RU" sz="1600" b="1" dirty="0"/>
              <a:t>. </a:t>
            </a:r>
          </a:p>
        </p:txBody>
      </p:sp>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364" y="1628761"/>
            <a:ext cx="802967" cy="1095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8802" y="2475567"/>
            <a:ext cx="852015" cy="1223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4110" y="3429000"/>
            <a:ext cx="3313112"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17"/>
          <p:cNvSpPr txBox="1">
            <a:spLocks noChangeArrowheads="1"/>
          </p:cNvSpPr>
          <p:nvPr/>
        </p:nvSpPr>
        <p:spPr bwMode="auto">
          <a:xfrm>
            <a:off x="2464303" y="4665608"/>
            <a:ext cx="624157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spcBef>
                <a:spcPct val="50000"/>
              </a:spcBef>
            </a:pPr>
            <a:r>
              <a:rPr lang="ru-RU" altLang="ru-RU" sz="1600" b="1" i="1" dirty="0">
                <a:latin typeface="+mn-lt"/>
              </a:rPr>
              <a:t>Пусть делимое А имеет атрибуты х и у, а делитель В – атрибут у. Атрибуты </a:t>
            </a:r>
            <a:r>
              <a:rPr lang="ru-RU" altLang="ru-RU" sz="1600" b="1" i="1" dirty="0" err="1">
                <a:latin typeface="+mn-lt"/>
              </a:rPr>
              <a:t>А.у</a:t>
            </a:r>
            <a:r>
              <a:rPr lang="ru-RU" altLang="ru-RU" sz="1600" b="1" i="1" dirty="0">
                <a:latin typeface="+mn-lt"/>
              </a:rPr>
              <a:t> и </a:t>
            </a:r>
            <a:r>
              <a:rPr lang="ru-RU" altLang="ru-RU" sz="1600" b="1" i="1" dirty="0" err="1">
                <a:latin typeface="+mn-lt"/>
              </a:rPr>
              <a:t>В.у</a:t>
            </a:r>
            <a:r>
              <a:rPr lang="ru-RU" altLang="ru-RU" sz="1600" b="1" i="1" dirty="0">
                <a:latin typeface="+mn-lt"/>
              </a:rPr>
              <a:t> должны быть определены на одном и том же домене. Результатом деления А на В является отношение С </a:t>
            </a:r>
            <a:r>
              <a:rPr lang="ru-RU" altLang="ru-RU" sz="1600" b="1" i="1" dirty="0" err="1">
                <a:latin typeface="+mn-lt"/>
              </a:rPr>
              <a:t>с</a:t>
            </a:r>
            <a:r>
              <a:rPr lang="ru-RU" altLang="ru-RU" sz="1600" b="1" i="1" dirty="0">
                <a:latin typeface="+mn-lt"/>
              </a:rPr>
              <a:t> единственным атрибутом х, таким что каждое значение х этого атрибута </a:t>
            </a:r>
            <a:r>
              <a:rPr lang="ru-RU" altLang="ru-RU" sz="1600" b="1" i="1" dirty="0" err="1">
                <a:latin typeface="+mn-lt"/>
              </a:rPr>
              <a:t>С.х</a:t>
            </a:r>
            <a:r>
              <a:rPr lang="ru-RU" altLang="ru-RU" sz="1600" b="1" i="1" dirty="0">
                <a:latin typeface="+mn-lt"/>
              </a:rPr>
              <a:t> появляется как значение </a:t>
            </a:r>
            <a:r>
              <a:rPr lang="ru-RU" altLang="ru-RU" sz="1600" b="1" i="1" dirty="0" err="1">
                <a:latin typeface="+mn-lt"/>
              </a:rPr>
              <a:t>А.х</a:t>
            </a:r>
            <a:r>
              <a:rPr lang="ru-RU" altLang="ru-RU" sz="1600" b="1" i="1" dirty="0">
                <a:latin typeface="+mn-lt"/>
              </a:rPr>
              <a:t> и пара значений (х, у) входит в А для всех значений у, входящих в </a:t>
            </a:r>
            <a:r>
              <a:rPr lang="ru-RU" altLang="ru-RU" sz="1600" b="1" i="1" dirty="0" err="1" smtClean="0">
                <a:latin typeface="+mn-lt"/>
              </a:rPr>
              <a:t>В</a:t>
            </a:r>
            <a:r>
              <a:rPr lang="ru-RU" altLang="ru-RU" sz="1600" b="1" i="1" dirty="0">
                <a:latin typeface="+mn-lt"/>
              </a:rPr>
              <a:t>.</a:t>
            </a:r>
          </a:p>
        </p:txBody>
      </p:sp>
    </p:spTree>
    <p:extLst>
      <p:ext uri="{BB962C8B-B14F-4D97-AF65-F5344CB8AC3E}">
        <p14:creationId xmlns:p14="http://schemas.microsoft.com/office/powerpoint/2010/main" val="169533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031873"/>
          </a:xfrm>
          <a:prstGeom prst="rect">
            <a:avLst/>
          </a:prstGeom>
        </p:spPr>
        <p:txBody>
          <a:bodyPr wrap="square">
            <a:spAutoFit/>
          </a:bodyPr>
          <a:lstStyle/>
          <a:p>
            <a:pPr algn="just"/>
            <a:r>
              <a:rPr lang="ru-RU" altLang="ru-RU" sz="1600" b="1" dirty="0" smtClean="0"/>
              <a:t>- Результатом </a:t>
            </a:r>
            <a:r>
              <a:rPr lang="ru-RU" altLang="ru-RU" sz="1600" b="1" dirty="0">
                <a:solidFill>
                  <a:srgbClr val="C00000"/>
                </a:solidFill>
              </a:rPr>
              <a:t>ограничения (селекции) отношения </a:t>
            </a:r>
            <a:r>
              <a:rPr lang="ru-RU" altLang="ru-RU" sz="1600" b="1" dirty="0"/>
              <a:t>по некоторому условию является отношение, включающее кортежи отношения-операнда, удовлетворяющее этому условию. </a:t>
            </a:r>
          </a:p>
          <a:p>
            <a:pPr algn="just"/>
            <a:endParaRPr lang="ru-RU" altLang="ru-RU" sz="1600" b="1" dirty="0"/>
          </a:p>
          <a:p>
            <a:pPr algn="just"/>
            <a:r>
              <a:rPr lang="ru-RU" altLang="ru-RU" sz="1600" b="1" dirty="0" smtClean="0"/>
              <a:t>- При </a:t>
            </a:r>
            <a:r>
              <a:rPr lang="ru-RU" altLang="ru-RU" sz="1600" b="1" dirty="0"/>
              <a:t>выполнении </a:t>
            </a:r>
            <a:r>
              <a:rPr lang="ru-RU" altLang="ru-RU" sz="1600" b="1" dirty="0">
                <a:solidFill>
                  <a:srgbClr val="C00000"/>
                </a:solidFill>
              </a:rPr>
              <a:t>проекции отношения </a:t>
            </a:r>
            <a:r>
              <a:rPr lang="ru-RU" altLang="ru-RU" sz="1600" b="1" dirty="0"/>
              <a:t>на заданный набор его атрибутов производится отношение, кортежи которого производятся путем взятия соответствующих значений из кортежей отношения-операнда.</a:t>
            </a:r>
          </a:p>
          <a:p>
            <a:pPr algn="just"/>
            <a:r>
              <a:rPr lang="ru-RU" altLang="ru-RU" sz="1600" b="1" dirty="0"/>
              <a:t> </a:t>
            </a:r>
          </a:p>
          <a:p>
            <a:pPr algn="just"/>
            <a:r>
              <a:rPr lang="ru-RU" altLang="ru-RU" sz="1600" b="1" dirty="0" smtClean="0"/>
              <a:t>- При </a:t>
            </a:r>
            <a:r>
              <a:rPr lang="ru-RU" altLang="ru-RU" sz="1600" b="1" dirty="0">
                <a:solidFill>
                  <a:srgbClr val="C00000"/>
                </a:solidFill>
              </a:rPr>
              <a:t>соединении двух отношений </a:t>
            </a:r>
            <a:r>
              <a:rPr lang="ru-RU" altLang="ru-RU" sz="1600" b="1" dirty="0"/>
              <a:t>по некоторому условию образуется результирующее отношение, кортежи которого являются конкатенацией кортежей первого и второго отношений и удовлетворяют этому условию. </a:t>
            </a:r>
          </a:p>
          <a:p>
            <a:pPr algn="just"/>
            <a:endParaRPr lang="ru-RU" altLang="ru-RU" sz="1600" b="1" dirty="0"/>
          </a:p>
          <a:p>
            <a:pPr algn="just"/>
            <a:r>
              <a:rPr lang="ru-RU" altLang="ru-RU" sz="1600" b="1" dirty="0" smtClean="0"/>
              <a:t>- У </a:t>
            </a:r>
            <a:r>
              <a:rPr lang="ru-RU" altLang="ru-RU" sz="1600" b="1" dirty="0"/>
              <a:t>операции </a:t>
            </a:r>
            <a:r>
              <a:rPr lang="ru-RU" altLang="ru-RU" sz="1600" b="1" dirty="0">
                <a:solidFill>
                  <a:srgbClr val="C00000"/>
                </a:solidFill>
              </a:rPr>
              <a:t>реляционного деления</a:t>
            </a:r>
            <a:r>
              <a:rPr lang="ru-RU" altLang="ru-RU" sz="1600" b="1" dirty="0"/>
              <a:t> два операнда - бинарное и унарное отношения. Результирующее отношение состоит из одноатрибутных кортежей, включающих значения первого атрибута кортежей первого операнда таких, что множество значений второго атрибута (при фиксированном значении первого атрибута) совпадает со множеством значений второго операнда. </a:t>
            </a:r>
          </a:p>
        </p:txBody>
      </p:sp>
    </p:spTree>
    <p:extLst>
      <p:ext uri="{BB962C8B-B14F-4D97-AF65-F5344CB8AC3E}">
        <p14:creationId xmlns:p14="http://schemas.microsoft.com/office/powerpoint/2010/main" val="36532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Проекция отношения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84775"/>
          </a:xfrm>
          <a:prstGeom prst="rect">
            <a:avLst/>
          </a:prstGeom>
        </p:spPr>
        <p:txBody>
          <a:bodyPr wrap="square">
            <a:spAutoFit/>
          </a:bodyPr>
          <a:lstStyle/>
          <a:p>
            <a:pPr algn="just"/>
            <a:r>
              <a:rPr lang="ru-RU" sz="1600" b="1" dirty="0" smtClean="0"/>
              <a:t>Операция проекции представляет из себя выборку из каждого кортежа отношения некоторых атрибутов и удаление из полученного отношения одинаковых кортежей</a:t>
            </a:r>
          </a:p>
        </p:txBody>
      </p:sp>
      <p:pic>
        <p:nvPicPr>
          <p:cNvPr id="8194" name="Picture 2"/>
          <p:cNvPicPr>
            <a:picLocks noChangeAspect="1" noChangeArrowheads="1"/>
          </p:cNvPicPr>
          <p:nvPr/>
        </p:nvPicPr>
        <p:blipFill>
          <a:blip r:embed="rId5"/>
          <a:srcRect/>
          <a:stretch>
            <a:fillRect/>
          </a:stretch>
        </p:blipFill>
        <p:spPr bwMode="auto">
          <a:xfrm>
            <a:off x="1714690" y="2071680"/>
            <a:ext cx="5714620" cy="26174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Выборка из отношения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830997"/>
          </a:xfrm>
          <a:prstGeom prst="rect">
            <a:avLst/>
          </a:prstGeom>
        </p:spPr>
        <p:txBody>
          <a:bodyPr wrap="square">
            <a:spAutoFit/>
          </a:bodyPr>
          <a:lstStyle/>
          <a:p>
            <a:pPr algn="just"/>
            <a:r>
              <a:rPr lang="ru-RU" sz="1600" b="1" dirty="0" smtClean="0"/>
              <a:t>Операция выборка использует отношение, результат – новое отношение, с теми же атрибутами, содержащее подмножество кортежей исходного отношения,  удовлетворяющих условию выборки</a:t>
            </a:r>
          </a:p>
        </p:txBody>
      </p:sp>
      <p:pic>
        <p:nvPicPr>
          <p:cNvPr id="9218" name="Picture 2"/>
          <p:cNvPicPr>
            <a:picLocks noChangeAspect="1" noChangeArrowheads="1"/>
          </p:cNvPicPr>
          <p:nvPr/>
        </p:nvPicPr>
        <p:blipFill>
          <a:blip r:embed="rId5"/>
          <a:srcRect/>
          <a:stretch>
            <a:fillRect/>
          </a:stretch>
        </p:blipFill>
        <p:spPr bwMode="auto">
          <a:xfrm>
            <a:off x="1241556" y="2343144"/>
            <a:ext cx="6413994" cy="26160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Соединение отношений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1077218"/>
          </a:xfrm>
          <a:prstGeom prst="rect">
            <a:avLst/>
          </a:prstGeom>
        </p:spPr>
        <p:txBody>
          <a:bodyPr wrap="square">
            <a:spAutoFit/>
          </a:bodyPr>
          <a:lstStyle/>
          <a:p>
            <a:pPr algn="just"/>
            <a:r>
              <a:rPr lang="ru-RU" sz="1600" b="1" dirty="0" smtClean="0"/>
              <a:t>Операция соединение создает отношение, в соответствии с условием соединения. Для каждой пары кортежей из исходных отношений, удовлетворяющих условию соединению в результирующем отношении создается кортеж, состоящий из всех атрибутов исходных кортежей, повторяющиеся атрибуты исключаются.</a:t>
            </a:r>
          </a:p>
        </p:txBody>
      </p:sp>
      <p:pic>
        <p:nvPicPr>
          <p:cNvPr id="13314" name="Picture 2"/>
          <p:cNvPicPr>
            <a:picLocks noChangeAspect="1" noChangeArrowheads="1"/>
          </p:cNvPicPr>
          <p:nvPr/>
        </p:nvPicPr>
        <p:blipFill>
          <a:blip r:embed="rId5"/>
          <a:srcRect/>
          <a:stretch>
            <a:fillRect/>
          </a:stretch>
        </p:blipFill>
        <p:spPr bwMode="auto">
          <a:xfrm>
            <a:off x="1601604" y="2418485"/>
            <a:ext cx="5850780" cy="373967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908762"/>
          </a:xfrm>
          <a:prstGeom prst="rect">
            <a:avLst/>
          </a:prstGeom>
        </p:spPr>
        <p:txBody>
          <a:bodyPr wrap="square">
            <a:spAutoFit/>
          </a:bodyPr>
          <a:lstStyle/>
          <a:p>
            <a:pPr algn="just">
              <a:spcBef>
                <a:spcPct val="50000"/>
              </a:spcBef>
            </a:pPr>
            <a:r>
              <a:rPr lang="ru-RU" altLang="ru-RU" sz="1600" b="1" dirty="0"/>
              <a:t>Из всех рассмотренных 8 операций только 5 являются базовыми: </a:t>
            </a:r>
            <a:r>
              <a:rPr lang="ru-RU" altLang="ru-RU" sz="1600" b="1" dirty="0">
                <a:solidFill>
                  <a:srgbClr val="C00000"/>
                </a:solidFill>
              </a:rPr>
              <a:t>селекция, проекция, декартово произведение, объединение и разность</a:t>
            </a:r>
            <a:r>
              <a:rPr lang="ru-RU" altLang="ru-RU" sz="1600" b="1" dirty="0"/>
              <a:t>. Остальные 3 операции могут быть определены через первые пять. Например, естественное соединение может быть выражено, как проекция селекции декартова произведения</a:t>
            </a:r>
            <a:r>
              <a:rPr lang="ru-RU" altLang="ru-RU" sz="1600" b="1" dirty="0" smtClean="0"/>
              <a:t>.</a:t>
            </a:r>
          </a:p>
          <a:p>
            <a:pPr algn="just">
              <a:spcBef>
                <a:spcPct val="50000"/>
              </a:spcBef>
            </a:pPr>
            <a:endParaRPr lang="ru-RU" altLang="ru-RU" sz="1600" b="1" dirty="0" smtClean="0"/>
          </a:p>
          <a:p>
            <a:pPr algn="just"/>
            <a:r>
              <a:rPr lang="ru-RU" altLang="ru-RU" sz="1600" b="1" dirty="0" smtClean="0"/>
              <a:t>- </a:t>
            </a:r>
            <a:r>
              <a:rPr lang="ru-RU" altLang="ru-RU" sz="1600" b="1" dirty="0" smtClean="0">
                <a:solidFill>
                  <a:srgbClr val="C00000"/>
                </a:solidFill>
              </a:rPr>
              <a:t>Операция </a:t>
            </a:r>
            <a:r>
              <a:rPr lang="ru-RU" altLang="ru-RU" sz="1600" b="1" dirty="0">
                <a:solidFill>
                  <a:srgbClr val="C00000"/>
                </a:solidFill>
              </a:rPr>
              <a:t>переименования </a:t>
            </a:r>
            <a:r>
              <a:rPr lang="ru-RU" altLang="ru-RU" sz="1600" b="1" dirty="0"/>
              <a:t>производит отношение, тело которого совпадает с телом операнда, но имена атрибутов изменены.</a:t>
            </a:r>
          </a:p>
          <a:p>
            <a:pPr algn="just"/>
            <a:r>
              <a:rPr lang="ru-RU" altLang="ru-RU" sz="1600" b="1" dirty="0"/>
              <a:t> </a:t>
            </a:r>
          </a:p>
          <a:p>
            <a:pPr algn="just"/>
            <a:r>
              <a:rPr lang="ru-RU" altLang="ru-RU" sz="1600" b="1" dirty="0" smtClean="0"/>
              <a:t>- </a:t>
            </a:r>
            <a:r>
              <a:rPr lang="ru-RU" altLang="ru-RU" sz="1600" b="1" dirty="0" smtClean="0">
                <a:solidFill>
                  <a:srgbClr val="C00000"/>
                </a:solidFill>
              </a:rPr>
              <a:t>Операция </a:t>
            </a:r>
            <a:r>
              <a:rPr lang="ru-RU" altLang="ru-RU" sz="1600" b="1" dirty="0">
                <a:solidFill>
                  <a:srgbClr val="C00000"/>
                </a:solidFill>
              </a:rPr>
              <a:t>присваивания </a:t>
            </a:r>
            <a:r>
              <a:rPr lang="ru-RU" altLang="ru-RU" sz="1600" b="1" dirty="0"/>
              <a:t>позволяет сохранить результат вычисления реляционного выражения в существующем отношении БД. </a:t>
            </a:r>
          </a:p>
          <a:p>
            <a:pPr algn="just"/>
            <a:endParaRPr lang="ru-RU" altLang="ru-RU" sz="1600" b="1" dirty="0"/>
          </a:p>
          <a:p>
            <a:pPr algn="just"/>
            <a:r>
              <a:rPr lang="ru-RU" altLang="ru-RU" sz="1600" b="1" dirty="0"/>
              <a:t>Поскольку результатом любой реляционной операции (кроме операции присваивания) является некоторое </a:t>
            </a:r>
            <a:r>
              <a:rPr lang="ru-RU" altLang="ru-RU" sz="1600" b="1" dirty="0">
                <a:solidFill>
                  <a:srgbClr val="C00000"/>
                </a:solidFill>
              </a:rPr>
              <a:t>отношение</a:t>
            </a:r>
            <a:r>
              <a:rPr lang="ru-RU" altLang="ru-RU" sz="1600" b="1" dirty="0"/>
              <a:t>, можно образовывать реляционные выражения, в которых вместо отношения-операнда некоторой реляционной операции находится </a:t>
            </a:r>
            <a:r>
              <a:rPr lang="ru-RU" altLang="ru-RU" sz="1600" b="1" dirty="0">
                <a:solidFill>
                  <a:srgbClr val="C00000"/>
                </a:solidFill>
              </a:rPr>
              <a:t>вложенное реляционное выражение</a:t>
            </a:r>
            <a:r>
              <a:rPr lang="ru-RU" altLang="ru-RU" sz="1600" b="1" dirty="0"/>
              <a:t>. </a:t>
            </a:r>
          </a:p>
        </p:txBody>
      </p:sp>
    </p:spTree>
    <p:extLst>
      <p:ext uri="{BB962C8B-B14F-4D97-AF65-F5344CB8AC3E}">
        <p14:creationId xmlns:p14="http://schemas.microsoft.com/office/powerpoint/2010/main" val="95571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Реляционная алгебра Кодда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algn="just"/>
            <a:r>
              <a:rPr lang="ru-RU" altLang="ru-RU" sz="1600" b="1" dirty="0"/>
              <a:t>Если же сформулировать тот же запрос с использованием реляционного исчисления, то мы получили бы формулу, которую можно было бы прочитать, например, следующим образом: </a:t>
            </a:r>
          </a:p>
          <a:p>
            <a:pPr algn="just"/>
            <a:endParaRPr lang="ru-RU" altLang="ru-RU" sz="1600" b="1" dirty="0" smtClean="0"/>
          </a:p>
          <a:p>
            <a:pPr algn="just"/>
            <a:r>
              <a:rPr lang="ru-RU" altLang="ru-RU" sz="1600" b="1" i="1" dirty="0" smtClean="0"/>
              <a:t>Выдать </a:t>
            </a:r>
            <a:r>
              <a:rPr lang="ru-RU" altLang="ru-RU" sz="1600" b="1" i="1" dirty="0"/>
              <a:t>СОТР_ИМЯ и СОТР_НОМ для сотрудников таких, что существует отдел с таким же значением ОТД_НАЧ и значением ОТД_КОЛ большим 50. </a:t>
            </a:r>
          </a:p>
          <a:p>
            <a:pPr algn="just"/>
            <a:endParaRPr lang="ru-RU" altLang="ru-RU" sz="1600" b="1" dirty="0" smtClean="0"/>
          </a:p>
          <a:p>
            <a:pPr algn="just"/>
            <a:r>
              <a:rPr lang="ru-RU" altLang="ru-RU" sz="1600" b="1" dirty="0" smtClean="0"/>
              <a:t>В этой формулировке </a:t>
            </a:r>
            <a:r>
              <a:rPr lang="ru-RU" altLang="ru-RU" sz="1600" b="1" dirty="0"/>
              <a:t>мы указали лишь характеристики результирующего отношения, но ничего не сказали о способе его формирования. В этом случае система должна сама решить, какие операции и в каком порядке нужно выполнить над отношениями СОТРУДНИКИ и ОТДЕЛЫ. </a:t>
            </a:r>
            <a:endParaRPr lang="ru-RU" altLang="ru-RU" sz="1600" b="1" dirty="0" smtClean="0"/>
          </a:p>
          <a:p>
            <a:pPr algn="just"/>
            <a:endParaRPr lang="ru-RU" altLang="ru-RU" sz="1600" b="1" dirty="0" smtClean="0"/>
          </a:p>
          <a:p>
            <a:pPr algn="just"/>
            <a:r>
              <a:rPr lang="ru-RU" altLang="ru-RU" sz="1600" b="1" dirty="0" smtClean="0"/>
              <a:t>Обычно </a:t>
            </a:r>
            <a:r>
              <a:rPr lang="ru-RU" altLang="ru-RU" sz="1600" b="1" dirty="0"/>
              <a:t>говорят, что алгебраическая формулировка является </a:t>
            </a:r>
            <a:r>
              <a:rPr lang="ru-RU" altLang="ru-RU" sz="1600" b="1" dirty="0">
                <a:solidFill>
                  <a:srgbClr val="C00000"/>
                </a:solidFill>
              </a:rPr>
              <a:t>процедурной</a:t>
            </a:r>
            <a:r>
              <a:rPr lang="ru-RU" altLang="ru-RU" sz="1600" b="1" dirty="0"/>
              <a:t>, т.е. задающей правила выполнения запроса, а логическая - </a:t>
            </a:r>
            <a:r>
              <a:rPr lang="ru-RU" altLang="ru-RU" sz="1600" b="1" dirty="0">
                <a:solidFill>
                  <a:srgbClr val="C00000"/>
                </a:solidFill>
              </a:rPr>
              <a:t>описательной </a:t>
            </a:r>
            <a:r>
              <a:rPr lang="ru-RU" altLang="ru-RU" sz="1600" b="1" dirty="0"/>
              <a:t>(или </a:t>
            </a:r>
            <a:r>
              <a:rPr lang="ru-RU" altLang="ru-RU" sz="1600" b="1" dirty="0">
                <a:solidFill>
                  <a:srgbClr val="C00000"/>
                </a:solidFill>
              </a:rPr>
              <a:t>декларативной</a:t>
            </a:r>
            <a:r>
              <a:rPr lang="ru-RU" altLang="ru-RU" sz="1600" b="1" dirty="0"/>
              <a:t>), поскольку она всего лишь описывает свойства желаемого результата. </a:t>
            </a:r>
            <a:endParaRPr lang="ru-RU" altLang="ru-RU" sz="1600" b="1" dirty="0" smtClean="0"/>
          </a:p>
          <a:p>
            <a:pPr algn="just"/>
            <a:endParaRPr lang="ru-RU" altLang="ru-RU" sz="1600" b="1" dirty="0"/>
          </a:p>
          <a:p>
            <a:pPr algn="just"/>
            <a:r>
              <a:rPr lang="ru-RU" altLang="ru-RU" sz="1600" b="1" dirty="0" smtClean="0"/>
              <a:t>На </a:t>
            </a:r>
            <a:r>
              <a:rPr lang="ru-RU" altLang="ru-RU" sz="1600" b="1" dirty="0"/>
              <a:t>самом деле эти два механизма эквивалентны и существуют не очень сложные правила </a:t>
            </a:r>
            <a:r>
              <a:rPr lang="ru-RU" altLang="ru-RU" sz="1600" b="1" dirty="0">
                <a:solidFill>
                  <a:srgbClr val="C00000"/>
                </a:solidFill>
              </a:rPr>
              <a:t>преобразования одного формализма в другой</a:t>
            </a:r>
            <a:r>
              <a:rPr lang="ru-RU" altLang="ru-RU" sz="1600" b="1" dirty="0"/>
              <a:t>.</a:t>
            </a:r>
          </a:p>
          <a:p>
            <a:pPr algn="just"/>
            <a:endParaRPr lang="ru-RU" altLang="ru-RU" sz="1600" b="1" dirty="0"/>
          </a:p>
        </p:txBody>
      </p:sp>
    </p:spTree>
    <p:extLst>
      <p:ext uri="{BB962C8B-B14F-4D97-AF65-F5344CB8AC3E}">
        <p14:creationId xmlns:p14="http://schemas.microsoft.com/office/powerpoint/2010/main" val="228812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031873"/>
          </a:xfrm>
          <a:prstGeom prst="rect">
            <a:avLst/>
          </a:prstGeom>
        </p:spPr>
        <p:txBody>
          <a:bodyPr wrap="square">
            <a:spAutoFit/>
          </a:bodyPr>
          <a:lstStyle/>
          <a:p>
            <a:pPr algn="just"/>
            <a:r>
              <a:rPr lang="ru-RU" altLang="ru-RU" sz="1600" b="1" dirty="0" smtClean="0"/>
              <a:t>Один и тот же набор данных в реляционной модели можно представить различными способами. </a:t>
            </a:r>
          </a:p>
          <a:p>
            <a:pPr algn="just"/>
            <a:endParaRPr lang="ru-RU" altLang="ru-RU" sz="1600" b="1" dirty="0"/>
          </a:p>
          <a:p>
            <a:pPr algn="just"/>
            <a:r>
              <a:rPr lang="ru-RU" altLang="ru-RU" sz="1600" b="1" dirty="0" smtClean="0"/>
              <a:t>Процесс </a:t>
            </a:r>
            <a:r>
              <a:rPr lang="ru-RU" altLang="ru-RU" sz="1600" b="1" dirty="0" smtClean="0">
                <a:solidFill>
                  <a:srgbClr val="C00000"/>
                </a:solidFill>
              </a:rPr>
              <a:t>нормализации данных </a:t>
            </a:r>
            <a:r>
              <a:rPr lang="ru-RU" altLang="ru-RU" sz="1600" b="1" dirty="0" smtClean="0"/>
              <a:t>позволяет решить вопрос о наиболее эффективной их структуре, </a:t>
            </a:r>
            <a:r>
              <a:rPr lang="ru-RU" altLang="ru-RU" sz="1600" b="1" dirty="0" smtClean="0">
                <a:solidFill>
                  <a:srgbClr val="C00000"/>
                </a:solidFill>
              </a:rPr>
              <a:t>обладающей минимальной избыточностью</a:t>
            </a:r>
            <a:r>
              <a:rPr lang="ru-RU" altLang="ru-RU" sz="1600" b="1" dirty="0" smtClean="0"/>
              <a:t>. Это позволяет решить следующие задачи:</a:t>
            </a:r>
          </a:p>
          <a:p>
            <a:pPr algn="just"/>
            <a:endParaRPr lang="ru-RU" altLang="ru-RU" sz="1600" b="1" dirty="0" smtClean="0"/>
          </a:p>
          <a:p>
            <a:pPr algn="just"/>
            <a:r>
              <a:rPr lang="ru-RU" altLang="ru-RU" sz="1600" b="1" dirty="0" smtClean="0"/>
              <a:t>а) </a:t>
            </a:r>
            <a:r>
              <a:rPr lang="ru-RU" altLang="ru-RU" sz="1600" b="1" dirty="0" smtClean="0">
                <a:solidFill>
                  <a:srgbClr val="C00000"/>
                </a:solidFill>
              </a:rPr>
              <a:t>исключить ненужное повторение данных</a:t>
            </a:r>
            <a:r>
              <a:rPr lang="ru-RU" altLang="ru-RU" sz="1600" b="1" dirty="0" smtClean="0"/>
              <a:t>;</a:t>
            </a:r>
          </a:p>
          <a:p>
            <a:pPr algn="just"/>
            <a:endParaRPr lang="ru-RU" altLang="ru-RU" sz="1600" b="1" dirty="0" smtClean="0"/>
          </a:p>
          <a:p>
            <a:pPr algn="just"/>
            <a:r>
              <a:rPr lang="ru-RU" altLang="ru-RU" sz="1600" b="1" dirty="0" smtClean="0"/>
              <a:t>б) </a:t>
            </a:r>
            <a:r>
              <a:rPr lang="ru-RU" altLang="ru-RU" sz="1600" b="1" dirty="0" smtClean="0">
                <a:solidFill>
                  <a:srgbClr val="C00000"/>
                </a:solidFill>
              </a:rPr>
              <a:t>обеспечить быстрый доступ к данным</a:t>
            </a:r>
            <a:r>
              <a:rPr lang="ru-RU" altLang="ru-RU" sz="1600" b="1" dirty="0" smtClean="0"/>
              <a:t>;</a:t>
            </a:r>
          </a:p>
          <a:p>
            <a:pPr algn="just"/>
            <a:endParaRPr lang="ru-RU" altLang="ru-RU" sz="1600" b="1" dirty="0" smtClean="0"/>
          </a:p>
          <a:p>
            <a:pPr algn="just"/>
            <a:r>
              <a:rPr lang="ru-RU" altLang="ru-RU" sz="1600" b="1" dirty="0" smtClean="0"/>
              <a:t>в) </a:t>
            </a:r>
            <a:r>
              <a:rPr lang="ru-RU" altLang="ru-RU" sz="1600" b="1" dirty="0" smtClean="0">
                <a:solidFill>
                  <a:srgbClr val="C00000"/>
                </a:solidFill>
              </a:rPr>
              <a:t>обеспечить целостность данных</a:t>
            </a:r>
            <a:r>
              <a:rPr lang="ru-RU" altLang="ru-RU" sz="1600" b="1" dirty="0" smtClean="0"/>
              <a:t>.</a:t>
            </a:r>
          </a:p>
          <a:p>
            <a:pPr algn="just"/>
            <a:endParaRPr lang="ru-RU" altLang="ru-RU" sz="1600" b="1" dirty="0" smtClean="0"/>
          </a:p>
          <a:p>
            <a:pPr algn="just"/>
            <a:r>
              <a:rPr lang="ru-RU" altLang="ru-RU" sz="1600" b="1" dirty="0" smtClean="0"/>
              <a:t>Каждой нормальной форме соответствует некоторый определенный набор ограничений, и отношение находится в некоторой нормальной форме, если удовлетворяет свойственному ей набору ограничений.</a:t>
            </a:r>
            <a:endParaRPr lang="ru-RU" altLang="ru-RU" sz="1600" b="1" dirty="0"/>
          </a:p>
        </p:txBody>
      </p:sp>
    </p:spTree>
    <p:extLst>
      <p:ext uri="{BB962C8B-B14F-4D97-AF65-F5344CB8AC3E}">
        <p14:creationId xmlns:p14="http://schemas.microsoft.com/office/powerpoint/2010/main" val="20228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12 </a:t>
            </a:r>
            <a:r>
              <a:rPr lang="ru-RU" sz="1600" b="1" dirty="0" smtClean="0">
                <a:solidFill>
                  <a:schemeClr val="bg1"/>
                </a:solidFill>
                <a:latin typeface="Sansation" pitchFamily="2" charset="0"/>
              </a:rPr>
              <a:t>правил Кодда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3</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539430"/>
          </a:xfrm>
          <a:prstGeom prst="rect">
            <a:avLst/>
          </a:prstGeom>
        </p:spPr>
        <p:txBody>
          <a:bodyPr wrap="square">
            <a:spAutoFit/>
          </a:bodyPr>
          <a:lstStyle/>
          <a:p>
            <a:pPr marL="342900" indent="-342900" algn="just">
              <a:buFont typeface="+mj-lt"/>
              <a:buAutoNum type="arabicPeriod"/>
            </a:pPr>
            <a:r>
              <a:rPr lang="ru-RU" sz="1600" b="1" dirty="0" smtClean="0">
                <a:solidFill>
                  <a:srgbClr val="C00000"/>
                </a:solidFill>
              </a:rPr>
              <a:t>Явное </a:t>
            </a:r>
            <a:r>
              <a:rPr lang="ru-RU" sz="1600" b="1" dirty="0">
                <a:solidFill>
                  <a:srgbClr val="C00000"/>
                </a:solidFill>
              </a:rPr>
              <a:t>представление данных (The Information Rule)</a:t>
            </a:r>
            <a:r>
              <a:rPr lang="ru-RU" sz="1600" b="1" dirty="0"/>
              <a:t>. Информация </a:t>
            </a:r>
            <a:r>
              <a:rPr lang="ru-RU" sz="1600" b="1" dirty="0" smtClean="0"/>
              <a:t>должна быть </a:t>
            </a:r>
            <a:r>
              <a:rPr lang="ru-RU" sz="1600" b="1" dirty="0"/>
              <a:t>представлена в виде данных, хранящихся в ячейках. Данные, </a:t>
            </a:r>
            <a:r>
              <a:rPr lang="ru-RU" sz="1600" b="1" dirty="0" smtClean="0"/>
              <a:t>хранящиеся в </a:t>
            </a:r>
            <a:r>
              <a:rPr lang="ru-RU" sz="1600" b="1" dirty="0"/>
              <a:t>ячейках, должны быть </a:t>
            </a:r>
            <a:r>
              <a:rPr lang="ru-RU" sz="1600" b="1" dirty="0">
                <a:solidFill>
                  <a:srgbClr val="C00000"/>
                </a:solidFill>
              </a:rPr>
              <a:t>атомарны</a:t>
            </a:r>
            <a:r>
              <a:rPr lang="ru-RU" sz="1600" b="1" dirty="0"/>
              <a:t>. Порядок строк в реляционной таблице </a:t>
            </a:r>
            <a:r>
              <a:rPr lang="ru-RU" sz="1600" b="1" dirty="0" smtClean="0"/>
              <a:t>не должен </a:t>
            </a:r>
            <a:r>
              <a:rPr lang="ru-RU" sz="1600" b="1" dirty="0"/>
              <a:t>влиять на смысл </a:t>
            </a:r>
            <a:r>
              <a:rPr lang="ru-RU" sz="1600" b="1" dirty="0" smtClean="0"/>
              <a:t>данных.</a:t>
            </a:r>
          </a:p>
          <a:p>
            <a:pPr marL="342900" indent="-342900" algn="just">
              <a:buFont typeface="+mj-lt"/>
              <a:buAutoNum type="arabicPeriod"/>
            </a:pPr>
            <a:endParaRPr lang="ru-RU" sz="1600" b="1" dirty="0" smtClean="0"/>
          </a:p>
          <a:p>
            <a:pPr marL="342900" indent="-342900" algn="just">
              <a:buFont typeface="+mj-lt"/>
              <a:buAutoNum type="arabicPeriod"/>
            </a:pPr>
            <a:r>
              <a:rPr lang="ru-RU" sz="1600" b="1" dirty="0" smtClean="0">
                <a:solidFill>
                  <a:srgbClr val="C00000"/>
                </a:solidFill>
              </a:rPr>
              <a:t>Гарантированный </a:t>
            </a:r>
            <a:r>
              <a:rPr lang="ru-RU" sz="1600" b="1" dirty="0">
                <a:solidFill>
                  <a:srgbClr val="C00000"/>
                </a:solidFill>
              </a:rPr>
              <a:t>доступ к данным (Guaranteed Access Rule)</a:t>
            </a:r>
            <a:r>
              <a:rPr lang="ru-RU" sz="1600" b="1" dirty="0"/>
              <a:t>. Доступ к данным должен быть свободен от двусмысленности. К каждому элементу данных должен быть гарантирован доступ с помощью </a:t>
            </a:r>
            <a:r>
              <a:rPr lang="ru-RU" sz="1600" b="1" dirty="0">
                <a:solidFill>
                  <a:srgbClr val="C00000"/>
                </a:solidFill>
              </a:rPr>
              <a:t>комбинации имени таблицы, первичного ключа строки и имени </a:t>
            </a:r>
            <a:r>
              <a:rPr lang="ru-RU" sz="1600" b="1" dirty="0" smtClean="0">
                <a:solidFill>
                  <a:srgbClr val="C00000"/>
                </a:solidFill>
              </a:rPr>
              <a:t>столбца</a:t>
            </a:r>
            <a:r>
              <a:rPr lang="ru-RU" sz="1600" b="1" dirty="0" smtClean="0"/>
              <a:t>.</a:t>
            </a:r>
          </a:p>
          <a:p>
            <a:pPr marL="342900" indent="-342900" algn="just">
              <a:buFont typeface="+mj-lt"/>
              <a:buAutoNum type="arabicPeriod"/>
            </a:pPr>
            <a:endParaRPr lang="ru-RU" sz="1600" b="1" dirty="0"/>
          </a:p>
          <a:p>
            <a:pPr marL="342900" indent="-342900" algn="just">
              <a:buFont typeface="+mj-lt"/>
              <a:buAutoNum type="arabicPeriod"/>
            </a:pPr>
            <a:r>
              <a:rPr lang="ru-RU" sz="1600" b="1" dirty="0" smtClean="0">
                <a:solidFill>
                  <a:srgbClr val="C00000"/>
                </a:solidFill>
              </a:rPr>
              <a:t>Полная </a:t>
            </a:r>
            <a:r>
              <a:rPr lang="ru-RU" sz="1600" b="1" dirty="0">
                <a:solidFill>
                  <a:srgbClr val="C00000"/>
                </a:solidFill>
              </a:rPr>
              <a:t>обработка неизвестных значений (Systematic Treatment of </a:t>
            </a:r>
            <a:r>
              <a:rPr lang="ru-RU" sz="1600" b="1" dirty="0" smtClean="0">
                <a:solidFill>
                  <a:srgbClr val="C00000"/>
                </a:solidFill>
              </a:rPr>
              <a:t>Null Values</a:t>
            </a:r>
            <a:r>
              <a:rPr lang="ru-RU" sz="1600" b="1" dirty="0">
                <a:solidFill>
                  <a:srgbClr val="C00000"/>
                </a:solidFill>
              </a:rPr>
              <a:t>)</a:t>
            </a:r>
            <a:r>
              <a:rPr lang="ru-RU" sz="1600" b="1" dirty="0"/>
              <a:t>. Неизвестные </a:t>
            </a:r>
            <a:r>
              <a:rPr lang="ru-RU" sz="1600" b="1" dirty="0">
                <a:solidFill>
                  <a:srgbClr val="C00000"/>
                </a:solidFill>
              </a:rPr>
              <a:t>значения NULL</a:t>
            </a:r>
            <a:r>
              <a:rPr lang="ru-RU" sz="1600" b="1" dirty="0"/>
              <a:t>, отличные от любого известного значения</a:t>
            </a:r>
            <a:r>
              <a:rPr lang="ru-RU" sz="1600" b="1" dirty="0" smtClean="0"/>
              <a:t>, должны </a:t>
            </a:r>
            <a:r>
              <a:rPr lang="ru-RU" sz="1600" b="1" dirty="0"/>
              <a:t>поддерживаться для всех типов данных при выполнении любых </a:t>
            </a:r>
            <a:r>
              <a:rPr lang="ru-RU" sz="1600" b="1" dirty="0" smtClean="0"/>
              <a:t>операций</a:t>
            </a:r>
            <a:r>
              <a:rPr lang="ru-RU" sz="1600" b="1" dirty="0"/>
              <a:t>. Например, для числовых данных </a:t>
            </a:r>
            <a:r>
              <a:rPr lang="ru-RU" sz="1600" b="1" dirty="0">
                <a:solidFill>
                  <a:srgbClr val="C00000"/>
                </a:solidFill>
              </a:rPr>
              <a:t>неизвестные значения не должны </a:t>
            </a:r>
            <a:r>
              <a:rPr lang="ru-RU" sz="1600" b="1" dirty="0" smtClean="0">
                <a:solidFill>
                  <a:srgbClr val="C00000"/>
                </a:solidFill>
              </a:rPr>
              <a:t>рассматриваться </a:t>
            </a:r>
            <a:r>
              <a:rPr lang="ru-RU" sz="1600" b="1" dirty="0"/>
              <a:t>как нули, а для символьных данных – как пустые строки</a:t>
            </a:r>
            <a:r>
              <a:rPr lang="ru-RU" sz="1600" b="1" dirty="0" smtClean="0"/>
              <a:t>.</a:t>
            </a:r>
            <a:endParaRPr lang="ru-RU" sz="1600" b="1" dirty="0"/>
          </a:p>
        </p:txBody>
      </p:sp>
    </p:spTree>
    <p:extLst>
      <p:ext uri="{BB962C8B-B14F-4D97-AF65-F5344CB8AC3E}">
        <p14:creationId xmlns:p14="http://schemas.microsoft.com/office/powerpoint/2010/main" val="17387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770537"/>
          </a:xfrm>
          <a:prstGeom prst="rect">
            <a:avLst/>
          </a:prstGeom>
        </p:spPr>
        <p:txBody>
          <a:bodyPr wrap="square">
            <a:spAutoFit/>
          </a:bodyPr>
          <a:lstStyle/>
          <a:p>
            <a:pPr algn="just"/>
            <a:r>
              <a:rPr lang="ru-RU" altLang="ru-RU" sz="1600" b="1" dirty="0"/>
              <a:t>В теории реляционных баз данных обычно выделяется следующая последовательность нормальных форм: </a:t>
            </a:r>
          </a:p>
          <a:p>
            <a:pPr algn="just"/>
            <a:endParaRPr lang="ru-RU" altLang="ru-RU" sz="1600" b="1" dirty="0"/>
          </a:p>
          <a:p>
            <a:pPr algn="just"/>
            <a:r>
              <a:rPr lang="ru-RU" altLang="ru-RU" sz="1600" b="1" dirty="0" smtClean="0"/>
              <a:t>- </a:t>
            </a:r>
            <a:r>
              <a:rPr lang="ru-RU" altLang="ru-RU" sz="1600" b="1" dirty="0" smtClean="0">
                <a:solidFill>
                  <a:srgbClr val="C00000"/>
                </a:solidFill>
              </a:rPr>
              <a:t>первая </a:t>
            </a:r>
            <a:r>
              <a:rPr lang="ru-RU" altLang="ru-RU" sz="1600" b="1" dirty="0">
                <a:solidFill>
                  <a:srgbClr val="C00000"/>
                </a:solidFill>
              </a:rPr>
              <a:t>нормальная форма (1NF)</a:t>
            </a:r>
            <a:r>
              <a:rPr lang="ru-RU" altLang="ru-RU" sz="1600" b="1" dirty="0"/>
              <a:t>;</a:t>
            </a:r>
          </a:p>
          <a:p>
            <a:pPr algn="just"/>
            <a:r>
              <a:rPr lang="ru-RU" altLang="ru-RU" sz="1600" b="1" dirty="0"/>
              <a:t> </a:t>
            </a:r>
          </a:p>
          <a:p>
            <a:pPr algn="just"/>
            <a:r>
              <a:rPr lang="ru-RU" altLang="ru-RU" sz="1600" b="1" dirty="0" smtClean="0"/>
              <a:t>- </a:t>
            </a:r>
            <a:r>
              <a:rPr lang="ru-RU" altLang="ru-RU" sz="1600" b="1" dirty="0" smtClean="0">
                <a:solidFill>
                  <a:srgbClr val="C00000"/>
                </a:solidFill>
              </a:rPr>
              <a:t>вторая </a:t>
            </a:r>
            <a:r>
              <a:rPr lang="ru-RU" altLang="ru-RU" sz="1600" b="1" dirty="0">
                <a:solidFill>
                  <a:srgbClr val="C00000"/>
                </a:solidFill>
              </a:rPr>
              <a:t>нормальная форма (2NF)</a:t>
            </a:r>
            <a:r>
              <a:rPr lang="ru-RU" altLang="ru-RU" sz="1600" b="1" dirty="0"/>
              <a:t>;</a:t>
            </a:r>
          </a:p>
          <a:p>
            <a:pPr algn="just"/>
            <a:r>
              <a:rPr lang="ru-RU" altLang="ru-RU" sz="1600" b="1" dirty="0"/>
              <a:t> </a:t>
            </a:r>
          </a:p>
          <a:p>
            <a:pPr algn="just"/>
            <a:r>
              <a:rPr lang="ru-RU" altLang="ru-RU" sz="1600" b="1" dirty="0" smtClean="0"/>
              <a:t>- </a:t>
            </a:r>
            <a:r>
              <a:rPr lang="ru-RU" altLang="ru-RU" sz="1600" b="1" dirty="0" smtClean="0">
                <a:solidFill>
                  <a:srgbClr val="C00000"/>
                </a:solidFill>
              </a:rPr>
              <a:t>третья </a:t>
            </a:r>
            <a:r>
              <a:rPr lang="ru-RU" altLang="ru-RU" sz="1600" b="1" dirty="0">
                <a:solidFill>
                  <a:srgbClr val="C00000"/>
                </a:solidFill>
              </a:rPr>
              <a:t>нормальная форма (3NF)</a:t>
            </a:r>
            <a:r>
              <a:rPr lang="ru-RU" altLang="ru-RU" sz="1600" b="1" dirty="0"/>
              <a:t>; </a:t>
            </a:r>
          </a:p>
          <a:p>
            <a:pPr algn="just"/>
            <a:endParaRPr lang="ru-RU" altLang="ru-RU" sz="1600" b="1" dirty="0"/>
          </a:p>
          <a:p>
            <a:pPr algn="just"/>
            <a:r>
              <a:rPr lang="ru-RU" altLang="ru-RU" sz="1600" b="1" dirty="0" smtClean="0"/>
              <a:t>- </a:t>
            </a:r>
            <a:r>
              <a:rPr lang="ru-RU" altLang="ru-RU" sz="1600" b="1" dirty="0" smtClean="0">
                <a:solidFill>
                  <a:srgbClr val="C00000"/>
                </a:solidFill>
              </a:rPr>
              <a:t>нормальная </a:t>
            </a:r>
            <a:r>
              <a:rPr lang="ru-RU" altLang="ru-RU" sz="1600" b="1" dirty="0">
                <a:solidFill>
                  <a:srgbClr val="C00000"/>
                </a:solidFill>
              </a:rPr>
              <a:t>форма </a:t>
            </a:r>
            <a:r>
              <a:rPr lang="ru-RU" altLang="ru-RU" sz="1600" b="1" dirty="0" err="1">
                <a:solidFill>
                  <a:srgbClr val="C00000"/>
                </a:solidFill>
              </a:rPr>
              <a:t>Бойса</a:t>
            </a:r>
            <a:r>
              <a:rPr lang="ru-RU" altLang="ru-RU" sz="1600" b="1" dirty="0">
                <a:solidFill>
                  <a:srgbClr val="C00000"/>
                </a:solidFill>
              </a:rPr>
              <a:t>-Кодда (BCNF)</a:t>
            </a:r>
            <a:r>
              <a:rPr lang="ru-RU" altLang="ru-RU" sz="1600" b="1" dirty="0"/>
              <a:t>;</a:t>
            </a:r>
          </a:p>
          <a:p>
            <a:pPr algn="just"/>
            <a:r>
              <a:rPr lang="ru-RU" altLang="ru-RU" sz="1600" b="1" dirty="0"/>
              <a:t> </a:t>
            </a:r>
          </a:p>
          <a:p>
            <a:pPr algn="just"/>
            <a:r>
              <a:rPr lang="ru-RU" altLang="ru-RU" sz="1600" b="1" dirty="0" smtClean="0"/>
              <a:t>- </a:t>
            </a:r>
            <a:r>
              <a:rPr lang="ru-RU" altLang="ru-RU" sz="1600" b="1" dirty="0" smtClean="0">
                <a:solidFill>
                  <a:srgbClr val="C00000"/>
                </a:solidFill>
              </a:rPr>
              <a:t>четвертая </a:t>
            </a:r>
            <a:r>
              <a:rPr lang="ru-RU" altLang="ru-RU" sz="1600" b="1" dirty="0">
                <a:solidFill>
                  <a:srgbClr val="C00000"/>
                </a:solidFill>
              </a:rPr>
              <a:t>нормальная форма (4NF)</a:t>
            </a:r>
            <a:r>
              <a:rPr lang="ru-RU" altLang="ru-RU" sz="1600" b="1" dirty="0"/>
              <a:t>;</a:t>
            </a:r>
          </a:p>
          <a:p>
            <a:pPr algn="just"/>
            <a:r>
              <a:rPr lang="ru-RU" altLang="ru-RU" sz="1600" b="1" dirty="0"/>
              <a:t> </a:t>
            </a:r>
          </a:p>
          <a:p>
            <a:pPr algn="just"/>
            <a:r>
              <a:rPr lang="ru-RU" altLang="ru-RU" sz="1600" b="1" dirty="0" smtClean="0"/>
              <a:t>- </a:t>
            </a:r>
            <a:r>
              <a:rPr lang="ru-RU" altLang="ru-RU" sz="1600" b="1" dirty="0" smtClean="0">
                <a:solidFill>
                  <a:srgbClr val="C00000"/>
                </a:solidFill>
              </a:rPr>
              <a:t>пятая </a:t>
            </a:r>
            <a:r>
              <a:rPr lang="ru-RU" altLang="ru-RU" sz="1600" b="1" dirty="0">
                <a:solidFill>
                  <a:srgbClr val="C00000"/>
                </a:solidFill>
              </a:rPr>
              <a:t>нормальная форма, или нормальная форма проекции-соединения (5NF или PJ/NF)</a:t>
            </a:r>
            <a:r>
              <a:rPr lang="ru-RU" altLang="ru-RU" sz="1600" b="1" dirty="0"/>
              <a:t>. </a:t>
            </a:r>
          </a:p>
          <a:p>
            <a:pPr algn="just"/>
            <a:endParaRPr lang="ru-RU" altLang="ru-RU" sz="1600" b="1" dirty="0"/>
          </a:p>
          <a:p>
            <a:pPr algn="just"/>
            <a:r>
              <a:rPr lang="ru-RU" altLang="ru-RU" sz="1600" b="1" dirty="0"/>
              <a:t>Основные свойства нормальных форм: </a:t>
            </a:r>
          </a:p>
          <a:p>
            <a:pPr algn="just"/>
            <a:r>
              <a:rPr lang="ru-RU" altLang="ru-RU" sz="1600" b="1" dirty="0" smtClean="0"/>
              <a:t>- каждая </a:t>
            </a:r>
            <a:r>
              <a:rPr lang="ru-RU" altLang="ru-RU" sz="1600" b="1" dirty="0"/>
              <a:t>следующая нормальная форма в некотором смысле </a:t>
            </a:r>
            <a:r>
              <a:rPr lang="ru-RU" altLang="ru-RU" sz="1600" b="1" dirty="0">
                <a:solidFill>
                  <a:srgbClr val="C00000"/>
                </a:solidFill>
              </a:rPr>
              <a:t>лучше предыдущей</a:t>
            </a:r>
            <a:r>
              <a:rPr lang="ru-RU" altLang="ru-RU" sz="1600" b="1" dirty="0"/>
              <a:t>; </a:t>
            </a:r>
          </a:p>
          <a:p>
            <a:pPr algn="just"/>
            <a:r>
              <a:rPr lang="ru-RU" altLang="ru-RU" sz="1600" b="1" dirty="0" smtClean="0"/>
              <a:t>- при </a:t>
            </a:r>
            <a:r>
              <a:rPr lang="ru-RU" altLang="ru-RU" sz="1600" b="1" dirty="0"/>
              <a:t>переходе к следующей нормальной форме </a:t>
            </a:r>
            <a:r>
              <a:rPr lang="ru-RU" altLang="ru-RU" sz="1600" b="1" dirty="0">
                <a:solidFill>
                  <a:srgbClr val="C00000"/>
                </a:solidFill>
              </a:rPr>
              <a:t>свойства</a:t>
            </a:r>
            <a:r>
              <a:rPr lang="ru-RU" altLang="ru-RU" sz="1600" b="1" dirty="0"/>
              <a:t> предыдущих нормальных форм </a:t>
            </a:r>
            <a:r>
              <a:rPr lang="ru-RU" altLang="ru-RU" sz="1600" b="1" dirty="0">
                <a:solidFill>
                  <a:srgbClr val="C00000"/>
                </a:solidFill>
              </a:rPr>
              <a:t>сохраняются</a:t>
            </a:r>
            <a:r>
              <a:rPr lang="ru-RU" altLang="ru-RU" sz="1600" b="1" dirty="0"/>
              <a:t>. </a:t>
            </a:r>
          </a:p>
        </p:txBody>
      </p:sp>
    </p:spTree>
    <p:extLst>
      <p:ext uri="{BB962C8B-B14F-4D97-AF65-F5344CB8AC3E}">
        <p14:creationId xmlns:p14="http://schemas.microsoft.com/office/powerpoint/2010/main" val="188201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539430"/>
          </a:xfrm>
          <a:prstGeom prst="rect">
            <a:avLst/>
          </a:prstGeom>
        </p:spPr>
        <p:txBody>
          <a:bodyPr wrap="square">
            <a:spAutoFit/>
          </a:bodyPr>
          <a:lstStyle/>
          <a:p>
            <a:pPr algn="just"/>
            <a:r>
              <a:rPr lang="ru-RU" altLang="ru-RU" sz="1600" b="1" dirty="0"/>
              <a:t>В основе процесса нормализации лежит метод </a:t>
            </a:r>
            <a:r>
              <a:rPr lang="ru-RU" altLang="ru-RU" sz="1600" b="1" dirty="0">
                <a:solidFill>
                  <a:srgbClr val="C00000"/>
                </a:solidFill>
              </a:rPr>
              <a:t>декомпозиции отношения</a:t>
            </a:r>
            <a:r>
              <a:rPr lang="ru-RU" altLang="ru-RU" sz="1600" b="1" dirty="0"/>
              <a:t>, находящегося в предыдущей нормальной форме, в два или более отношения, удовлетворяющих требованиям следующей нормальной формы.</a:t>
            </a:r>
          </a:p>
          <a:p>
            <a:pPr algn="just"/>
            <a:r>
              <a:rPr lang="ru-RU" altLang="ru-RU" sz="1600" b="1" dirty="0"/>
              <a:t> </a:t>
            </a:r>
          </a:p>
          <a:p>
            <a:pPr algn="just"/>
            <a:r>
              <a:rPr lang="ru-RU" altLang="ru-RU" sz="1600" b="1" dirty="0"/>
              <a:t>Примером набора ограничений является ограничение </a:t>
            </a:r>
            <a:r>
              <a:rPr lang="ru-RU" altLang="ru-RU" sz="1600" b="1" dirty="0">
                <a:solidFill>
                  <a:srgbClr val="C00000"/>
                </a:solidFill>
              </a:rPr>
              <a:t>первой нормальной формы</a:t>
            </a:r>
            <a:r>
              <a:rPr lang="ru-RU" altLang="ru-RU" sz="1600" b="1" dirty="0"/>
              <a:t>: значения всех атрибутов отношения </a:t>
            </a:r>
            <a:r>
              <a:rPr lang="ru-RU" altLang="ru-RU" sz="1600" b="1" dirty="0">
                <a:solidFill>
                  <a:srgbClr val="C00000"/>
                </a:solidFill>
              </a:rPr>
              <a:t>атомарны</a:t>
            </a:r>
            <a:r>
              <a:rPr lang="ru-RU" altLang="ru-RU" sz="1600" b="1" dirty="0"/>
              <a:t> (просты или скалярны) и </a:t>
            </a:r>
            <a:r>
              <a:rPr lang="ru-RU" altLang="ru-RU" sz="1600" b="1" dirty="0">
                <a:solidFill>
                  <a:srgbClr val="C00000"/>
                </a:solidFill>
              </a:rPr>
              <a:t>отсутствуют повторяющиеся кортежи</a:t>
            </a:r>
            <a:r>
              <a:rPr lang="ru-RU" altLang="ru-RU" sz="1600" b="1" dirty="0"/>
              <a:t>. </a:t>
            </a:r>
          </a:p>
          <a:p>
            <a:pPr algn="just"/>
            <a:endParaRPr lang="ru-RU" altLang="ru-RU" sz="1600" b="1" dirty="0"/>
          </a:p>
          <a:p>
            <a:pPr algn="just"/>
            <a:r>
              <a:rPr lang="ru-RU" altLang="ru-RU" sz="1600" b="1" dirty="0"/>
              <a:t>Например, атрибут «Адрес» должен быть разбит на три «Страна», «Город» и «Адрес». </a:t>
            </a:r>
            <a:endParaRPr lang="ru-RU" altLang="ru-RU" sz="1600" b="1" dirty="0" smtClean="0"/>
          </a:p>
          <a:p>
            <a:pPr algn="just"/>
            <a:endParaRPr lang="ru-RU" altLang="ru-RU" sz="1600" b="1" dirty="0"/>
          </a:p>
          <a:p>
            <a:pPr algn="just"/>
            <a:r>
              <a:rPr lang="ru-RU" altLang="ru-RU" sz="1600" b="1" dirty="0" smtClean="0"/>
              <a:t>Второе </a:t>
            </a:r>
            <a:r>
              <a:rPr lang="ru-RU" altLang="ru-RU" sz="1600" b="1" dirty="0"/>
              <a:t>свойство легко удовлетворяется введением ключевого поля. </a:t>
            </a:r>
            <a:endParaRPr lang="ru-RU" altLang="ru-RU" sz="1600" b="1" dirty="0" smtClean="0"/>
          </a:p>
          <a:p>
            <a:pPr algn="just"/>
            <a:endParaRPr lang="ru-RU" altLang="ru-RU" sz="1600" b="1" dirty="0"/>
          </a:p>
          <a:p>
            <a:pPr algn="just"/>
            <a:r>
              <a:rPr lang="ru-RU" altLang="ru-RU" sz="1600" b="1" dirty="0" smtClean="0"/>
              <a:t>Наличие </a:t>
            </a:r>
            <a:r>
              <a:rPr lang="ru-RU" altLang="ru-RU" sz="1600" b="1" dirty="0"/>
              <a:t>повторяющейся информации ведет к возможной </a:t>
            </a:r>
            <a:r>
              <a:rPr lang="ru-RU" altLang="ru-RU" sz="1600" b="1" dirty="0">
                <a:solidFill>
                  <a:srgbClr val="C00000"/>
                </a:solidFill>
              </a:rPr>
              <a:t>потери согласованности данных</a:t>
            </a:r>
            <a:r>
              <a:rPr lang="ru-RU" altLang="ru-RU" sz="1600" b="1" dirty="0"/>
              <a:t>, т.е. возникновению </a:t>
            </a:r>
            <a:r>
              <a:rPr lang="ru-RU" altLang="ru-RU" sz="1600" b="1" dirty="0">
                <a:solidFill>
                  <a:srgbClr val="C00000"/>
                </a:solidFill>
              </a:rPr>
              <a:t>аномалий обновления </a:t>
            </a:r>
            <a:r>
              <a:rPr lang="ru-RU" altLang="ru-RU" sz="1600" b="1" dirty="0"/>
              <a:t>и неоправданному </a:t>
            </a:r>
            <a:r>
              <a:rPr lang="ru-RU" altLang="ru-RU" sz="1600" b="1" dirty="0">
                <a:solidFill>
                  <a:srgbClr val="C00000"/>
                </a:solidFill>
              </a:rPr>
              <a:t>увеличению размера БД</a:t>
            </a:r>
            <a:r>
              <a:rPr lang="ru-RU" altLang="ru-RU" sz="1600" b="1" dirty="0"/>
              <a:t>. </a:t>
            </a:r>
          </a:p>
        </p:txBody>
      </p:sp>
    </p:spTree>
    <p:extLst>
      <p:ext uri="{BB962C8B-B14F-4D97-AF65-F5344CB8AC3E}">
        <p14:creationId xmlns:p14="http://schemas.microsoft.com/office/powerpoint/2010/main" val="232620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algn="just"/>
            <a:r>
              <a:rPr lang="ru-RU" altLang="ru-RU" sz="1600" b="1" dirty="0">
                <a:solidFill>
                  <a:srgbClr val="C00000"/>
                </a:solidFill>
              </a:rPr>
              <a:t>Аномалии обновления </a:t>
            </a:r>
            <a:r>
              <a:rPr lang="ru-RU" altLang="ru-RU" sz="1600" b="1" dirty="0"/>
              <a:t>можно условно разбить на три вида:</a:t>
            </a:r>
          </a:p>
          <a:p>
            <a:pPr algn="just"/>
            <a:r>
              <a:rPr lang="ru-RU" altLang="ru-RU" sz="1600" b="1" dirty="0"/>
              <a:t> </a:t>
            </a:r>
          </a:p>
          <a:p>
            <a:pPr algn="just"/>
            <a:r>
              <a:rPr lang="ru-RU" altLang="ru-RU" sz="1600" b="1" dirty="0"/>
              <a:t>а) </a:t>
            </a:r>
            <a:r>
              <a:rPr lang="ru-RU" altLang="ru-RU" sz="1600" b="1" dirty="0">
                <a:solidFill>
                  <a:srgbClr val="C00000"/>
                </a:solidFill>
              </a:rPr>
              <a:t>аномалии добавления. </a:t>
            </a:r>
            <a:r>
              <a:rPr lang="ru-RU" altLang="ru-RU" sz="1600" b="1" dirty="0"/>
              <a:t>Возникают в случаях, когда информацию в таблицу нельзя поместить до тех пор, пока она не полная. Например, мы хотим добавить информацию о пришедшем на склад новом товаре, у которого еще нет покупателей. </a:t>
            </a:r>
          </a:p>
          <a:p>
            <a:pPr algn="just"/>
            <a:endParaRPr lang="ru-RU" altLang="ru-RU" sz="1600" b="1" dirty="0" smtClean="0"/>
          </a:p>
          <a:p>
            <a:pPr algn="just"/>
            <a:r>
              <a:rPr lang="ru-RU" altLang="ru-RU" sz="1600" b="1" dirty="0" smtClean="0"/>
              <a:t>б</a:t>
            </a:r>
            <a:r>
              <a:rPr lang="ru-RU" altLang="ru-RU" sz="1600" b="1" dirty="0"/>
              <a:t>) </a:t>
            </a:r>
            <a:r>
              <a:rPr lang="ru-RU" altLang="ru-RU" sz="1600" b="1" dirty="0">
                <a:solidFill>
                  <a:srgbClr val="C00000"/>
                </a:solidFill>
              </a:rPr>
              <a:t>аномалии удаления. </a:t>
            </a:r>
            <a:r>
              <a:rPr lang="ru-RU" altLang="ru-RU" sz="1600" b="1" dirty="0"/>
              <a:t>Состоят в том, что при удалении некоторой информации может пропасть и другая информация, не связанная напрямую с удаляемой. Например, при удалении последней записи о продаже некоторого товара сведения о нем будут утеряны, хотя это никак не будет означать, что данного товара больше нет на складе;</a:t>
            </a:r>
          </a:p>
          <a:p>
            <a:pPr algn="just"/>
            <a:endParaRPr lang="ru-RU" altLang="ru-RU" sz="1600" b="1" dirty="0" smtClean="0"/>
          </a:p>
          <a:p>
            <a:pPr algn="just"/>
            <a:r>
              <a:rPr lang="ru-RU" altLang="ru-RU" sz="1600" b="1" dirty="0" smtClean="0"/>
              <a:t>в</a:t>
            </a:r>
            <a:r>
              <a:rPr lang="ru-RU" altLang="ru-RU" sz="1600" b="1" dirty="0"/>
              <a:t>) </a:t>
            </a:r>
            <a:r>
              <a:rPr lang="ru-RU" altLang="ru-RU" sz="1600" b="1" dirty="0">
                <a:solidFill>
                  <a:srgbClr val="C00000"/>
                </a:solidFill>
              </a:rPr>
              <a:t>аномалии модификации. </a:t>
            </a:r>
            <a:r>
              <a:rPr lang="ru-RU" altLang="ru-RU" sz="1600" b="1" dirty="0"/>
              <a:t>Проявляются в том, что изменение значений некоторого поля в одной записи может привести к просмотру всей таблицы и соответствующему изменению других ее записей. Например, такая аномалия возникнет при обновлении не всех записей о покупках какого-либо клиента при смене его адреса</a:t>
            </a:r>
            <a:r>
              <a:rPr lang="ru-RU" altLang="ru-RU" sz="1600" b="1" dirty="0" smtClean="0"/>
              <a:t>. </a:t>
            </a:r>
            <a:endParaRPr lang="ru-RU" altLang="ru-RU" sz="1600" b="1" dirty="0"/>
          </a:p>
        </p:txBody>
      </p:sp>
    </p:spTree>
    <p:extLst>
      <p:ext uri="{BB962C8B-B14F-4D97-AF65-F5344CB8AC3E}">
        <p14:creationId xmlns:p14="http://schemas.microsoft.com/office/powerpoint/2010/main" val="346882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278094"/>
          </a:xfrm>
          <a:prstGeom prst="rect">
            <a:avLst/>
          </a:prstGeom>
        </p:spPr>
        <p:txBody>
          <a:bodyPr wrap="square">
            <a:spAutoFit/>
          </a:bodyPr>
          <a:lstStyle/>
          <a:p>
            <a:pPr algn="just"/>
            <a:r>
              <a:rPr lang="ru-RU" altLang="ru-RU" sz="1600" b="1" dirty="0"/>
              <a:t>Требование первой нормальной формы является базовым требованием классической реляционной модели данных, мы будем считать, что исходный набор отношений уже соответствует этому требованию. </a:t>
            </a:r>
          </a:p>
          <a:p>
            <a:pPr algn="just"/>
            <a:endParaRPr lang="ru-RU" altLang="ru-RU" sz="1600" b="1" dirty="0"/>
          </a:p>
          <a:p>
            <a:pPr algn="just"/>
            <a:r>
              <a:rPr lang="ru-RU" altLang="ru-RU" sz="1600" b="1" dirty="0"/>
              <a:t>Отношение находится во </a:t>
            </a:r>
            <a:r>
              <a:rPr lang="ru-RU" altLang="ru-RU" sz="1600" b="1" dirty="0">
                <a:solidFill>
                  <a:srgbClr val="C00000"/>
                </a:solidFill>
              </a:rPr>
              <a:t>второй нормальной форме (2NF) </a:t>
            </a:r>
            <a:r>
              <a:rPr lang="ru-RU" altLang="ru-RU" sz="1600" b="1" dirty="0"/>
              <a:t>в том и только в том случае, когда находится в 1NF, и каждый </a:t>
            </a:r>
            <a:r>
              <a:rPr lang="ru-RU" altLang="ru-RU" sz="1600" b="1" dirty="0">
                <a:solidFill>
                  <a:srgbClr val="C00000"/>
                </a:solidFill>
              </a:rPr>
              <a:t>неключевой атрибут </a:t>
            </a:r>
            <a:r>
              <a:rPr lang="ru-RU" altLang="ru-RU" sz="1600" b="1" dirty="0"/>
              <a:t>полностью </a:t>
            </a:r>
            <a:r>
              <a:rPr lang="ru-RU" altLang="ru-RU" sz="1600" b="1" dirty="0">
                <a:solidFill>
                  <a:srgbClr val="C00000"/>
                </a:solidFill>
              </a:rPr>
              <a:t>зависит от первичного ключа </a:t>
            </a:r>
            <a:r>
              <a:rPr lang="ru-RU" altLang="ru-RU" sz="1600" b="1" dirty="0"/>
              <a:t>(либо каждого ключевого атрибута) – инф. не повторяется.</a:t>
            </a:r>
          </a:p>
          <a:p>
            <a:pPr algn="just"/>
            <a:endParaRPr lang="ru-RU" altLang="ru-RU" sz="1600" b="1" i="1" dirty="0"/>
          </a:p>
          <a:p>
            <a:pPr algn="just"/>
            <a:r>
              <a:rPr lang="ru-RU" altLang="ru-RU" sz="1600" b="1" dirty="0" smtClean="0"/>
              <a:t>Отношение </a:t>
            </a:r>
            <a:r>
              <a:rPr lang="ru-RU" altLang="ru-RU" sz="1600" b="1" dirty="0"/>
              <a:t>находится в </a:t>
            </a:r>
            <a:r>
              <a:rPr lang="ru-RU" altLang="ru-RU" sz="1600" b="1" dirty="0">
                <a:solidFill>
                  <a:srgbClr val="C00000"/>
                </a:solidFill>
              </a:rPr>
              <a:t>третьей нормальной форме (3NF) </a:t>
            </a:r>
            <a:r>
              <a:rPr lang="ru-RU" altLang="ru-RU" sz="1600" b="1" dirty="0"/>
              <a:t>в том и только в том случае, если находится в 2NF и каждый </a:t>
            </a:r>
            <a:r>
              <a:rPr lang="ru-RU" altLang="ru-RU" sz="1600" b="1" dirty="0">
                <a:solidFill>
                  <a:srgbClr val="C00000"/>
                </a:solidFill>
              </a:rPr>
              <a:t>неключевой атрибут нетранзитивно зависит от первичного ключа</a:t>
            </a:r>
            <a:r>
              <a:rPr lang="ru-RU" altLang="ru-RU" sz="1600" b="1" dirty="0"/>
              <a:t>.</a:t>
            </a:r>
          </a:p>
          <a:p>
            <a:pPr algn="just"/>
            <a:r>
              <a:rPr lang="ru-RU" altLang="ru-RU" sz="1600" b="1" dirty="0"/>
              <a:t>Третья форма также постулирует отсутствие полей, которые могут быть вычислены на основе других.</a:t>
            </a:r>
          </a:p>
          <a:p>
            <a:pPr algn="just"/>
            <a:endParaRPr lang="ru-RU" altLang="ru-RU" sz="1600" b="1" dirty="0" smtClean="0"/>
          </a:p>
          <a:p>
            <a:pPr algn="just"/>
            <a:r>
              <a:rPr lang="ru-RU" altLang="ru-RU" sz="1600" b="1" dirty="0" smtClean="0">
                <a:solidFill>
                  <a:srgbClr val="C00000"/>
                </a:solidFill>
              </a:rPr>
              <a:t>Форма </a:t>
            </a:r>
            <a:r>
              <a:rPr lang="ru-RU" altLang="ru-RU" sz="1600" b="1" dirty="0" err="1">
                <a:solidFill>
                  <a:srgbClr val="C00000"/>
                </a:solidFill>
              </a:rPr>
              <a:t>Бойса</a:t>
            </a:r>
            <a:r>
              <a:rPr lang="ru-RU" altLang="ru-RU" sz="1600" b="1" dirty="0">
                <a:solidFill>
                  <a:srgbClr val="C00000"/>
                </a:solidFill>
              </a:rPr>
              <a:t>-Кодда</a:t>
            </a:r>
            <a:r>
              <a:rPr lang="ru-RU" altLang="ru-RU" sz="1600" b="1" dirty="0" smtClean="0">
                <a:solidFill>
                  <a:srgbClr val="C00000"/>
                </a:solidFill>
              </a:rPr>
              <a:t>. </a:t>
            </a:r>
            <a:r>
              <a:rPr lang="ru-RU" altLang="ru-RU" sz="1600" b="1" dirty="0" smtClean="0"/>
              <a:t>Таблица </a:t>
            </a:r>
            <a:r>
              <a:rPr lang="ru-RU" altLang="ru-RU" sz="1600" b="1" dirty="0"/>
              <a:t>находится в форме </a:t>
            </a:r>
            <a:r>
              <a:rPr lang="ru-RU" altLang="ru-RU" sz="1600" b="1" dirty="0" err="1"/>
              <a:t>Бойса</a:t>
            </a:r>
            <a:r>
              <a:rPr lang="ru-RU" altLang="ru-RU" sz="1600" b="1" dirty="0"/>
              <a:t>-Кодда, если:</a:t>
            </a:r>
          </a:p>
          <a:p>
            <a:pPr algn="just"/>
            <a:r>
              <a:rPr lang="ru-RU" altLang="ru-RU" sz="1600" b="1" dirty="0"/>
              <a:t>1) удовлетворяет требованиям третьей нормальной формы;</a:t>
            </a:r>
          </a:p>
          <a:p>
            <a:pPr algn="just"/>
            <a:r>
              <a:rPr lang="ru-RU" altLang="ru-RU" sz="1600" b="1" dirty="0"/>
              <a:t>2) в ней отсутствуют зависимости атрибутов составного ключа от </a:t>
            </a:r>
            <a:r>
              <a:rPr lang="ru-RU" altLang="ru-RU" sz="1600" b="1" dirty="0" err="1"/>
              <a:t>неключевых</a:t>
            </a:r>
            <a:r>
              <a:rPr lang="ru-RU" altLang="ru-RU" sz="1600" b="1" dirty="0"/>
              <a:t> атрибутов (правильно выбран составной ключ).</a:t>
            </a:r>
          </a:p>
        </p:txBody>
      </p:sp>
    </p:spTree>
    <p:extLst>
      <p:ext uri="{BB962C8B-B14F-4D97-AF65-F5344CB8AC3E}">
        <p14:creationId xmlns:p14="http://schemas.microsoft.com/office/powerpoint/2010/main" val="393229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677656"/>
          </a:xfrm>
          <a:prstGeom prst="rect">
            <a:avLst/>
          </a:prstGeom>
        </p:spPr>
        <p:txBody>
          <a:bodyPr wrap="square">
            <a:spAutoFit/>
          </a:bodyPr>
          <a:lstStyle/>
          <a:p>
            <a:pPr algn="just">
              <a:spcBef>
                <a:spcPct val="50000"/>
              </a:spcBef>
            </a:pPr>
            <a:r>
              <a:rPr lang="ru-RU" altLang="ru-RU" sz="1600" b="1" dirty="0">
                <a:solidFill>
                  <a:srgbClr val="C00000"/>
                </a:solidFill>
              </a:rPr>
              <a:t>Четвертая нормальная форма </a:t>
            </a:r>
            <a:r>
              <a:rPr lang="ru-RU" altLang="ru-RU" sz="1600" b="1" dirty="0"/>
              <a:t>устраняет нетривиальные </a:t>
            </a:r>
            <a:r>
              <a:rPr lang="ru-RU" altLang="ru-RU" sz="1600" b="1" dirty="0">
                <a:solidFill>
                  <a:srgbClr val="C00000"/>
                </a:solidFill>
              </a:rPr>
              <a:t>многозначные зависимости</a:t>
            </a:r>
            <a:r>
              <a:rPr lang="ru-RU" altLang="ru-RU" sz="1600" b="1" dirty="0"/>
              <a:t>.</a:t>
            </a:r>
          </a:p>
          <a:p>
            <a:pPr algn="just">
              <a:spcBef>
                <a:spcPct val="50000"/>
              </a:spcBef>
            </a:pPr>
            <a:r>
              <a:rPr lang="ru-RU" altLang="ru-RU" sz="1600" b="1" dirty="0"/>
              <a:t> Если таблица содержит два и более никак не связанных между собой </a:t>
            </a:r>
            <a:r>
              <a:rPr lang="ru-RU" altLang="ru-RU" sz="1600" b="1" dirty="0">
                <a:solidFill>
                  <a:srgbClr val="C00000"/>
                </a:solidFill>
              </a:rPr>
              <a:t>многозначных атрибута</a:t>
            </a:r>
            <a:r>
              <a:rPr lang="ru-RU" altLang="ru-RU" sz="1600" b="1" dirty="0"/>
              <a:t>, то по требованиям первой нормальной формы нам потребуется сделать отдельную запись для каждого значения каждого многозначного атрибута. </a:t>
            </a:r>
            <a:endParaRPr lang="ru-RU" altLang="ru-RU" sz="1600" b="1" dirty="0" smtClean="0"/>
          </a:p>
          <a:p>
            <a:pPr algn="just">
              <a:spcBef>
                <a:spcPct val="50000"/>
              </a:spcBef>
            </a:pPr>
            <a:r>
              <a:rPr lang="ru-RU" altLang="ru-RU" sz="1600" b="1" dirty="0" smtClean="0"/>
              <a:t>Общее </a:t>
            </a:r>
            <a:r>
              <a:rPr lang="ru-RU" altLang="ru-RU" sz="1600" b="1" dirty="0"/>
              <a:t>число записей будет равно числу сочетаний значений, принимаемых многозначными атрибутами, и может быть очень большим. </a:t>
            </a:r>
            <a:endParaRPr lang="ru-RU" altLang="ru-RU" sz="1600" b="1" dirty="0" smtClean="0"/>
          </a:p>
          <a:p>
            <a:pPr algn="just">
              <a:spcBef>
                <a:spcPct val="50000"/>
              </a:spcBef>
            </a:pPr>
            <a:r>
              <a:rPr lang="ru-RU" altLang="ru-RU" sz="1600" b="1" dirty="0" smtClean="0"/>
              <a:t>Легко </a:t>
            </a:r>
            <a:r>
              <a:rPr lang="ru-RU" altLang="ru-RU" sz="1600" b="1" dirty="0"/>
              <a:t>увидеть, что часть информации повторяется. Следовательно, для уменьшения избыточности информации и устранения возможности появления несогласованного состояния данных необходимо прибегнуть к дальнейшей </a:t>
            </a:r>
            <a:r>
              <a:rPr lang="ru-RU" altLang="ru-RU" sz="1600" b="1" dirty="0">
                <a:solidFill>
                  <a:srgbClr val="C00000"/>
                </a:solidFill>
              </a:rPr>
              <a:t>декомпозиции отношения</a:t>
            </a:r>
            <a:r>
              <a:rPr lang="ru-RU" altLang="ru-RU" sz="1600" b="1" dirty="0"/>
              <a:t>.</a:t>
            </a:r>
          </a:p>
        </p:txBody>
      </p:sp>
    </p:spTree>
    <p:extLst>
      <p:ext uri="{BB962C8B-B14F-4D97-AF65-F5344CB8AC3E}">
        <p14:creationId xmlns:p14="http://schemas.microsoft.com/office/powerpoint/2010/main" val="194536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Нормализация данных</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algn="just"/>
            <a:r>
              <a:rPr lang="ru-RU" altLang="ru-RU" sz="1600" b="1" dirty="0">
                <a:solidFill>
                  <a:srgbClr val="C00000"/>
                </a:solidFill>
              </a:rPr>
              <a:t>Пятая нормальная форма </a:t>
            </a:r>
            <a:r>
              <a:rPr lang="ru-RU" altLang="ru-RU" sz="1600" b="1" dirty="0"/>
              <a:t>основывается на концепции </a:t>
            </a:r>
            <a:r>
              <a:rPr lang="ru-RU" altLang="ru-RU" sz="1600" b="1" dirty="0">
                <a:solidFill>
                  <a:srgbClr val="C00000"/>
                </a:solidFill>
              </a:rPr>
              <a:t>устранения зависимостей объединения</a:t>
            </a:r>
            <a:r>
              <a:rPr lang="ru-RU" altLang="ru-RU" sz="1600" b="1" dirty="0"/>
              <a:t>. </a:t>
            </a:r>
            <a:endParaRPr lang="ru-RU" altLang="ru-RU" sz="1600" b="1" dirty="0" smtClean="0"/>
          </a:p>
          <a:p>
            <a:pPr algn="just"/>
            <a:endParaRPr lang="ru-RU" altLang="ru-RU" sz="1600" b="1" dirty="0"/>
          </a:p>
          <a:p>
            <a:pPr algn="just"/>
            <a:r>
              <a:rPr lang="ru-RU" altLang="ru-RU" sz="1600" b="1" dirty="0" smtClean="0"/>
              <a:t>Может </a:t>
            </a:r>
            <a:r>
              <a:rPr lang="ru-RU" altLang="ru-RU" sz="1600" b="1" dirty="0"/>
              <a:t>случиться ситуация, когда нельзя разбить таблицу на две таким образом, чтобы </a:t>
            </a:r>
            <a:r>
              <a:rPr lang="ru-RU" altLang="ru-RU" sz="1600" b="1" dirty="0">
                <a:solidFill>
                  <a:srgbClr val="C00000"/>
                </a:solidFill>
              </a:rPr>
              <a:t>получить после объединения исходный результат </a:t>
            </a:r>
            <a:r>
              <a:rPr lang="ru-RU" altLang="ru-RU" sz="1600" b="1" dirty="0"/>
              <a:t>(некоторые записи могут быть потеряны или, наоборот, могут появиться подложные записи). </a:t>
            </a:r>
            <a:endParaRPr lang="ru-RU" altLang="ru-RU" sz="1600" b="1" dirty="0" smtClean="0"/>
          </a:p>
          <a:p>
            <a:pPr algn="just"/>
            <a:r>
              <a:rPr lang="ru-RU" altLang="ru-RU" sz="1600" b="1" dirty="0" smtClean="0"/>
              <a:t>Однако </a:t>
            </a:r>
            <a:r>
              <a:rPr lang="ru-RU" altLang="ru-RU" sz="1600" b="1" dirty="0"/>
              <a:t>при этом существует ситуация, что при выполнении всех правил нормализации такую таблицу можно разбить на три и более таблиц. На практике этот вид зависимости очень трудно обнаружить и, следовательно, устранить.</a:t>
            </a:r>
          </a:p>
          <a:p>
            <a:pPr algn="just"/>
            <a:endParaRPr lang="ru-RU" altLang="ru-RU" sz="1600" b="1" dirty="0"/>
          </a:p>
          <a:p>
            <a:pPr algn="just"/>
            <a:r>
              <a:rPr lang="ru-RU" altLang="ru-RU" sz="1600" b="1" dirty="0"/>
              <a:t>Сформулируем несколько </a:t>
            </a:r>
            <a:r>
              <a:rPr lang="ru-RU" altLang="ru-RU" sz="1600" b="1" dirty="0">
                <a:solidFill>
                  <a:srgbClr val="C00000"/>
                </a:solidFill>
              </a:rPr>
              <a:t>правил</a:t>
            </a:r>
            <a:r>
              <a:rPr lang="ru-RU" altLang="ru-RU" sz="1600" b="1" dirty="0"/>
              <a:t>, которых следует придерживаться при нормализации таблиц.</a:t>
            </a:r>
          </a:p>
          <a:p>
            <a:pPr algn="just"/>
            <a:endParaRPr lang="ru-RU" altLang="ru-RU" sz="1600" b="1" dirty="0"/>
          </a:p>
          <a:p>
            <a:pPr algn="just"/>
            <a:r>
              <a:rPr lang="ru-RU" altLang="ru-RU" sz="1600" b="1" dirty="0"/>
              <a:t>1. Разрабатывайте схему данных таким образом, чтобы можно было легко объяснить ее, т. е. не комбинируйте атрибуты независимых объектов и не создавайте сложные связи.</a:t>
            </a:r>
          </a:p>
          <a:p>
            <a:pPr algn="just"/>
            <a:r>
              <a:rPr lang="ru-RU" altLang="ru-RU" sz="1600" b="1" dirty="0"/>
              <a:t>2. Разрабатывайте схему данных таким образом, чтобы исключить возможность появления аномалий обновления,</a:t>
            </a:r>
          </a:p>
          <a:p>
            <a:pPr algn="just"/>
            <a:r>
              <a:rPr lang="ru-RU" altLang="ru-RU" sz="1600" b="1" dirty="0"/>
              <a:t>3. Разрабатывайте схему данных таким образом, чтобы в связях участвовали только первичные (можно допустить потенциальные) и внешние ключи, Это позволит избежать появления подложных записей.</a:t>
            </a:r>
          </a:p>
        </p:txBody>
      </p:sp>
    </p:spTree>
    <p:extLst>
      <p:ext uri="{BB962C8B-B14F-4D97-AF65-F5344CB8AC3E}">
        <p14:creationId xmlns:p14="http://schemas.microsoft.com/office/powerpoint/2010/main" val="38602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Язык </a:t>
            </a:r>
            <a:r>
              <a:rPr lang="en-US" sz="1600" b="1" dirty="0" smtClean="0">
                <a:solidFill>
                  <a:schemeClr val="bg1"/>
                </a:solidFill>
                <a:latin typeface="Sansation" pitchFamily="2" charset="0"/>
              </a:rPr>
              <a:t>SQL</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062103"/>
          </a:xfrm>
          <a:prstGeom prst="rect">
            <a:avLst/>
          </a:prstGeom>
        </p:spPr>
        <p:txBody>
          <a:bodyPr wrap="square">
            <a:spAutoFit/>
          </a:bodyPr>
          <a:lstStyle/>
          <a:p>
            <a:pPr algn="just"/>
            <a:r>
              <a:rPr lang="en-US" altLang="ru-RU" sz="1600" b="1" dirty="0">
                <a:solidFill>
                  <a:srgbClr val="C00000"/>
                </a:solidFill>
              </a:rPr>
              <a:t>Structured Query Language</a:t>
            </a:r>
            <a:r>
              <a:rPr lang="ru-RU" altLang="ru-RU" sz="1600" b="1" dirty="0">
                <a:solidFill>
                  <a:srgbClr val="C00000"/>
                </a:solidFill>
              </a:rPr>
              <a:t> </a:t>
            </a:r>
            <a:r>
              <a:rPr lang="ru-RU" altLang="ru-RU" sz="1600" b="1" dirty="0"/>
              <a:t>– стандартный язык управления реляционными базами данных с архитектурой клиент-сервер. </a:t>
            </a:r>
            <a:endParaRPr lang="en-US" altLang="ru-RU" sz="1600" b="1" dirty="0"/>
          </a:p>
          <a:p>
            <a:pPr algn="just"/>
            <a:endParaRPr lang="en-US" altLang="ru-RU" sz="1600" b="1" dirty="0" smtClean="0"/>
          </a:p>
          <a:p>
            <a:pPr algn="just"/>
            <a:r>
              <a:rPr lang="ru-RU" altLang="ru-RU" sz="1600" b="1" dirty="0" smtClean="0"/>
              <a:t>Целью </a:t>
            </a:r>
            <a:r>
              <a:rPr lang="ru-RU" altLang="ru-RU" sz="1600" b="1" dirty="0"/>
              <a:t>разработки было создание простого непроцедурного языка, которым мог бы воспользоваться любой пользователь, даже не имеющий навыков программирования.</a:t>
            </a:r>
            <a:endParaRPr lang="en-US" altLang="ru-RU" sz="1600" b="1" dirty="0"/>
          </a:p>
          <a:p>
            <a:pPr algn="just"/>
            <a:r>
              <a:rPr lang="ru-RU" altLang="ru-RU" sz="1600" b="1" dirty="0"/>
              <a:t> </a:t>
            </a:r>
          </a:p>
          <a:p>
            <a:pPr algn="just"/>
            <a:r>
              <a:rPr lang="ru-RU" altLang="ru-RU" sz="1600" b="1" dirty="0">
                <a:solidFill>
                  <a:srgbClr val="C00000"/>
                </a:solidFill>
              </a:rPr>
              <a:t>Правило №5 </a:t>
            </a:r>
            <a:r>
              <a:rPr lang="ru-RU" altLang="ru-RU" sz="1600" b="1" dirty="0" smtClean="0">
                <a:solidFill>
                  <a:srgbClr val="C00000"/>
                </a:solidFill>
              </a:rPr>
              <a:t>Кодда </a:t>
            </a:r>
            <a:r>
              <a:rPr lang="ru-RU" altLang="ru-RU" sz="1600" b="1" dirty="0"/>
              <a:t>(из правил-требований к реляционной модели) гласит: язык доступа к данным должен быть единственным способом доступа к данным в реляционной СУБД.</a:t>
            </a:r>
          </a:p>
        </p:txBody>
      </p:sp>
    </p:spTree>
    <p:extLst>
      <p:ext uri="{BB962C8B-B14F-4D97-AF65-F5344CB8AC3E}">
        <p14:creationId xmlns:p14="http://schemas.microsoft.com/office/powerpoint/2010/main" val="98227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Язык </a:t>
            </a:r>
            <a:r>
              <a:rPr lang="en-US" sz="1600" b="1" dirty="0" smtClean="0">
                <a:solidFill>
                  <a:schemeClr val="bg1"/>
                </a:solidFill>
                <a:latin typeface="Sansation" pitchFamily="2" charset="0"/>
              </a:rPr>
              <a:t>SQL: </a:t>
            </a:r>
            <a:r>
              <a:rPr lang="ru-RU" sz="1600" b="1" dirty="0" smtClean="0">
                <a:solidFill>
                  <a:schemeClr val="bg1"/>
                </a:solidFill>
                <a:latin typeface="Sansation" pitchFamily="2" charset="0"/>
              </a:rPr>
              <a:t>стандарты языка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554545"/>
          </a:xfrm>
          <a:prstGeom prst="rect">
            <a:avLst/>
          </a:prstGeom>
        </p:spPr>
        <p:txBody>
          <a:bodyPr wrap="square">
            <a:spAutoFit/>
          </a:bodyPr>
          <a:lstStyle/>
          <a:p>
            <a:pPr algn="just"/>
            <a:r>
              <a:rPr lang="ru-RU" altLang="ru-RU" sz="1600" b="1" dirty="0"/>
              <a:t>Поскольку к началу 1980-х годов существовало несколько вариантов СУБД от разных производителей, причём каждый из них обладал собственной реализацией языка запросов, было принято решение разработать стандарт языка, который будет </a:t>
            </a:r>
            <a:r>
              <a:rPr lang="ru-RU" altLang="ru-RU" sz="1600" b="1" dirty="0" smtClean="0"/>
              <a:t>гарантировать </a:t>
            </a:r>
            <a:r>
              <a:rPr lang="ru-RU" altLang="ru-RU" sz="1600" b="1" dirty="0"/>
              <a:t>переносимость ПО с одной СУБД на другую (при условии, что они будут поддерживать этот стандарт).</a:t>
            </a:r>
            <a:endParaRPr lang="en-US" altLang="ru-RU" sz="1600" b="1" dirty="0"/>
          </a:p>
          <a:p>
            <a:pPr algn="just"/>
            <a:r>
              <a:rPr lang="ru-RU" altLang="ru-RU" sz="1600" b="1" dirty="0"/>
              <a:t>			</a:t>
            </a:r>
            <a:endParaRPr lang="en-US" altLang="ru-RU" sz="1600" b="1" dirty="0" smtClean="0"/>
          </a:p>
          <a:p>
            <a:pPr algn="just"/>
            <a:r>
              <a:rPr lang="ru-RU" altLang="ru-RU" sz="1600" b="1" dirty="0"/>
              <a:t>	</a:t>
            </a:r>
            <a:r>
              <a:rPr lang="ru-RU" altLang="ru-RU" sz="1600" b="1" i="1" dirty="0"/>
              <a:t>Основные стандарты:</a:t>
            </a:r>
          </a:p>
          <a:p>
            <a:pPr algn="just"/>
            <a:r>
              <a:rPr lang="ru-RU" altLang="ru-RU" sz="1600" b="1" dirty="0"/>
              <a:t>	</a:t>
            </a:r>
            <a:r>
              <a:rPr lang="ru-RU" altLang="ru-RU" sz="1600" b="1" dirty="0" smtClean="0"/>
              <a:t>1986 </a:t>
            </a:r>
            <a:r>
              <a:rPr lang="ru-RU" altLang="ru-RU" sz="1600" b="1" dirty="0"/>
              <a:t>г. - </a:t>
            </a:r>
            <a:r>
              <a:rPr lang="en-AU" altLang="ru-RU" sz="1600" b="1" dirty="0"/>
              <a:t>SQL-86</a:t>
            </a:r>
            <a:r>
              <a:rPr lang="ru-RU" altLang="ru-RU" sz="1600" b="1" dirty="0"/>
              <a:t> </a:t>
            </a:r>
            <a:r>
              <a:rPr lang="en-US" altLang="ru-RU" sz="1600" b="1" dirty="0"/>
              <a:t>(SQL</a:t>
            </a:r>
            <a:r>
              <a:rPr lang="ru-RU" altLang="ru-RU" sz="1600" b="1" dirty="0"/>
              <a:t>1)</a:t>
            </a:r>
            <a:endParaRPr lang="en-US" altLang="ru-RU" sz="1600" b="1" dirty="0"/>
          </a:p>
          <a:p>
            <a:pPr algn="just"/>
            <a:r>
              <a:rPr lang="ru-RU" altLang="ru-RU" sz="1600" b="1" dirty="0"/>
              <a:t>	</a:t>
            </a:r>
            <a:r>
              <a:rPr lang="en-US" altLang="ru-RU" sz="1600" b="1" dirty="0" smtClean="0"/>
              <a:t>1992 </a:t>
            </a:r>
            <a:r>
              <a:rPr lang="ru-RU" altLang="ru-RU" sz="1600" b="1" dirty="0"/>
              <a:t>г. - </a:t>
            </a:r>
            <a:r>
              <a:rPr lang="en-US" altLang="ru-RU" sz="1600" b="1" dirty="0"/>
              <a:t>SQL2</a:t>
            </a:r>
            <a:endParaRPr lang="ru-RU" altLang="ru-RU" sz="1600" b="1" dirty="0"/>
          </a:p>
          <a:p>
            <a:pPr algn="just"/>
            <a:r>
              <a:rPr lang="ru-RU" altLang="ru-RU" sz="1600" b="1" dirty="0"/>
              <a:t>	</a:t>
            </a:r>
            <a:r>
              <a:rPr lang="ru-RU" altLang="ru-RU" sz="1600" b="1" dirty="0" smtClean="0"/>
              <a:t>2003 </a:t>
            </a:r>
            <a:r>
              <a:rPr lang="ru-RU" altLang="ru-RU" sz="1600" b="1" dirty="0"/>
              <a:t>г. –</a:t>
            </a:r>
            <a:r>
              <a:rPr lang="en-US" altLang="ru-RU" sz="1600" b="1" dirty="0"/>
              <a:t>SQL</a:t>
            </a:r>
            <a:r>
              <a:rPr lang="ru-RU" altLang="ru-RU" sz="1600" b="1" dirty="0"/>
              <a:t>2003</a:t>
            </a:r>
            <a:r>
              <a:rPr lang="en-US" altLang="ru-RU" sz="1600" b="1" dirty="0"/>
              <a:t>(SQL3)</a:t>
            </a:r>
            <a:endParaRPr lang="ru-RU" altLang="ru-RU" sz="1600" b="1" dirty="0"/>
          </a:p>
        </p:txBody>
      </p:sp>
    </p:spTree>
    <p:extLst>
      <p:ext uri="{BB962C8B-B14F-4D97-AF65-F5344CB8AC3E}">
        <p14:creationId xmlns:p14="http://schemas.microsoft.com/office/powerpoint/2010/main" val="263421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Язык </a:t>
            </a:r>
            <a:r>
              <a:rPr lang="en-US" sz="1600" b="1" dirty="0" smtClean="0">
                <a:solidFill>
                  <a:schemeClr val="bg1"/>
                </a:solidFill>
                <a:latin typeface="Sansation" pitchFamily="2" charset="0"/>
              </a:rPr>
              <a:t>SQL</a:t>
            </a:r>
            <a:r>
              <a:rPr lang="ru-RU" sz="1600" b="1" dirty="0" smtClean="0">
                <a:solidFill>
                  <a:schemeClr val="bg1"/>
                </a:solidFill>
                <a:latin typeface="Sansation" pitchFamily="2" charset="0"/>
              </a:rPr>
              <a:t>: преимущества языка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marL="285750" indent="-285750" algn="just">
              <a:buFont typeface="Arial" panose="020B0604020202020204" pitchFamily="34" charset="0"/>
              <a:buChar char="•"/>
            </a:pPr>
            <a:r>
              <a:rPr lang="ru-RU" altLang="ru-RU" sz="1600" b="1" dirty="0">
                <a:solidFill>
                  <a:srgbClr val="C00000"/>
                </a:solidFill>
              </a:rPr>
              <a:t>Независимость от конкретной СУБД </a:t>
            </a:r>
            <a:r>
              <a:rPr lang="ru-RU" altLang="ru-RU" sz="1600" b="1" dirty="0" smtClean="0"/>
              <a:t>несмотря </a:t>
            </a:r>
            <a:r>
              <a:rPr lang="ru-RU" altLang="ru-RU" sz="1600" b="1" dirty="0"/>
              <a:t>на наличие диалектов и различий в синтаксисе, в большинстве своём тексты SQL-запросов, содержащие DDL и DML, могут быть достаточно легко перенесены из одной СУБД в другую. Существуют системы, разработчики которых изначально ориентировались на применение по меньшей мере нескольких СУБД.</a:t>
            </a:r>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a:solidFill>
                  <a:srgbClr val="C00000"/>
                </a:solidFill>
              </a:rPr>
              <a:t>Наличие стандартов</a:t>
            </a:r>
            <a:r>
              <a:rPr lang="ru-RU" altLang="ru-RU" sz="1600" b="1" dirty="0"/>
              <a:t>  </a:t>
            </a:r>
            <a:r>
              <a:rPr lang="ru-RU" altLang="ru-RU" sz="1600" b="1" dirty="0" smtClean="0"/>
              <a:t>и </a:t>
            </a:r>
            <a:r>
              <a:rPr lang="ru-RU" altLang="ru-RU" sz="1600" b="1" dirty="0"/>
              <a:t>набора тестов для выявления совместимости и соответствия конкретной реализации SQL общепринятому стандарту только способствует «стабилизации» языка</a:t>
            </a:r>
            <a:r>
              <a:rPr lang="ru-RU" altLang="ru-RU" sz="1600" b="1" dirty="0" smtClean="0"/>
              <a:t>.</a:t>
            </a:r>
            <a:endParaRPr lang="ru-RU" altLang="ru-RU" sz="1600" b="1" dirty="0"/>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smtClean="0">
                <a:solidFill>
                  <a:srgbClr val="C00000"/>
                </a:solidFill>
              </a:rPr>
              <a:t>Декларативность</a:t>
            </a:r>
            <a:r>
              <a:rPr lang="ru-RU" altLang="ru-RU" sz="1600" b="1" dirty="0" smtClean="0"/>
              <a:t> -  с </a:t>
            </a:r>
            <a:r>
              <a:rPr lang="ru-RU" altLang="ru-RU" sz="1600" b="1" dirty="0"/>
              <a:t>помощью SQL программист описывает только то, какие данные нужно извлечь или модифицировать. То, каким образом это сделать, решает СУБД непосредственно при обработке SQL-запроса. Однако не стоит думать, что это полностью универсальный принцип — программист описывает набор данных для выборки или модификации, однако ему при этом полезно представлять, как СУБД будет разбирать текст его запроса. </a:t>
            </a:r>
          </a:p>
        </p:txBody>
      </p:sp>
    </p:spTree>
    <p:extLst>
      <p:ext uri="{BB962C8B-B14F-4D97-AF65-F5344CB8AC3E}">
        <p14:creationId xmlns:p14="http://schemas.microsoft.com/office/powerpoint/2010/main" val="171275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Язык </a:t>
            </a:r>
            <a:r>
              <a:rPr lang="en-US" sz="1600" b="1" dirty="0" smtClean="0">
                <a:solidFill>
                  <a:schemeClr val="bg1"/>
                </a:solidFill>
                <a:latin typeface="Sansation" pitchFamily="2" charset="0"/>
              </a:rPr>
              <a:t>SQL</a:t>
            </a:r>
            <a:r>
              <a:rPr lang="ru-RU" sz="1600" b="1" dirty="0" smtClean="0">
                <a:solidFill>
                  <a:schemeClr val="bg1"/>
                </a:solidFill>
                <a:latin typeface="Sansation" pitchFamily="2" charset="0"/>
              </a:rPr>
              <a:t>: недостатки языка</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marL="285750" indent="-285750" algn="just">
              <a:buFont typeface="Arial" panose="020B0604020202020204" pitchFamily="34" charset="0"/>
              <a:buChar char="•"/>
            </a:pPr>
            <a:r>
              <a:rPr lang="ru-RU" altLang="ru-RU" sz="1600" b="1" dirty="0">
                <a:solidFill>
                  <a:srgbClr val="C00000"/>
                </a:solidFill>
              </a:rPr>
              <a:t>Несоответствие реляционной модели </a:t>
            </a:r>
            <a:r>
              <a:rPr lang="ru-RU" altLang="ru-RU" sz="1600" b="1" dirty="0" smtClean="0">
                <a:solidFill>
                  <a:srgbClr val="C00000"/>
                </a:solidFill>
              </a:rPr>
              <a:t>данных.</a:t>
            </a:r>
            <a:r>
              <a:rPr lang="ru-RU" altLang="ru-RU" sz="1600" b="1" dirty="0">
                <a:solidFill>
                  <a:srgbClr val="C00000"/>
                </a:solidFill>
              </a:rPr>
              <a:t> </a:t>
            </a:r>
            <a:r>
              <a:rPr lang="ru-RU" altLang="ru-RU" sz="1600" b="1" dirty="0"/>
              <a:t> Создатели реляционной модели данных Эдгар Кодд, Кристофер Дейт и их сторонники указывают на то, что SQL не является истинно реляционным языком.</a:t>
            </a:r>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smtClean="0">
                <a:solidFill>
                  <a:srgbClr val="C00000"/>
                </a:solidFill>
              </a:rPr>
              <a:t>Сложность.</a:t>
            </a:r>
            <a:r>
              <a:rPr lang="ru-RU" altLang="ru-RU" sz="1600" b="1" dirty="0">
                <a:solidFill>
                  <a:srgbClr val="C00000"/>
                </a:solidFill>
              </a:rPr>
              <a:t> </a:t>
            </a:r>
            <a:r>
              <a:rPr lang="ru-RU" altLang="ru-RU" sz="1600" b="1" dirty="0"/>
              <a:t> Хотя SQL и задумывался как средство работы конечного пользователя, в конце концов он стал настолько сложным, что превратился в инструмент программиста. </a:t>
            </a:r>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a:solidFill>
                  <a:srgbClr val="C00000"/>
                </a:solidFill>
              </a:rPr>
              <a:t>Отступления от </a:t>
            </a:r>
            <a:r>
              <a:rPr lang="ru-RU" altLang="ru-RU" sz="1600" b="1" dirty="0" smtClean="0">
                <a:solidFill>
                  <a:srgbClr val="C00000"/>
                </a:solidFill>
              </a:rPr>
              <a:t>стандартов.</a:t>
            </a:r>
            <a:r>
              <a:rPr lang="ru-RU" altLang="ru-RU" sz="1600" b="1" dirty="0">
                <a:solidFill>
                  <a:srgbClr val="C00000"/>
                </a:solidFill>
              </a:rPr>
              <a:t> </a:t>
            </a:r>
            <a:r>
              <a:rPr lang="ru-RU" altLang="ru-RU" sz="1600" b="1" dirty="0"/>
              <a:t> Несмотря на наличие международного стандарта, многие компании, занимающиеся разработкой СУБД (например, </a:t>
            </a:r>
            <a:r>
              <a:rPr lang="ru-RU" altLang="ru-RU" sz="1600" b="1" dirty="0" err="1"/>
              <a:t>Oracle</a:t>
            </a:r>
            <a:r>
              <a:rPr lang="ru-RU" altLang="ru-RU" sz="1600" b="1" dirty="0"/>
              <a:t>, </a:t>
            </a:r>
            <a:r>
              <a:rPr lang="ru-RU" altLang="ru-RU" sz="1600" b="1" dirty="0" err="1"/>
              <a:t>Sybase</a:t>
            </a:r>
            <a:r>
              <a:rPr lang="ru-RU" altLang="ru-RU" sz="1600" b="1" dirty="0"/>
              <a:t>, Microsoft, </a:t>
            </a:r>
            <a:r>
              <a:rPr lang="ru-RU" altLang="ru-RU" sz="1600" b="1" dirty="0" err="1"/>
              <a:t>MySQL</a:t>
            </a:r>
            <a:r>
              <a:rPr lang="ru-RU" altLang="ru-RU" sz="1600" b="1" dirty="0"/>
              <a:t> AB), вносят изменения в язык SQL, применяемый в разрабатываемой СУБД. Таким образом, появляются специфичные для каждой конкретной СУБД диалекты языка SQL. </a:t>
            </a:r>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a:solidFill>
                  <a:srgbClr val="C00000"/>
                </a:solidFill>
              </a:rPr>
              <a:t>Сложность работы с иерархическими </a:t>
            </a:r>
            <a:r>
              <a:rPr lang="ru-RU" altLang="ru-RU" sz="1600" b="1" dirty="0" smtClean="0">
                <a:solidFill>
                  <a:srgbClr val="C00000"/>
                </a:solidFill>
              </a:rPr>
              <a:t>структурами.</a:t>
            </a:r>
            <a:r>
              <a:rPr lang="ru-RU" altLang="ru-RU" sz="1600" b="1" dirty="0">
                <a:solidFill>
                  <a:srgbClr val="C00000"/>
                </a:solidFill>
              </a:rPr>
              <a:t>  </a:t>
            </a:r>
            <a:r>
              <a:rPr lang="ru-RU" altLang="ru-RU" sz="1600" b="1" dirty="0"/>
              <a:t>Ранее диалекты SQL большинства СУБД не предлагали способа манипуляции древовидными структурами. В настоящее время в ANSI стандартизована рекурсивная конструкция WITH из диалекта SQL DB2. </a:t>
            </a:r>
          </a:p>
        </p:txBody>
      </p:sp>
    </p:spTree>
    <p:extLst>
      <p:ext uri="{BB962C8B-B14F-4D97-AF65-F5344CB8AC3E}">
        <p14:creationId xmlns:p14="http://schemas.microsoft.com/office/powerpoint/2010/main" val="155201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12 </a:t>
            </a:r>
            <a:r>
              <a:rPr lang="ru-RU" sz="1600" b="1" dirty="0" smtClean="0">
                <a:solidFill>
                  <a:schemeClr val="bg1"/>
                </a:solidFill>
                <a:latin typeface="Sansation" pitchFamily="2" charset="0"/>
              </a:rPr>
              <a:t>правил Кодда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4</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marL="342900" indent="-342900" algn="just">
              <a:buFont typeface="+mj-lt"/>
              <a:buAutoNum type="arabicPeriod" startAt="4"/>
            </a:pPr>
            <a:r>
              <a:rPr lang="ru-RU" sz="1600" b="1" dirty="0" smtClean="0">
                <a:solidFill>
                  <a:srgbClr val="C00000"/>
                </a:solidFill>
              </a:rPr>
              <a:t>Доступ </a:t>
            </a:r>
            <a:r>
              <a:rPr lang="ru-RU" sz="1600" b="1" dirty="0">
                <a:solidFill>
                  <a:srgbClr val="C00000"/>
                </a:solidFill>
              </a:rPr>
              <a:t>к словарю данных в терминах реляционной модели (</a:t>
            </a:r>
            <a:r>
              <a:rPr lang="ru-RU" sz="1600" b="1" dirty="0" err="1">
                <a:solidFill>
                  <a:srgbClr val="C00000"/>
                </a:solidFill>
              </a:rPr>
              <a:t>Dynamic</a:t>
            </a:r>
            <a:r>
              <a:rPr lang="ru-RU" sz="1600" b="1" dirty="0">
                <a:solidFill>
                  <a:srgbClr val="C00000"/>
                </a:solidFill>
              </a:rPr>
              <a:t> </a:t>
            </a:r>
            <a:r>
              <a:rPr lang="ru-RU" sz="1600" b="1" dirty="0" err="1">
                <a:solidFill>
                  <a:srgbClr val="C00000"/>
                </a:solidFill>
              </a:rPr>
              <a:t>On</a:t>
            </a:r>
            <a:r>
              <a:rPr lang="en-US" sz="1600" b="1" dirty="0">
                <a:solidFill>
                  <a:srgbClr val="C00000"/>
                </a:solidFill>
              </a:rPr>
              <a:t>Line Catalog Based on the Relational Model). </a:t>
            </a:r>
            <a:r>
              <a:rPr lang="ru-RU" sz="1600" b="1" dirty="0"/>
              <a:t>Словарь данных должен сохраняться в форме </a:t>
            </a:r>
            <a:r>
              <a:rPr lang="ru-RU" sz="1600" b="1" dirty="0">
                <a:solidFill>
                  <a:srgbClr val="C00000"/>
                </a:solidFill>
              </a:rPr>
              <a:t>реляционных таблиц</a:t>
            </a:r>
            <a:r>
              <a:rPr lang="ru-RU" sz="1600" b="1" dirty="0"/>
              <a:t>, и система управления реляционными базами данных должна поддерживать доступ к нему при помощи стандартных языковых средств, тех же самых, которые используются для работы с реляционными таблицами, содержащими </a:t>
            </a:r>
            <a:r>
              <a:rPr lang="ru-RU" sz="1600" b="1" dirty="0" smtClean="0"/>
              <a:t>пользовательские данные. </a:t>
            </a:r>
          </a:p>
          <a:p>
            <a:pPr lvl="1" algn="just"/>
            <a:r>
              <a:rPr lang="ru-RU" sz="1600" i="1" dirty="0" smtClean="0">
                <a:solidFill>
                  <a:srgbClr val="C00000"/>
                </a:solidFill>
              </a:rPr>
              <a:t>Словарь </a:t>
            </a:r>
            <a:r>
              <a:rPr lang="ru-RU" sz="1600" i="1" dirty="0">
                <a:solidFill>
                  <a:srgbClr val="C00000"/>
                </a:solidFill>
              </a:rPr>
              <a:t>данных (СД) </a:t>
            </a:r>
            <a:r>
              <a:rPr lang="ru-RU" sz="1600" i="1" dirty="0"/>
              <a:t>представляет собой подсистему </a:t>
            </a:r>
            <a:r>
              <a:rPr lang="ru-RU" sz="1600" i="1" dirty="0" err="1"/>
              <a:t>БнД</a:t>
            </a:r>
            <a:r>
              <a:rPr lang="ru-RU" sz="1600" i="1" dirty="0"/>
              <a:t>, предназначенную для централизованного хранения информации о структурах данных, взаимосвязях файлов БД друг с другом, типах данных и форматах их представления, принадлежности данных пользователям, кодах защиты и разграничения доступа и т.п</a:t>
            </a:r>
            <a:r>
              <a:rPr lang="ru-RU" sz="1600" i="1" dirty="0" smtClean="0"/>
              <a:t>.</a:t>
            </a:r>
          </a:p>
          <a:p>
            <a:pPr lvl="1" algn="just"/>
            <a:endParaRPr lang="ru-RU" sz="1600" b="1" dirty="0"/>
          </a:p>
          <a:p>
            <a:pPr marL="342900" indent="-342900" algn="just">
              <a:buFont typeface="+mj-lt"/>
              <a:buAutoNum type="arabicPeriod" startAt="4"/>
            </a:pPr>
            <a:r>
              <a:rPr lang="ru-RU" sz="1600" b="1" dirty="0" smtClean="0">
                <a:solidFill>
                  <a:srgbClr val="C00000"/>
                </a:solidFill>
              </a:rPr>
              <a:t>Полнота </a:t>
            </a:r>
            <a:r>
              <a:rPr lang="ru-RU" sz="1600" b="1" dirty="0">
                <a:solidFill>
                  <a:srgbClr val="C00000"/>
                </a:solidFill>
              </a:rPr>
              <a:t>подмножества языка (</a:t>
            </a:r>
            <a:r>
              <a:rPr lang="en-US" sz="1600" b="1" dirty="0">
                <a:solidFill>
                  <a:srgbClr val="C00000"/>
                </a:solidFill>
              </a:rPr>
              <a:t>Comprehensive Data Sublanguage Rule). </a:t>
            </a:r>
            <a:r>
              <a:rPr lang="ru-RU" sz="1600" b="1" dirty="0"/>
              <a:t>Система управления реляционными базами данных должна поддерживать единственный язык, который позволяет выполнять все операции доступа к данным:</a:t>
            </a:r>
            <a:r>
              <a:rPr lang="ru-RU" sz="1600" b="1" dirty="0">
                <a:solidFill>
                  <a:srgbClr val="C00000"/>
                </a:solidFill>
              </a:rPr>
              <a:t> операции определения данных, манипулирования данными, управления доступом к данным, управления транзакциями</a:t>
            </a:r>
            <a:r>
              <a:rPr lang="ru-RU" sz="1600" b="1" dirty="0"/>
              <a:t>.</a:t>
            </a:r>
          </a:p>
        </p:txBody>
      </p:sp>
    </p:spTree>
    <p:extLst>
      <p:ext uri="{BB962C8B-B14F-4D97-AF65-F5344CB8AC3E}">
        <p14:creationId xmlns:p14="http://schemas.microsoft.com/office/powerpoint/2010/main" val="161767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DDL – data definition language (</a:t>
            </a:r>
            <a:r>
              <a:rPr lang="ru-RU" sz="1600" b="1" dirty="0">
                <a:solidFill>
                  <a:schemeClr val="bg1"/>
                </a:solidFill>
                <a:latin typeface="Sansation" pitchFamily="2" charset="0"/>
              </a:rPr>
              <a:t>язык определения данных) </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554545"/>
          </a:xfrm>
          <a:prstGeom prst="rect">
            <a:avLst/>
          </a:prstGeom>
        </p:spPr>
        <p:txBody>
          <a:bodyPr wrap="square">
            <a:spAutoFit/>
          </a:bodyPr>
          <a:lstStyle/>
          <a:p>
            <a:pPr algn="just"/>
            <a:r>
              <a:rPr lang="ru-RU" altLang="ru-RU" sz="1600" b="1" dirty="0"/>
              <a:t>включает всевозможные команды создания (</a:t>
            </a:r>
            <a:r>
              <a:rPr lang="en-US" altLang="ru-RU" sz="1600" b="1" dirty="0"/>
              <a:t>CREATE</a:t>
            </a:r>
            <a:r>
              <a:rPr lang="ru-RU" altLang="ru-RU" sz="1600" b="1" dirty="0"/>
              <a:t>), удаления (</a:t>
            </a:r>
            <a:r>
              <a:rPr lang="en-US" altLang="ru-RU" sz="1600" b="1" dirty="0"/>
              <a:t>DROP</a:t>
            </a:r>
            <a:r>
              <a:rPr lang="ru-RU" altLang="ru-RU" sz="1600" b="1" dirty="0"/>
              <a:t>) и изменения структуры (</a:t>
            </a:r>
            <a:r>
              <a:rPr lang="en-US" altLang="ru-RU" sz="1600" b="1" dirty="0"/>
              <a:t>ALTER</a:t>
            </a:r>
            <a:r>
              <a:rPr lang="ru-RU" altLang="ru-RU" sz="1600" b="1" dirty="0"/>
              <a:t>) объектов, таких, как таблицы (</a:t>
            </a:r>
            <a:r>
              <a:rPr lang="en-US" altLang="ru-RU" sz="1600" b="1" dirty="0"/>
              <a:t>TABLE</a:t>
            </a:r>
            <a:r>
              <a:rPr lang="ru-RU" altLang="ru-RU" sz="1600" b="1" dirty="0"/>
              <a:t>), представления (VIEW), триггеры (TRIGGER), пользователи (</a:t>
            </a:r>
            <a:r>
              <a:rPr lang="en-US" altLang="ru-RU" sz="1600" b="1" dirty="0"/>
              <a:t>USER</a:t>
            </a:r>
            <a:r>
              <a:rPr lang="ru-RU" altLang="ru-RU" sz="1600" b="1" dirty="0"/>
              <a:t>) и т.п.  </a:t>
            </a:r>
          </a:p>
          <a:p>
            <a:pPr algn="just"/>
            <a:endParaRPr lang="ru-RU" altLang="ru-RU" sz="1600" b="1" dirty="0"/>
          </a:p>
          <a:p>
            <a:pPr algn="just"/>
            <a:r>
              <a:rPr lang="ru-RU" altLang="ru-RU" sz="1600" b="1" dirty="0"/>
              <a:t>Пример создания таблицы </a:t>
            </a:r>
            <a:r>
              <a:rPr lang="ru-RU" altLang="ru-RU" sz="1600" b="1" dirty="0" smtClean="0"/>
              <a:t>«Организации»:</a:t>
            </a:r>
            <a:endParaRPr lang="ru-RU" altLang="ru-RU" sz="1600" b="1" dirty="0"/>
          </a:p>
          <a:p>
            <a:pPr algn="just"/>
            <a:r>
              <a:rPr lang="en-US" altLang="ru-RU" sz="1600" b="1" i="1" dirty="0"/>
              <a:t>CREATE TABLE </a:t>
            </a:r>
            <a:r>
              <a:rPr lang="en-US" altLang="ru-RU" sz="1600" b="1" i="1" dirty="0" err="1"/>
              <a:t>k_firm</a:t>
            </a:r>
            <a:endParaRPr lang="ru-RU" altLang="ru-RU" sz="1600" b="1" i="1" dirty="0"/>
          </a:p>
          <a:p>
            <a:pPr algn="just"/>
            <a:r>
              <a:rPr lang="en-US" altLang="ru-RU" sz="1600" b="1" i="1" dirty="0"/>
              <a:t>(</a:t>
            </a:r>
            <a:r>
              <a:rPr lang="en-US" altLang="ru-RU" sz="1600" b="1" i="1" dirty="0" err="1"/>
              <a:t>firm_num</a:t>
            </a:r>
            <a:r>
              <a:rPr lang="en-US" altLang="ru-RU" sz="1600" b="1" i="1" dirty="0"/>
              <a:t>	NUMERIC(6) PRIMARY KEY,</a:t>
            </a:r>
            <a:endParaRPr lang="ru-RU" altLang="ru-RU" sz="1600" b="1" i="1" dirty="0"/>
          </a:p>
          <a:p>
            <a:pPr algn="just"/>
            <a:r>
              <a:rPr lang="en-US" altLang="ru-RU" sz="1600" b="1" i="1" dirty="0" err="1"/>
              <a:t>firm_name</a:t>
            </a:r>
            <a:r>
              <a:rPr lang="en-US" altLang="ru-RU" sz="1600" b="1" i="1" dirty="0"/>
              <a:t> </a:t>
            </a:r>
            <a:r>
              <a:rPr lang="en-US" altLang="ru-RU" sz="1600" b="1" i="1" dirty="0" smtClean="0"/>
              <a:t>VARCHAR(100)</a:t>
            </a:r>
            <a:r>
              <a:rPr lang="ru-RU" altLang="ru-RU" sz="1600" b="1" i="1" dirty="0" smtClean="0"/>
              <a:t> </a:t>
            </a:r>
            <a:r>
              <a:rPr lang="en-US" altLang="ru-RU" sz="1600" b="1" i="1" dirty="0" smtClean="0"/>
              <a:t>NOT </a:t>
            </a:r>
            <a:r>
              <a:rPr lang="en-US" altLang="ru-RU" sz="1600" b="1" i="1" dirty="0"/>
              <a:t>NULL,</a:t>
            </a:r>
            <a:endParaRPr lang="ru-RU" altLang="ru-RU" sz="1600" b="1" i="1" dirty="0"/>
          </a:p>
          <a:p>
            <a:pPr algn="just"/>
            <a:r>
              <a:rPr lang="en-US" altLang="ru-RU" sz="1600" b="1" i="1" dirty="0" err="1"/>
              <a:t>firm_addr</a:t>
            </a:r>
            <a:r>
              <a:rPr lang="en-US" altLang="ru-RU" sz="1600" b="1" i="1" dirty="0"/>
              <a:t>	VARCHAR(100)</a:t>
            </a:r>
            <a:endParaRPr lang="ru-RU" altLang="ru-RU" sz="1600" b="1" i="1" dirty="0"/>
          </a:p>
          <a:p>
            <a:pPr algn="just"/>
            <a:r>
              <a:rPr lang="ru-RU" altLang="ru-RU" sz="1600" b="1" i="1" dirty="0"/>
              <a:t>);</a:t>
            </a:r>
          </a:p>
        </p:txBody>
      </p:sp>
    </p:spTree>
    <p:extLst>
      <p:ext uri="{BB962C8B-B14F-4D97-AF65-F5344CB8AC3E}">
        <p14:creationId xmlns:p14="http://schemas.microsoft.com/office/powerpoint/2010/main" val="41111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Политики    ссылочной   целостности</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marL="285750" indent="-285750" algn="just">
              <a:buFont typeface="Arial" panose="020B0604020202020204" pitchFamily="34" charset="0"/>
              <a:buChar char="•"/>
            </a:pPr>
            <a:r>
              <a:rPr lang="ru-RU" altLang="ru-RU" sz="1600" b="1" dirty="0"/>
              <a:t>Политика </a:t>
            </a:r>
            <a:r>
              <a:rPr lang="ru-RU" altLang="ru-RU" sz="1600" b="1" dirty="0">
                <a:solidFill>
                  <a:srgbClr val="C00000"/>
                </a:solidFill>
              </a:rPr>
              <a:t>IGNORE</a:t>
            </a:r>
            <a:r>
              <a:rPr lang="ru-RU" altLang="ru-RU" sz="1600" b="1" dirty="0"/>
              <a:t> означает, что мы не предусматриваем никаких проверок и ограничений</a:t>
            </a:r>
            <a:r>
              <a:rPr lang="ru-RU" altLang="ru-RU" sz="1600" b="1" dirty="0" smtClean="0"/>
              <a:t>.</a:t>
            </a:r>
          </a:p>
          <a:p>
            <a:pPr marL="285750" indent="-285750" algn="just">
              <a:buFont typeface="Arial" panose="020B0604020202020204" pitchFamily="34" charset="0"/>
              <a:buChar char="•"/>
            </a:pPr>
            <a:endParaRPr lang="ru-RU" altLang="ru-RU" sz="1600" b="1" dirty="0"/>
          </a:p>
          <a:p>
            <a:pPr marL="285750" indent="-285750" algn="just">
              <a:buFont typeface="Arial" panose="020B0604020202020204" pitchFamily="34" charset="0"/>
              <a:buChar char="•"/>
            </a:pPr>
            <a:r>
              <a:rPr lang="ru-RU" altLang="ru-RU" sz="1600" b="1" dirty="0" smtClean="0"/>
              <a:t>Политика </a:t>
            </a:r>
            <a:r>
              <a:rPr lang="ru-RU" altLang="ru-RU" sz="1600" b="1" dirty="0">
                <a:solidFill>
                  <a:srgbClr val="C00000"/>
                </a:solidFill>
              </a:rPr>
              <a:t>RESTRICT</a:t>
            </a:r>
            <a:r>
              <a:rPr lang="ru-RU" altLang="ru-RU" sz="1600" b="1" dirty="0"/>
              <a:t> действует, когда мы применяем ограничения внешних ключей.</a:t>
            </a:r>
          </a:p>
          <a:p>
            <a:pPr marL="285750" indent="-285750" algn="just">
              <a:buFont typeface="Arial" panose="020B0604020202020204" pitchFamily="34" charset="0"/>
              <a:buChar char="•"/>
            </a:pPr>
            <a:endParaRPr lang="ru-RU" altLang="ru-RU" sz="1600" b="1" dirty="0" smtClean="0"/>
          </a:p>
          <a:p>
            <a:pPr marL="285750" indent="-285750" algn="just">
              <a:buFont typeface="Arial" panose="020B0604020202020204" pitchFamily="34" charset="0"/>
              <a:buChar char="•"/>
            </a:pPr>
            <a:r>
              <a:rPr lang="ru-RU" altLang="ru-RU" sz="1600" b="1" dirty="0" smtClean="0"/>
              <a:t>При </a:t>
            </a:r>
            <a:r>
              <a:rPr lang="ru-RU" altLang="ru-RU" sz="1600" b="1" dirty="0"/>
              <a:t>использовании политики </a:t>
            </a:r>
            <a:r>
              <a:rPr lang="ru-RU" altLang="ru-RU" sz="1600" b="1" dirty="0">
                <a:solidFill>
                  <a:srgbClr val="C00000"/>
                </a:solidFill>
              </a:rPr>
              <a:t>CASCADE</a:t>
            </a:r>
            <a:r>
              <a:rPr lang="ru-RU" altLang="ru-RU" sz="1600" b="1" dirty="0"/>
              <a:t> мы должны предусмотреть собственную программную обработку, т.е. при изменении родительских таблиц вносить изменения в дочерние таблицы программным образом.</a:t>
            </a:r>
          </a:p>
          <a:p>
            <a:pPr marL="285750" indent="-285750" algn="just">
              <a:buFont typeface="Arial" panose="020B0604020202020204" pitchFamily="34" charset="0"/>
              <a:buChar char="•"/>
            </a:pPr>
            <a:endParaRPr lang="ru-RU" altLang="ru-RU" sz="1600" b="1" dirty="0" smtClean="0"/>
          </a:p>
          <a:p>
            <a:pPr marL="285750" indent="-285750" algn="just">
              <a:buFont typeface="Arial" panose="020B0604020202020204" pitchFamily="34" charset="0"/>
              <a:buChar char="•"/>
            </a:pPr>
            <a:r>
              <a:rPr lang="ru-RU" altLang="ru-RU" sz="1600" b="1" dirty="0" smtClean="0"/>
              <a:t>Политика </a:t>
            </a:r>
            <a:r>
              <a:rPr lang="ru-RU" altLang="ru-RU" sz="1600" b="1" dirty="0">
                <a:solidFill>
                  <a:srgbClr val="C00000"/>
                </a:solidFill>
              </a:rPr>
              <a:t>SET DEFAULT </a:t>
            </a:r>
            <a:r>
              <a:rPr lang="ru-RU" altLang="ru-RU" sz="1600" b="1" dirty="0"/>
              <a:t>состоит в том, что при изменении данных в родительских таблицах дочерним таблицам назначаются значения по умолчанию. Например, при удалении отдела мы можем записать его сотрудников в некоторый другой отдел, который мы считаем отделом по умолчанию.</a:t>
            </a:r>
          </a:p>
          <a:p>
            <a:pPr marL="285750" indent="-285750" algn="just">
              <a:buFont typeface="Arial" panose="020B0604020202020204" pitchFamily="34" charset="0"/>
              <a:buChar char="•"/>
            </a:pPr>
            <a:endParaRPr lang="ru-RU" altLang="ru-RU" sz="1600" b="1" dirty="0" smtClean="0"/>
          </a:p>
          <a:p>
            <a:pPr marL="285750" indent="-285750" algn="just">
              <a:buFont typeface="Arial" panose="020B0604020202020204" pitchFamily="34" charset="0"/>
              <a:buChar char="•"/>
            </a:pPr>
            <a:r>
              <a:rPr lang="ru-RU" altLang="ru-RU" sz="1600" b="1" dirty="0" smtClean="0"/>
              <a:t>Политика </a:t>
            </a:r>
            <a:r>
              <a:rPr lang="ru-RU" altLang="ru-RU" sz="1600" b="1" dirty="0">
                <a:solidFill>
                  <a:srgbClr val="C00000"/>
                </a:solidFill>
              </a:rPr>
              <a:t>SET NULL </a:t>
            </a:r>
            <a:r>
              <a:rPr lang="ru-RU" altLang="ru-RU" sz="1600" b="1" dirty="0"/>
              <a:t>похожа на предыдущую политику, только вместо значений по умолчанию мы назначаем NULL-значения.</a:t>
            </a:r>
            <a:endParaRPr lang="ru-RU" altLang="ru-RU" sz="1600" b="1" i="1" dirty="0"/>
          </a:p>
        </p:txBody>
      </p:sp>
    </p:spTree>
    <p:extLst>
      <p:ext uri="{BB962C8B-B14F-4D97-AF65-F5344CB8AC3E}">
        <p14:creationId xmlns:p14="http://schemas.microsoft.com/office/powerpoint/2010/main" val="6430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DML - data manipulation language (</a:t>
            </a:r>
            <a:r>
              <a:rPr lang="ru-RU" sz="1600" b="1" dirty="0">
                <a:solidFill>
                  <a:schemeClr val="bg1"/>
                </a:solidFill>
                <a:latin typeface="Sansation" pitchFamily="2" charset="0"/>
              </a:rPr>
              <a:t>язык манипулирования данными) </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800767"/>
          </a:xfrm>
          <a:prstGeom prst="rect">
            <a:avLst/>
          </a:prstGeom>
        </p:spPr>
        <p:txBody>
          <a:bodyPr wrap="square">
            <a:spAutoFit/>
          </a:bodyPr>
          <a:lstStyle/>
          <a:p>
            <a:r>
              <a:rPr lang="ru-RU" altLang="ru-RU" sz="1600" b="1" dirty="0"/>
              <a:t>включает команды </a:t>
            </a:r>
            <a:r>
              <a:rPr lang="en-US" altLang="ru-RU" sz="1600" b="1" dirty="0"/>
              <a:t>INSERT, DELETE, UPDATE. </a:t>
            </a:r>
            <a:endParaRPr lang="ru-RU" altLang="ru-RU" sz="1600" b="1" dirty="0"/>
          </a:p>
          <a:p>
            <a:endParaRPr lang="ru-RU" altLang="ru-RU" sz="1600" b="1" dirty="0"/>
          </a:p>
          <a:p>
            <a:r>
              <a:rPr lang="ru-RU" altLang="ru-RU" sz="1600" b="1" dirty="0"/>
              <a:t>Команда добавления строк в таблицу:</a:t>
            </a:r>
          </a:p>
          <a:p>
            <a:r>
              <a:rPr lang="ru-RU" altLang="ru-RU" sz="1600" b="1" i="1" dirty="0"/>
              <a:t>INSERT [INTO] имя_таблицы [(список_полей)]</a:t>
            </a:r>
          </a:p>
          <a:p>
            <a:r>
              <a:rPr lang="ru-RU" altLang="ru-RU" sz="1600" b="1" i="1" dirty="0"/>
              <a:t>	VALUES (список_значений)</a:t>
            </a:r>
          </a:p>
          <a:p>
            <a:endParaRPr lang="ru-RU" altLang="ru-RU" sz="1600" b="1" dirty="0"/>
          </a:p>
          <a:p>
            <a:r>
              <a:rPr lang="ru-RU" altLang="ru-RU" sz="1600" b="1" dirty="0"/>
              <a:t>Команда обновления строк таблицы:</a:t>
            </a:r>
          </a:p>
          <a:p>
            <a:r>
              <a:rPr lang="ru-RU" altLang="ru-RU" sz="1600" b="1" i="1" dirty="0"/>
              <a:t>UPDATE имя_таблицы SET поле1=выражение1      [,... , полеN=</a:t>
            </a:r>
            <a:r>
              <a:rPr lang="ru-RU" altLang="ru-RU" sz="1600" b="1" i="1" dirty="0" err="1"/>
              <a:t>ВыражениеN</a:t>
            </a:r>
            <a:r>
              <a:rPr lang="ru-RU" altLang="ru-RU" sz="1600" b="1" i="1" dirty="0"/>
              <a:t>] [WHERE условие]</a:t>
            </a:r>
          </a:p>
          <a:p>
            <a:endParaRPr lang="ru-RU" altLang="ru-RU" sz="1600" b="1" dirty="0"/>
          </a:p>
          <a:p>
            <a:r>
              <a:rPr lang="ru-RU" altLang="ru-RU" sz="1600" b="1" dirty="0"/>
              <a:t>Команда удаления строк таблицы:</a:t>
            </a:r>
          </a:p>
          <a:p>
            <a:r>
              <a:rPr lang="en-US" altLang="ru-RU" sz="1600" b="1" i="1" dirty="0"/>
              <a:t>DELETE [FROM] </a:t>
            </a:r>
            <a:r>
              <a:rPr lang="ru-RU" altLang="ru-RU" sz="1600" b="1" i="1" dirty="0"/>
              <a:t>имя</a:t>
            </a:r>
            <a:r>
              <a:rPr lang="en-US" altLang="ru-RU" sz="1600" b="1" i="1" dirty="0"/>
              <a:t>_</a:t>
            </a:r>
            <a:r>
              <a:rPr lang="ru-RU" altLang="ru-RU" sz="1600" b="1" i="1" dirty="0"/>
              <a:t>таблицы</a:t>
            </a:r>
            <a:r>
              <a:rPr lang="en-US" altLang="ru-RU" sz="1600" b="1" i="1" dirty="0"/>
              <a:t> [WHERE </a:t>
            </a:r>
            <a:r>
              <a:rPr lang="ru-RU" altLang="ru-RU" sz="1600" b="1" i="1" dirty="0"/>
              <a:t>условие</a:t>
            </a:r>
            <a:r>
              <a:rPr lang="en-US" altLang="ru-RU" sz="1600" b="1" i="1" dirty="0"/>
              <a:t>]</a:t>
            </a:r>
            <a:endParaRPr lang="ru-RU" altLang="ru-RU" sz="1600" b="1" i="1" dirty="0"/>
          </a:p>
        </p:txBody>
      </p:sp>
    </p:spTree>
    <p:extLst>
      <p:ext uri="{BB962C8B-B14F-4D97-AF65-F5344CB8AC3E}">
        <p14:creationId xmlns:p14="http://schemas.microsoft.com/office/powerpoint/2010/main" val="9546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DQL – </a:t>
            </a:r>
            <a:r>
              <a:rPr lang="ru-RU" sz="1600" b="1" dirty="0" err="1">
                <a:solidFill>
                  <a:schemeClr val="bg1"/>
                </a:solidFill>
                <a:latin typeface="Sansation" pitchFamily="2" charset="0"/>
              </a:rPr>
              <a:t>data</a:t>
            </a:r>
            <a:r>
              <a:rPr lang="ru-RU" sz="1600" b="1" dirty="0">
                <a:solidFill>
                  <a:schemeClr val="bg1"/>
                </a:solidFill>
                <a:latin typeface="Sansation" pitchFamily="2" charset="0"/>
              </a:rPr>
              <a:t> </a:t>
            </a:r>
            <a:r>
              <a:rPr lang="ru-RU" sz="1600" b="1" dirty="0" err="1">
                <a:solidFill>
                  <a:schemeClr val="bg1"/>
                </a:solidFill>
                <a:latin typeface="Sansation" pitchFamily="2" charset="0"/>
              </a:rPr>
              <a:t>query</a:t>
            </a:r>
            <a:r>
              <a:rPr lang="ru-RU" sz="1600" b="1" dirty="0">
                <a:solidFill>
                  <a:schemeClr val="bg1"/>
                </a:solidFill>
                <a:latin typeface="Sansation" pitchFamily="2" charset="0"/>
              </a:rPr>
              <a:t> </a:t>
            </a:r>
            <a:r>
              <a:rPr lang="ru-RU" sz="1600" b="1" dirty="0" err="1">
                <a:solidFill>
                  <a:schemeClr val="bg1"/>
                </a:solidFill>
                <a:latin typeface="Sansation" pitchFamily="2" charset="0"/>
              </a:rPr>
              <a:t>language</a:t>
            </a:r>
            <a:r>
              <a:rPr lang="ru-RU" sz="1600" b="1" dirty="0">
                <a:solidFill>
                  <a:schemeClr val="bg1"/>
                </a:solidFill>
                <a:latin typeface="Sansation" pitchFamily="2" charset="0"/>
              </a:rPr>
              <a:t> (язык запросов к данным) </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308324"/>
          </a:xfrm>
          <a:prstGeom prst="rect">
            <a:avLst/>
          </a:prstGeom>
        </p:spPr>
        <p:txBody>
          <a:bodyPr wrap="square">
            <a:spAutoFit/>
          </a:bodyPr>
          <a:lstStyle/>
          <a:p>
            <a:pPr fontAlgn="auto">
              <a:spcBef>
                <a:spcPts val="0"/>
              </a:spcBef>
              <a:spcAft>
                <a:spcPts val="0"/>
              </a:spcAft>
              <a:defRPr/>
            </a:pPr>
            <a:r>
              <a:rPr lang="ru-RU" sz="1600" b="1" dirty="0"/>
              <a:t>содержит огромную команду </a:t>
            </a:r>
            <a:r>
              <a:rPr lang="en-US" sz="1600" b="1" dirty="0"/>
              <a:t>SELECT</a:t>
            </a:r>
            <a:r>
              <a:rPr lang="ru-RU" sz="1600" b="1" dirty="0"/>
              <a:t>, имеющую возможности</a:t>
            </a:r>
            <a:r>
              <a:rPr lang="ru-RU" sz="1600" b="1" dirty="0" smtClean="0"/>
              <a:t>:</a:t>
            </a:r>
          </a:p>
          <a:p>
            <a:pPr fontAlgn="auto">
              <a:spcBef>
                <a:spcPts val="0"/>
              </a:spcBef>
              <a:spcAft>
                <a:spcPts val="0"/>
              </a:spcAft>
              <a:defRPr/>
            </a:pPr>
            <a:endParaRPr lang="ru-RU" sz="1600" b="1" dirty="0"/>
          </a:p>
          <a:p>
            <a:pPr marL="285750" indent="-285750">
              <a:buFont typeface="Arial" panose="020B0604020202020204" pitchFamily="34" charset="0"/>
              <a:buChar char="•"/>
              <a:defRPr/>
            </a:pPr>
            <a:r>
              <a:rPr lang="ru-RU" sz="1600" b="1" dirty="0"/>
              <a:t> выборки из одной или из нескольких таблиц,</a:t>
            </a:r>
          </a:p>
          <a:p>
            <a:pPr marL="285750" indent="-285750">
              <a:buFont typeface="Arial" panose="020B0604020202020204" pitchFamily="34" charset="0"/>
              <a:buChar char="•"/>
              <a:defRPr/>
            </a:pPr>
            <a:r>
              <a:rPr lang="ru-RU" sz="1600" b="1" dirty="0"/>
              <a:t> использования условий отбора,</a:t>
            </a:r>
          </a:p>
          <a:p>
            <a:pPr marL="285750" indent="-285750">
              <a:buFont typeface="Arial" panose="020B0604020202020204" pitchFamily="34" charset="0"/>
              <a:buChar char="•"/>
              <a:defRPr/>
            </a:pPr>
            <a:r>
              <a:rPr lang="ru-RU" sz="1600" b="1" dirty="0"/>
              <a:t> сортировки,</a:t>
            </a:r>
          </a:p>
          <a:p>
            <a:pPr marL="285750" indent="-285750">
              <a:buFont typeface="Arial" panose="020B0604020202020204" pitchFamily="34" charset="0"/>
              <a:buChar char="•"/>
              <a:defRPr/>
            </a:pPr>
            <a:r>
              <a:rPr lang="ru-RU" sz="1600" b="1" dirty="0"/>
              <a:t> использования подзапросов,</a:t>
            </a:r>
          </a:p>
          <a:p>
            <a:pPr marL="285750" indent="-285750">
              <a:buFont typeface="Arial" panose="020B0604020202020204" pitchFamily="34" charset="0"/>
              <a:buChar char="•"/>
              <a:defRPr/>
            </a:pPr>
            <a:r>
              <a:rPr lang="ru-RU" sz="1600" b="1" dirty="0"/>
              <a:t> использования агрегатных функций,</a:t>
            </a:r>
          </a:p>
          <a:p>
            <a:pPr marL="285750" indent="-285750">
              <a:buFont typeface="Arial" panose="020B0604020202020204" pitchFamily="34" charset="0"/>
              <a:buChar char="•"/>
              <a:defRPr/>
            </a:pPr>
            <a:r>
              <a:rPr lang="ru-RU" sz="1600" b="1" dirty="0"/>
              <a:t> группировки,</a:t>
            </a:r>
          </a:p>
          <a:p>
            <a:pPr marL="285750" indent="-285750">
              <a:buFont typeface="Arial" panose="020B0604020202020204" pitchFamily="34" charset="0"/>
              <a:buChar char="•"/>
              <a:defRPr/>
            </a:pPr>
            <a:r>
              <a:rPr lang="ru-RU" sz="1600" b="1" dirty="0"/>
              <a:t> объединения запросов.</a:t>
            </a:r>
          </a:p>
        </p:txBody>
      </p:sp>
    </p:spTree>
    <p:extLst>
      <p:ext uri="{BB962C8B-B14F-4D97-AF65-F5344CB8AC3E}">
        <p14:creationId xmlns:p14="http://schemas.microsoft.com/office/powerpoint/2010/main" val="12760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Схема БД</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pic>
        <p:nvPicPr>
          <p:cNvPr id="1026" name="Picture 2"/>
          <p:cNvPicPr>
            <a:picLocks noChangeAspect="1" noChangeArrowheads="1"/>
          </p:cNvPicPr>
          <p:nvPr/>
        </p:nvPicPr>
        <p:blipFill>
          <a:blip r:embed="rId5"/>
          <a:srcRect/>
          <a:stretch>
            <a:fillRect/>
          </a:stretch>
        </p:blipFill>
        <p:spPr bwMode="auto">
          <a:xfrm>
            <a:off x="568579" y="1438264"/>
            <a:ext cx="7834451" cy="470537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893100"/>
          </a:xfrm>
          <a:prstGeom prst="rect">
            <a:avLst/>
          </a:prstGeom>
        </p:spPr>
        <p:txBody>
          <a:bodyPr wrap="square">
            <a:spAutoFit/>
          </a:bodyPr>
          <a:lstStyle/>
          <a:p>
            <a:pPr indent="216000">
              <a:buFont typeface="Arial" pitchFamily="34" charset="0"/>
              <a:buChar char="•"/>
            </a:pPr>
            <a:r>
              <a:rPr lang="ru-RU" sz="1600" b="1" dirty="0" smtClean="0"/>
              <a:t> </a:t>
            </a:r>
            <a:r>
              <a:rPr lang="en-US" sz="1600" b="1" dirty="0" smtClean="0"/>
              <a:t>SELECT * FROM students</a:t>
            </a:r>
          </a:p>
          <a:p>
            <a:pPr indent="216000">
              <a:buFont typeface="Arial" pitchFamily="34" charset="0"/>
              <a:buChar char="•"/>
            </a:pPr>
            <a:r>
              <a:rPr lang="en-US" sz="1600" b="1" dirty="0" smtClean="0"/>
              <a:t> SELECT id, </a:t>
            </a:r>
            <a:r>
              <a:rPr lang="en-US" sz="1600" b="1" dirty="0" err="1" smtClean="0"/>
              <a:t>fname</a:t>
            </a:r>
            <a:r>
              <a:rPr lang="en-US" sz="1600" b="1" dirty="0" smtClean="0"/>
              <a:t>, </a:t>
            </a:r>
            <a:r>
              <a:rPr lang="en-US" sz="1600" b="1" dirty="0" err="1" smtClean="0"/>
              <a:t>lname</a:t>
            </a:r>
            <a:r>
              <a:rPr lang="en-US" sz="1600" b="1" dirty="0" smtClean="0"/>
              <a:t> as “</a:t>
            </a:r>
            <a:r>
              <a:rPr lang="en-US" sz="1600" b="1" dirty="0" err="1" smtClean="0"/>
              <a:t>Фамилия</a:t>
            </a:r>
            <a:r>
              <a:rPr lang="en-US" sz="1600" b="1" dirty="0" smtClean="0"/>
              <a:t>”, age FROM students</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a:t>
            </a:r>
          </a:p>
          <a:p>
            <a:pPr indent="216000"/>
            <a:r>
              <a:rPr lang="en-US" sz="1600" b="1" dirty="0" smtClean="0"/>
              <a:t>WHERE (</a:t>
            </a:r>
            <a:r>
              <a:rPr lang="en-US" sz="1600" b="1" dirty="0" err="1" smtClean="0"/>
              <a:t>fname</a:t>
            </a:r>
            <a:r>
              <a:rPr lang="en-US" sz="1600" b="1" dirty="0" smtClean="0"/>
              <a:t> like ‘%A’) and (age &gt; 20)</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a:t>
            </a:r>
          </a:p>
          <a:p>
            <a:pPr indent="216000"/>
            <a:r>
              <a:rPr lang="en-US" sz="1600" b="1" dirty="0" smtClean="0"/>
              <a:t>WHERE not (id between 100 and 200)</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a:t>
            </a:r>
          </a:p>
          <a:p>
            <a:pPr indent="216000"/>
            <a:r>
              <a:rPr lang="en-US" sz="1600" b="1" dirty="0" smtClean="0"/>
              <a:t>WHERE </a:t>
            </a:r>
            <a:r>
              <a:rPr lang="en-US" sz="1600" b="1" dirty="0" err="1" smtClean="0"/>
              <a:t>lname</a:t>
            </a:r>
            <a:r>
              <a:rPr lang="en-US" sz="1600" b="1" dirty="0" smtClean="0"/>
              <a:t> in (‘Ivanov’, ‘</a:t>
            </a:r>
            <a:r>
              <a:rPr lang="en-US" sz="1600" b="1" dirty="0" err="1" smtClean="0"/>
              <a:t>Petrov</a:t>
            </a:r>
            <a:r>
              <a:rPr lang="en-US" sz="1600" b="1" dirty="0" smtClean="0"/>
              <a:t>’, ‘Sidorov’)</a:t>
            </a:r>
          </a:p>
          <a:p>
            <a:endParaRPr lang="ru-RU" sz="1600" b="1" dirty="0" smtClean="0"/>
          </a:p>
          <a:p>
            <a:r>
              <a:rPr lang="ru-RU" sz="1600" b="1" dirty="0" smtClean="0"/>
              <a:t>Операторы:</a:t>
            </a:r>
          </a:p>
          <a:p>
            <a:r>
              <a:rPr lang="en-US" sz="1600" b="1" dirty="0" smtClean="0"/>
              <a:t>=, &lt;&gt;, &gt;, &lt;, AND, OR, NOT, LIKE, BETWEEN… AND …, IN (…)</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893100"/>
          </a:xfrm>
          <a:prstGeom prst="rect">
            <a:avLst/>
          </a:prstGeom>
        </p:spPr>
        <p:txBody>
          <a:bodyPr wrap="square">
            <a:spAutoFit/>
          </a:bodyPr>
          <a:lstStyle/>
          <a:p>
            <a:r>
              <a:rPr lang="ru-RU" sz="1600" b="1" dirty="0" smtClean="0">
                <a:solidFill>
                  <a:srgbClr val="C00000"/>
                </a:solidFill>
              </a:rPr>
              <a:t>Соединение нескольких таблиц:</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number FROM students, groups</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number FROM students, groups</a:t>
            </a:r>
          </a:p>
          <a:p>
            <a:pPr indent="216000"/>
            <a:r>
              <a:rPr lang="en-US" sz="1600" b="1" dirty="0" smtClean="0"/>
              <a:t>WHERE </a:t>
            </a:r>
            <a:r>
              <a:rPr lang="en-US" sz="1600" b="1" dirty="0" err="1" smtClean="0"/>
              <a:t>students.group_id</a:t>
            </a:r>
            <a:r>
              <a:rPr lang="en-US" sz="1600" b="1" dirty="0" smtClean="0"/>
              <a:t> = groups.id</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 groups</a:t>
            </a:r>
          </a:p>
          <a:p>
            <a:pPr indent="216000"/>
            <a:r>
              <a:rPr lang="en-US" sz="1600" b="1" dirty="0" smtClean="0"/>
              <a:t>WHERE (</a:t>
            </a:r>
            <a:r>
              <a:rPr lang="en-US" sz="1600" b="1" dirty="0" err="1" smtClean="0"/>
              <a:t>students.group_id</a:t>
            </a:r>
            <a:r>
              <a:rPr lang="en-US" sz="1600" b="1" dirty="0" smtClean="0"/>
              <a:t> = groups.id) and (</a:t>
            </a:r>
            <a:r>
              <a:rPr lang="en-US" sz="1600" b="1" dirty="0" err="1" smtClean="0"/>
              <a:t>groups.number</a:t>
            </a:r>
            <a:r>
              <a:rPr lang="en-US" sz="1600" b="1" dirty="0" smtClean="0"/>
              <a:t> =‘4081/2’)</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specs.name FROM students, groups, specs</a:t>
            </a:r>
          </a:p>
          <a:p>
            <a:pPr indent="216000"/>
            <a:r>
              <a:rPr lang="en-US" sz="1600" b="1" dirty="0" smtClean="0"/>
              <a:t>WHERE (</a:t>
            </a:r>
            <a:r>
              <a:rPr lang="en-US" sz="1600" b="1" dirty="0" err="1" smtClean="0"/>
              <a:t>students.group_id</a:t>
            </a:r>
            <a:r>
              <a:rPr lang="en-US" sz="1600" b="1" dirty="0" smtClean="0"/>
              <a:t> = groups.id) and (</a:t>
            </a:r>
            <a:r>
              <a:rPr lang="en-US" sz="1600" b="1" dirty="0" err="1" smtClean="0"/>
              <a:t>groups.spec_id</a:t>
            </a:r>
            <a:r>
              <a:rPr lang="en-US" sz="1600" b="1" dirty="0" smtClean="0"/>
              <a:t> = specs.id)</a:t>
            </a:r>
          </a:p>
          <a:p>
            <a:endParaRPr lang="ru-RU" sz="1600" b="1" dirty="0" smtClean="0"/>
          </a:p>
          <a:p>
            <a:r>
              <a:rPr lang="ru-RU" sz="1600" b="1" dirty="0" smtClean="0">
                <a:solidFill>
                  <a:srgbClr val="C00000"/>
                </a:solidFill>
              </a:rPr>
              <a:t>Вычисляемые поля:</a:t>
            </a:r>
          </a:p>
          <a:p>
            <a:pPr indent="216000">
              <a:buFont typeface="Arial" pitchFamily="34" charset="0"/>
              <a:buChar char="•"/>
            </a:pPr>
            <a:r>
              <a:rPr lang="en-US" sz="1600" b="1" dirty="0" smtClean="0"/>
              <a:t>SELECT </a:t>
            </a:r>
            <a:r>
              <a:rPr lang="en-US" sz="1600" b="1" dirty="0" err="1" smtClean="0"/>
              <a:t>fname</a:t>
            </a:r>
            <a:r>
              <a:rPr lang="en-US" sz="1600" b="1" dirty="0" smtClean="0"/>
              <a:t>, </a:t>
            </a:r>
            <a:r>
              <a:rPr lang="en-US" sz="1600" b="1" dirty="0" err="1" smtClean="0"/>
              <a:t>lname</a:t>
            </a:r>
            <a:r>
              <a:rPr lang="en-US" sz="1600" b="1" dirty="0" smtClean="0"/>
              <a:t>, (2008 - age) AS </a:t>
            </a:r>
            <a:r>
              <a:rPr lang="en-US" sz="1600" b="1" dirty="0"/>
              <a:t>B</a:t>
            </a:r>
            <a:r>
              <a:rPr lang="en-US" sz="1600" b="1" dirty="0" smtClean="0"/>
              <a:t> FROM students</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4647426"/>
          </a:xfrm>
          <a:prstGeom prst="rect">
            <a:avLst/>
          </a:prstGeom>
        </p:spPr>
        <p:txBody>
          <a:bodyPr wrap="square">
            <a:spAutoFit/>
          </a:bodyPr>
          <a:lstStyle/>
          <a:p>
            <a:r>
              <a:rPr lang="ru-RU" sz="1600" b="1" dirty="0" smtClean="0">
                <a:solidFill>
                  <a:srgbClr val="C00000"/>
                </a:solidFill>
              </a:rPr>
              <a:t>Вычисление совокупных характеристик:</a:t>
            </a:r>
          </a:p>
          <a:p>
            <a:pPr indent="216000">
              <a:buFont typeface="Arial" pitchFamily="34" charset="0"/>
              <a:buChar char="•"/>
            </a:pPr>
            <a:r>
              <a:rPr lang="en-US" sz="1600" b="1" dirty="0" smtClean="0"/>
              <a:t> SELECT MAX(age) FROM students</a:t>
            </a:r>
          </a:p>
          <a:p>
            <a:pPr indent="216000">
              <a:buFont typeface="Arial" pitchFamily="34" charset="0"/>
              <a:buChar char="•"/>
            </a:pPr>
            <a:r>
              <a:rPr lang="en-US" sz="1600" b="1" dirty="0" smtClean="0"/>
              <a:t> SELECT AVG(mark) FROM students, </a:t>
            </a:r>
            <a:r>
              <a:rPr lang="en-US" sz="1600" b="1" dirty="0" err="1" smtClean="0"/>
              <a:t>stud_results</a:t>
            </a:r>
            <a:endParaRPr lang="en-US" sz="1600" b="1" dirty="0" smtClean="0"/>
          </a:p>
          <a:p>
            <a:pPr indent="216000"/>
            <a:r>
              <a:rPr lang="en-US" sz="1600" b="1" dirty="0" smtClean="0"/>
              <a:t>WHERE (students.id = </a:t>
            </a:r>
            <a:r>
              <a:rPr lang="en-US" sz="1600" b="1" dirty="0" err="1" smtClean="0"/>
              <a:t>stud_results.student_id</a:t>
            </a:r>
            <a:r>
              <a:rPr lang="en-US" sz="1600" b="1" dirty="0" smtClean="0"/>
              <a:t>) and (</a:t>
            </a:r>
            <a:r>
              <a:rPr lang="en-US" sz="1600" b="1" dirty="0" err="1" smtClean="0"/>
              <a:t>lname</a:t>
            </a:r>
            <a:r>
              <a:rPr lang="en-US" sz="1600" b="1" dirty="0" smtClean="0"/>
              <a:t> = ‘Ivanov’)</a:t>
            </a:r>
          </a:p>
          <a:p>
            <a:endParaRPr lang="ru-RU" sz="1600" b="1" dirty="0" smtClean="0"/>
          </a:p>
          <a:p>
            <a:r>
              <a:rPr lang="ru-RU" sz="1600" b="1" dirty="0" smtClean="0"/>
              <a:t>Агрегатные функции: MAX(&lt;поле&gt;), MIN (&lt;поле&gt;),</a:t>
            </a:r>
          </a:p>
          <a:p>
            <a:r>
              <a:rPr lang="ru-RU" sz="1600" b="1" dirty="0" smtClean="0"/>
              <a:t>COUNT (&lt;поле&gt;), AVG (&lt;поле&gt;), SUM (&lt;поле&gt;).</a:t>
            </a:r>
          </a:p>
          <a:p>
            <a:endParaRPr lang="ru-RU" sz="1600" b="1" dirty="0" smtClean="0"/>
          </a:p>
          <a:p>
            <a:r>
              <a:rPr lang="ru-RU" sz="1600" b="1" dirty="0" smtClean="0">
                <a:solidFill>
                  <a:srgbClr val="C00000"/>
                </a:solidFill>
              </a:rPr>
              <a:t>Группировка данных:</a:t>
            </a:r>
          </a:p>
          <a:p>
            <a:pPr indent="216000">
              <a:buFont typeface="Arial" pitchFamily="34" charset="0"/>
              <a:buChar char="•"/>
            </a:pPr>
            <a:r>
              <a:rPr lang="en-US" sz="1600" b="1" dirty="0" smtClean="0"/>
              <a:t> SELECT groups.id from students, groups</a:t>
            </a:r>
          </a:p>
          <a:p>
            <a:pPr indent="216000"/>
            <a:r>
              <a:rPr lang="en-US" sz="1600" b="1" dirty="0" smtClean="0"/>
              <a:t>WHERE </a:t>
            </a:r>
            <a:r>
              <a:rPr lang="en-US" sz="1600" b="1" dirty="0" err="1" smtClean="0"/>
              <a:t>students.group_id</a:t>
            </a:r>
            <a:r>
              <a:rPr lang="en-US" sz="1600" b="1" dirty="0" smtClean="0"/>
              <a:t> = groups.id</a:t>
            </a:r>
          </a:p>
          <a:p>
            <a:pPr indent="216000">
              <a:buFont typeface="Arial" pitchFamily="34" charset="0"/>
              <a:buChar char="•"/>
            </a:pPr>
            <a:r>
              <a:rPr lang="en-US" sz="1600" b="1" dirty="0" smtClean="0"/>
              <a:t> SELECT groups.id, COUNT(students.id) from students, groups</a:t>
            </a:r>
          </a:p>
          <a:p>
            <a:pPr indent="216000"/>
            <a:r>
              <a:rPr lang="en-US" sz="1600" b="1" dirty="0" smtClean="0"/>
              <a:t>WHERE </a:t>
            </a:r>
            <a:r>
              <a:rPr lang="en-US" sz="1600" b="1" dirty="0" err="1" smtClean="0"/>
              <a:t>students.group_id</a:t>
            </a:r>
            <a:r>
              <a:rPr lang="en-US" sz="1600" b="1" dirty="0" smtClean="0"/>
              <a:t> = groups.id GROUP BY groups.id</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AVG(mark) from students, </a:t>
            </a:r>
            <a:r>
              <a:rPr lang="en-US" sz="1600" b="1" dirty="0" err="1" smtClean="0"/>
              <a:t>stud_results</a:t>
            </a:r>
            <a:endParaRPr lang="en-US" sz="1600" b="1" dirty="0" smtClean="0"/>
          </a:p>
          <a:p>
            <a:pPr indent="216000"/>
            <a:r>
              <a:rPr lang="en-US" sz="1600" b="1" dirty="0" smtClean="0"/>
              <a:t>WHERE students.id = </a:t>
            </a:r>
            <a:r>
              <a:rPr lang="en-US" sz="1600" b="1" dirty="0" err="1" smtClean="0"/>
              <a:t>stud_results.student_id</a:t>
            </a:r>
            <a:r>
              <a:rPr lang="en-US" sz="1600" b="1" dirty="0" smtClean="0"/>
              <a:t> GROUP BY </a:t>
            </a:r>
            <a:r>
              <a:rPr lang="en-US" sz="1600" b="1" dirty="0" err="1" smtClean="0"/>
              <a:t>lname</a:t>
            </a:r>
            <a:r>
              <a:rPr lang="en-US" sz="1600" b="1" dirty="0" smtClean="0"/>
              <a:t>, </a:t>
            </a:r>
            <a:r>
              <a:rPr lang="en-US" sz="1600" b="1" dirty="0" err="1" smtClean="0"/>
              <a:t>fname</a:t>
            </a:r>
            <a:endParaRPr lang="en-US" sz="1600" b="1" dirty="0" smtClean="0"/>
          </a:p>
          <a:p>
            <a:endParaRPr lang="ru-RU" sz="1600" b="1" dirty="0" smtClean="0"/>
          </a:p>
          <a:p>
            <a:pPr algn="just"/>
            <a:r>
              <a:rPr lang="ru-RU" sz="1600" b="1" dirty="0" smtClean="0"/>
              <a:t>При группировке в выбираемом списке могут быть только поля, по которым делается группировка и агрегатные функции</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662541"/>
          </a:xfrm>
          <a:prstGeom prst="rect">
            <a:avLst/>
          </a:prstGeom>
        </p:spPr>
        <p:txBody>
          <a:bodyPr wrap="square">
            <a:spAutoFit/>
          </a:bodyPr>
          <a:lstStyle/>
          <a:p>
            <a:pPr algn="just"/>
            <a:r>
              <a:rPr lang="ru-RU" sz="1600" b="1" dirty="0" smtClean="0">
                <a:solidFill>
                  <a:srgbClr val="C00000"/>
                </a:solidFill>
              </a:rPr>
              <a:t>Ограничения на результаты группировки:</a:t>
            </a:r>
          </a:p>
          <a:p>
            <a:pPr indent="216000" algn="just">
              <a:buFont typeface="Arial" pitchFamily="34" charset="0"/>
              <a:buChar char="•"/>
            </a:pPr>
            <a:r>
              <a:rPr lang="en-US" sz="1600" b="1" dirty="0" smtClean="0"/>
              <a:t> SELECT groups.id, COUNT(students.id) as </a:t>
            </a:r>
            <a:r>
              <a:rPr lang="en-US" sz="1600" b="1" dirty="0" err="1" smtClean="0"/>
              <a:t>s_count</a:t>
            </a:r>
            <a:r>
              <a:rPr lang="en-US" sz="1600" b="1" dirty="0" smtClean="0"/>
              <a:t> from students, groups</a:t>
            </a:r>
          </a:p>
          <a:p>
            <a:pPr indent="216000" algn="just"/>
            <a:r>
              <a:rPr lang="en-US" sz="1600" b="1" dirty="0" smtClean="0"/>
              <a:t>WHERE (</a:t>
            </a:r>
            <a:r>
              <a:rPr lang="en-US" sz="1600" b="1" dirty="0" err="1" smtClean="0"/>
              <a:t>students.group_id</a:t>
            </a:r>
            <a:r>
              <a:rPr lang="en-US" sz="1600" b="1" dirty="0" smtClean="0"/>
              <a:t> = groups.id) GROUP BY groups.id</a:t>
            </a:r>
          </a:p>
          <a:p>
            <a:pPr indent="216000" algn="just"/>
            <a:r>
              <a:rPr lang="en-US" sz="1600" b="1" dirty="0" smtClean="0"/>
              <a:t>HAVING COUNT(students.id) &gt; 10</a:t>
            </a:r>
          </a:p>
          <a:p>
            <a:pPr algn="just"/>
            <a:endParaRPr lang="ru-RU" sz="1600" b="1" dirty="0" smtClean="0"/>
          </a:p>
          <a:p>
            <a:pPr algn="just"/>
            <a:r>
              <a:rPr lang="ru-RU" sz="1600" b="1" dirty="0" smtClean="0"/>
              <a:t>Условия могут содержать только выбираемые поля.</a:t>
            </a:r>
          </a:p>
          <a:p>
            <a:pPr algn="just"/>
            <a:endParaRPr lang="ru-RU" sz="1600" b="1" dirty="0" smtClean="0"/>
          </a:p>
          <a:p>
            <a:pPr algn="just"/>
            <a:r>
              <a:rPr lang="ru-RU" sz="1600" b="1" dirty="0" smtClean="0">
                <a:solidFill>
                  <a:srgbClr val="C00000"/>
                </a:solidFill>
              </a:rPr>
              <a:t>Сортировка выбранных записей:</a:t>
            </a:r>
          </a:p>
          <a:p>
            <a:pPr indent="216000" algn="just">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age FROM students ORDER BY age</a:t>
            </a:r>
          </a:p>
          <a:p>
            <a:pPr indent="216000" algn="just">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age FROM students</a:t>
            </a:r>
          </a:p>
          <a:p>
            <a:pPr indent="216000" algn="just"/>
            <a:r>
              <a:rPr lang="en-US" sz="1600" b="1" dirty="0" smtClean="0"/>
              <a:t>ORDER BY </a:t>
            </a:r>
            <a:r>
              <a:rPr lang="en-US" sz="1600" b="1" dirty="0" err="1" smtClean="0"/>
              <a:t>fname</a:t>
            </a:r>
            <a:r>
              <a:rPr lang="en-US" sz="1600" b="1" dirty="0" smtClean="0"/>
              <a:t> DESC, </a:t>
            </a:r>
            <a:r>
              <a:rPr lang="en-US" sz="1600" b="1" dirty="0" err="1" smtClean="0"/>
              <a:t>lname</a:t>
            </a:r>
            <a:endParaRPr lang="en-US" sz="1600" b="1" dirty="0" smtClean="0"/>
          </a:p>
          <a:p>
            <a:pPr algn="just"/>
            <a:endParaRPr lang="ru-RU" sz="1600" b="1" dirty="0" smtClean="0"/>
          </a:p>
          <a:p>
            <a:pPr algn="just"/>
            <a:r>
              <a:rPr lang="ru-RU" sz="1600" b="1" dirty="0" smtClean="0">
                <a:solidFill>
                  <a:srgbClr val="C00000"/>
                </a:solidFill>
              </a:rPr>
              <a:t>Выбор записей с исключением повторений:</a:t>
            </a:r>
          </a:p>
          <a:p>
            <a:pPr indent="216000" algn="just">
              <a:buFont typeface="Arial" pitchFamily="34" charset="0"/>
              <a:buChar char="•"/>
            </a:pPr>
            <a:r>
              <a:rPr lang="en-US" sz="1600" b="1" dirty="0" smtClean="0"/>
              <a:t> SELECT DISTINCT </a:t>
            </a:r>
            <a:r>
              <a:rPr lang="en-US" sz="1600" b="1" dirty="0" err="1" smtClean="0"/>
              <a:t>fname</a:t>
            </a:r>
            <a:r>
              <a:rPr lang="en-US" sz="1600" b="1" dirty="0" smtClean="0"/>
              <a:t>, </a:t>
            </a:r>
            <a:r>
              <a:rPr lang="en-US" sz="1600" b="1" dirty="0" err="1" smtClean="0"/>
              <a:t>lname</a:t>
            </a:r>
            <a:r>
              <a:rPr lang="en-US" sz="1600" b="1" dirty="0" smtClean="0"/>
              <a:t> FROM students</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108543"/>
          </a:xfrm>
          <a:prstGeom prst="rect">
            <a:avLst/>
          </a:prstGeom>
        </p:spPr>
        <p:txBody>
          <a:bodyPr wrap="square">
            <a:spAutoFit/>
          </a:bodyPr>
          <a:lstStyle/>
          <a:p>
            <a:r>
              <a:rPr lang="ru-RU" sz="1600" b="1" dirty="0" smtClean="0">
                <a:solidFill>
                  <a:srgbClr val="C00000"/>
                </a:solidFill>
              </a:rPr>
              <a:t>Вложенные запросы в конструкции WHERE:</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 WHERE age =</a:t>
            </a:r>
          </a:p>
          <a:p>
            <a:pPr indent="216000"/>
            <a:r>
              <a:rPr lang="en-US" sz="1600" b="1" dirty="0" smtClean="0"/>
              <a:t>(SELECT MAX(age) FROM students)</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 WHERE</a:t>
            </a:r>
          </a:p>
          <a:p>
            <a:pPr indent="216000"/>
            <a:r>
              <a:rPr lang="en-US" sz="1600" b="1" dirty="0" smtClean="0"/>
              <a:t>(SELECT AVG(mark) FROM </a:t>
            </a:r>
            <a:r>
              <a:rPr lang="en-US" sz="1600" b="1" dirty="0" err="1" smtClean="0"/>
              <a:t>stud_results</a:t>
            </a:r>
            <a:endParaRPr lang="en-US" sz="1600" b="1" dirty="0" smtClean="0"/>
          </a:p>
          <a:p>
            <a:pPr indent="216000"/>
            <a:r>
              <a:rPr lang="en-US" sz="1600" b="1" dirty="0" smtClean="0"/>
              <a:t>WHERE </a:t>
            </a:r>
            <a:r>
              <a:rPr lang="en-US" sz="1600" b="1" dirty="0" err="1" smtClean="0"/>
              <a:t>stud_results.student_id</a:t>
            </a:r>
            <a:r>
              <a:rPr lang="en-US" sz="1600" b="1" dirty="0" smtClean="0"/>
              <a:t> = students.id ) &gt; 3.5</a:t>
            </a:r>
          </a:p>
          <a:p>
            <a:endParaRPr lang="ru-RU" sz="1600" b="1" dirty="0" smtClean="0"/>
          </a:p>
          <a:p>
            <a:r>
              <a:rPr lang="ru-RU" sz="1600" b="1" dirty="0" smtClean="0">
                <a:solidFill>
                  <a:srgbClr val="C00000"/>
                </a:solidFill>
              </a:rPr>
              <a:t>Вложенные запросы в конструкции FROM (виртуальные таблицы):</a:t>
            </a:r>
          </a:p>
          <a:p>
            <a:pPr indent="216000">
              <a:buFont typeface="Arial" pitchFamily="34" charset="0"/>
              <a:buChar char="•"/>
            </a:pPr>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a:t>
            </a:r>
            <a:r>
              <a:rPr lang="en-US" sz="1600" b="1" dirty="0" err="1" smtClean="0"/>
              <a:t>s_mark</a:t>
            </a:r>
            <a:r>
              <a:rPr lang="en-US" sz="1600" b="1" dirty="0" smtClean="0"/>
              <a:t> FROM students,</a:t>
            </a:r>
          </a:p>
          <a:p>
            <a:pPr indent="216000"/>
            <a:r>
              <a:rPr lang="en-US" sz="1600" b="1" dirty="0" smtClean="0"/>
              <a:t>(SELECT students.id as </a:t>
            </a:r>
            <a:r>
              <a:rPr lang="en-US" sz="1600" b="1" dirty="0" err="1" smtClean="0"/>
              <a:t>s_id</a:t>
            </a:r>
            <a:r>
              <a:rPr lang="en-US" sz="1600" b="1" dirty="0" smtClean="0"/>
              <a:t>, AVG(mark) as </a:t>
            </a:r>
            <a:r>
              <a:rPr lang="en-US" sz="1600" b="1" dirty="0" err="1" smtClean="0"/>
              <a:t>s_mark</a:t>
            </a:r>
            <a:r>
              <a:rPr lang="en-US" sz="1600" b="1" dirty="0" smtClean="0"/>
              <a:t> FROM students,</a:t>
            </a:r>
          </a:p>
          <a:p>
            <a:pPr indent="216000"/>
            <a:r>
              <a:rPr lang="en-US" sz="1600" b="1" dirty="0" err="1" smtClean="0"/>
              <a:t>stud_results</a:t>
            </a:r>
            <a:r>
              <a:rPr lang="en-US" sz="1600" b="1" dirty="0" smtClean="0"/>
              <a:t> WHERE stud_results.student.id = students.id ) as </a:t>
            </a:r>
            <a:r>
              <a:rPr lang="en-US" sz="1600" b="1" dirty="0" err="1" smtClean="0"/>
              <a:t>vt_marks</a:t>
            </a:r>
            <a:r>
              <a:rPr lang="en-US" sz="1600" b="1" dirty="0" smtClean="0"/>
              <a:t>,</a:t>
            </a:r>
          </a:p>
          <a:p>
            <a:pPr indent="216000"/>
            <a:r>
              <a:rPr lang="en-US" sz="1600" b="1" dirty="0" smtClean="0"/>
              <a:t>WHERE (students.id = </a:t>
            </a:r>
            <a:r>
              <a:rPr lang="en-US" sz="1600" b="1" dirty="0" err="1" smtClean="0"/>
              <a:t>vt_marks.s_id</a:t>
            </a:r>
            <a:r>
              <a:rPr lang="en-US" sz="1600" b="1" dirty="0" smtClean="0"/>
              <a:t>) and (</a:t>
            </a:r>
            <a:r>
              <a:rPr lang="en-US" sz="1600" b="1" dirty="0" err="1" smtClean="0"/>
              <a:t>vt_marks.s_mark</a:t>
            </a:r>
            <a:r>
              <a:rPr lang="en-US" sz="1600" b="1" dirty="0" smtClean="0"/>
              <a:t> &gt; 3.5)</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12 </a:t>
            </a:r>
            <a:r>
              <a:rPr lang="ru-RU" sz="1600" b="1" dirty="0" smtClean="0">
                <a:solidFill>
                  <a:schemeClr val="bg1"/>
                </a:solidFill>
                <a:latin typeface="Sansation" pitchFamily="2" charset="0"/>
              </a:rPr>
              <a:t>правил Кодда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5</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marL="342900" indent="-342900" algn="just">
              <a:buFont typeface="+mj-lt"/>
              <a:buAutoNum type="arabicPeriod" startAt="6"/>
            </a:pPr>
            <a:r>
              <a:rPr lang="ru-RU" sz="1600" b="1" dirty="0">
                <a:solidFill>
                  <a:srgbClr val="C00000"/>
                </a:solidFill>
              </a:rPr>
              <a:t>Возможность модификации представлений (</a:t>
            </a:r>
            <a:r>
              <a:rPr lang="ru-RU" sz="1600" b="1" dirty="0" err="1">
                <a:solidFill>
                  <a:srgbClr val="C00000"/>
                </a:solidFill>
              </a:rPr>
              <a:t>View</a:t>
            </a:r>
            <a:r>
              <a:rPr lang="ru-RU" sz="1600" b="1" dirty="0">
                <a:solidFill>
                  <a:srgbClr val="C00000"/>
                </a:solidFill>
              </a:rPr>
              <a:t> </a:t>
            </a:r>
            <a:r>
              <a:rPr lang="ru-RU" sz="1600" b="1" dirty="0" err="1">
                <a:solidFill>
                  <a:srgbClr val="C00000"/>
                </a:solidFill>
              </a:rPr>
              <a:t>Updating</a:t>
            </a:r>
            <a:r>
              <a:rPr lang="ru-RU" sz="1600" b="1" dirty="0">
                <a:solidFill>
                  <a:srgbClr val="C00000"/>
                </a:solidFill>
              </a:rPr>
              <a:t> Rule). </a:t>
            </a:r>
            <a:r>
              <a:rPr lang="ru-RU" sz="1600" b="1" dirty="0"/>
              <a:t>Каждое представление должно поддерживать все операции манипулирования данными, которые поддерживают реляционные таблицы: </a:t>
            </a:r>
            <a:r>
              <a:rPr lang="ru-RU" sz="1600" b="1" dirty="0">
                <a:solidFill>
                  <a:srgbClr val="C00000"/>
                </a:solidFill>
              </a:rPr>
              <a:t>операции выборки, вставки, модификации и удаления </a:t>
            </a:r>
            <a:r>
              <a:rPr lang="ru-RU" sz="1600" b="1" dirty="0" smtClean="0">
                <a:solidFill>
                  <a:srgbClr val="C00000"/>
                </a:solidFill>
              </a:rPr>
              <a:t>данных</a:t>
            </a:r>
            <a:r>
              <a:rPr lang="ru-RU" sz="1600" b="1" dirty="0" smtClean="0"/>
              <a:t>.</a:t>
            </a:r>
          </a:p>
          <a:p>
            <a:pPr marL="342900" indent="-342900" algn="just">
              <a:buFont typeface="+mj-lt"/>
              <a:buAutoNum type="arabicPeriod" startAt="6"/>
            </a:pPr>
            <a:endParaRPr lang="ru-RU" sz="1600" b="1" dirty="0"/>
          </a:p>
          <a:p>
            <a:pPr marL="342900" indent="-342900" algn="just">
              <a:buFont typeface="+mj-lt"/>
              <a:buAutoNum type="arabicPeriod" startAt="6"/>
            </a:pPr>
            <a:r>
              <a:rPr lang="ru-RU" sz="1600" b="1" dirty="0" smtClean="0">
                <a:solidFill>
                  <a:srgbClr val="C00000"/>
                </a:solidFill>
              </a:rPr>
              <a:t>Наличие </a:t>
            </a:r>
            <a:r>
              <a:rPr lang="ru-RU" sz="1600" b="1" dirty="0">
                <a:solidFill>
                  <a:srgbClr val="C00000"/>
                </a:solidFill>
              </a:rPr>
              <a:t>высокоуровневых операций управления данными (</a:t>
            </a:r>
            <a:r>
              <a:rPr lang="ru-RU" sz="1600" b="1" dirty="0" err="1" smtClean="0">
                <a:solidFill>
                  <a:srgbClr val="C00000"/>
                </a:solidFill>
              </a:rPr>
              <a:t>High-Level</a:t>
            </a:r>
            <a:r>
              <a:rPr lang="ru-RU" sz="1600" b="1" dirty="0" smtClean="0">
                <a:solidFill>
                  <a:srgbClr val="C00000"/>
                </a:solidFill>
              </a:rPr>
              <a:t> </a:t>
            </a:r>
            <a:r>
              <a:rPr lang="ru-RU" sz="1600" b="1" dirty="0" err="1" smtClean="0">
                <a:solidFill>
                  <a:srgbClr val="C00000"/>
                </a:solidFill>
              </a:rPr>
              <a:t>Insert</a:t>
            </a:r>
            <a:r>
              <a:rPr lang="ru-RU" sz="1600" b="1" dirty="0">
                <a:solidFill>
                  <a:srgbClr val="C00000"/>
                </a:solidFill>
              </a:rPr>
              <a:t>, </a:t>
            </a:r>
            <a:r>
              <a:rPr lang="ru-RU" sz="1600" b="1" dirty="0" err="1">
                <a:solidFill>
                  <a:srgbClr val="C00000"/>
                </a:solidFill>
              </a:rPr>
              <a:t>Update</a:t>
            </a:r>
            <a:r>
              <a:rPr lang="ru-RU" sz="1600" b="1" dirty="0">
                <a:solidFill>
                  <a:srgbClr val="C00000"/>
                </a:solidFill>
              </a:rPr>
              <a:t>, </a:t>
            </a:r>
            <a:r>
              <a:rPr lang="ru-RU" sz="1600" b="1" dirty="0" err="1">
                <a:solidFill>
                  <a:srgbClr val="C00000"/>
                </a:solidFill>
              </a:rPr>
              <a:t>and</a:t>
            </a:r>
            <a:r>
              <a:rPr lang="ru-RU" sz="1600" b="1" dirty="0">
                <a:solidFill>
                  <a:srgbClr val="C00000"/>
                </a:solidFill>
              </a:rPr>
              <a:t> </a:t>
            </a:r>
            <a:r>
              <a:rPr lang="ru-RU" sz="1600" b="1" dirty="0" err="1">
                <a:solidFill>
                  <a:srgbClr val="C00000"/>
                </a:solidFill>
              </a:rPr>
              <a:t>Delete</a:t>
            </a:r>
            <a:r>
              <a:rPr lang="ru-RU" sz="1600" b="1" dirty="0">
                <a:solidFill>
                  <a:srgbClr val="C00000"/>
                </a:solidFill>
              </a:rPr>
              <a:t>). </a:t>
            </a:r>
            <a:r>
              <a:rPr lang="ru-RU" sz="1600" b="1" dirty="0"/>
              <a:t>Операции вставки, модификации и удаления </a:t>
            </a:r>
            <a:r>
              <a:rPr lang="ru-RU" sz="1600" b="1" dirty="0" smtClean="0"/>
              <a:t>данных должны </a:t>
            </a:r>
            <a:r>
              <a:rPr lang="ru-RU" sz="1600" b="1" dirty="0"/>
              <a:t>поддерживаться не только по отношению к одной строке </a:t>
            </a:r>
            <a:r>
              <a:rPr lang="ru-RU" sz="1600" b="1" dirty="0" smtClean="0"/>
              <a:t>реляционной таблицы</a:t>
            </a:r>
            <a:r>
              <a:rPr lang="ru-RU" sz="1600" b="1" dirty="0"/>
              <a:t>, но по отношению к любому </a:t>
            </a:r>
            <a:r>
              <a:rPr lang="ru-RU" sz="1600" b="1" dirty="0">
                <a:solidFill>
                  <a:srgbClr val="C00000"/>
                </a:solidFill>
              </a:rPr>
              <a:t>множеству </a:t>
            </a:r>
            <a:r>
              <a:rPr lang="ru-RU" sz="1600" b="1" dirty="0" smtClean="0">
                <a:solidFill>
                  <a:srgbClr val="C00000"/>
                </a:solidFill>
              </a:rPr>
              <a:t>строк</a:t>
            </a:r>
            <a:r>
              <a:rPr lang="ru-RU" sz="1600" b="1" dirty="0" smtClean="0"/>
              <a:t>.</a:t>
            </a:r>
          </a:p>
          <a:p>
            <a:pPr marL="342900" indent="-342900" algn="just">
              <a:buFont typeface="+mj-lt"/>
              <a:buAutoNum type="arabicPeriod" startAt="6"/>
            </a:pPr>
            <a:endParaRPr lang="ru-RU" sz="1600" b="1" dirty="0"/>
          </a:p>
          <a:p>
            <a:pPr marL="342900" indent="-342900" algn="just">
              <a:buFont typeface="+mj-lt"/>
              <a:buAutoNum type="arabicPeriod" startAt="6"/>
            </a:pPr>
            <a:r>
              <a:rPr lang="ru-RU" sz="1600" b="1" dirty="0" smtClean="0">
                <a:solidFill>
                  <a:srgbClr val="C00000"/>
                </a:solidFill>
              </a:rPr>
              <a:t>Физическая </a:t>
            </a:r>
            <a:r>
              <a:rPr lang="ru-RU" sz="1600" b="1" dirty="0">
                <a:solidFill>
                  <a:srgbClr val="C00000"/>
                </a:solidFill>
              </a:rPr>
              <a:t>независимость данных (</a:t>
            </a:r>
            <a:r>
              <a:rPr lang="ru-RU" sz="1600" b="1" dirty="0" err="1">
                <a:solidFill>
                  <a:srgbClr val="C00000"/>
                </a:solidFill>
              </a:rPr>
              <a:t>Physical</a:t>
            </a:r>
            <a:r>
              <a:rPr lang="ru-RU" sz="1600" b="1" dirty="0">
                <a:solidFill>
                  <a:srgbClr val="C00000"/>
                </a:solidFill>
              </a:rPr>
              <a:t> </a:t>
            </a:r>
            <a:r>
              <a:rPr lang="ru-RU" sz="1600" b="1" dirty="0" err="1">
                <a:solidFill>
                  <a:srgbClr val="C00000"/>
                </a:solidFill>
              </a:rPr>
              <a:t>Data</a:t>
            </a:r>
            <a:r>
              <a:rPr lang="ru-RU" sz="1600" b="1" dirty="0">
                <a:solidFill>
                  <a:srgbClr val="C00000"/>
                </a:solidFill>
              </a:rPr>
              <a:t> </a:t>
            </a:r>
            <a:r>
              <a:rPr lang="ru-RU" sz="1600" b="1" dirty="0" err="1">
                <a:solidFill>
                  <a:srgbClr val="C00000"/>
                </a:solidFill>
              </a:rPr>
              <a:t>Independence</a:t>
            </a:r>
            <a:r>
              <a:rPr lang="ru-RU" sz="1600" b="1" dirty="0">
                <a:solidFill>
                  <a:srgbClr val="C00000"/>
                </a:solidFill>
              </a:rPr>
              <a:t>). </a:t>
            </a:r>
            <a:r>
              <a:rPr lang="ru-RU" sz="1600" b="1" dirty="0" smtClean="0"/>
              <a:t>Приложения </a:t>
            </a:r>
            <a:r>
              <a:rPr lang="ru-RU" sz="1600" b="1" dirty="0"/>
              <a:t>не должны зависеть от используемых способов хранения данных на </a:t>
            </a:r>
            <a:r>
              <a:rPr lang="ru-RU" sz="1600" b="1" dirty="0" smtClean="0"/>
              <a:t>носителях</a:t>
            </a:r>
            <a:r>
              <a:rPr lang="ru-RU" sz="1600" b="1" dirty="0"/>
              <a:t>, от аппаратного обеспечения компьютеров, на которых находится </a:t>
            </a:r>
            <a:r>
              <a:rPr lang="ru-RU" sz="1600" b="1" dirty="0" smtClean="0"/>
              <a:t>реляционная </a:t>
            </a:r>
            <a:r>
              <a:rPr lang="ru-RU" sz="1600" b="1" dirty="0"/>
              <a:t>база </a:t>
            </a:r>
            <a:r>
              <a:rPr lang="ru-RU" sz="1600" b="1" dirty="0" smtClean="0"/>
              <a:t>данных.</a:t>
            </a:r>
          </a:p>
          <a:p>
            <a:pPr marL="342900" indent="-342900" algn="just">
              <a:buFont typeface="+mj-lt"/>
              <a:buAutoNum type="arabicPeriod" startAt="6"/>
            </a:pPr>
            <a:endParaRPr lang="ru-RU" sz="1600" b="1" dirty="0"/>
          </a:p>
          <a:p>
            <a:pPr marL="342900" indent="-342900" algn="just">
              <a:buFont typeface="+mj-lt"/>
              <a:buAutoNum type="arabicPeriod" startAt="6"/>
            </a:pPr>
            <a:r>
              <a:rPr lang="ru-RU" sz="1600" b="1" dirty="0" smtClean="0">
                <a:solidFill>
                  <a:srgbClr val="C00000"/>
                </a:solidFill>
              </a:rPr>
              <a:t>Логическая </a:t>
            </a:r>
            <a:r>
              <a:rPr lang="ru-RU" sz="1600" b="1" dirty="0">
                <a:solidFill>
                  <a:srgbClr val="C00000"/>
                </a:solidFill>
              </a:rPr>
              <a:t>независимость данных (</a:t>
            </a:r>
            <a:r>
              <a:rPr lang="ru-RU" sz="1600" b="1" dirty="0" err="1">
                <a:solidFill>
                  <a:srgbClr val="C00000"/>
                </a:solidFill>
              </a:rPr>
              <a:t>Logical</a:t>
            </a:r>
            <a:r>
              <a:rPr lang="ru-RU" sz="1600" b="1" dirty="0">
                <a:solidFill>
                  <a:srgbClr val="C00000"/>
                </a:solidFill>
              </a:rPr>
              <a:t> </a:t>
            </a:r>
            <a:r>
              <a:rPr lang="ru-RU" sz="1600" b="1" dirty="0" err="1">
                <a:solidFill>
                  <a:srgbClr val="C00000"/>
                </a:solidFill>
              </a:rPr>
              <a:t>Data</a:t>
            </a:r>
            <a:r>
              <a:rPr lang="ru-RU" sz="1600" b="1" dirty="0">
                <a:solidFill>
                  <a:srgbClr val="C00000"/>
                </a:solidFill>
              </a:rPr>
              <a:t> </a:t>
            </a:r>
            <a:r>
              <a:rPr lang="ru-RU" sz="1600" b="1" dirty="0" err="1">
                <a:solidFill>
                  <a:srgbClr val="C00000"/>
                </a:solidFill>
              </a:rPr>
              <a:t>Independence</a:t>
            </a:r>
            <a:r>
              <a:rPr lang="ru-RU" sz="1600" b="1" dirty="0">
                <a:solidFill>
                  <a:srgbClr val="C00000"/>
                </a:solidFill>
              </a:rPr>
              <a:t>). </a:t>
            </a:r>
            <a:r>
              <a:rPr lang="ru-RU" sz="1600" b="1" dirty="0" smtClean="0"/>
              <a:t>Представление </a:t>
            </a:r>
            <a:r>
              <a:rPr lang="ru-RU" sz="1600" b="1" dirty="0"/>
              <a:t>данных в приложении не должно зависеть от структуры реляционных </a:t>
            </a:r>
            <a:r>
              <a:rPr lang="ru-RU" sz="1600" b="1" dirty="0" smtClean="0"/>
              <a:t>таблиц</a:t>
            </a:r>
            <a:r>
              <a:rPr lang="ru-RU" sz="1600" b="1" dirty="0"/>
              <a:t>. Если в процессе нормализации одна реляционная таблица разделяется </a:t>
            </a:r>
            <a:r>
              <a:rPr lang="ru-RU" sz="1600" b="1" dirty="0" smtClean="0"/>
              <a:t>на две</a:t>
            </a:r>
            <a:r>
              <a:rPr lang="ru-RU" sz="1600" b="1" dirty="0"/>
              <a:t>, представление должно обеспечить объединение этих данных, чтобы </a:t>
            </a:r>
            <a:r>
              <a:rPr lang="ru-RU" sz="1600" b="1" dirty="0" smtClean="0">
                <a:solidFill>
                  <a:srgbClr val="C00000"/>
                </a:solidFill>
              </a:rPr>
              <a:t>изменение </a:t>
            </a:r>
            <a:r>
              <a:rPr lang="ru-RU" sz="1600" b="1" dirty="0">
                <a:solidFill>
                  <a:srgbClr val="C00000"/>
                </a:solidFill>
              </a:rPr>
              <a:t>структуры реляционных таблиц не сказывалось на работе приложений</a:t>
            </a:r>
            <a:r>
              <a:rPr lang="ru-RU" sz="1600" b="1" dirty="0"/>
              <a:t>.</a:t>
            </a:r>
          </a:p>
        </p:txBody>
      </p:sp>
    </p:spTree>
    <p:extLst>
      <p:ext uri="{BB962C8B-B14F-4D97-AF65-F5344CB8AC3E}">
        <p14:creationId xmlns:p14="http://schemas.microsoft.com/office/powerpoint/2010/main" val="28755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Оператор </a:t>
            </a:r>
            <a:r>
              <a:rPr lang="en-US" sz="1600" b="1" dirty="0" smtClean="0">
                <a:solidFill>
                  <a:schemeClr val="bg1"/>
                </a:solidFill>
              </a:rPr>
              <a:t>SELECT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73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123658"/>
          </a:xfrm>
          <a:prstGeom prst="rect">
            <a:avLst/>
          </a:prstGeom>
        </p:spPr>
        <p:txBody>
          <a:bodyPr wrap="square">
            <a:spAutoFit/>
          </a:bodyPr>
          <a:lstStyle/>
          <a:p>
            <a:r>
              <a:rPr lang="ru-RU" sz="1600" b="1" dirty="0" smtClean="0"/>
              <a:t>Выбор заданного числа записей:</a:t>
            </a:r>
          </a:p>
          <a:p>
            <a:pPr indent="216000">
              <a:buFont typeface="Arial" pitchFamily="34" charset="0"/>
              <a:buChar char="•"/>
            </a:pPr>
            <a:r>
              <a:rPr lang="en-US" sz="1600" b="1" dirty="0" smtClean="0"/>
              <a:t> SELECT FIRST 1 </a:t>
            </a:r>
            <a:r>
              <a:rPr lang="en-US" sz="1600" b="1" dirty="0" err="1" smtClean="0"/>
              <a:t>fname</a:t>
            </a:r>
            <a:r>
              <a:rPr lang="en-US" sz="1600" b="1" dirty="0" smtClean="0"/>
              <a:t>, </a:t>
            </a:r>
            <a:r>
              <a:rPr lang="en-US" sz="1600" b="1" dirty="0" err="1" smtClean="0"/>
              <a:t>lname</a:t>
            </a:r>
            <a:r>
              <a:rPr lang="en-US" sz="1600" b="1" dirty="0" smtClean="0"/>
              <a:t> FROM students WHERE age = 21</a:t>
            </a:r>
          </a:p>
          <a:p>
            <a:pPr indent="216000"/>
            <a:r>
              <a:rPr lang="en-US" sz="1600" b="1" dirty="0" smtClean="0"/>
              <a:t> SELECT FIRST 2 SKIP 1 </a:t>
            </a:r>
            <a:r>
              <a:rPr lang="en-US" sz="1600" b="1" dirty="0" err="1" smtClean="0"/>
              <a:t>fname</a:t>
            </a:r>
            <a:r>
              <a:rPr lang="en-US" sz="1600" b="1" dirty="0" smtClean="0"/>
              <a:t>, </a:t>
            </a:r>
            <a:r>
              <a:rPr lang="en-US" sz="1600" b="1" dirty="0" err="1" smtClean="0"/>
              <a:t>lname</a:t>
            </a:r>
            <a:r>
              <a:rPr lang="en-US" sz="1600" b="1" dirty="0" smtClean="0"/>
              <a:t> FROM students WHERE age = 21</a:t>
            </a:r>
          </a:p>
          <a:p>
            <a:pPr indent="216000"/>
            <a:r>
              <a:rPr lang="en-US" sz="1600" b="1" dirty="0" smtClean="0"/>
              <a:t> SELECT </a:t>
            </a:r>
            <a:r>
              <a:rPr lang="en-US" sz="1600" b="1" dirty="0" err="1" smtClean="0"/>
              <a:t>fname</a:t>
            </a:r>
            <a:r>
              <a:rPr lang="en-US" sz="1600" b="1" dirty="0" smtClean="0"/>
              <a:t>, </a:t>
            </a:r>
            <a:r>
              <a:rPr lang="en-US" sz="1600" b="1" dirty="0" err="1" smtClean="0"/>
              <a:t>lname</a:t>
            </a:r>
            <a:r>
              <a:rPr lang="en-US" sz="1600" b="1" dirty="0" smtClean="0"/>
              <a:t> FROM students WHERE age = 21</a:t>
            </a:r>
          </a:p>
          <a:p>
            <a:pPr indent="216000"/>
            <a:r>
              <a:rPr lang="en-US" sz="1600" b="1" dirty="0" smtClean="0"/>
              <a:t>ROWS 2 TO 3</a:t>
            </a:r>
          </a:p>
          <a:p>
            <a:endParaRPr lang="ru-RU" sz="1600" b="1" dirty="0" smtClean="0"/>
          </a:p>
          <a:p>
            <a:r>
              <a:rPr lang="ru-RU" sz="1600" b="1" dirty="0" smtClean="0"/>
              <a:t>Операторы: </a:t>
            </a:r>
            <a:r>
              <a:rPr lang="en-US" sz="1600" b="1" dirty="0" smtClean="0"/>
              <a:t>FIRST&lt;</a:t>
            </a:r>
            <a:r>
              <a:rPr lang="ru-RU" sz="1600" b="1" dirty="0" smtClean="0"/>
              <a:t>число&gt;, </a:t>
            </a:r>
            <a:r>
              <a:rPr lang="en-US" sz="1600" b="1" dirty="0" smtClean="0"/>
              <a:t>SKIP &lt;</a:t>
            </a:r>
            <a:r>
              <a:rPr lang="ru-RU" sz="1600" b="1" dirty="0" smtClean="0"/>
              <a:t>число&gt;,</a:t>
            </a:r>
          </a:p>
          <a:p>
            <a:r>
              <a:rPr lang="en-US" sz="1600" b="1" dirty="0" smtClean="0"/>
              <a:t>ROWS &lt;</a:t>
            </a:r>
            <a:r>
              <a:rPr lang="ru-RU" sz="1600" b="1" dirty="0" smtClean="0"/>
              <a:t>число&gt; [</a:t>
            </a:r>
            <a:r>
              <a:rPr lang="en-US" sz="1600" b="1" dirty="0" smtClean="0"/>
              <a:t>TO&lt;</a:t>
            </a:r>
            <a:r>
              <a:rPr lang="ru-RU" sz="1600" b="1" dirty="0" smtClean="0"/>
              <a:t>число&gt;]</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CCL – </a:t>
            </a:r>
            <a:r>
              <a:rPr lang="ru-RU" sz="1600" b="1" dirty="0" err="1">
                <a:solidFill>
                  <a:schemeClr val="bg1"/>
                </a:solidFill>
                <a:latin typeface="Sansation" pitchFamily="2" charset="0"/>
              </a:rPr>
              <a:t>cursor</a:t>
            </a:r>
            <a:r>
              <a:rPr lang="ru-RU" sz="1600" b="1" dirty="0">
                <a:solidFill>
                  <a:schemeClr val="bg1"/>
                </a:solidFill>
                <a:latin typeface="Sansation" pitchFamily="2" charset="0"/>
              </a:rPr>
              <a:t> </a:t>
            </a:r>
            <a:r>
              <a:rPr lang="ru-RU" sz="1600" b="1" dirty="0" err="1">
                <a:solidFill>
                  <a:schemeClr val="bg1"/>
                </a:solidFill>
                <a:latin typeface="Sansation" pitchFamily="2" charset="0"/>
              </a:rPr>
              <a:t>control</a:t>
            </a:r>
            <a:r>
              <a:rPr lang="ru-RU" sz="1600" b="1" dirty="0">
                <a:solidFill>
                  <a:schemeClr val="bg1"/>
                </a:solidFill>
                <a:latin typeface="Sansation" pitchFamily="2" charset="0"/>
              </a:rPr>
              <a:t> </a:t>
            </a:r>
            <a:r>
              <a:rPr lang="ru-RU" sz="1600" b="1" dirty="0" err="1">
                <a:solidFill>
                  <a:schemeClr val="bg1"/>
                </a:solidFill>
                <a:latin typeface="Sansation" pitchFamily="2" charset="0"/>
              </a:rPr>
              <a:t>language</a:t>
            </a:r>
            <a:r>
              <a:rPr lang="ru-RU" sz="1600" b="1" dirty="0">
                <a:solidFill>
                  <a:schemeClr val="bg1"/>
                </a:solidFill>
                <a:latin typeface="Sansation" pitchFamily="2" charset="0"/>
              </a:rPr>
              <a:t> (язык управления курсорами )</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524315"/>
          </a:xfrm>
          <a:prstGeom prst="rect">
            <a:avLst/>
          </a:prstGeom>
        </p:spPr>
        <p:txBody>
          <a:bodyPr wrap="square">
            <a:spAutoFit/>
          </a:bodyPr>
          <a:lstStyle/>
          <a:p>
            <a:pPr algn="just"/>
            <a:r>
              <a:rPr lang="en-US" altLang="ru-RU" sz="1600" b="1" dirty="0">
                <a:solidFill>
                  <a:srgbClr val="C00000"/>
                </a:solidFill>
              </a:rPr>
              <a:t>Cursor</a:t>
            </a:r>
            <a:r>
              <a:rPr lang="ru-RU" altLang="ru-RU" sz="1600" b="1" dirty="0">
                <a:solidFill>
                  <a:srgbClr val="C00000"/>
                </a:solidFill>
              </a:rPr>
              <a:t> – </a:t>
            </a:r>
            <a:r>
              <a:rPr lang="en-US" altLang="ru-RU" sz="1600" b="1" dirty="0">
                <a:solidFill>
                  <a:srgbClr val="C00000"/>
                </a:solidFill>
              </a:rPr>
              <a:t>current set of record</a:t>
            </a:r>
            <a:r>
              <a:rPr lang="ru-RU" altLang="ru-RU" sz="1600" b="1" dirty="0">
                <a:solidFill>
                  <a:srgbClr val="C00000"/>
                </a:solidFill>
              </a:rPr>
              <a:t>  - временный набор записей</a:t>
            </a:r>
            <a:r>
              <a:rPr lang="ru-RU" altLang="ru-RU" sz="1600" b="1" dirty="0"/>
              <a:t>, позволяющий обрабатывать каждую запись по отдельности.  </a:t>
            </a:r>
            <a:endParaRPr lang="ru-RU" altLang="ru-RU" sz="1600" b="1" dirty="0" smtClean="0"/>
          </a:p>
          <a:p>
            <a:pPr algn="just"/>
            <a:endParaRPr lang="ru-RU" altLang="ru-RU" sz="1600" b="1" dirty="0"/>
          </a:p>
          <a:p>
            <a:pPr algn="just"/>
            <a:r>
              <a:rPr lang="ru-RU" altLang="ru-RU" sz="1600" b="1" dirty="0" smtClean="0"/>
              <a:t>Необходимость </a:t>
            </a:r>
            <a:r>
              <a:rPr lang="ru-RU" altLang="ru-RU" sz="1600" b="1" dirty="0"/>
              <a:t>использования курсоров возникла потому, что команды изменения данных (</a:t>
            </a:r>
            <a:r>
              <a:rPr lang="en-US" altLang="ru-RU" sz="1600" b="1" dirty="0"/>
              <a:t>UPDATE</a:t>
            </a:r>
            <a:r>
              <a:rPr lang="ru-RU" altLang="ru-RU" sz="1600" b="1" dirty="0"/>
              <a:t>, </a:t>
            </a:r>
            <a:r>
              <a:rPr lang="en-US" altLang="ru-RU" sz="1600" b="1" dirty="0"/>
              <a:t>DELETE</a:t>
            </a:r>
            <a:r>
              <a:rPr lang="ru-RU" altLang="ru-RU" sz="1600" b="1" dirty="0"/>
              <a:t>) применяются к таблице целиком и поэтому являются достаточно “грубыми” для разнообразной “тонкой” работы.  </a:t>
            </a:r>
          </a:p>
          <a:p>
            <a:r>
              <a:rPr lang="ru-RU" altLang="ru-RU" sz="1600" b="1" dirty="0"/>
              <a:t> </a:t>
            </a:r>
          </a:p>
          <a:p>
            <a:r>
              <a:rPr lang="ru-RU" altLang="ru-RU" sz="1600" b="1" i="1" dirty="0"/>
              <a:t>Стандартные операции по работе с курсором</a:t>
            </a:r>
            <a:r>
              <a:rPr lang="ru-RU" altLang="ru-RU" sz="1600" b="1" i="1" dirty="0" smtClean="0"/>
              <a:t>:</a:t>
            </a:r>
          </a:p>
          <a:p>
            <a:endParaRPr lang="ru-RU" altLang="ru-RU" sz="1600" b="1" dirty="0"/>
          </a:p>
          <a:p>
            <a:pPr>
              <a:buFont typeface="Arial" charset="0"/>
              <a:buChar char="•"/>
            </a:pPr>
            <a:r>
              <a:rPr lang="ru-RU" altLang="ru-RU" sz="1600" b="1" dirty="0"/>
              <a:t>   </a:t>
            </a:r>
            <a:r>
              <a:rPr lang="ru-RU" altLang="ru-RU" sz="1600" b="1" dirty="0">
                <a:solidFill>
                  <a:srgbClr val="C00000"/>
                </a:solidFill>
              </a:rPr>
              <a:t>объявление курсора</a:t>
            </a:r>
          </a:p>
          <a:p>
            <a:r>
              <a:rPr lang="ru-RU" altLang="ru-RU" sz="1600" b="1" dirty="0">
                <a:latin typeface="Courier New" pitchFamily="49" charset="0"/>
                <a:cs typeface="Courier New" pitchFamily="49" charset="0"/>
              </a:rPr>
              <a:t> </a:t>
            </a:r>
            <a:r>
              <a:rPr lang="en-US" altLang="ru-RU" sz="1600" b="1" dirty="0">
                <a:latin typeface="Courier New" pitchFamily="49" charset="0"/>
                <a:cs typeface="Courier New" pitchFamily="49" charset="0"/>
              </a:rPr>
              <a:t>DECLARE</a:t>
            </a:r>
            <a:r>
              <a:rPr lang="ru-RU" altLang="ru-RU" sz="1600" b="1" dirty="0">
                <a:latin typeface="Courier New" pitchFamily="49" charset="0"/>
                <a:cs typeface="Courier New" pitchFamily="49" charset="0"/>
              </a:rPr>
              <a:t> </a:t>
            </a:r>
            <a:r>
              <a:rPr lang="ru-RU" altLang="ru-RU" sz="1600" b="1" dirty="0" err="1">
                <a:latin typeface="Courier New" pitchFamily="49" charset="0"/>
                <a:cs typeface="Courier New" pitchFamily="49" charset="0"/>
              </a:rPr>
              <a:t>имя_курсора</a:t>
            </a:r>
            <a:r>
              <a:rPr lang="ru-RU" altLang="ru-RU" sz="1600" b="1" dirty="0">
                <a:latin typeface="Courier New" pitchFamily="49" charset="0"/>
                <a:cs typeface="Courier New" pitchFamily="49" charset="0"/>
              </a:rPr>
              <a:t> </a:t>
            </a:r>
            <a:r>
              <a:rPr lang="en-US" altLang="ru-RU" sz="1600" b="1" dirty="0">
                <a:latin typeface="Courier New" pitchFamily="49" charset="0"/>
                <a:cs typeface="Courier New" pitchFamily="49" charset="0"/>
              </a:rPr>
              <a:t>CURSOR FOR SELECT</a:t>
            </a:r>
            <a:r>
              <a:rPr lang="ru-RU" altLang="ru-RU" sz="1600" b="1" dirty="0">
                <a:latin typeface="Courier New" pitchFamily="49" charset="0"/>
                <a:cs typeface="Courier New" pitchFamily="49" charset="0"/>
              </a:rPr>
              <a:t> команда </a:t>
            </a:r>
            <a:endParaRPr lang="ru-RU" altLang="ru-RU" sz="1600" b="1" dirty="0" smtClean="0">
              <a:latin typeface="Courier New" pitchFamily="49" charset="0"/>
              <a:cs typeface="Courier New" pitchFamily="49" charset="0"/>
            </a:endParaRPr>
          </a:p>
          <a:p>
            <a:endParaRPr lang="ru-RU" altLang="ru-RU" sz="1600" b="1" dirty="0">
              <a:latin typeface="Courier New" pitchFamily="49" charset="0"/>
              <a:cs typeface="Courier New" pitchFamily="49" charset="0"/>
            </a:endParaRPr>
          </a:p>
          <a:p>
            <a:pPr>
              <a:buFont typeface="Arial" charset="0"/>
              <a:buChar char="•"/>
            </a:pPr>
            <a:r>
              <a:rPr lang="ru-RU" altLang="ru-RU" sz="1600" b="1" dirty="0"/>
              <a:t>   </a:t>
            </a:r>
            <a:r>
              <a:rPr lang="ru-RU" altLang="ru-RU" sz="1600" b="1" dirty="0">
                <a:solidFill>
                  <a:srgbClr val="C00000"/>
                </a:solidFill>
              </a:rPr>
              <a:t>открытие курсора:  </a:t>
            </a:r>
            <a:r>
              <a:rPr lang="en-US" altLang="ru-RU" sz="1600" b="1" dirty="0">
                <a:latin typeface="Courier New" pitchFamily="49" charset="0"/>
                <a:cs typeface="Courier New" pitchFamily="49" charset="0"/>
              </a:rPr>
              <a:t>OPEN</a:t>
            </a:r>
            <a:r>
              <a:rPr lang="ru-RU" altLang="ru-RU" sz="1600" b="1" dirty="0">
                <a:latin typeface="Courier New" pitchFamily="49" charset="0"/>
                <a:cs typeface="Courier New" pitchFamily="49" charset="0"/>
              </a:rPr>
              <a:t> </a:t>
            </a:r>
            <a:r>
              <a:rPr lang="ru-RU" altLang="ru-RU" sz="1600" b="1" dirty="0" err="1" smtClean="0">
                <a:latin typeface="Courier New" pitchFamily="49" charset="0"/>
                <a:cs typeface="Courier New" pitchFamily="49" charset="0"/>
              </a:rPr>
              <a:t>имя_курсора</a:t>
            </a:r>
            <a:endParaRPr lang="ru-RU" altLang="ru-RU" sz="1600" b="1" dirty="0" smtClean="0">
              <a:latin typeface="Courier New" pitchFamily="49" charset="0"/>
              <a:cs typeface="Courier New" pitchFamily="49" charset="0"/>
            </a:endParaRPr>
          </a:p>
          <a:p>
            <a:pPr>
              <a:buFont typeface="Arial" charset="0"/>
              <a:buChar char="•"/>
            </a:pPr>
            <a:endParaRPr lang="ru-RU" altLang="ru-RU" sz="1600" b="1" dirty="0">
              <a:latin typeface="Courier New" pitchFamily="49" charset="0"/>
              <a:cs typeface="Courier New" pitchFamily="49" charset="0"/>
            </a:endParaRPr>
          </a:p>
          <a:p>
            <a:pPr>
              <a:buFont typeface="Arial" charset="0"/>
              <a:buChar char="•"/>
            </a:pPr>
            <a:r>
              <a:rPr lang="ru-RU" altLang="ru-RU" sz="1600" b="1" dirty="0"/>
              <a:t>   </a:t>
            </a:r>
            <a:r>
              <a:rPr lang="ru-RU" altLang="ru-RU" sz="1600" b="1" dirty="0">
                <a:solidFill>
                  <a:srgbClr val="C00000"/>
                </a:solidFill>
              </a:rPr>
              <a:t>получение значений </a:t>
            </a:r>
            <a:r>
              <a:rPr lang="ru-RU" altLang="ru-RU" sz="1600" b="1" dirty="0"/>
              <a:t>из текущей строки и передвижение указателя на следующую строку:  </a:t>
            </a:r>
          </a:p>
          <a:p>
            <a:r>
              <a:rPr lang="en-US" altLang="ru-RU" sz="1600" b="1" dirty="0">
                <a:latin typeface="Courier New" pitchFamily="49" charset="0"/>
                <a:cs typeface="Courier New" pitchFamily="49" charset="0"/>
              </a:rPr>
              <a:t>FETCH</a:t>
            </a:r>
            <a:r>
              <a:rPr lang="ru-RU" altLang="ru-RU" sz="1600" b="1" dirty="0">
                <a:latin typeface="Courier New" pitchFamily="49" charset="0"/>
                <a:cs typeface="Courier New" pitchFamily="49" charset="0"/>
              </a:rPr>
              <a:t> </a:t>
            </a:r>
            <a:r>
              <a:rPr lang="ru-RU" altLang="ru-RU" sz="1600" b="1" dirty="0" err="1">
                <a:latin typeface="Courier New" pitchFamily="49" charset="0"/>
                <a:cs typeface="Courier New" pitchFamily="49" charset="0"/>
              </a:rPr>
              <a:t>имя_курсора</a:t>
            </a:r>
            <a:r>
              <a:rPr lang="ru-RU" altLang="ru-RU" sz="1600" b="1" dirty="0">
                <a:latin typeface="Courier New" pitchFamily="49" charset="0"/>
                <a:cs typeface="Courier New" pitchFamily="49" charset="0"/>
              </a:rPr>
              <a:t> INTO </a:t>
            </a:r>
            <a:r>
              <a:rPr lang="ru-RU" altLang="ru-RU" sz="1600" b="1" dirty="0" smtClean="0">
                <a:latin typeface="Courier New" pitchFamily="49" charset="0"/>
                <a:cs typeface="Courier New" pitchFamily="49" charset="0"/>
              </a:rPr>
              <a:t>переменные</a:t>
            </a:r>
          </a:p>
          <a:p>
            <a:endParaRPr lang="ru-RU" altLang="ru-RU" sz="1600" b="1" dirty="0">
              <a:latin typeface="Courier New" pitchFamily="49" charset="0"/>
              <a:cs typeface="Courier New" pitchFamily="49" charset="0"/>
            </a:endParaRPr>
          </a:p>
          <a:p>
            <a:pPr>
              <a:buFont typeface="Arial" charset="0"/>
              <a:buChar char="•"/>
            </a:pPr>
            <a:r>
              <a:rPr lang="ru-RU" altLang="ru-RU" sz="1600" b="1" dirty="0"/>
              <a:t>    </a:t>
            </a:r>
            <a:r>
              <a:rPr lang="ru-RU" altLang="ru-RU" sz="1600" b="1" dirty="0">
                <a:solidFill>
                  <a:srgbClr val="C00000"/>
                </a:solidFill>
              </a:rPr>
              <a:t>закрытие курсора:  </a:t>
            </a:r>
            <a:r>
              <a:rPr lang="en-US" altLang="ru-RU" sz="1600" b="1" dirty="0">
                <a:latin typeface="Courier New" pitchFamily="49" charset="0"/>
                <a:cs typeface="Courier New" pitchFamily="49" charset="0"/>
              </a:rPr>
              <a:t>CLOSE</a:t>
            </a:r>
            <a:r>
              <a:rPr lang="ru-RU" altLang="ru-RU" sz="1600" b="1" dirty="0">
                <a:latin typeface="Courier New" pitchFamily="49" charset="0"/>
                <a:cs typeface="Courier New" pitchFamily="49" charset="0"/>
              </a:rPr>
              <a:t> </a:t>
            </a:r>
            <a:r>
              <a:rPr lang="ru-RU" altLang="ru-RU" sz="1600" b="1" dirty="0" err="1">
                <a:latin typeface="Courier New" pitchFamily="49" charset="0"/>
                <a:cs typeface="Courier New" pitchFamily="49" charset="0"/>
              </a:rPr>
              <a:t>имя_курсора</a:t>
            </a:r>
            <a:endParaRPr lang="ru-RU" altLang="ru-RU" sz="1600" b="1" dirty="0">
              <a:latin typeface="Courier New" pitchFamily="49" charset="0"/>
              <a:cs typeface="Courier New" pitchFamily="49" charset="0"/>
            </a:endParaRPr>
          </a:p>
        </p:txBody>
      </p:sp>
    </p:spTree>
    <p:extLst>
      <p:ext uri="{BB962C8B-B14F-4D97-AF65-F5344CB8AC3E}">
        <p14:creationId xmlns:p14="http://schemas.microsoft.com/office/powerpoint/2010/main" val="134755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TPL – transaction processing language (</a:t>
            </a:r>
            <a:r>
              <a:rPr lang="ru-RU" sz="1600" b="1" dirty="0">
                <a:solidFill>
                  <a:schemeClr val="bg1"/>
                </a:solidFill>
                <a:latin typeface="Sansation" pitchFamily="2" charset="0"/>
              </a:rPr>
              <a:t>язык проведения транзакций)</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046988"/>
          </a:xfrm>
          <a:prstGeom prst="rect">
            <a:avLst/>
          </a:prstGeom>
        </p:spPr>
        <p:txBody>
          <a:bodyPr wrap="square">
            <a:spAutoFit/>
          </a:bodyPr>
          <a:lstStyle/>
          <a:p>
            <a:pPr algn="just"/>
            <a:r>
              <a:rPr lang="ru-RU" altLang="ru-RU" sz="1600" b="1" dirty="0">
                <a:solidFill>
                  <a:srgbClr val="C00000"/>
                </a:solidFill>
              </a:rPr>
              <a:t>Транзакция</a:t>
            </a:r>
            <a:r>
              <a:rPr lang="ru-RU" altLang="ru-RU" sz="1600" b="1" dirty="0"/>
              <a:t> – группа команд языка </a:t>
            </a:r>
            <a:r>
              <a:rPr lang="en-US" altLang="ru-RU" sz="1600" b="1" dirty="0"/>
              <a:t>SQL</a:t>
            </a:r>
            <a:r>
              <a:rPr lang="ru-RU" altLang="ru-RU" sz="1600" b="1" dirty="0"/>
              <a:t>, которая либо выполняется полностью, либо не выполняется вообще.</a:t>
            </a:r>
          </a:p>
          <a:p>
            <a:pPr algn="just"/>
            <a:r>
              <a:rPr lang="ru-RU" altLang="ru-RU" sz="1600" b="1" dirty="0"/>
              <a:t> </a:t>
            </a:r>
          </a:p>
          <a:p>
            <a:pPr algn="just"/>
            <a:r>
              <a:rPr lang="ru-RU" altLang="ru-RU" sz="1600" b="1" i="1" dirty="0"/>
              <a:t>Стандартные команды для работы с транзакциями:</a:t>
            </a:r>
            <a:endParaRPr lang="ru-RU" altLang="ru-RU" sz="1600" b="1" dirty="0"/>
          </a:p>
          <a:p>
            <a:pPr algn="just"/>
            <a:r>
              <a:rPr lang="en-US" altLang="ru-RU" sz="1600" b="1" dirty="0">
                <a:solidFill>
                  <a:srgbClr val="C00000"/>
                </a:solidFill>
              </a:rPr>
              <a:t>BEGIN TRAN</a:t>
            </a:r>
            <a:r>
              <a:rPr lang="ru-RU" altLang="ru-RU" sz="1600" b="1" dirty="0">
                <a:solidFill>
                  <a:srgbClr val="C00000"/>
                </a:solidFill>
              </a:rPr>
              <a:t> </a:t>
            </a:r>
            <a:r>
              <a:rPr lang="ru-RU" altLang="ru-RU" sz="1600" b="1" dirty="0"/>
              <a:t>– начало транзакции,</a:t>
            </a:r>
          </a:p>
          <a:p>
            <a:pPr algn="just"/>
            <a:r>
              <a:rPr lang="en-US" altLang="ru-RU" sz="1600" b="1" dirty="0">
                <a:solidFill>
                  <a:srgbClr val="C00000"/>
                </a:solidFill>
              </a:rPr>
              <a:t>ROLLBACK TRAN</a:t>
            </a:r>
            <a:r>
              <a:rPr lang="ru-RU" altLang="ru-RU" sz="1600" b="1" dirty="0">
                <a:solidFill>
                  <a:srgbClr val="C00000"/>
                </a:solidFill>
              </a:rPr>
              <a:t> </a:t>
            </a:r>
            <a:r>
              <a:rPr lang="ru-RU" altLang="ru-RU" sz="1600" b="1" dirty="0"/>
              <a:t>– откат, отмена транзакции; все изменения, сделанные с начала транзакции, будут отменены,</a:t>
            </a:r>
          </a:p>
          <a:p>
            <a:pPr algn="just"/>
            <a:r>
              <a:rPr lang="en-US" altLang="ru-RU" sz="1600" b="1" dirty="0">
                <a:solidFill>
                  <a:srgbClr val="C00000"/>
                </a:solidFill>
              </a:rPr>
              <a:t>COMMIT TRAN</a:t>
            </a:r>
            <a:r>
              <a:rPr lang="ru-RU" altLang="ru-RU" sz="1600" b="1" dirty="0">
                <a:solidFill>
                  <a:srgbClr val="C00000"/>
                </a:solidFill>
              </a:rPr>
              <a:t> </a:t>
            </a:r>
            <a:r>
              <a:rPr lang="ru-RU" altLang="ru-RU" sz="1600" b="1" dirty="0"/>
              <a:t>– завершение, подтверждение транзакции; все изменения, сделанные с начала транзакции, будут зафиксированы.</a:t>
            </a:r>
          </a:p>
          <a:p>
            <a:pPr algn="just"/>
            <a:endParaRPr lang="ru-RU" altLang="ru-RU" sz="1600" b="1" dirty="0"/>
          </a:p>
          <a:p>
            <a:pPr algn="just"/>
            <a:r>
              <a:rPr lang="ru-RU" altLang="ru-RU" sz="1600" b="1" dirty="0"/>
              <a:t>До момента подтверждения транзакции все измененные данные  записываются в журнал транзакций, и только после фиксации транзакции данные переносятся собственно в таблицы.</a:t>
            </a:r>
          </a:p>
        </p:txBody>
      </p:sp>
    </p:spTree>
    <p:extLst>
      <p:ext uri="{BB962C8B-B14F-4D97-AF65-F5344CB8AC3E}">
        <p14:creationId xmlns:p14="http://schemas.microsoft.com/office/powerpoint/2010/main" val="5741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DCL – </a:t>
            </a:r>
            <a:r>
              <a:rPr lang="ru-RU" sz="1600" b="1" dirty="0" err="1">
                <a:solidFill>
                  <a:schemeClr val="bg1"/>
                </a:solidFill>
                <a:latin typeface="Sansation" pitchFamily="2" charset="0"/>
              </a:rPr>
              <a:t>data</a:t>
            </a:r>
            <a:r>
              <a:rPr lang="ru-RU" sz="1600" b="1" dirty="0">
                <a:solidFill>
                  <a:schemeClr val="bg1"/>
                </a:solidFill>
                <a:latin typeface="Sansation" pitchFamily="2" charset="0"/>
              </a:rPr>
              <a:t> </a:t>
            </a:r>
            <a:r>
              <a:rPr lang="ru-RU" sz="1600" b="1" dirty="0" err="1">
                <a:solidFill>
                  <a:schemeClr val="bg1"/>
                </a:solidFill>
                <a:latin typeface="Sansation" pitchFamily="2" charset="0"/>
              </a:rPr>
              <a:t>control</a:t>
            </a:r>
            <a:r>
              <a:rPr lang="ru-RU" sz="1600" b="1" dirty="0">
                <a:solidFill>
                  <a:schemeClr val="bg1"/>
                </a:solidFill>
                <a:latin typeface="Sansation" pitchFamily="2" charset="0"/>
              </a:rPr>
              <a:t> </a:t>
            </a:r>
            <a:r>
              <a:rPr lang="ru-RU" sz="1600" b="1" dirty="0" err="1">
                <a:solidFill>
                  <a:schemeClr val="bg1"/>
                </a:solidFill>
                <a:latin typeface="Sansation" pitchFamily="2" charset="0"/>
              </a:rPr>
              <a:t>language</a:t>
            </a:r>
            <a:r>
              <a:rPr lang="ru-RU" sz="1600" b="1" dirty="0">
                <a:solidFill>
                  <a:schemeClr val="bg1"/>
                </a:solidFill>
                <a:latin typeface="Sansation" pitchFamily="2" charset="0"/>
              </a:rPr>
              <a:t> (язык управления данными)</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554545"/>
          </a:xfrm>
          <a:prstGeom prst="rect">
            <a:avLst/>
          </a:prstGeom>
        </p:spPr>
        <p:txBody>
          <a:bodyPr wrap="square">
            <a:spAutoFit/>
          </a:bodyPr>
          <a:lstStyle/>
          <a:p>
            <a:pPr algn="just"/>
            <a:r>
              <a:rPr lang="ru-RU" altLang="ru-RU" sz="1600" b="1" dirty="0" smtClean="0"/>
              <a:t>Содержит </a:t>
            </a:r>
            <a:r>
              <a:rPr lang="ru-RU" altLang="ru-RU" sz="1600" b="1" dirty="0"/>
              <a:t>команды предоставления (</a:t>
            </a:r>
            <a:r>
              <a:rPr lang="en-US" altLang="ru-RU" sz="1600" b="1" dirty="0"/>
              <a:t>GRANT</a:t>
            </a:r>
            <a:r>
              <a:rPr lang="ru-RU" altLang="ru-RU" sz="1600" b="1" dirty="0"/>
              <a:t>) и отнимания (</a:t>
            </a:r>
            <a:r>
              <a:rPr lang="en-US" altLang="ru-RU" sz="1600" b="1" dirty="0"/>
              <a:t>REVOKE</a:t>
            </a:r>
            <a:r>
              <a:rPr lang="ru-RU" altLang="ru-RU" sz="1600" b="1" dirty="0"/>
              <a:t>) прав доступа, а также запрета доступа (</a:t>
            </a:r>
            <a:r>
              <a:rPr lang="en-US" altLang="ru-RU" sz="1600" b="1" dirty="0"/>
              <a:t>DENY</a:t>
            </a:r>
            <a:r>
              <a:rPr lang="ru-RU" altLang="ru-RU" sz="1600" b="1" dirty="0"/>
              <a:t>).</a:t>
            </a:r>
          </a:p>
          <a:p>
            <a:pPr algn="just"/>
            <a:endParaRPr lang="ru-RU" altLang="ru-RU" sz="1600" b="1" i="1" dirty="0"/>
          </a:p>
          <a:p>
            <a:pPr algn="just"/>
            <a:r>
              <a:rPr lang="ru-RU" altLang="ru-RU" sz="1600" b="1" i="1" dirty="0"/>
              <a:t>Примеры:</a:t>
            </a:r>
            <a:endParaRPr lang="ru-RU" altLang="ru-RU" sz="1600" b="1" dirty="0"/>
          </a:p>
          <a:p>
            <a:pPr algn="just"/>
            <a:r>
              <a:rPr lang="ru-RU" altLang="ru-RU" sz="1600" b="1" dirty="0"/>
              <a:t>предоставление прав на выборку и изменение данных в таблице </a:t>
            </a:r>
            <a:r>
              <a:rPr lang="en-US" altLang="ru-RU" sz="1600" b="1" dirty="0"/>
              <a:t>k</a:t>
            </a:r>
            <a:r>
              <a:rPr lang="ru-RU" altLang="ru-RU" sz="1600" b="1" dirty="0"/>
              <a:t>_</a:t>
            </a:r>
            <a:r>
              <a:rPr lang="en-US" altLang="ru-RU" sz="1600" b="1" dirty="0"/>
              <a:t>contract </a:t>
            </a:r>
            <a:r>
              <a:rPr lang="ru-RU" altLang="ru-RU" sz="1600" b="1" dirty="0"/>
              <a:t>пользователю </a:t>
            </a:r>
            <a:r>
              <a:rPr lang="en-US" altLang="ru-RU" sz="1600" b="1" dirty="0"/>
              <a:t>public</a:t>
            </a:r>
            <a:r>
              <a:rPr lang="ru-RU" altLang="ru-RU" sz="1600" b="1" dirty="0"/>
              <a:t>:</a:t>
            </a:r>
          </a:p>
          <a:p>
            <a:pPr algn="just"/>
            <a:r>
              <a:rPr lang="en-US" altLang="ru-RU" sz="1600" b="1" dirty="0">
                <a:latin typeface="Courier New" pitchFamily="49" charset="0"/>
                <a:cs typeface="Courier New" pitchFamily="49" charset="0"/>
              </a:rPr>
              <a:t>GRANT SELECT, UPDATE ON </a:t>
            </a:r>
            <a:r>
              <a:rPr lang="en-US" altLang="ru-RU" sz="1600" b="1" dirty="0" err="1">
                <a:latin typeface="Courier New" pitchFamily="49" charset="0"/>
                <a:cs typeface="Courier New" pitchFamily="49" charset="0"/>
              </a:rPr>
              <a:t>k_contract</a:t>
            </a:r>
            <a:r>
              <a:rPr lang="en-US" altLang="ru-RU" sz="1600" b="1" dirty="0">
                <a:latin typeface="Courier New" pitchFamily="49" charset="0"/>
                <a:cs typeface="Courier New" pitchFamily="49" charset="0"/>
              </a:rPr>
              <a:t>  TO public</a:t>
            </a:r>
            <a:endParaRPr lang="ru-RU" altLang="ru-RU" sz="1600" b="1" dirty="0">
              <a:latin typeface="Courier New" pitchFamily="49" charset="0"/>
              <a:cs typeface="Courier New" pitchFamily="49" charset="0"/>
            </a:endParaRPr>
          </a:p>
          <a:p>
            <a:pPr algn="just"/>
            <a:endParaRPr lang="ru-RU" altLang="ru-RU" sz="1600" b="1" dirty="0"/>
          </a:p>
          <a:p>
            <a:pPr algn="just"/>
            <a:r>
              <a:rPr lang="ru-RU" altLang="ru-RU" sz="1600" b="1" dirty="0"/>
              <a:t>запрет удаления данных из таблицы </a:t>
            </a:r>
            <a:r>
              <a:rPr lang="en-US" altLang="ru-RU" sz="1600" b="1" dirty="0"/>
              <a:t>k</a:t>
            </a:r>
            <a:r>
              <a:rPr lang="ru-RU" altLang="ru-RU" sz="1600" b="1" dirty="0"/>
              <a:t>_</a:t>
            </a:r>
            <a:r>
              <a:rPr lang="en-US" altLang="ru-RU" sz="1600" b="1" dirty="0"/>
              <a:t>contract</a:t>
            </a:r>
            <a:r>
              <a:rPr lang="ru-RU" altLang="ru-RU" sz="1600" b="1" dirty="0"/>
              <a:t> пользователю </a:t>
            </a:r>
            <a:r>
              <a:rPr lang="en-US" altLang="ru-RU" sz="1600" b="1" dirty="0"/>
              <a:t>public</a:t>
            </a:r>
            <a:r>
              <a:rPr lang="ru-RU" altLang="ru-RU" sz="1600" b="1" dirty="0"/>
              <a:t>:</a:t>
            </a:r>
          </a:p>
          <a:p>
            <a:pPr algn="just"/>
            <a:r>
              <a:rPr lang="en-US" altLang="ru-RU" sz="1600" b="1" dirty="0">
                <a:latin typeface="Courier New" pitchFamily="49" charset="0"/>
                <a:cs typeface="Courier New" pitchFamily="49" charset="0"/>
              </a:rPr>
              <a:t>DENY DELETE ON </a:t>
            </a:r>
            <a:r>
              <a:rPr lang="en-US" altLang="ru-RU" sz="1600" b="1" dirty="0" err="1">
                <a:latin typeface="Courier New" pitchFamily="49" charset="0"/>
                <a:cs typeface="Courier New" pitchFamily="49" charset="0"/>
              </a:rPr>
              <a:t>k_contract</a:t>
            </a:r>
            <a:r>
              <a:rPr lang="en-US" altLang="ru-RU" sz="1600" b="1" dirty="0">
                <a:latin typeface="Courier New" pitchFamily="49" charset="0"/>
                <a:cs typeface="Courier New" pitchFamily="49" charset="0"/>
              </a:rPr>
              <a:t> FROM public</a:t>
            </a:r>
            <a:endParaRPr lang="ru-RU" altLang="ru-RU" sz="1600" b="1" dirty="0">
              <a:latin typeface="Courier New" pitchFamily="49" charset="0"/>
              <a:cs typeface="Courier New" pitchFamily="49" charset="0"/>
            </a:endParaRPr>
          </a:p>
        </p:txBody>
      </p:sp>
    </p:spTree>
    <p:extLst>
      <p:ext uri="{BB962C8B-B14F-4D97-AF65-F5344CB8AC3E}">
        <p14:creationId xmlns:p14="http://schemas.microsoft.com/office/powerpoint/2010/main" val="396443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Диалекты </a:t>
            </a:r>
            <a:r>
              <a:rPr lang="en-US" sz="1600" b="1" dirty="0">
                <a:solidFill>
                  <a:schemeClr val="bg1"/>
                </a:solidFill>
                <a:latin typeface="Sansation" pitchFamily="2" charset="0"/>
              </a:rPr>
              <a:t>SQL</a:t>
            </a:r>
            <a:endParaRPr lang="mk-MK" sz="1600" b="1" dirty="0">
              <a:solidFill>
                <a:schemeClr val="bg1"/>
              </a:solidFill>
              <a:latin typeface="Sansation" pitchFamily="2" charset="0"/>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1</a:t>
            </a:r>
            <a:r>
              <a:rPr lang="ru-RU" sz="1200" b="1" dirty="0" smtClean="0">
                <a:solidFill>
                  <a:schemeClr val="bg1"/>
                </a:solidFill>
              </a:rPr>
              <a:t>7</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1815882"/>
          </a:xfrm>
          <a:prstGeom prst="rect">
            <a:avLst/>
          </a:prstGeom>
        </p:spPr>
        <p:txBody>
          <a:bodyPr wrap="square">
            <a:spAutoFit/>
          </a:bodyPr>
          <a:lstStyle/>
          <a:p>
            <a:pPr algn="just"/>
            <a:r>
              <a:rPr lang="ru-RU" altLang="ru-RU" sz="1600" b="1" dirty="0"/>
              <a:t>Каждая СУБД имеет свой собственный  “диалект” </a:t>
            </a:r>
            <a:r>
              <a:rPr lang="en-US" altLang="ru-RU" sz="1600" b="1" dirty="0"/>
              <a:t>SQL</a:t>
            </a:r>
            <a:r>
              <a:rPr lang="ru-RU" altLang="ru-RU" sz="1600" b="1" dirty="0"/>
              <a:t>, включающий, кроме основ </a:t>
            </a:r>
            <a:r>
              <a:rPr lang="en-US" altLang="ru-RU" sz="1600" b="1" dirty="0"/>
              <a:t>SQL</a:t>
            </a:r>
            <a:r>
              <a:rPr lang="ru-RU" altLang="ru-RU" sz="1600" b="1" dirty="0"/>
              <a:t>, команды управления (циклы, условия), функции и прочие средства:</a:t>
            </a:r>
          </a:p>
          <a:p>
            <a:endParaRPr lang="en-US" altLang="ru-RU" sz="1600" b="1" dirty="0"/>
          </a:p>
          <a:p>
            <a:pPr>
              <a:buFont typeface="Arial" charset="0"/>
              <a:buChar char="•"/>
            </a:pPr>
            <a:r>
              <a:rPr lang="en-US" altLang="ru-RU" sz="1600" b="1" dirty="0"/>
              <a:t> ORACLE – PL/SQL </a:t>
            </a:r>
            <a:r>
              <a:rPr lang="en-US" altLang="ru-RU" sz="1600" b="1" dirty="0">
                <a:solidFill>
                  <a:srgbClr val="00B050"/>
                </a:solidFill>
              </a:rPr>
              <a:t>(</a:t>
            </a:r>
            <a:r>
              <a:rPr lang="en-AU" altLang="ru-RU" sz="1600" b="1" dirty="0">
                <a:solidFill>
                  <a:srgbClr val="00B050"/>
                </a:solidFill>
              </a:rPr>
              <a:t>Procedural Language/SQL)</a:t>
            </a:r>
            <a:r>
              <a:rPr lang="en-US" altLang="ru-RU" sz="1600" b="1" dirty="0"/>
              <a:t>,</a:t>
            </a:r>
            <a:endParaRPr lang="ru-RU" altLang="ru-RU" sz="1600" b="1" dirty="0"/>
          </a:p>
          <a:p>
            <a:pPr>
              <a:buFont typeface="Arial" charset="0"/>
              <a:buChar char="•"/>
            </a:pPr>
            <a:r>
              <a:rPr lang="en-US" altLang="ru-RU" sz="1600" b="1" dirty="0"/>
              <a:t> MS SQL Server – Transact SQL,</a:t>
            </a:r>
          </a:p>
          <a:p>
            <a:pPr>
              <a:buFont typeface="Arial" charset="0"/>
              <a:buChar char="•"/>
            </a:pPr>
            <a:r>
              <a:rPr lang="en-US" altLang="ru-RU" sz="1600" b="1" dirty="0"/>
              <a:t> MySQL – SQL/PSM  </a:t>
            </a:r>
            <a:r>
              <a:rPr lang="en-US" altLang="ru-RU" sz="1600" b="1" dirty="0">
                <a:solidFill>
                  <a:srgbClr val="00B050"/>
                </a:solidFill>
              </a:rPr>
              <a:t>(</a:t>
            </a:r>
            <a:r>
              <a:rPr lang="en-AU" altLang="ru-RU" sz="1600" b="1" dirty="0">
                <a:solidFill>
                  <a:srgbClr val="00B050"/>
                </a:solidFill>
              </a:rPr>
              <a:t>SQL/Persistent Stored Module)</a:t>
            </a:r>
            <a:endParaRPr lang="ru-RU" altLang="ru-RU" sz="1600" b="1" dirty="0">
              <a:solidFill>
                <a:srgbClr val="00B050"/>
              </a:solidFill>
            </a:endParaRPr>
          </a:p>
          <a:p>
            <a:r>
              <a:rPr lang="ru-RU" altLang="ru-RU" sz="1600" b="1" dirty="0"/>
              <a:t>и т.п.</a:t>
            </a:r>
          </a:p>
        </p:txBody>
      </p:sp>
    </p:spTree>
    <p:extLst>
      <p:ext uri="{BB962C8B-B14F-4D97-AF65-F5344CB8AC3E}">
        <p14:creationId xmlns:p14="http://schemas.microsoft.com/office/powerpoint/2010/main" val="362967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Реляционная модель данных</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solidFill>
                  <a:schemeClr val="bg1"/>
                </a:solidFill>
              </a:rPr>
              <a:t>34</a:t>
            </a:r>
            <a:endParaRPr lang="mk-MK" sz="12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347776"/>
            <a:ext cx="8686848" cy="2554545"/>
          </a:xfrm>
          <a:prstGeom prst="rect">
            <a:avLst/>
          </a:prstGeom>
        </p:spPr>
        <p:txBody>
          <a:bodyPr wrap="square">
            <a:spAutoFit/>
          </a:bodyPr>
          <a:lstStyle/>
          <a:p>
            <a:pPr algn="just"/>
            <a:r>
              <a:rPr lang="ru-RU" sz="1600" b="1" dirty="0" smtClean="0"/>
              <a:t>РМД – модель данных основанная на реляционной алгебре.</a:t>
            </a:r>
          </a:p>
          <a:p>
            <a:endParaRPr lang="ru-RU" sz="1600" b="1" dirty="0" smtClean="0"/>
          </a:p>
          <a:p>
            <a:pPr algn="just"/>
            <a:r>
              <a:rPr lang="ru-RU" sz="1600" b="1" dirty="0" smtClean="0">
                <a:solidFill>
                  <a:srgbClr val="C00000"/>
                </a:solidFill>
              </a:rPr>
              <a:t>Реляционная алгебра </a:t>
            </a:r>
            <a:r>
              <a:rPr lang="ru-RU" sz="1600" b="1" dirty="0" smtClean="0"/>
              <a:t>представляет собой набор операторов, использующих отношения в качестве аргументов и возвращающие отношения в качестве результата</a:t>
            </a:r>
          </a:p>
          <a:p>
            <a:endParaRPr lang="ru-RU" sz="1600" b="1" dirty="0" smtClean="0"/>
          </a:p>
          <a:p>
            <a:pPr algn="just"/>
            <a:r>
              <a:rPr lang="ru-RU" sz="1600" b="1" dirty="0" smtClean="0">
                <a:solidFill>
                  <a:srgbClr val="C00000"/>
                </a:solidFill>
              </a:rPr>
              <a:t>Декартово произведение </a:t>
            </a:r>
            <a:r>
              <a:rPr lang="ru-RU" sz="1600" b="1" dirty="0" smtClean="0"/>
              <a:t>- для заданных конечных множеств D1,D2...Dn декартовым произведением D1*D2*...*</a:t>
            </a:r>
            <a:r>
              <a:rPr lang="ru-RU" sz="1600" b="1" dirty="0" err="1" smtClean="0"/>
              <a:t>Dn</a:t>
            </a:r>
            <a:r>
              <a:rPr lang="ru-RU" sz="1600" b="1" dirty="0" smtClean="0"/>
              <a:t> называется множество произведений вида: </a:t>
            </a:r>
          </a:p>
          <a:p>
            <a:pPr algn="ctr"/>
            <a:r>
              <a:rPr lang="ru-RU" sz="1600" b="1" dirty="0" smtClean="0"/>
              <a:t>d1*d2*...*</a:t>
            </a:r>
            <a:r>
              <a:rPr lang="ru-RU" sz="1600" b="1" dirty="0" err="1" smtClean="0"/>
              <a:t>dn</a:t>
            </a:r>
            <a:r>
              <a:rPr lang="ru-RU" sz="1600" b="1" dirty="0" smtClean="0"/>
              <a:t>, где </a:t>
            </a:r>
            <a:r>
              <a:rPr lang="ru-RU" sz="1600" b="1" dirty="0" err="1" smtClean="0"/>
              <a:t>di</a:t>
            </a:r>
            <a:r>
              <a:rPr lang="ru-RU" sz="1600" b="1" dirty="0" smtClean="0"/>
              <a:t> принадлежит </a:t>
            </a:r>
            <a:r>
              <a:rPr lang="ru-RU" sz="1600" b="1" dirty="0" err="1" smtClean="0"/>
              <a:t>Di</a:t>
            </a:r>
            <a:r>
              <a:rPr lang="ru-RU" sz="1600" b="1" dirty="0" smtClean="0"/>
              <a:t> </a:t>
            </a:r>
          </a:p>
          <a:p>
            <a:endParaRPr lang="ru-RU" sz="1600" b="1" dirty="0" smtClean="0"/>
          </a:p>
          <a:p>
            <a:pPr algn="just"/>
            <a:r>
              <a:rPr lang="ru-RU" sz="1600" b="1" dirty="0" smtClean="0"/>
              <a:t>Множества D1,D2...Dn называются </a:t>
            </a:r>
            <a:r>
              <a:rPr lang="ru-RU" sz="1600" b="1" dirty="0" smtClean="0">
                <a:solidFill>
                  <a:srgbClr val="C00000"/>
                </a:solidFill>
              </a:rPr>
              <a:t>доменами</a:t>
            </a:r>
            <a:r>
              <a:rPr lang="ru-RU" sz="1600" b="1" dirty="0" smtClean="0"/>
              <a:t>.</a:t>
            </a:r>
            <a:endParaRPr lang="ru-RU" sz="1600" b="1" dirty="0"/>
          </a:p>
        </p:txBody>
      </p:sp>
    </p:spTree>
    <p:extLst>
      <p:ext uri="{BB962C8B-B14F-4D97-AF65-F5344CB8AC3E}">
        <p14:creationId xmlns:p14="http://schemas.microsoft.com/office/powerpoint/2010/main" val="7681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Отношения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347776"/>
            <a:ext cx="8686848" cy="3785652"/>
          </a:xfrm>
          <a:prstGeom prst="rect">
            <a:avLst/>
          </a:prstGeom>
        </p:spPr>
        <p:txBody>
          <a:bodyPr wrap="square">
            <a:spAutoFit/>
          </a:bodyPr>
          <a:lstStyle/>
          <a:p>
            <a:pPr algn="just"/>
            <a:r>
              <a:rPr lang="ru-RU" sz="1600" b="1" dirty="0" smtClean="0"/>
              <a:t>Отношением на множествах D1,D2...Dn называется подмножество декартова произведения D1*D2*...*</a:t>
            </a:r>
            <a:r>
              <a:rPr lang="ru-RU" sz="1600" b="1" dirty="0" err="1" smtClean="0"/>
              <a:t>Dn</a:t>
            </a:r>
            <a:r>
              <a:rPr lang="ru-RU" sz="1600" b="1" dirty="0" smtClean="0"/>
              <a:t> </a:t>
            </a:r>
          </a:p>
          <a:p>
            <a:pPr algn="just"/>
            <a:endParaRPr lang="ru-RU" sz="1600" b="1" dirty="0" smtClean="0"/>
          </a:p>
          <a:p>
            <a:pPr algn="just"/>
            <a:r>
              <a:rPr lang="ru-RU" sz="1600" b="1" dirty="0" smtClean="0"/>
              <a:t>Элементы декартова произведения d1*d2*...*</a:t>
            </a:r>
            <a:r>
              <a:rPr lang="ru-RU" sz="1600" b="1" dirty="0" err="1" smtClean="0"/>
              <a:t>dn</a:t>
            </a:r>
            <a:r>
              <a:rPr lang="ru-RU" sz="1600" b="1" dirty="0" smtClean="0"/>
              <a:t> называются </a:t>
            </a:r>
            <a:r>
              <a:rPr lang="ru-RU" sz="1600" b="1" dirty="0" smtClean="0">
                <a:solidFill>
                  <a:srgbClr val="C00000"/>
                </a:solidFill>
              </a:rPr>
              <a:t>кортежами</a:t>
            </a:r>
            <a:r>
              <a:rPr lang="ru-RU" sz="1600" b="1" dirty="0" smtClean="0"/>
              <a:t>.</a:t>
            </a:r>
          </a:p>
          <a:p>
            <a:pPr algn="just"/>
            <a:endParaRPr lang="ru-RU" sz="1600" b="1" dirty="0" smtClean="0"/>
          </a:p>
          <a:p>
            <a:pPr algn="just"/>
            <a:r>
              <a:rPr lang="ru-RU" sz="1600" b="1" dirty="0" smtClean="0"/>
              <a:t>Множества A (a1,a2,a3) и B (b1,b2)</a:t>
            </a:r>
          </a:p>
          <a:p>
            <a:pPr algn="just"/>
            <a:endParaRPr lang="ru-RU" sz="1600" b="1" dirty="0" smtClean="0"/>
          </a:p>
          <a:p>
            <a:pPr algn="just"/>
            <a:r>
              <a:rPr lang="ru-RU" sz="1600" b="1" dirty="0" smtClean="0"/>
              <a:t>Декартово произведение:</a:t>
            </a:r>
          </a:p>
          <a:p>
            <a:pPr algn="just"/>
            <a:r>
              <a:rPr lang="ru-RU" sz="1600" b="1" dirty="0" smtClean="0"/>
              <a:t>A*B = (a1*b1, a2*b1, a3*b1, a1*b2, a2*b2, a3*b2)</a:t>
            </a:r>
          </a:p>
          <a:p>
            <a:pPr algn="just"/>
            <a:endParaRPr lang="ru-RU" sz="1600" b="1" dirty="0" smtClean="0"/>
          </a:p>
          <a:p>
            <a:pPr algn="just"/>
            <a:r>
              <a:rPr lang="ru-RU" sz="1600" b="1" dirty="0" smtClean="0"/>
              <a:t>Примеры отношений:</a:t>
            </a:r>
          </a:p>
          <a:p>
            <a:pPr algn="just"/>
            <a:r>
              <a:rPr lang="ru-RU" sz="1600" b="1" dirty="0" smtClean="0"/>
              <a:t>R1 = (a1*b1, a1*b2),  R2 = (a1*b2, a2*b2, a3*b1), R3 =()</a:t>
            </a:r>
          </a:p>
          <a:p>
            <a:pPr algn="just"/>
            <a:endParaRPr lang="ru-RU" sz="1600" b="1" dirty="0" smtClean="0"/>
          </a:p>
          <a:p>
            <a:pPr algn="just"/>
            <a:r>
              <a:rPr lang="ru-RU" sz="1600" b="1" dirty="0" smtClean="0"/>
              <a:t>Число доменов в отношении (n) – степень отношения </a:t>
            </a:r>
          </a:p>
          <a:p>
            <a:pPr algn="just"/>
            <a:r>
              <a:rPr lang="ru-RU" sz="1600" b="1" dirty="0" smtClean="0"/>
              <a:t>Количество кортежей в отношении – мощность отношения</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Отношения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347776"/>
            <a:ext cx="8686848" cy="3293209"/>
          </a:xfrm>
          <a:prstGeom prst="rect">
            <a:avLst/>
          </a:prstGeom>
        </p:spPr>
        <p:txBody>
          <a:bodyPr wrap="square">
            <a:spAutoFit/>
          </a:bodyPr>
          <a:lstStyle/>
          <a:p>
            <a:pPr algn="just"/>
            <a:r>
              <a:rPr lang="ru-RU" sz="1600" b="1" dirty="0" smtClean="0"/>
              <a:t>Отношением на множествах D1,D2...Dn называется подмножество декартова произведения D1*D2*...*</a:t>
            </a:r>
            <a:r>
              <a:rPr lang="ru-RU" sz="1600" b="1" dirty="0" err="1" smtClean="0"/>
              <a:t>Dn</a:t>
            </a:r>
            <a:r>
              <a:rPr lang="ru-RU" sz="1600" b="1" dirty="0" smtClean="0"/>
              <a:t> </a:t>
            </a:r>
          </a:p>
          <a:p>
            <a:endParaRPr lang="ru-RU" sz="1600" b="1" dirty="0" smtClean="0"/>
          </a:p>
          <a:p>
            <a:r>
              <a:rPr lang="ru-RU" sz="1600" b="1" dirty="0" smtClean="0"/>
              <a:t>Элементы декартова произведения d1*d2*...*</a:t>
            </a:r>
            <a:r>
              <a:rPr lang="ru-RU" sz="1600" b="1" dirty="0" err="1" smtClean="0"/>
              <a:t>dn</a:t>
            </a:r>
            <a:r>
              <a:rPr lang="ru-RU" sz="1600" b="1" dirty="0" smtClean="0"/>
              <a:t> называются кортежами.</a:t>
            </a:r>
          </a:p>
          <a:p>
            <a:endParaRPr lang="ru-RU" sz="1600" b="1" dirty="0" smtClean="0"/>
          </a:p>
          <a:p>
            <a:r>
              <a:rPr lang="ru-RU" sz="1600" b="1" dirty="0" smtClean="0"/>
              <a:t>Множества A (a1,a2,a3) и B (b1,b2): </a:t>
            </a:r>
          </a:p>
          <a:p>
            <a:r>
              <a:rPr lang="ru-RU" sz="1600" b="1" dirty="0" smtClean="0"/>
              <a:t>Декартово произведение:</a:t>
            </a:r>
          </a:p>
          <a:p>
            <a:r>
              <a:rPr lang="ru-RU" sz="1600" b="1" dirty="0" smtClean="0"/>
              <a:t>A*B = (a1*b1, a2*b1, a3*b1, a1*b2, a2*b2, a3*b2)</a:t>
            </a:r>
          </a:p>
          <a:p>
            <a:r>
              <a:rPr lang="ru-RU" sz="1600" b="1" dirty="0" smtClean="0"/>
              <a:t>Примеры отношений:</a:t>
            </a:r>
          </a:p>
          <a:p>
            <a:r>
              <a:rPr lang="ru-RU" sz="1600" b="1" dirty="0" smtClean="0"/>
              <a:t>R1 = (a1*b1, a1*b2),  R2 = (a1*b2, a2*b2, a3*b1), R3 =()</a:t>
            </a:r>
          </a:p>
          <a:p>
            <a:endParaRPr lang="ru-RU" sz="1600" b="1" dirty="0" smtClean="0"/>
          </a:p>
          <a:p>
            <a:r>
              <a:rPr lang="ru-RU" sz="1600" b="1" dirty="0" smtClean="0"/>
              <a:t>Число доменов в отношении (n) – степень отношения </a:t>
            </a:r>
          </a:p>
          <a:p>
            <a:r>
              <a:rPr lang="ru-RU" sz="1600" b="1" dirty="0" smtClean="0"/>
              <a:t>Количество кортежей в отношении – мощность отношения</a:t>
            </a:r>
            <a:endParaRPr lang="ru-R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Отношения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4770537"/>
          </a:xfrm>
          <a:prstGeom prst="rect">
            <a:avLst/>
          </a:prstGeom>
        </p:spPr>
        <p:txBody>
          <a:bodyPr wrap="square">
            <a:spAutoFit/>
          </a:bodyPr>
          <a:lstStyle/>
          <a:p>
            <a:r>
              <a:rPr lang="ru-RU" sz="1600" b="1" dirty="0" smtClean="0"/>
              <a:t>Отношения удобно представлять в виде таблиц:</a:t>
            </a:r>
          </a:p>
          <a:p>
            <a:r>
              <a:rPr lang="ru-RU" sz="1600" b="1" dirty="0" smtClean="0"/>
              <a:t>     - Строка таблицы – один кортеж - сущность;</a:t>
            </a:r>
          </a:p>
          <a:p>
            <a:r>
              <a:rPr lang="ru-RU" sz="1600" b="1" dirty="0" smtClean="0"/>
              <a:t>     - Таблица – отношение – набор сущностей;</a:t>
            </a:r>
          </a:p>
          <a:p>
            <a:r>
              <a:rPr lang="ru-RU" sz="1600" b="1" dirty="0" smtClean="0"/>
              <a:t>     - Столбец – домен – атрибут;</a:t>
            </a:r>
          </a:p>
          <a:p>
            <a:r>
              <a:rPr lang="ru-RU" sz="1600" b="1" dirty="0" smtClean="0"/>
              <a:t>     - Поле – элемент множества – значение атрибута.</a:t>
            </a:r>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endParaRPr lang="ru-RU" sz="1600" b="1" dirty="0" smtClean="0"/>
          </a:p>
          <a:p>
            <a:r>
              <a:rPr lang="ru-RU" sz="1600" b="1" dirty="0" smtClean="0"/>
              <a:t>Набор именованных отношений называется схемой БД.</a:t>
            </a:r>
          </a:p>
        </p:txBody>
      </p:sp>
      <p:pic>
        <p:nvPicPr>
          <p:cNvPr id="5122" name="Picture 2"/>
          <p:cNvPicPr>
            <a:picLocks noChangeAspect="1" noChangeArrowheads="1"/>
          </p:cNvPicPr>
          <p:nvPr/>
        </p:nvPicPr>
        <p:blipFill>
          <a:blip r:embed="rId5"/>
          <a:srcRect/>
          <a:stretch>
            <a:fillRect/>
          </a:stretch>
        </p:blipFill>
        <p:spPr bwMode="auto">
          <a:xfrm>
            <a:off x="2262621" y="2618892"/>
            <a:ext cx="4705376" cy="30353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Первичный ключ</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19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046988"/>
          </a:xfrm>
          <a:prstGeom prst="rect">
            <a:avLst/>
          </a:prstGeom>
        </p:spPr>
        <p:txBody>
          <a:bodyPr wrap="square">
            <a:spAutoFit/>
          </a:bodyPr>
          <a:lstStyle/>
          <a:p>
            <a:pPr algn="just"/>
            <a:r>
              <a:rPr lang="ru-RU" sz="1600" b="1" dirty="0" smtClean="0"/>
              <a:t>Первичный ключ сущности (PK) – атрибуты, уникально </a:t>
            </a:r>
            <a:r>
              <a:rPr lang="ru-RU" sz="1600" dirty="0" smtClean="0"/>
              <a:t>определяющие данную сущность</a:t>
            </a:r>
          </a:p>
          <a:p>
            <a:endParaRPr lang="ru-RU" sz="1600" dirty="0" smtClean="0"/>
          </a:p>
          <a:p>
            <a:r>
              <a:rPr lang="ru-RU" sz="1600" dirty="0" smtClean="0"/>
              <a:t>Предметная область: кафедра ИиСП</a:t>
            </a:r>
          </a:p>
          <a:p>
            <a:pPr algn="just"/>
            <a:r>
              <a:rPr lang="ru-RU" sz="1600" dirty="0" smtClean="0"/>
              <a:t>Отображение: студенты, группы, специальности, изучаемые предметы, преподаватели, участие студентов в НИР кафедры.</a:t>
            </a:r>
          </a:p>
          <a:p>
            <a:endParaRPr lang="ru-RU" sz="1600" dirty="0" smtClean="0"/>
          </a:p>
          <a:p>
            <a:pPr algn="just"/>
            <a:r>
              <a:rPr lang="ru-RU" sz="1600" dirty="0" smtClean="0"/>
              <a:t>Студент: (</a:t>
            </a:r>
            <a:r>
              <a:rPr lang="ru-RU" sz="1600" b="1" dirty="0" smtClean="0"/>
              <a:t>Имя, Фамилия, Отчество, Дата рождения, Номер паспорта,</a:t>
            </a:r>
          </a:p>
          <a:p>
            <a:r>
              <a:rPr lang="ru-RU" sz="1600" dirty="0" smtClean="0"/>
              <a:t>Номер аттестата, Место проживания, …)</a:t>
            </a:r>
          </a:p>
          <a:p>
            <a:endParaRPr lang="ru-RU" sz="1600" dirty="0" smtClean="0"/>
          </a:p>
          <a:p>
            <a:r>
              <a:rPr lang="ru-RU" sz="1600" dirty="0" smtClean="0"/>
              <a:t>Группа: (</a:t>
            </a:r>
            <a:r>
              <a:rPr lang="ru-RU" sz="1600" b="1" dirty="0" smtClean="0"/>
              <a:t>Номер группы, Куратор, …)</a:t>
            </a:r>
          </a:p>
          <a:p>
            <a:endParaRPr lang="ru-RU" sz="1600" dirty="0" smtClean="0"/>
          </a:p>
          <a:p>
            <a:r>
              <a:rPr lang="ru-RU" sz="1600" dirty="0" smtClean="0"/>
              <a:t>НИР: (</a:t>
            </a:r>
            <a:r>
              <a:rPr lang="ru-RU" sz="1600" b="1" dirty="0" smtClean="0"/>
              <a:t>Название темы, Руководитель, Заказчик работы,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en-US" sz="1600" b="1" dirty="0">
                <a:solidFill>
                  <a:schemeClr val="bg1"/>
                </a:solidFill>
                <a:latin typeface="Sansation" pitchFamily="2" charset="0"/>
              </a:rPr>
              <a:t>12 </a:t>
            </a:r>
            <a:r>
              <a:rPr lang="ru-RU" sz="1600" b="1" dirty="0" smtClean="0">
                <a:solidFill>
                  <a:schemeClr val="bg1"/>
                </a:solidFill>
                <a:latin typeface="Sansation" pitchFamily="2" charset="0"/>
              </a:rPr>
              <a:t>правил Кодда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6</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785652"/>
          </a:xfrm>
          <a:prstGeom prst="rect">
            <a:avLst/>
          </a:prstGeom>
        </p:spPr>
        <p:txBody>
          <a:bodyPr wrap="square">
            <a:spAutoFit/>
          </a:bodyPr>
          <a:lstStyle/>
          <a:p>
            <a:pPr marL="342900" indent="-342900" algn="just">
              <a:buFont typeface="+mj-lt"/>
              <a:buAutoNum type="arabicPeriod" startAt="10"/>
            </a:pPr>
            <a:r>
              <a:rPr lang="ru-RU" sz="1600" b="1" dirty="0">
                <a:solidFill>
                  <a:srgbClr val="C00000"/>
                </a:solidFill>
              </a:rPr>
              <a:t>Независимость контроля целостности (</a:t>
            </a:r>
            <a:r>
              <a:rPr lang="ru-RU" sz="1600" b="1" dirty="0" err="1">
                <a:solidFill>
                  <a:srgbClr val="C00000"/>
                </a:solidFill>
              </a:rPr>
              <a:t>Integrity</a:t>
            </a:r>
            <a:r>
              <a:rPr lang="ru-RU" sz="1600" b="1" dirty="0">
                <a:solidFill>
                  <a:srgbClr val="C00000"/>
                </a:solidFill>
              </a:rPr>
              <a:t> </a:t>
            </a:r>
            <a:r>
              <a:rPr lang="ru-RU" sz="1600" b="1" dirty="0" err="1">
                <a:solidFill>
                  <a:srgbClr val="C00000"/>
                </a:solidFill>
              </a:rPr>
              <a:t>Independence</a:t>
            </a:r>
            <a:r>
              <a:rPr lang="ru-RU" sz="1600" b="1" dirty="0">
                <a:solidFill>
                  <a:srgbClr val="C00000"/>
                </a:solidFill>
              </a:rPr>
              <a:t>). </a:t>
            </a:r>
            <a:r>
              <a:rPr lang="ru-RU" sz="1600" b="1" dirty="0"/>
              <a:t>Вся </a:t>
            </a:r>
            <a:r>
              <a:rPr lang="ru-RU" sz="1600" b="1" dirty="0" smtClean="0"/>
              <a:t>информация</a:t>
            </a:r>
            <a:r>
              <a:rPr lang="ru-RU" sz="1600" b="1" dirty="0"/>
              <a:t>, </a:t>
            </a:r>
            <a:r>
              <a:rPr lang="ru-RU" sz="1600" b="1" dirty="0" smtClean="0"/>
              <a:t>необходимая </a:t>
            </a:r>
            <a:r>
              <a:rPr lang="ru-RU" sz="1600" b="1" dirty="0"/>
              <a:t>для поддержания целостности, должна находиться в </a:t>
            </a:r>
            <a:r>
              <a:rPr lang="ru-RU" sz="1600" b="1" dirty="0" smtClean="0">
                <a:solidFill>
                  <a:srgbClr val="C00000"/>
                </a:solidFill>
              </a:rPr>
              <a:t>словаре </a:t>
            </a:r>
            <a:r>
              <a:rPr lang="ru-RU" sz="1600" b="1" dirty="0">
                <a:solidFill>
                  <a:srgbClr val="C00000"/>
                </a:solidFill>
              </a:rPr>
              <a:t>данных</a:t>
            </a:r>
            <a:r>
              <a:rPr lang="ru-RU" sz="1600" b="1" dirty="0"/>
              <a:t>. Язык для работы с данными должен выполнять проверку </a:t>
            </a:r>
            <a:r>
              <a:rPr lang="ru-RU" sz="1600" b="1" dirty="0" smtClean="0"/>
              <a:t>входных данных </a:t>
            </a:r>
            <a:r>
              <a:rPr lang="ru-RU" sz="1600" b="1" dirty="0"/>
              <a:t>и автоматически поддерживать целостность </a:t>
            </a:r>
            <a:r>
              <a:rPr lang="ru-RU" sz="1600" b="1" dirty="0" smtClean="0"/>
              <a:t>данных.</a:t>
            </a:r>
          </a:p>
          <a:p>
            <a:pPr marL="342900" indent="-342900">
              <a:buFont typeface="+mj-lt"/>
              <a:buAutoNum type="arabicPeriod" startAt="10"/>
            </a:pPr>
            <a:endParaRPr lang="ru-RU" sz="1600" b="1" dirty="0"/>
          </a:p>
          <a:p>
            <a:pPr marL="342900" indent="-342900" algn="just">
              <a:buFont typeface="+mj-lt"/>
              <a:buAutoNum type="arabicPeriod" startAt="10"/>
            </a:pPr>
            <a:r>
              <a:rPr lang="ru-RU" sz="1600" b="1" dirty="0" smtClean="0">
                <a:solidFill>
                  <a:srgbClr val="C00000"/>
                </a:solidFill>
              </a:rPr>
              <a:t>Дистрибутивная </a:t>
            </a:r>
            <a:r>
              <a:rPr lang="ru-RU" sz="1600" b="1" dirty="0">
                <a:solidFill>
                  <a:srgbClr val="C00000"/>
                </a:solidFill>
              </a:rPr>
              <a:t>независимость (</a:t>
            </a:r>
            <a:r>
              <a:rPr lang="ru-RU" sz="1600" b="1" dirty="0" err="1">
                <a:solidFill>
                  <a:srgbClr val="C00000"/>
                </a:solidFill>
              </a:rPr>
              <a:t>Distribution</a:t>
            </a:r>
            <a:r>
              <a:rPr lang="ru-RU" sz="1600" b="1" dirty="0">
                <a:solidFill>
                  <a:srgbClr val="C00000"/>
                </a:solidFill>
              </a:rPr>
              <a:t> </a:t>
            </a:r>
            <a:r>
              <a:rPr lang="ru-RU" sz="1600" b="1" dirty="0" err="1">
                <a:solidFill>
                  <a:srgbClr val="C00000"/>
                </a:solidFill>
              </a:rPr>
              <a:t>Independence</a:t>
            </a:r>
            <a:r>
              <a:rPr lang="ru-RU" sz="1600" b="1" dirty="0">
                <a:solidFill>
                  <a:srgbClr val="C00000"/>
                </a:solidFill>
              </a:rPr>
              <a:t>). </a:t>
            </a:r>
            <a:r>
              <a:rPr lang="ru-RU" sz="1600" b="1" dirty="0"/>
              <a:t>База данных </a:t>
            </a:r>
            <a:r>
              <a:rPr lang="ru-RU" sz="1600" b="1" dirty="0" smtClean="0"/>
              <a:t>может </a:t>
            </a:r>
            <a:r>
              <a:rPr lang="ru-RU" sz="1600" b="1" dirty="0"/>
              <a:t>быть распределенной, может находиться на нескольких компьютерах, и </a:t>
            </a:r>
            <a:r>
              <a:rPr lang="ru-RU" sz="1600" b="1" dirty="0" smtClean="0"/>
              <a:t>это не </a:t>
            </a:r>
            <a:r>
              <a:rPr lang="ru-RU" sz="1600" b="1" dirty="0"/>
              <a:t>должно оказывать влияние на приложения. </a:t>
            </a:r>
            <a:r>
              <a:rPr lang="ru-RU" sz="1600" b="1" dirty="0">
                <a:solidFill>
                  <a:srgbClr val="C00000"/>
                </a:solidFill>
              </a:rPr>
              <a:t>Перенос базы данных </a:t>
            </a:r>
            <a:r>
              <a:rPr lang="ru-RU" sz="1600" b="1" dirty="0"/>
              <a:t>на </a:t>
            </a:r>
            <a:r>
              <a:rPr lang="ru-RU" sz="1600" b="1" dirty="0" smtClean="0"/>
              <a:t>другой компьютер </a:t>
            </a:r>
            <a:r>
              <a:rPr lang="ru-RU" sz="1600" b="1" dirty="0"/>
              <a:t>не должен оказывать влияния на </a:t>
            </a:r>
            <a:r>
              <a:rPr lang="ru-RU" sz="1600" b="1" dirty="0" smtClean="0"/>
              <a:t>приложения.</a:t>
            </a:r>
          </a:p>
          <a:p>
            <a:pPr marL="342900" indent="-342900">
              <a:buFont typeface="+mj-lt"/>
              <a:buAutoNum type="arabicPeriod" startAt="10"/>
            </a:pPr>
            <a:endParaRPr lang="ru-RU" sz="1600" b="1" dirty="0"/>
          </a:p>
          <a:p>
            <a:pPr marL="342900" indent="-342900" algn="just">
              <a:buFont typeface="+mj-lt"/>
              <a:buAutoNum type="arabicPeriod" startAt="10"/>
            </a:pPr>
            <a:r>
              <a:rPr lang="ru-RU" sz="1600" b="1" dirty="0" smtClean="0">
                <a:solidFill>
                  <a:srgbClr val="C00000"/>
                </a:solidFill>
              </a:rPr>
              <a:t>Согласование </a:t>
            </a:r>
            <a:r>
              <a:rPr lang="ru-RU" sz="1600" b="1" dirty="0">
                <a:solidFill>
                  <a:srgbClr val="C00000"/>
                </a:solidFill>
              </a:rPr>
              <a:t>языковых уровней (</a:t>
            </a:r>
            <a:r>
              <a:rPr lang="ru-RU" sz="1600" b="1" dirty="0" err="1">
                <a:solidFill>
                  <a:srgbClr val="C00000"/>
                </a:solidFill>
              </a:rPr>
              <a:t>Non-Subversion</a:t>
            </a:r>
            <a:r>
              <a:rPr lang="ru-RU" sz="1600" b="1" dirty="0">
                <a:solidFill>
                  <a:srgbClr val="C00000"/>
                </a:solidFill>
              </a:rPr>
              <a:t> Rule). </a:t>
            </a:r>
            <a:r>
              <a:rPr lang="ru-RU" sz="1600" b="1" dirty="0"/>
              <a:t>Не должно быть </a:t>
            </a:r>
            <a:r>
              <a:rPr lang="ru-RU" sz="1600" b="1" dirty="0" smtClean="0"/>
              <a:t>иного </a:t>
            </a:r>
            <a:r>
              <a:rPr lang="ru-RU" sz="1600" b="1" dirty="0"/>
              <a:t>средства доступа к данным, отличного от </a:t>
            </a:r>
            <a:r>
              <a:rPr lang="ru-RU" sz="1600" b="1" dirty="0">
                <a:solidFill>
                  <a:srgbClr val="C00000"/>
                </a:solidFill>
              </a:rPr>
              <a:t>стандартного языка для работы </a:t>
            </a:r>
            <a:r>
              <a:rPr lang="ru-RU" sz="1600" b="1" dirty="0" smtClean="0">
                <a:solidFill>
                  <a:srgbClr val="C00000"/>
                </a:solidFill>
              </a:rPr>
              <a:t>с данными</a:t>
            </a:r>
            <a:r>
              <a:rPr lang="ru-RU" sz="1600" b="1" dirty="0"/>
              <a:t>. Если используется низкоуровневый язык доступа к данным, он </a:t>
            </a:r>
            <a:r>
              <a:rPr lang="ru-RU" sz="1600" b="1" dirty="0" smtClean="0"/>
              <a:t>не должен </a:t>
            </a:r>
            <a:r>
              <a:rPr lang="ru-RU" sz="1600" b="1" dirty="0"/>
              <a:t>игнорировать правила безопасности и правила целостности, </a:t>
            </a:r>
            <a:r>
              <a:rPr lang="ru-RU" sz="1600" b="1" dirty="0" smtClean="0"/>
              <a:t>которые поддерживаются </a:t>
            </a:r>
            <a:r>
              <a:rPr lang="ru-RU" sz="1600" b="1" dirty="0"/>
              <a:t>языком более высокого уровня.</a:t>
            </a:r>
          </a:p>
        </p:txBody>
      </p:sp>
    </p:spTree>
    <p:extLst>
      <p:ext uri="{BB962C8B-B14F-4D97-AF65-F5344CB8AC3E}">
        <p14:creationId xmlns:p14="http://schemas.microsoft.com/office/powerpoint/2010/main" val="340168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Суррогатный ключ</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554545"/>
          </a:xfrm>
          <a:prstGeom prst="rect">
            <a:avLst/>
          </a:prstGeom>
        </p:spPr>
        <p:txBody>
          <a:bodyPr wrap="square">
            <a:spAutoFit/>
          </a:bodyPr>
          <a:lstStyle/>
          <a:p>
            <a:r>
              <a:rPr lang="ru-RU" sz="1600" dirty="0" smtClean="0"/>
              <a:t>Сущности без первичного ключа</a:t>
            </a:r>
          </a:p>
          <a:p>
            <a:endParaRPr lang="ru-RU" sz="1600" b="1" dirty="0" smtClean="0"/>
          </a:p>
          <a:p>
            <a:pPr algn="just"/>
            <a:r>
              <a:rPr lang="ru-RU" sz="1600" b="1" dirty="0" smtClean="0"/>
              <a:t>Суррогатный первичный ключ используется для увеличения </a:t>
            </a:r>
            <a:r>
              <a:rPr lang="ru-RU" sz="1600" dirty="0" smtClean="0"/>
              <a:t>эффективности, гарантии уникальности PK, наглядности.</a:t>
            </a:r>
          </a:p>
          <a:p>
            <a:endParaRPr lang="ru-RU" sz="1600" dirty="0" smtClean="0"/>
          </a:p>
          <a:p>
            <a:r>
              <a:rPr lang="ru-RU" sz="1600" dirty="0" smtClean="0"/>
              <a:t>Студент: (</a:t>
            </a:r>
            <a:r>
              <a:rPr lang="ru-RU" sz="1600" b="1" dirty="0" smtClean="0"/>
              <a:t>Имя, Фамилия, Отчество, Дата рождения, Место </a:t>
            </a:r>
            <a:r>
              <a:rPr lang="ru-RU" sz="1600" dirty="0" smtClean="0"/>
              <a:t>проживания, Номер паспорта, Номер аттестата, Ссылка на НИР, Ссылка на группу,…).</a:t>
            </a:r>
          </a:p>
          <a:p>
            <a:endParaRPr lang="ru-RU" sz="1600" dirty="0" smtClean="0"/>
          </a:p>
          <a:p>
            <a:pPr algn="just"/>
            <a:r>
              <a:rPr lang="ru-RU" sz="1600" dirty="0" smtClean="0"/>
              <a:t>Студент: (</a:t>
            </a:r>
            <a:r>
              <a:rPr lang="ru-RU" sz="1600" b="1" dirty="0" smtClean="0"/>
              <a:t>ID, Имя, Фамилия, Отчество, Дата рождения, Место </a:t>
            </a:r>
            <a:r>
              <a:rPr lang="ru-RU" sz="1600" dirty="0" smtClean="0"/>
              <a:t>проживания, Номер паспорта, Номер аттестата, Ссылка на НИР, Ссылка на группу,…).</a:t>
            </a:r>
            <a:endParaRPr lang="ru-RU" sz="1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Внешний ключ</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4278094"/>
          </a:xfrm>
          <a:prstGeom prst="rect">
            <a:avLst/>
          </a:prstGeom>
        </p:spPr>
        <p:txBody>
          <a:bodyPr wrap="square">
            <a:spAutoFit/>
          </a:bodyPr>
          <a:lstStyle/>
          <a:p>
            <a:r>
              <a:rPr lang="ru-RU" sz="1600" dirty="0" smtClean="0"/>
              <a:t>Связи организуются с помощью ограничений </a:t>
            </a:r>
            <a:r>
              <a:rPr lang="ru-RU" sz="1600" b="1" dirty="0" smtClean="0"/>
              <a:t>внешнего ключа (FK)</a:t>
            </a:r>
          </a:p>
          <a:p>
            <a:endParaRPr lang="ru-RU" sz="1600" dirty="0" smtClean="0"/>
          </a:p>
          <a:p>
            <a:r>
              <a:rPr lang="ru-RU" sz="1600" dirty="0" smtClean="0"/>
              <a:t>Внешний ключ – добавляется для подчиненного набора сущностей</a:t>
            </a:r>
          </a:p>
          <a:p>
            <a:r>
              <a:rPr lang="ru-RU" sz="1600" dirty="0" smtClean="0"/>
              <a:t> Атрибута подчиненной сущности</a:t>
            </a:r>
          </a:p>
          <a:p>
            <a:r>
              <a:rPr lang="ru-RU" sz="1600" dirty="0" smtClean="0"/>
              <a:t> Главной сущности</a:t>
            </a:r>
          </a:p>
          <a:p>
            <a:r>
              <a:rPr lang="ru-RU" sz="1600" dirty="0" smtClean="0"/>
              <a:t> Атрибута главной сущности (обычно PK)</a:t>
            </a:r>
          </a:p>
          <a:p>
            <a:endParaRPr lang="ru-RU" sz="1600" dirty="0" smtClean="0"/>
          </a:p>
          <a:p>
            <a:r>
              <a:rPr lang="ru-RU" sz="1600" dirty="0" smtClean="0"/>
              <a:t>Студент: (</a:t>
            </a:r>
            <a:r>
              <a:rPr lang="ru-RU" sz="1600" b="1" dirty="0" smtClean="0"/>
              <a:t>Имя, Фамилия, Отчество, Дата рождения, Номер паспорта, </a:t>
            </a:r>
            <a:r>
              <a:rPr lang="ru-RU" sz="1600" dirty="0" smtClean="0"/>
              <a:t>Аттестат, Место проживания, </a:t>
            </a:r>
            <a:r>
              <a:rPr lang="ru-RU" sz="1600" b="1" dirty="0" smtClean="0"/>
              <a:t>Ссылка на группу, Ссылка на НИР …).</a:t>
            </a:r>
          </a:p>
          <a:p>
            <a:endParaRPr lang="ru-RU" sz="1600" b="1" dirty="0" smtClean="0"/>
          </a:p>
          <a:p>
            <a:r>
              <a:rPr lang="ru-RU" sz="1600" b="1" dirty="0" smtClean="0"/>
              <a:t>FK1: Ссылка на группу, Группа, Номер группы </a:t>
            </a:r>
          </a:p>
          <a:p>
            <a:r>
              <a:rPr lang="ru-RU" sz="1600" b="1" dirty="0" smtClean="0"/>
              <a:t>FK2: Ссылка на НИР, НИР, Название темы</a:t>
            </a:r>
          </a:p>
          <a:p>
            <a:endParaRPr lang="ru-RU" sz="1600" dirty="0" smtClean="0"/>
          </a:p>
          <a:p>
            <a:r>
              <a:rPr lang="ru-RU" sz="1600" dirty="0" smtClean="0"/>
              <a:t>Группа: (</a:t>
            </a:r>
            <a:r>
              <a:rPr lang="ru-RU" sz="1600" b="1" dirty="0" smtClean="0"/>
              <a:t>Номер группы, Куратор, Ссылка на специальность, …).</a:t>
            </a:r>
          </a:p>
          <a:p>
            <a:r>
              <a:rPr lang="en-US" sz="1600" b="1" dirty="0" smtClean="0"/>
              <a:t>FK1: </a:t>
            </a:r>
            <a:r>
              <a:rPr lang="ru-RU" sz="1600" b="1" dirty="0" smtClean="0"/>
              <a:t>Ссылка на специальность</a:t>
            </a:r>
          </a:p>
          <a:p>
            <a:endParaRPr lang="ru-RU" sz="1600" dirty="0" smtClean="0"/>
          </a:p>
          <a:p>
            <a:r>
              <a:rPr lang="ru-RU" sz="1600" dirty="0" smtClean="0"/>
              <a:t>НИР: (</a:t>
            </a:r>
            <a:r>
              <a:rPr lang="ru-RU" sz="1600" b="1" dirty="0" smtClean="0"/>
              <a:t>Название темы, Руководитель, Заказчик работы,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Свойства отношений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554545"/>
          </a:xfrm>
          <a:prstGeom prst="rect">
            <a:avLst/>
          </a:prstGeom>
        </p:spPr>
        <p:txBody>
          <a:bodyPr wrap="square">
            <a:spAutoFit/>
          </a:bodyPr>
          <a:lstStyle/>
          <a:p>
            <a:pPr algn="just"/>
            <a:r>
              <a:rPr lang="ru-RU" sz="1600" dirty="0" smtClean="0"/>
              <a:t>Отсутствие кортежей-дубликатов. Из этого свойства вытекает наличие у каждого кортежа первичного ключа</a:t>
            </a:r>
          </a:p>
          <a:p>
            <a:pPr algn="just"/>
            <a:endParaRPr lang="ru-RU" sz="1600" dirty="0" smtClean="0"/>
          </a:p>
          <a:p>
            <a:pPr algn="just"/>
            <a:r>
              <a:rPr lang="ru-RU" sz="1600" dirty="0" smtClean="0"/>
              <a:t> Отсутствие упорядоченности кортежей</a:t>
            </a:r>
          </a:p>
          <a:p>
            <a:pPr algn="just"/>
            <a:endParaRPr lang="ru-RU" sz="1600" dirty="0" smtClean="0"/>
          </a:p>
          <a:p>
            <a:pPr algn="just"/>
            <a:r>
              <a:rPr lang="ru-RU" sz="1600" dirty="0" smtClean="0"/>
              <a:t> Отсутствие упорядоченности атрибутов. Для ссылки на значение атрибута всегда используется имя атрибута</a:t>
            </a:r>
          </a:p>
          <a:p>
            <a:pPr algn="just"/>
            <a:endParaRPr lang="ru-RU" sz="1600" dirty="0" smtClean="0"/>
          </a:p>
          <a:p>
            <a:pPr algn="just"/>
            <a:r>
              <a:rPr lang="ru-RU" sz="1600" dirty="0" smtClean="0"/>
              <a:t> Атомарность значений атрибутов, среди значений домена не могут содержаться множества значений (отношения)</a:t>
            </a:r>
            <a:endParaRPr lang="ru-RU" sz="1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Целостность и ограничения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062103"/>
          </a:xfrm>
          <a:prstGeom prst="rect">
            <a:avLst/>
          </a:prstGeom>
        </p:spPr>
        <p:txBody>
          <a:bodyPr wrap="square">
            <a:spAutoFit/>
          </a:bodyPr>
          <a:lstStyle/>
          <a:p>
            <a:pPr algn="just"/>
            <a:r>
              <a:rPr lang="ru-RU" sz="1600" b="1" dirty="0" smtClean="0"/>
              <a:t>Целостность данных - это механизм поддержания </a:t>
            </a:r>
            <a:r>
              <a:rPr lang="ru-RU" sz="1600" dirty="0" smtClean="0"/>
              <a:t>соответствия базы данных предметной области</a:t>
            </a:r>
          </a:p>
          <a:p>
            <a:endParaRPr lang="ru-RU" sz="1600" dirty="0" smtClean="0"/>
          </a:p>
          <a:p>
            <a:pPr algn="just"/>
            <a:r>
              <a:rPr lang="ru-RU" sz="1600" dirty="0" smtClean="0"/>
              <a:t>Для поддержания целостности данных используются ограничения различных типов</a:t>
            </a:r>
          </a:p>
          <a:p>
            <a:r>
              <a:rPr lang="ru-RU" sz="1600" dirty="0" smtClean="0"/>
              <a:t>   - ограничения на допустимые значения для атрибута</a:t>
            </a:r>
          </a:p>
          <a:p>
            <a:r>
              <a:rPr lang="ru-RU" sz="1600" dirty="0" smtClean="0"/>
              <a:t>   - ограничения первичного ключа (</a:t>
            </a:r>
            <a:r>
              <a:rPr lang="en-US" sz="1600" dirty="0" smtClean="0"/>
              <a:t>PK)</a:t>
            </a:r>
          </a:p>
          <a:p>
            <a:r>
              <a:rPr lang="ru-RU" sz="1600" dirty="0" smtClean="0"/>
              <a:t>   - ограничения уникальности атрибута</a:t>
            </a:r>
          </a:p>
          <a:p>
            <a:r>
              <a:rPr lang="ru-RU" sz="1600" dirty="0" smtClean="0"/>
              <a:t>   - ограничения связей (внешних ключей FK)</a:t>
            </a:r>
            <a:endParaRPr lang="ru-RU" sz="1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Операции над данными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1323439"/>
          </a:xfrm>
          <a:prstGeom prst="rect">
            <a:avLst/>
          </a:prstGeom>
        </p:spPr>
        <p:txBody>
          <a:bodyPr wrap="square">
            <a:spAutoFit/>
          </a:bodyPr>
          <a:lstStyle/>
          <a:p>
            <a:pPr algn="just"/>
            <a:r>
              <a:rPr lang="ru-RU" sz="1600" dirty="0" smtClean="0"/>
              <a:t>Все операции в РМД выполняются над отношениями, результатам операций также являются отношения.</a:t>
            </a:r>
          </a:p>
          <a:p>
            <a:pPr algn="just"/>
            <a:endParaRPr lang="ru-RU" sz="1600" dirty="0" smtClean="0"/>
          </a:p>
          <a:p>
            <a:pPr algn="just"/>
            <a:r>
              <a:rPr lang="ru-RU" sz="1600" dirty="0" smtClean="0"/>
              <a:t>Операции изменяющие кортежи отношения или их состав:</a:t>
            </a:r>
          </a:p>
          <a:p>
            <a:pPr algn="just"/>
            <a:r>
              <a:rPr lang="ru-RU" sz="1600" dirty="0" smtClean="0"/>
              <a:t>     - </a:t>
            </a:r>
            <a:r>
              <a:rPr lang="ru-RU" sz="1600" b="1" dirty="0" smtClean="0"/>
              <a:t>ДОБАВИТЬ - необходимо задать имя отношения, ключ и </a:t>
            </a:r>
            <a:r>
              <a:rPr lang="ru-RU" sz="1600" dirty="0" smtClean="0"/>
              <a:t>другие атрибуты кортежа</a:t>
            </a:r>
            <a:endParaRPr lang="ru-RU" sz="1600" b="1" dirty="0" smtClean="0"/>
          </a:p>
        </p:txBody>
      </p:sp>
      <p:pic>
        <p:nvPicPr>
          <p:cNvPr id="6146" name="Picture 2"/>
          <p:cNvPicPr>
            <a:picLocks noChangeAspect="1" noChangeArrowheads="1"/>
          </p:cNvPicPr>
          <p:nvPr/>
        </p:nvPicPr>
        <p:blipFill>
          <a:blip r:embed="rId5"/>
          <a:srcRect/>
          <a:stretch>
            <a:fillRect/>
          </a:stretch>
        </p:blipFill>
        <p:spPr bwMode="auto">
          <a:xfrm>
            <a:off x="1947847" y="2888928"/>
            <a:ext cx="5477825" cy="28051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Операции над данными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84775"/>
          </a:xfrm>
          <a:prstGeom prst="rect">
            <a:avLst/>
          </a:prstGeom>
        </p:spPr>
        <p:txBody>
          <a:bodyPr wrap="square">
            <a:spAutoFit/>
          </a:bodyPr>
          <a:lstStyle/>
          <a:p>
            <a:pPr algn="just"/>
            <a:r>
              <a:rPr lang="ru-RU" sz="1600" b="1" dirty="0" smtClean="0"/>
              <a:t>ИЗМЕНИТЬ - необходимо указать имя отношения, указать </a:t>
            </a:r>
            <a:r>
              <a:rPr lang="ru-RU" sz="1600" dirty="0" smtClean="0"/>
              <a:t>кортеж или группу кортежей, подлежащих изменению, а также правила изменения для каждого изменяемого атрибута</a:t>
            </a:r>
            <a:endParaRPr lang="ru-RU" sz="1600" b="1" dirty="0" smtClean="0"/>
          </a:p>
        </p:txBody>
      </p:sp>
      <p:pic>
        <p:nvPicPr>
          <p:cNvPr id="7170" name="Picture 2"/>
          <p:cNvPicPr>
            <a:picLocks noChangeAspect="1" noChangeArrowheads="1"/>
          </p:cNvPicPr>
          <p:nvPr/>
        </p:nvPicPr>
        <p:blipFill>
          <a:blip r:embed="rId5"/>
          <a:srcRect/>
          <a:stretch>
            <a:fillRect/>
          </a:stretch>
        </p:blipFill>
        <p:spPr bwMode="auto">
          <a:xfrm>
            <a:off x="2309800" y="2433632"/>
            <a:ext cx="4472003" cy="236377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Операции  над  отношениями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bg1"/>
                </a:solidFill>
                <a:latin typeface="Sansation" pitchFamily="2" charset="0"/>
              </a:rPr>
              <a:t>2</a:t>
            </a:r>
            <a:r>
              <a:rPr lang="en-US" sz="1400" b="1" dirty="0" smtClean="0">
                <a:solidFill>
                  <a:schemeClr val="bg1"/>
                </a:solidFill>
                <a:latin typeface="Sansation" pitchFamily="2" charset="0"/>
              </a:rPr>
              <a:t>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1815882"/>
          </a:xfrm>
          <a:prstGeom prst="rect">
            <a:avLst/>
          </a:prstGeom>
        </p:spPr>
        <p:txBody>
          <a:bodyPr wrap="square">
            <a:spAutoFit/>
          </a:bodyPr>
          <a:lstStyle/>
          <a:p>
            <a:r>
              <a:rPr lang="ru-RU" sz="1600" dirty="0" smtClean="0"/>
              <a:t>Проекция</a:t>
            </a:r>
          </a:p>
          <a:p>
            <a:r>
              <a:rPr lang="ru-RU" sz="1600" dirty="0" smtClean="0"/>
              <a:t> Выборка</a:t>
            </a:r>
          </a:p>
          <a:p>
            <a:r>
              <a:rPr lang="ru-RU" sz="1600" dirty="0" smtClean="0"/>
              <a:t> Пересечение</a:t>
            </a:r>
          </a:p>
          <a:p>
            <a:r>
              <a:rPr lang="ru-RU" sz="1600" dirty="0" smtClean="0"/>
              <a:t> Объединение</a:t>
            </a:r>
          </a:p>
          <a:p>
            <a:r>
              <a:rPr lang="ru-RU" sz="1600" dirty="0" smtClean="0"/>
              <a:t> Разность</a:t>
            </a:r>
          </a:p>
          <a:p>
            <a:r>
              <a:rPr lang="ru-RU" sz="1600" dirty="0" smtClean="0"/>
              <a:t> Соединение</a:t>
            </a:r>
          </a:p>
          <a:p>
            <a:r>
              <a:rPr lang="ru-RU" sz="1600" dirty="0" smtClean="0"/>
              <a:t> …</a:t>
            </a:r>
            <a:endParaRPr lang="ru-RU" sz="1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Объединение операций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84775"/>
          </a:xfrm>
          <a:prstGeom prst="rect">
            <a:avLst/>
          </a:prstGeom>
        </p:spPr>
        <p:txBody>
          <a:bodyPr wrap="square">
            <a:spAutoFit/>
          </a:bodyPr>
          <a:lstStyle/>
          <a:p>
            <a:pPr algn="just"/>
            <a:r>
              <a:rPr lang="ru-RU" sz="1600" dirty="0" smtClean="0"/>
              <a:t>Обычно над отношениями выполняются операции являющиеся декомпозицией нескольких исходных операций</a:t>
            </a:r>
            <a:endParaRPr lang="ru-RU" sz="1600" b="1" dirty="0" smtClean="0"/>
          </a:p>
        </p:txBody>
      </p:sp>
      <p:pic>
        <p:nvPicPr>
          <p:cNvPr id="14338" name="Picture 2"/>
          <p:cNvPicPr>
            <a:picLocks noChangeAspect="1" noChangeArrowheads="1"/>
          </p:cNvPicPr>
          <p:nvPr/>
        </p:nvPicPr>
        <p:blipFill>
          <a:blip r:embed="rId5"/>
          <a:srcRect/>
          <a:stretch>
            <a:fillRect/>
          </a:stretch>
        </p:blipFill>
        <p:spPr bwMode="auto">
          <a:xfrm>
            <a:off x="1585896" y="2071680"/>
            <a:ext cx="5795982" cy="2764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Объединение операций</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pic>
        <p:nvPicPr>
          <p:cNvPr id="15362" name="Picture 2"/>
          <p:cNvPicPr>
            <a:picLocks noChangeAspect="1" noChangeArrowheads="1"/>
          </p:cNvPicPr>
          <p:nvPr/>
        </p:nvPicPr>
        <p:blipFill>
          <a:blip r:embed="rId5"/>
          <a:srcRect/>
          <a:stretch>
            <a:fillRect/>
          </a:stretch>
        </p:blipFill>
        <p:spPr bwMode="auto">
          <a:xfrm>
            <a:off x="1404920" y="1438264"/>
            <a:ext cx="6362720" cy="420867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Функциональные зависимости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4031873"/>
          </a:xfrm>
          <a:prstGeom prst="rect">
            <a:avLst/>
          </a:prstGeom>
        </p:spPr>
        <p:txBody>
          <a:bodyPr wrap="square">
            <a:spAutoFit/>
          </a:bodyPr>
          <a:lstStyle/>
          <a:p>
            <a:r>
              <a:rPr lang="ru-RU" sz="1600" dirty="0" smtClean="0"/>
              <a:t>РБД содержит как структурную, так и семантическую информацию.</a:t>
            </a:r>
          </a:p>
          <a:p>
            <a:pPr algn="just"/>
            <a:r>
              <a:rPr lang="ru-RU" sz="1600" dirty="0" smtClean="0"/>
              <a:t>Семантическая часть представляет множество функциональных зависимостей между атрибутами отношений.</a:t>
            </a:r>
          </a:p>
          <a:p>
            <a:pPr algn="just"/>
            <a:endParaRPr lang="ru-RU" sz="1600" dirty="0" smtClean="0"/>
          </a:p>
          <a:p>
            <a:pPr algn="just"/>
            <a:r>
              <a:rPr lang="ru-RU" sz="1600" dirty="0" smtClean="0"/>
              <a:t>Если даны два атрибута X и Y некоторого отношения, то говорят, что Y </a:t>
            </a:r>
            <a:r>
              <a:rPr lang="ru-RU" sz="1600" b="1" dirty="0" smtClean="0"/>
              <a:t>функционально зависит от X, если в любой момент времени каждому </a:t>
            </a:r>
            <a:r>
              <a:rPr lang="ru-RU" sz="1600" dirty="0" smtClean="0"/>
              <a:t>значению X соответствует ровно одно значение Y.</a:t>
            </a:r>
          </a:p>
          <a:p>
            <a:endParaRPr lang="ru-RU" sz="1600" dirty="0" smtClean="0"/>
          </a:p>
          <a:p>
            <a:r>
              <a:rPr lang="ru-RU" sz="1600" dirty="0" smtClean="0"/>
              <a:t>Обозначение: X →Y (Y функционально зависит от X).</a:t>
            </a:r>
          </a:p>
          <a:p>
            <a:endParaRPr lang="ru-RU" sz="1600" dirty="0" smtClean="0"/>
          </a:p>
          <a:p>
            <a:r>
              <a:rPr lang="ru-RU" sz="1600" dirty="0" smtClean="0"/>
              <a:t>Студенты: (Имя, Фамилия, Отчество, Дата рождения, Номер группы,…).</a:t>
            </a:r>
          </a:p>
          <a:p>
            <a:endParaRPr lang="ru-RU" sz="1600" dirty="0" smtClean="0"/>
          </a:p>
          <a:p>
            <a:r>
              <a:rPr lang="ru-RU" sz="1600" dirty="0" smtClean="0"/>
              <a:t>Группы: (Номер группы, Специальность, Номер курса, …).</a:t>
            </a:r>
          </a:p>
          <a:p>
            <a:endParaRPr lang="ru-RU" sz="1600" dirty="0" smtClean="0"/>
          </a:p>
          <a:p>
            <a:r>
              <a:rPr lang="ru-RU" sz="1600" dirty="0" smtClean="0"/>
              <a:t>Специальности: (Название, Перечень предметов …).</a:t>
            </a:r>
          </a:p>
          <a:p>
            <a:endParaRPr lang="ru-RU" sz="1600" dirty="0" smtClean="0"/>
          </a:p>
          <a:p>
            <a:r>
              <a:rPr lang="ru-RU" sz="1600" dirty="0" smtClean="0"/>
              <a:t>Атрибуты функционально зависят от PK.</a:t>
            </a:r>
            <a:endParaRPr lang="ru-R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smtClean="0">
                <a:solidFill>
                  <a:schemeClr val="bg1"/>
                </a:solidFill>
                <a:latin typeface="Sansation" pitchFamily="2" charset="0"/>
              </a:rPr>
              <a:t>Трактовка К. Дейта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7</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2585323"/>
          </a:xfrm>
          <a:prstGeom prst="rect">
            <a:avLst/>
          </a:prstGeom>
        </p:spPr>
        <p:txBody>
          <a:bodyPr wrap="square">
            <a:spAutoFit/>
          </a:bodyPr>
          <a:lstStyle/>
          <a:p>
            <a:pPr algn="just"/>
            <a:r>
              <a:rPr lang="ru-RU" sz="1600" b="1" dirty="0"/>
              <a:t>Одним из первых осознал важность работ Э. Ф. Кодда по реляционной модели </a:t>
            </a:r>
            <a:r>
              <a:rPr lang="ru-RU" sz="1600" b="1" dirty="0" smtClean="0">
                <a:solidFill>
                  <a:srgbClr val="C00000"/>
                </a:solidFill>
              </a:rPr>
              <a:t>Кристофер </a:t>
            </a:r>
            <a:r>
              <a:rPr lang="ru-RU" sz="1600" b="1" dirty="0">
                <a:solidFill>
                  <a:srgbClr val="C00000"/>
                </a:solidFill>
              </a:rPr>
              <a:t>Дейт</a:t>
            </a:r>
            <a:r>
              <a:rPr lang="ru-RU" sz="1600" b="1" dirty="0"/>
              <a:t>. В своих работах К. Дейт развил теорию Кодда применительно к </a:t>
            </a:r>
            <a:r>
              <a:rPr lang="ru-RU" sz="1600" b="1" dirty="0" smtClean="0">
                <a:solidFill>
                  <a:srgbClr val="C00000"/>
                </a:solidFill>
              </a:rPr>
              <a:t>прикладным задачам </a:t>
            </a:r>
            <a:r>
              <a:rPr lang="ru-RU" sz="1600" b="1" dirty="0">
                <a:solidFill>
                  <a:srgbClr val="C00000"/>
                </a:solidFill>
              </a:rPr>
              <a:t>проектирования реляционных баз данных</a:t>
            </a:r>
            <a:r>
              <a:rPr lang="ru-RU" sz="1600" b="1" dirty="0" smtClean="0"/>
              <a:t>.</a:t>
            </a:r>
          </a:p>
          <a:p>
            <a:pPr algn="just"/>
            <a:endParaRPr lang="ru-RU" sz="1600" b="1" dirty="0"/>
          </a:p>
          <a:p>
            <a:pPr algn="just"/>
            <a:r>
              <a:rPr lang="ru-RU" sz="1600" b="1" dirty="0"/>
              <a:t>Согласно трактовке Дейта, реляционная модель состоит из трех частей, </a:t>
            </a:r>
            <a:r>
              <a:rPr lang="ru-RU" sz="1600" b="1" dirty="0" smtClean="0"/>
              <a:t>описывающих разные </a:t>
            </a:r>
            <a:r>
              <a:rPr lang="ru-RU" sz="1600" b="1" dirty="0"/>
              <a:t>аспекты реляционного подхода:</a:t>
            </a:r>
          </a:p>
          <a:p>
            <a:r>
              <a:rPr lang="ru-RU" sz="1600" b="1" dirty="0"/>
              <a:t>1. </a:t>
            </a:r>
            <a:r>
              <a:rPr lang="ru-RU" sz="1600" b="1" dirty="0">
                <a:solidFill>
                  <a:srgbClr val="C00000"/>
                </a:solidFill>
              </a:rPr>
              <a:t>структурная часть</a:t>
            </a:r>
            <a:r>
              <a:rPr lang="ru-RU" sz="1600" b="1" dirty="0"/>
              <a:t>;</a:t>
            </a:r>
          </a:p>
          <a:p>
            <a:r>
              <a:rPr lang="ru-RU" sz="1600" b="1" dirty="0"/>
              <a:t>2. </a:t>
            </a:r>
            <a:r>
              <a:rPr lang="ru-RU" sz="1600" b="1" dirty="0">
                <a:solidFill>
                  <a:srgbClr val="C00000"/>
                </a:solidFill>
              </a:rPr>
              <a:t>манипуляционная часть</a:t>
            </a:r>
            <a:r>
              <a:rPr lang="ru-RU" sz="1600" b="1" dirty="0"/>
              <a:t>;</a:t>
            </a:r>
          </a:p>
          <a:p>
            <a:r>
              <a:rPr lang="ru-RU" sz="1600" b="1" dirty="0"/>
              <a:t>3. </a:t>
            </a:r>
            <a:r>
              <a:rPr lang="ru-RU" sz="1600" b="1" dirty="0">
                <a:solidFill>
                  <a:srgbClr val="C00000"/>
                </a:solidFill>
              </a:rPr>
              <a:t>целостная часть</a:t>
            </a:r>
            <a:r>
              <a:rPr lang="ru-RU" sz="1600" b="1" dirty="0"/>
              <a:t>.</a:t>
            </a:r>
            <a:endParaRPr lang="ru-RU" sz="1600" b="1" dirty="0" smtClean="0"/>
          </a:p>
          <a:p>
            <a:pPr algn="just"/>
            <a:endParaRPr lang="ru-RU" sz="1600" b="1" dirty="0"/>
          </a:p>
        </p:txBody>
      </p:sp>
    </p:spTree>
    <p:extLst>
      <p:ext uri="{BB962C8B-B14F-4D97-AF65-F5344CB8AC3E}">
        <p14:creationId xmlns:p14="http://schemas.microsoft.com/office/powerpoint/2010/main" val="34734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Нормализация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554545"/>
          </a:xfrm>
          <a:prstGeom prst="rect">
            <a:avLst/>
          </a:prstGeom>
        </p:spPr>
        <p:txBody>
          <a:bodyPr wrap="square">
            <a:spAutoFit/>
          </a:bodyPr>
          <a:lstStyle/>
          <a:p>
            <a:r>
              <a:rPr lang="ru-RU" sz="1600" b="1" dirty="0" smtClean="0"/>
              <a:t>Избыточная функциональная зависимость – может быть </a:t>
            </a:r>
            <a:r>
              <a:rPr lang="ru-RU" sz="1600" dirty="0" smtClean="0"/>
              <a:t>получена на основе других зависимостей БД.</a:t>
            </a:r>
          </a:p>
          <a:p>
            <a:endParaRPr lang="ru-RU" sz="1600" dirty="0" smtClean="0"/>
          </a:p>
          <a:p>
            <a:r>
              <a:rPr lang="ru-RU" sz="1600" dirty="0" smtClean="0"/>
              <a:t>Корректной считается такая схема базы данных, в которой </a:t>
            </a:r>
            <a:r>
              <a:rPr lang="ru-RU" sz="1600" b="1" dirty="0" smtClean="0"/>
              <a:t>отсутствуют избыточные функциональные зависимости.</a:t>
            </a:r>
          </a:p>
          <a:p>
            <a:endParaRPr lang="ru-RU" sz="1600" b="1" dirty="0" smtClean="0"/>
          </a:p>
          <a:p>
            <a:r>
              <a:rPr lang="ru-RU" sz="1600" b="1" dirty="0" smtClean="0"/>
              <a:t>Нормализация - обратимый пошаговый процесс замены </a:t>
            </a:r>
            <a:r>
              <a:rPr lang="ru-RU" sz="1600" dirty="0" smtClean="0"/>
              <a:t>данной совокупности отношений другой схемой с устранением избыточных функциональных зависимостей.</a:t>
            </a:r>
          </a:p>
          <a:p>
            <a:endParaRPr lang="ru-RU" sz="1600" dirty="0" smtClean="0"/>
          </a:p>
          <a:p>
            <a:r>
              <a:rPr lang="ru-RU" sz="1600" dirty="0" smtClean="0"/>
              <a:t>Обычно нормализация представляет собой декомпозицию отношений.</a:t>
            </a:r>
            <a:endParaRPr lang="ru-R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Нормализация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539430"/>
          </a:xfrm>
          <a:prstGeom prst="rect">
            <a:avLst/>
          </a:prstGeom>
        </p:spPr>
        <p:txBody>
          <a:bodyPr wrap="square">
            <a:spAutoFit/>
          </a:bodyPr>
          <a:lstStyle/>
          <a:p>
            <a:r>
              <a:rPr lang="ru-RU" sz="1600" dirty="0" smtClean="0"/>
              <a:t>Условие обратимости требует, чтобы при нормализации сохранялась эквивалентность схем БД:</a:t>
            </a:r>
          </a:p>
          <a:p>
            <a:r>
              <a:rPr lang="ru-RU" sz="1600" dirty="0" smtClean="0"/>
              <a:t>    - не должны появляться ранее отсутствовавшие сущности (кортежи);</a:t>
            </a:r>
          </a:p>
          <a:p>
            <a:pPr algn="just"/>
            <a:r>
              <a:rPr lang="ru-RU" sz="1600" dirty="0" smtClean="0"/>
              <a:t>    - на отношениях новой схемы должно выполняться исходное множество функциональных зависимостей.</a:t>
            </a:r>
          </a:p>
          <a:p>
            <a:endParaRPr lang="ru-RU" sz="1600" dirty="0" smtClean="0"/>
          </a:p>
          <a:p>
            <a:r>
              <a:rPr lang="ru-RU" sz="1600" dirty="0" smtClean="0"/>
              <a:t>Студент: (</a:t>
            </a:r>
            <a:r>
              <a:rPr lang="ru-RU" sz="1600" dirty="0" err="1" smtClean="0"/>
              <a:t>Id</a:t>
            </a:r>
            <a:r>
              <a:rPr lang="ru-RU" sz="1600" dirty="0" smtClean="0"/>
              <a:t>, ФИО , Номер группы, ФИО старосты группы, Специальность …)</a:t>
            </a:r>
          </a:p>
          <a:p>
            <a:endParaRPr lang="ru-RU" sz="1600" dirty="0" smtClean="0"/>
          </a:p>
          <a:p>
            <a:endParaRPr lang="ru-RU" sz="1600" dirty="0" smtClean="0"/>
          </a:p>
          <a:p>
            <a:endParaRPr lang="ru-RU" sz="1600" dirty="0" smtClean="0"/>
          </a:p>
          <a:p>
            <a:r>
              <a:rPr lang="ru-RU" sz="1600" dirty="0" smtClean="0"/>
              <a:t>Студент: (</a:t>
            </a:r>
            <a:r>
              <a:rPr lang="ru-RU" sz="1600" dirty="0" err="1" smtClean="0"/>
              <a:t>Id</a:t>
            </a:r>
            <a:r>
              <a:rPr lang="ru-RU" sz="1600" dirty="0" smtClean="0"/>
              <a:t>, ФИО, Дата рождения, Ссылка на группу, …).</a:t>
            </a:r>
          </a:p>
          <a:p>
            <a:r>
              <a:rPr lang="ru-RU" sz="1600" dirty="0" smtClean="0"/>
              <a:t>Группа: (Номер группы, Ссылка на старосту, Ссылка на </a:t>
            </a:r>
            <a:r>
              <a:rPr lang="ru-RU" sz="1600" dirty="0" err="1" smtClean="0"/>
              <a:t>специальн</a:t>
            </a:r>
            <a:r>
              <a:rPr lang="ru-RU" sz="1600" dirty="0" smtClean="0"/>
              <a:t>., …).</a:t>
            </a:r>
          </a:p>
          <a:p>
            <a:endParaRPr lang="ru-RU" sz="1600" dirty="0" smtClean="0"/>
          </a:p>
          <a:p>
            <a:pPr algn="just"/>
            <a:r>
              <a:rPr lang="ru-RU" sz="1600" dirty="0" smtClean="0"/>
              <a:t>Наличие избыточных зависимостей приводит к дублированию данных и аномалиям при выполнении операций</a:t>
            </a:r>
            <a:endParaRPr lang="ru-RU" sz="1600" dirty="0"/>
          </a:p>
        </p:txBody>
      </p:sp>
      <p:sp>
        <p:nvSpPr>
          <p:cNvPr id="10" name="Стрелка вниз 9"/>
          <p:cNvSpPr/>
          <p:nvPr/>
        </p:nvSpPr>
        <p:spPr>
          <a:xfrm>
            <a:off x="4358593" y="2888928"/>
            <a:ext cx="542928" cy="6334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Первая нормальная форма (1</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539430"/>
          </a:xfrm>
          <a:prstGeom prst="rect">
            <a:avLst/>
          </a:prstGeom>
        </p:spPr>
        <p:txBody>
          <a:bodyPr wrap="square">
            <a:spAutoFit/>
          </a:bodyPr>
          <a:lstStyle/>
          <a:p>
            <a:pPr algn="just"/>
            <a:r>
              <a:rPr lang="ru-RU" sz="1600" b="1" dirty="0" smtClean="0"/>
              <a:t>Простой атрибут - атрибут, значения которого атомарны</a:t>
            </a:r>
            <a:r>
              <a:rPr lang="en-US" sz="1600" b="1" dirty="0" smtClean="0"/>
              <a:t> </a:t>
            </a:r>
            <a:r>
              <a:rPr lang="ru-RU" sz="1600" dirty="0" smtClean="0"/>
              <a:t>(неделимы).</a:t>
            </a:r>
          </a:p>
          <a:p>
            <a:endParaRPr lang="en-US" sz="1600" b="1" dirty="0" smtClean="0"/>
          </a:p>
          <a:p>
            <a:pPr algn="just"/>
            <a:r>
              <a:rPr lang="ru-RU" sz="1600" b="1" dirty="0" smtClean="0"/>
              <a:t>Сложный атрибут - получается соединением нескольких</a:t>
            </a:r>
            <a:r>
              <a:rPr lang="en-US" sz="1600" b="1" dirty="0" smtClean="0"/>
              <a:t> </a:t>
            </a:r>
            <a:r>
              <a:rPr lang="ru-RU" sz="1600" dirty="0" smtClean="0"/>
              <a:t>атомарных атрибутов, которые могут быть определены на</a:t>
            </a:r>
            <a:r>
              <a:rPr lang="en-US" sz="1600" dirty="0" smtClean="0"/>
              <a:t> </a:t>
            </a:r>
            <a:r>
              <a:rPr lang="ru-RU" sz="1600" dirty="0" smtClean="0"/>
              <a:t>одном или разных доменах.</a:t>
            </a:r>
          </a:p>
          <a:p>
            <a:endParaRPr lang="en-US" sz="1600" dirty="0" smtClean="0"/>
          </a:p>
          <a:p>
            <a:pPr algn="just"/>
            <a:r>
              <a:rPr lang="ru-RU" sz="1600" dirty="0" smtClean="0"/>
              <a:t>Отношение находится в </a:t>
            </a:r>
            <a:r>
              <a:rPr lang="ru-RU" sz="1600" b="1" dirty="0" smtClean="0"/>
              <a:t>1NF если значения всех его</a:t>
            </a:r>
            <a:r>
              <a:rPr lang="en-US" sz="1600" b="1" dirty="0" smtClean="0"/>
              <a:t> </a:t>
            </a:r>
            <a:r>
              <a:rPr lang="ru-RU" sz="1600" dirty="0" smtClean="0"/>
              <a:t>атрибутов атомарны.</a:t>
            </a:r>
            <a:endParaRPr lang="en-US" sz="1600" dirty="0" smtClean="0"/>
          </a:p>
          <a:p>
            <a:endParaRPr lang="en-US" sz="1600" dirty="0" smtClean="0"/>
          </a:p>
          <a:p>
            <a:pPr algn="just"/>
            <a:r>
              <a:rPr lang="ru-RU" sz="1600" dirty="0" smtClean="0"/>
              <a:t>Студенты: (Имя, Фамилия, Отчество, Выполненные работы, …).</a:t>
            </a:r>
          </a:p>
          <a:p>
            <a:endParaRPr lang="en-US" sz="1600" dirty="0" smtClean="0"/>
          </a:p>
          <a:p>
            <a:endParaRPr lang="en-US" sz="1600" dirty="0" smtClean="0"/>
          </a:p>
          <a:p>
            <a:endParaRPr lang="en-US" sz="1600" dirty="0" smtClean="0"/>
          </a:p>
          <a:p>
            <a:pPr algn="just"/>
            <a:r>
              <a:rPr lang="ru-RU" sz="1600" dirty="0" smtClean="0"/>
              <a:t>Выполненные работы – может содержать от 0 до N элементов.</a:t>
            </a:r>
          </a:p>
          <a:p>
            <a:pPr algn="just"/>
            <a:r>
              <a:rPr lang="ru-RU" sz="1600" dirty="0" smtClean="0"/>
              <a:t>Студенты: (Имя, Фамилия, Отчество, Предмет, …).</a:t>
            </a:r>
          </a:p>
          <a:p>
            <a:pPr algn="just"/>
            <a:r>
              <a:rPr lang="ru-RU" sz="1600" dirty="0" smtClean="0"/>
              <a:t>Выполненные работы: (Название работы, Ссылка на студента (FK)…).</a:t>
            </a:r>
            <a:endParaRPr lang="ru-RU" sz="1600" dirty="0"/>
          </a:p>
        </p:txBody>
      </p:sp>
      <p:sp>
        <p:nvSpPr>
          <p:cNvPr id="11" name="Стрелка вниз 10"/>
          <p:cNvSpPr/>
          <p:nvPr/>
        </p:nvSpPr>
        <p:spPr>
          <a:xfrm>
            <a:off x="4345780" y="3429000"/>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Первая нормальная форма (1</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39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970318"/>
          </a:xfrm>
          <a:prstGeom prst="rect">
            <a:avLst/>
          </a:prstGeom>
        </p:spPr>
        <p:txBody>
          <a:bodyPr wrap="square">
            <a:spAutoFit/>
          </a:bodyPr>
          <a:lstStyle/>
          <a:p>
            <a:pPr algn="just"/>
            <a:r>
              <a:rPr lang="ru-RU" b="1" dirty="0" smtClean="0"/>
              <a:t>Простой атрибут - атрибут, значения которого атомарны</a:t>
            </a:r>
            <a:r>
              <a:rPr lang="en-US" b="1" dirty="0" smtClean="0"/>
              <a:t> </a:t>
            </a:r>
            <a:r>
              <a:rPr lang="ru-RU" dirty="0" smtClean="0"/>
              <a:t>(неделимы).</a:t>
            </a:r>
          </a:p>
          <a:p>
            <a:endParaRPr lang="en-US" b="1" dirty="0" smtClean="0"/>
          </a:p>
          <a:p>
            <a:pPr algn="just"/>
            <a:r>
              <a:rPr lang="ru-RU" b="1" dirty="0" smtClean="0"/>
              <a:t>Сложный атрибут - получается соединением нескольких</a:t>
            </a:r>
            <a:r>
              <a:rPr lang="en-US" b="1" dirty="0" smtClean="0"/>
              <a:t> </a:t>
            </a:r>
            <a:r>
              <a:rPr lang="ru-RU" dirty="0" smtClean="0"/>
              <a:t>атомарных атрибутов, которые могут быть определены на</a:t>
            </a:r>
            <a:r>
              <a:rPr lang="en-US" dirty="0" smtClean="0"/>
              <a:t> </a:t>
            </a:r>
            <a:r>
              <a:rPr lang="ru-RU" dirty="0" smtClean="0"/>
              <a:t>одном или разных доменах.</a:t>
            </a:r>
          </a:p>
          <a:p>
            <a:endParaRPr lang="en-US" dirty="0" smtClean="0"/>
          </a:p>
          <a:p>
            <a:pPr algn="just"/>
            <a:r>
              <a:rPr lang="ru-RU" dirty="0" smtClean="0"/>
              <a:t>Отношение находится в </a:t>
            </a:r>
            <a:r>
              <a:rPr lang="ru-RU" b="1" dirty="0" smtClean="0"/>
              <a:t>1NF если значения всех его</a:t>
            </a:r>
            <a:r>
              <a:rPr lang="en-US" b="1" dirty="0" smtClean="0"/>
              <a:t> </a:t>
            </a:r>
            <a:r>
              <a:rPr lang="ru-RU" dirty="0" smtClean="0"/>
              <a:t>атрибутов атомарны.</a:t>
            </a:r>
            <a:endParaRPr lang="en-US" dirty="0" smtClean="0"/>
          </a:p>
          <a:p>
            <a:endParaRPr lang="en-US" dirty="0" smtClean="0"/>
          </a:p>
          <a:p>
            <a:pPr algn="just"/>
            <a:r>
              <a:rPr lang="ru-RU" dirty="0" smtClean="0"/>
              <a:t>Студенты: (Имя, Фамилия, Отчество, Выполненные работы, …).</a:t>
            </a:r>
          </a:p>
          <a:p>
            <a:endParaRPr lang="en-US" dirty="0" smtClean="0"/>
          </a:p>
          <a:p>
            <a:endParaRPr lang="en-US" dirty="0" smtClean="0"/>
          </a:p>
          <a:p>
            <a:endParaRPr lang="en-US" dirty="0" smtClean="0"/>
          </a:p>
          <a:p>
            <a:pPr algn="just"/>
            <a:r>
              <a:rPr lang="ru-RU" dirty="0" smtClean="0"/>
              <a:t>Выполненные работы – может содержать от 0 до N элементов.</a:t>
            </a:r>
          </a:p>
          <a:p>
            <a:pPr algn="just"/>
            <a:r>
              <a:rPr lang="ru-RU" dirty="0" smtClean="0"/>
              <a:t>Студенты: (Имя, Фамилия, Отчество, Предмет, …).</a:t>
            </a:r>
          </a:p>
          <a:p>
            <a:pPr algn="just"/>
            <a:r>
              <a:rPr lang="ru-RU" dirty="0" smtClean="0"/>
              <a:t>Выполненные работы: (Название работы, Ссылка на студента (FK)…).</a:t>
            </a:r>
            <a:endParaRPr lang="ru-RU" dirty="0"/>
          </a:p>
        </p:txBody>
      </p:sp>
      <p:sp>
        <p:nvSpPr>
          <p:cNvPr id="11" name="Стрелка вниз 10"/>
          <p:cNvSpPr/>
          <p:nvPr/>
        </p:nvSpPr>
        <p:spPr>
          <a:xfrm>
            <a:off x="4300536" y="3700464"/>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Первая нормальная форма (1</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416320"/>
          </a:xfrm>
          <a:prstGeom prst="rect">
            <a:avLst/>
          </a:prstGeom>
        </p:spPr>
        <p:txBody>
          <a:bodyPr wrap="square">
            <a:spAutoFit/>
          </a:bodyPr>
          <a:lstStyle/>
          <a:p>
            <a:r>
              <a:rPr lang="ru-RU" dirty="0" smtClean="0"/>
              <a:t>Предметы: (Название, Рекомендуемая литература, …).</a:t>
            </a:r>
          </a:p>
          <a:p>
            <a:endParaRPr lang="en-US" dirty="0" smtClean="0"/>
          </a:p>
          <a:p>
            <a:endParaRPr lang="en-US" dirty="0" smtClean="0"/>
          </a:p>
          <a:p>
            <a:endParaRPr lang="en-US" dirty="0" smtClean="0"/>
          </a:p>
          <a:p>
            <a:r>
              <a:rPr lang="ru-RU" dirty="0" smtClean="0"/>
              <a:t>Предметы: (Название, …).</a:t>
            </a:r>
          </a:p>
          <a:p>
            <a:r>
              <a:rPr lang="ru-RU" dirty="0" smtClean="0"/>
              <a:t>Рекомендуемая литература : (Название, Ссылка на предмет, …).</a:t>
            </a:r>
          </a:p>
          <a:p>
            <a:endParaRPr lang="en-US" dirty="0" smtClean="0"/>
          </a:p>
          <a:p>
            <a:endParaRPr lang="en-US" dirty="0" smtClean="0"/>
          </a:p>
          <a:p>
            <a:endParaRPr lang="en-US" dirty="0" smtClean="0"/>
          </a:p>
          <a:p>
            <a:r>
              <a:rPr lang="ru-RU" dirty="0" smtClean="0"/>
              <a:t>Предметы: (Название, …).</a:t>
            </a:r>
          </a:p>
          <a:p>
            <a:r>
              <a:rPr lang="ru-RU" dirty="0" smtClean="0"/>
              <a:t>Отношение : (Ссылка на предмет, Ссылка на литературу).</a:t>
            </a:r>
          </a:p>
          <a:p>
            <a:r>
              <a:rPr lang="ru-RU" dirty="0" smtClean="0"/>
              <a:t>Рекомендуемая литература : (Название, Автор, …).</a:t>
            </a:r>
            <a:endParaRPr lang="ru-RU" dirty="0"/>
          </a:p>
        </p:txBody>
      </p:sp>
      <p:sp>
        <p:nvSpPr>
          <p:cNvPr id="11" name="Стрелка вниз 10"/>
          <p:cNvSpPr/>
          <p:nvPr/>
        </p:nvSpPr>
        <p:spPr>
          <a:xfrm>
            <a:off x="4119560" y="1800216"/>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низ 9"/>
          <p:cNvSpPr/>
          <p:nvPr/>
        </p:nvSpPr>
        <p:spPr>
          <a:xfrm>
            <a:off x="4119560" y="3248024"/>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Вторая нормальная форма (2</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585323"/>
          </a:xfrm>
          <a:prstGeom prst="rect">
            <a:avLst/>
          </a:prstGeom>
        </p:spPr>
        <p:txBody>
          <a:bodyPr wrap="square">
            <a:spAutoFit/>
          </a:bodyPr>
          <a:lstStyle/>
          <a:p>
            <a:r>
              <a:rPr lang="ru-RU" dirty="0" smtClean="0"/>
              <a:t>PK состоящий из несколько атрибутов называется </a:t>
            </a:r>
            <a:r>
              <a:rPr lang="ru-RU" b="1" dirty="0" smtClean="0"/>
              <a:t>составным.</a:t>
            </a:r>
          </a:p>
          <a:p>
            <a:endParaRPr lang="ru-RU" dirty="0" smtClean="0"/>
          </a:p>
          <a:p>
            <a:r>
              <a:rPr lang="ru-RU" dirty="0" smtClean="0"/>
              <a:t>Атрибут </a:t>
            </a:r>
            <a:r>
              <a:rPr lang="ru-RU" b="1" dirty="0" smtClean="0"/>
              <a:t>функционально полно зависит от составного PK, если он </a:t>
            </a:r>
            <a:r>
              <a:rPr lang="ru-RU" dirty="0" smtClean="0"/>
              <a:t>зависит от всего PK в целом и не зависит от какого-либо атрибута </a:t>
            </a:r>
            <a:r>
              <a:rPr lang="en-US" dirty="0" smtClean="0"/>
              <a:t>PK.</a:t>
            </a:r>
          </a:p>
          <a:p>
            <a:endParaRPr lang="ru-RU" dirty="0" smtClean="0"/>
          </a:p>
          <a:p>
            <a:pPr algn="just"/>
            <a:r>
              <a:rPr lang="ru-RU" dirty="0" smtClean="0"/>
              <a:t>Отношение находится в </a:t>
            </a:r>
            <a:r>
              <a:rPr lang="ru-RU" b="1" dirty="0" smtClean="0"/>
              <a:t>2NF, если оно находится в 1NF и каждый </a:t>
            </a:r>
            <a:r>
              <a:rPr lang="ru-RU" dirty="0" smtClean="0"/>
              <a:t>неключевой атрибут функционально полно зависит от PK.</a:t>
            </a:r>
          </a:p>
          <a:p>
            <a:endParaRPr lang="ru-RU" dirty="0" smtClean="0"/>
          </a:p>
          <a:p>
            <a:r>
              <a:rPr lang="ru-RU" dirty="0" smtClean="0"/>
              <a:t>Для простого PK </a:t>
            </a:r>
            <a:r>
              <a:rPr lang="ru-RU" b="1" dirty="0" smtClean="0"/>
              <a:t>1NF ≡ 2NF</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Вторая нормальная форма (2</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693319"/>
          </a:xfrm>
          <a:prstGeom prst="rect">
            <a:avLst/>
          </a:prstGeom>
        </p:spPr>
        <p:txBody>
          <a:bodyPr wrap="square">
            <a:spAutoFit/>
          </a:bodyPr>
          <a:lstStyle/>
          <a:p>
            <a:r>
              <a:rPr lang="ru-RU" dirty="0" smtClean="0"/>
              <a:t>Предметы: (Название, Семестр, Учебная программа, …).</a:t>
            </a:r>
          </a:p>
          <a:p>
            <a:r>
              <a:rPr lang="en-US" dirty="0" smtClean="0"/>
              <a:t>PK: (</a:t>
            </a:r>
            <a:r>
              <a:rPr lang="ru-RU" dirty="0" smtClean="0"/>
              <a:t>Название, Семестр);</a:t>
            </a:r>
          </a:p>
          <a:p>
            <a:r>
              <a:rPr lang="ru-RU" dirty="0" smtClean="0"/>
              <a:t>ФЗ: (Название, Семестр → Учебная программа;</a:t>
            </a:r>
          </a:p>
          <a:p>
            <a:r>
              <a:rPr lang="ru-RU" dirty="0" smtClean="0"/>
              <a:t>         Название →Учебная программа)</a:t>
            </a:r>
          </a:p>
          <a:p>
            <a:endParaRPr lang="ru-RU" dirty="0" smtClean="0"/>
          </a:p>
          <a:p>
            <a:endParaRPr lang="ru-RU" dirty="0" smtClean="0"/>
          </a:p>
          <a:p>
            <a:pPr algn="just"/>
            <a:r>
              <a:rPr lang="ru-RU" dirty="0" smtClean="0"/>
              <a:t>При изменении учебной программы для некоторого предмета необходимо изменить записи для всех семестров, атрибут учебная программа дублируется.</a:t>
            </a:r>
          </a:p>
          <a:p>
            <a:endParaRPr lang="ru-RU" dirty="0" smtClean="0"/>
          </a:p>
          <a:p>
            <a:endParaRPr lang="ru-RU" dirty="0" smtClean="0"/>
          </a:p>
          <a:p>
            <a:endParaRPr lang="ru-RU" dirty="0" smtClean="0"/>
          </a:p>
          <a:p>
            <a:r>
              <a:rPr lang="ru-RU" dirty="0" smtClean="0"/>
              <a:t>Предметы: (Название, Учебная программа, …).</a:t>
            </a:r>
          </a:p>
          <a:p>
            <a:r>
              <a:rPr lang="ru-RU" dirty="0" smtClean="0"/>
              <a:t>Расписание: (Ссылка на предмет, Семестр, …).</a:t>
            </a:r>
            <a:endParaRPr lang="ru-RU" dirty="0"/>
          </a:p>
        </p:txBody>
      </p:sp>
      <p:sp>
        <p:nvSpPr>
          <p:cNvPr id="10" name="Стрелка вниз 9"/>
          <p:cNvSpPr/>
          <p:nvPr/>
        </p:nvSpPr>
        <p:spPr>
          <a:xfrm>
            <a:off x="4481512" y="3609976"/>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Вторая нормальная форма (2</a:t>
            </a:r>
            <a:r>
              <a:rPr lang="en-US" sz="1600" b="1" dirty="0" smtClean="0">
                <a:solidFill>
                  <a:schemeClr val="bg1"/>
                </a:solidFill>
                <a:latin typeface="Sansation" pitchFamily="2" charset="0"/>
              </a:rPr>
              <a:t> 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693319"/>
          </a:xfrm>
          <a:prstGeom prst="rect">
            <a:avLst/>
          </a:prstGeom>
        </p:spPr>
        <p:txBody>
          <a:bodyPr wrap="square">
            <a:spAutoFit/>
          </a:bodyPr>
          <a:lstStyle/>
          <a:p>
            <a:r>
              <a:rPr lang="ru-RU" dirty="0" smtClean="0"/>
              <a:t>Книги: (Название, Переиздание, Издательство …).</a:t>
            </a:r>
          </a:p>
          <a:p>
            <a:r>
              <a:rPr lang="en-US" dirty="0" smtClean="0"/>
              <a:t>PK: (</a:t>
            </a:r>
            <a:r>
              <a:rPr lang="ru-RU" dirty="0" smtClean="0"/>
              <a:t>Название, Переиздание);</a:t>
            </a:r>
          </a:p>
          <a:p>
            <a:r>
              <a:rPr lang="ru-RU" dirty="0" smtClean="0"/>
              <a:t>ФЗ: (Название, Переиздание → Издательство;</a:t>
            </a:r>
          </a:p>
          <a:p>
            <a:r>
              <a:rPr lang="ru-RU" dirty="0" smtClean="0"/>
              <a:t>         Название → Издательство)</a:t>
            </a:r>
          </a:p>
          <a:p>
            <a:endParaRPr lang="ru-RU" dirty="0" smtClean="0"/>
          </a:p>
          <a:p>
            <a:endParaRPr lang="ru-RU" dirty="0" smtClean="0"/>
          </a:p>
          <a:p>
            <a:endParaRPr lang="ru-RU" dirty="0" smtClean="0"/>
          </a:p>
          <a:p>
            <a:r>
              <a:rPr lang="ru-RU" dirty="0" smtClean="0"/>
              <a:t>Книги: (Название, Издательство, …).</a:t>
            </a:r>
          </a:p>
          <a:p>
            <a:r>
              <a:rPr lang="ru-RU" dirty="0" smtClean="0"/>
              <a:t>Переиздания: (Переиздание, Ссылка на книгу (FK), Год выпуска, …).</a:t>
            </a:r>
          </a:p>
          <a:p>
            <a:endParaRPr lang="ru-RU" dirty="0" smtClean="0"/>
          </a:p>
          <a:p>
            <a:endParaRPr lang="ru-RU" dirty="0" smtClean="0"/>
          </a:p>
          <a:p>
            <a:endParaRPr lang="ru-RU" dirty="0" smtClean="0"/>
          </a:p>
          <a:p>
            <a:r>
              <a:rPr lang="ru-RU" dirty="0" smtClean="0"/>
              <a:t>PK: (Переиздание, Ссылка на книгу)</a:t>
            </a:r>
            <a:endParaRPr lang="ru-RU" dirty="0"/>
          </a:p>
        </p:txBody>
      </p:sp>
      <p:sp>
        <p:nvSpPr>
          <p:cNvPr id="10" name="Стрелка вниз 9"/>
          <p:cNvSpPr/>
          <p:nvPr/>
        </p:nvSpPr>
        <p:spPr>
          <a:xfrm>
            <a:off x="4391024" y="2524120"/>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Транзитивные зависимости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862322"/>
          </a:xfrm>
          <a:prstGeom prst="rect">
            <a:avLst/>
          </a:prstGeom>
        </p:spPr>
        <p:txBody>
          <a:bodyPr wrap="square">
            <a:spAutoFit/>
          </a:bodyPr>
          <a:lstStyle/>
          <a:p>
            <a:pPr algn="just"/>
            <a:r>
              <a:rPr lang="ru-RU" dirty="0" smtClean="0"/>
              <a:t>Если для атрибутов X, Y и Z некоторого отношения, выполняется X →Y и Y → Z, а обратные ФЗ отсутствуют то Z </a:t>
            </a:r>
            <a:r>
              <a:rPr lang="ru-RU" b="1" dirty="0" smtClean="0"/>
              <a:t>транзитивно зависит от </a:t>
            </a:r>
            <a:r>
              <a:rPr lang="en-US" b="1" dirty="0" smtClean="0"/>
              <a:t>X.</a:t>
            </a:r>
          </a:p>
          <a:p>
            <a:r>
              <a:rPr lang="ru-RU" dirty="0" smtClean="0"/>
              <a:t>обратные ФЗ: Y → X и Z → Y – отсутствуют</a:t>
            </a:r>
          </a:p>
          <a:p>
            <a:endParaRPr lang="ru-RU" dirty="0" smtClean="0"/>
          </a:p>
          <a:p>
            <a:endParaRPr lang="ru-RU" dirty="0" smtClean="0"/>
          </a:p>
          <a:p>
            <a:r>
              <a:rPr lang="ru-RU" dirty="0" smtClean="0"/>
              <a:t>Студент: (Имя, Фамилия, Отчество, Число отличных оценок, Получен красный диплом, …)</a:t>
            </a:r>
          </a:p>
          <a:p>
            <a:endParaRPr lang="ru-RU" dirty="0" smtClean="0"/>
          </a:p>
          <a:p>
            <a:r>
              <a:rPr lang="ru-RU" dirty="0" smtClean="0"/>
              <a:t>ФЗ: Имя, Фамилия, Отчество → Число отличных оценок;</a:t>
            </a:r>
          </a:p>
          <a:p>
            <a:r>
              <a:rPr lang="ru-RU" dirty="0" smtClean="0"/>
              <a:t>         Число отличных оценок → Получен красный диплом</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Третья нормальная форма (3</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308324"/>
          </a:xfrm>
          <a:prstGeom prst="rect">
            <a:avLst/>
          </a:prstGeom>
        </p:spPr>
        <p:txBody>
          <a:bodyPr wrap="square">
            <a:spAutoFit/>
          </a:bodyPr>
          <a:lstStyle/>
          <a:p>
            <a:pPr algn="just"/>
            <a:r>
              <a:rPr lang="ru-RU" dirty="0" smtClean="0"/>
              <a:t>Отношение находится в </a:t>
            </a:r>
            <a:r>
              <a:rPr lang="ru-RU" b="1" dirty="0" smtClean="0"/>
              <a:t>3NF если оно находится в 2NF и все</a:t>
            </a:r>
            <a:r>
              <a:rPr lang="en-US" b="1" dirty="0" smtClean="0"/>
              <a:t> </a:t>
            </a:r>
            <a:r>
              <a:rPr lang="ru-RU" dirty="0" err="1" smtClean="0"/>
              <a:t>неключевые</a:t>
            </a:r>
            <a:r>
              <a:rPr lang="ru-RU" dirty="0" smtClean="0"/>
              <a:t> атрибуты нетранзитивно зависят от первичного</a:t>
            </a:r>
            <a:r>
              <a:rPr lang="en-US" dirty="0" smtClean="0"/>
              <a:t> </a:t>
            </a:r>
            <a:r>
              <a:rPr lang="ru-RU" dirty="0" smtClean="0"/>
              <a:t>ключа.</a:t>
            </a:r>
          </a:p>
          <a:p>
            <a:endParaRPr lang="en-US" dirty="0" smtClean="0"/>
          </a:p>
          <a:p>
            <a:r>
              <a:rPr lang="ru-RU" dirty="0" smtClean="0"/>
              <a:t>Сумма требований к отношению в 3NF:</a:t>
            </a:r>
          </a:p>
          <a:p>
            <a:r>
              <a:rPr lang="ru-RU" dirty="0" smtClean="0"/>
              <a:t> </a:t>
            </a:r>
            <a:r>
              <a:rPr lang="en-US" dirty="0" smtClean="0"/>
              <a:t>    - </a:t>
            </a:r>
            <a:r>
              <a:rPr lang="ru-RU" dirty="0" smtClean="0"/>
              <a:t>Атомарность атрибутов (из 1</a:t>
            </a:r>
            <a:r>
              <a:rPr lang="en-US" dirty="0" smtClean="0"/>
              <a:t>NF);</a:t>
            </a:r>
          </a:p>
          <a:p>
            <a:r>
              <a:rPr lang="ru-RU" dirty="0" smtClean="0"/>
              <a:t> </a:t>
            </a:r>
            <a:r>
              <a:rPr lang="en-US" dirty="0" smtClean="0"/>
              <a:t>    - </a:t>
            </a:r>
            <a:r>
              <a:rPr lang="ru-RU" dirty="0" smtClean="0"/>
              <a:t>Зависимость </a:t>
            </a:r>
            <a:r>
              <a:rPr lang="ru-RU" dirty="0" err="1" smtClean="0"/>
              <a:t>неключевых</a:t>
            </a:r>
            <a:r>
              <a:rPr lang="ru-RU" dirty="0" smtClean="0"/>
              <a:t> атрибутов от всего ключа в целом</a:t>
            </a:r>
            <a:r>
              <a:rPr lang="en-US" dirty="0" smtClean="0"/>
              <a:t> </a:t>
            </a:r>
            <a:r>
              <a:rPr lang="ru-RU" dirty="0" smtClean="0"/>
              <a:t>(из 2NF), подразумевается зависимость </a:t>
            </a:r>
            <a:r>
              <a:rPr lang="ru-RU" dirty="0" err="1" smtClean="0"/>
              <a:t>неключевых</a:t>
            </a:r>
            <a:r>
              <a:rPr lang="en-US" dirty="0" smtClean="0"/>
              <a:t> </a:t>
            </a:r>
            <a:r>
              <a:rPr lang="ru-RU" dirty="0" smtClean="0"/>
              <a:t>атрибутов от ключа;</a:t>
            </a:r>
          </a:p>
          <a:p>
            <a:r>
              <a:rPr lang="ru-RU" dirty="0" smtClean="0"/>
              <a:t> </a:t>
            </a:r>
            <a:r>
              <a:rPr lang="en-US" dirty="0" smtClean="0"/>
              <a:t>    - </a:t>
            </a:r>
            <a:r>
              <a:rPr lang="ru-RU" dirty="0" err="1" smtClean="0"/>
              <a:t>Нетранзитивность</a:t>
            </a:r>
            <a:r>
              <a:rPr lang="ru-RU" dirty="0" smtClean="0"/>
              <a:t> этих зависимостей.</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Трактовка К. Дейта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8</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4031873"/>
          </a:xfrm>
          <a:prstGeom prst="rect">
            <a:avLst/>
          </a:prstGeom>
        </p:spPr>
        <p:txBody>
          <a:bodyPr wrap="square">
            <a:spAutoFit/>
          </a:bodyPr>
          <a:lstStyle/>
          <a:p>
            <a:pPr algn="just"/>
            <a:r>
              <a:rPr lang="ru-RU" sz="1600" b="1" dirty="0"/>
              <a:t>В </a:t>
            </a:r>
            <a:r>
              <a:rPr lang="ru-RU" sz="1600" b="1" dirty="0">
                <a:solidFill>
                  <a:srgbClr val="C00000"/>
                </a:solidFill>
              </a:rPr>
              <a:t>структурной части модели </a:t>
            </a:r>
            <a:r>
              <a:rPr lang="ru-RU" sz="1600" b="1" dirty="0"/>
              <a:t>фиксируется, что единственной </a:t>
            </a:r>
            <a:r>
              <a:rPr lang="ru-RU" sz="1600" b="1" dirty="0" smtClean="0"/>
              <a:t>структурой данных</a:t>
            </a:r>
            <a:r>
              <a:rPr lang="ru-RU" sz="1600" b="1" dirty="0"/>
              <a:t>, используемой в реляционных БД, является нормализованное </a:t>
            </a:r>
            <a:r>
              <a:rPr lang="ru-RU" sz="1600" b="1" i="1" dirty="0">
                <a:solidFill>
                  <a:srgbClr val="C00000"/>
                </a:solidFill>
              </a:rPr>
              <a:t>n-</a:t>
            </a:r>
            <a:r>
              <a:rPr lang="ru-RU" sz="1600" b="1" i="1" dirty="0" err="1">
                <a:solidFill>
                  <a:srgbClr val="C00000"/>
                </a:solidFill>
              </a:rPr>
              <a:t>арное</a:t>
            </a:r>
            <a:r>
              <a:rPr lang="ru-RU" sz="1600" b="1" i="1" dirty="0">
                <a:solidFill>
                  <a:srgbClr val="C00000"/>
                </a:solidFill>
              </a:rPr>
              <a:t> отношение</a:t>
            </a:r>
            <a:r>
              <a:rPr lang="ru-RU" sz="1600" b="1" dirty="0" smtClean="0"/>
              <a:t>.</a:t>
            </a:r>
            <a:endParaRPr lang="ru-RU" sz="1600" b="1" dirty="0"/>
          </a:p>
          <a:p>
            <a:pPr algn="just"/>
            <a:r>
              <a:rPr lang="ru-RU" sz="1600" b="1" dirty="0"/>
              <a:t>Определяются понятия </a:t>
            </a:r>
            <a:r>
              <a:rPr lang="ru-RU" sz="1600" b="1" i="1" dirty="0">
                <a:solidFill>
                  <a:srgbClr val="C00000"/>
                </a:solidFill>
              </a:rPr>
              <a:t>доменов</a:t>
            </a:r>
            <a:r>
              <a:rPr lang="ru-RU" sz="1600" b="1" dirty="0">
                <a:solidFill>
                  <a:srgbClr val="C00000"/>
                </a:solidFill>
              </a:rPr>
              <a:t>, </a:t>
            </a:r>
            <a:r>
              <a:rPr lang="ru-RU" sz="1600" b="1" i="1" dirty="0">
                <a:solidFill>
                  <a:srgbClr val="C00000"/>
                </a:solidFill>
              </a:rPr>
              <a:t>атрибутов</a:t>
            </a:r>
            <a:r>
              <a:rPr lang="ru-RU" sz="1600" b="1" dirty="0">
                <a:solidFill>
                  <a:srgbClr val="C00000"/>
                </a:solidFill>
              </a:rPr>
              <a:t>, </a:t>
            </a:r>
            <a:r>
              <a:rPr lang="ru-RU" sz="1600" b="1" i="1" dirty="0">
                <a:solidFill>
                  <a:srgbClr val="C00000"/>
                </a:solidFill>
              </a:rPr>
              <a:t>кортежей</a:t>
            </a:r>
            <a:r>
              <a:rPr lang="ru-RU" sz="1600" b="1" dirty="0">
                <a:solidFill>
                  <a:srgbClr val="C00000"/>
                </a:solidFill>
              </a:rPr>
              <a:t>, </a:t>
            </a:r>
            <a:r>
              <a:rPr lang="ru-RU" sz="1600" b="1" i="1" dirty="0">
                <a:solidFill>
                  <a:srgbClr val="C00000"/>
                </a:solidFill>
              </a:rPr>
              <a:t>заголовка</a:t>
            </a:r>
            <a:r>
              <a:rPr lang="ru-RU" sz="1600" b="1" dirty="0">
                <a:solidFill>
                  <a:srgbClr val="C00000"/>
                </a:solidFill>
              </a:rPr>
              <a:t>, </a:t>
            </a:r>
            <a:r>
              <a:rPr lang="ru-RU" sz="1600" b="1" i="1" dirty="0">
                <a:solidFill>
                  <a:srgbClr val="C00000"/>
                </a:solidFill>
              </a:rPr>
              <a:t>тела </a:t>
            </a:r>
            <a:r>
              <a:rPr lang="ru-RU" sz="1600" b="1" dirty="0">
                <a:solidFill>
                  <a:srgbClr val="C00000"/>
                </a:solidFill>
              </a:rPr>
              <a:t>и </a:t>
            </a:r>
            <a:r>
              <a:rPr lang="ru-RU" sz="1600" b="1" i="1" dirty="0" smtClean="0">
                <a:solidFill>
                  <a:srgbClr val="C00000"/>
                </a:solidFill>
              </a:rPr>
              <a:t>переменной отношения</a:t>
            </a:r>
            <a:r>
              <a:rPr lang="ru-RU" sz="1600" b="1" dirty="0"/>
              <a:t>. </a:t>
            </a:r>
            <a:endParaRPr lang="ru-RU" sz="1600" b="1" dirty="0" smtClean="0"/>
          </a:p>
          <a:p>
            <a:pPr algn="just"/>
            <a:endParaRPr lang="ru-RU" sz="1600" b="1" dirty="0"/>
          </a:p>
          <a:p>
            <a:pPr algn="just"/>
            <a:r>
              <a:rPr lang="ru-RU" sz="1600" b="1" dirty="0" smtClean="0"/>
              <a:t>В </a:t>
            </a:r>
            <a:r>
              <a:rPr lang="ru-RU" sz="1600" b="1" dirty="0">
                <a:solidFill>
                  <a:srgbClr val="C00000"/>
                </a:solidFill>
              </a:rPr>
              <a:t>манипуляционной части модели </a:t>
            </a:r>
            <a:r>
              <a:rPr lang="ru-RU" sz="1600" b="1" dirty="0"/>
              <a:t>определяются две группы языков, имеющие в </a:t>
            </a:r>
            <a:r>
              <a:rPr lang="ru-RU" sz="1600" b="1" dirty="0" smtClean="0"/>
              <a:t>качестве </a:t>
            </a:r>
            <a:r>
              <a:rPr lang="ru-RU" sz="1600" b="1" dirty="0"/>
              <a:t>своей математической основы теоретические языки запросов, </a:t>
            </a:r>
            <a:r>
              <a:rPr lang="ru-RU" sz="1600" b="1" dirty="0" smtClean="0"/>
              <a:t>предложенные Э.Коддом </a:t>
            </a:r>
            <a:r>
              <a:rPr lang="ru-RU" sz="1600" b="1" dirty="0"/>
              <a:t>и основанные на:</a:t>
            </a:r>
          </a:p>
          <a:p>
            <a:pPr algn="just"/>
            <a:r>
              <a:rPr lang="ru-RU" sz="1600" b="1" dirty="0"/>
              <a:t>• </a:t>
            </a:r>
            <a:r>
              <a:rPr lang="ru-RU" sz="1600" b="1" dirty="0">
                <a:solidFill>
                  <a:srgbClr val="C00000"/>
                </a:solidFill>
              </a:rPr>
              <a:t>реляционной алгебре</a:t>
            </a:r>
            <a:r>
              <a:rPr lang="ru-RU" sz="1600" b="1" dirty="0"/>
              <a:t>;</a:t>
            </a:r>
          </a:p>
          <a:p>
            <a:pPr algn="just"/>
            <a:r>
              <a:rPr lang="ru-RU" sz="1600" b="1" dirty="0"/>
              <a:t>• </a:t>
            </a:r>
            <a:r>
              <a:rPr lang="ru-RU" sz="1600" b="1" dirty="0">
                <a:solidFill>
                  <a:srgbClr val="C00000"/>
                </a:solidFill>
              </a:rPr>
              <a:t>реляционном </a:t>
            </a:r>
            <a:r>
              <a:rPr lang="ru-RU" sz="1600" b="1" dirty="0" smtClean="0">
                <a:solidFill>
                  <a:srgbClr val="C00000"/>
                </a:solidFill>
              </a:rPr>
              <a:t>исчислении</a:t>
            </a:r>
            <a:r>
              <a:rPr lang="ru-RU" sz="1600" b="1" dirty="0" smtClean="0"/>
              <a:t>.</a:t>
            </a:r>
            <a:endParaRPr lang="ru-RU" sz="1600" b="1" dirty="0"/>
          </a:p>
          <a:p>
            <a:pPr algn="just"/>
            <a:r>
              <a:rPr lang="ru-RU" sz="1600" b="1" dirty="0"/>
              <a:t>Эти языки эквивалентны друг другу по своим возможностям. Существуют правила </a:t>
            </a:r>
            <a:r>
              <a:rPr lang="ru-RU" sz="1600" b="1" dirty="0" smtClean="0"/>
              <a:t>преобразования </a:t>
            </a:r>
            <a:r>
              <a:rPr lang="ru-RU" sz="1600" b="1" dirty="0"/>
              <a:t>запросов между ними.</a:t>
            </a:r>
          </a:p>
          <a:p>
            <a:pPr algn="just"/>
            <a:endParaRPr lang="ru-RU" sz="1600" b="1" dirty="0" smtClean="0"/>
          </a:p>
          <a:p>
            <a:pPr algn="just"/>
            <a:r>
              <a:rPr lang="ru-RU" sz="1600" b="1" dirty="0" smtClean="0"/>
              <a:t>В </a:t>
            </a:r>
            <a:r>
              <a:rPr lang="ru-RU" sz="1600" b="1" dirty="0">
                <a:solidFill>
                  <a:srgbClr val="C00000"/>
                </a:solidFill>
              </a:rPr>
              <a:t>целостной части </a:t>
            </a:r>
            <a:r>
              <a:rPr lang="ru-RU" sz="1600" b="1" dirty="0"/>
              <a:t>реляционной модели данных фиксируются два базовых </a:t>
            </a:r>
            <a:r>
              <a:rPr lang="ru-RU" sz="1600" b="1" dirty="0" smtClean="0"/>
              <a:t>требования целостности</a:t>
            </a:r>
            <a:r>
              <a:rPr lang="ru-RU" sz="1600" b="1" dirty="0"/>
              <a:t>, которые должны поддерживаться в любой реляционной СУБД. Это </a:t>
            </a:r>
            <a:r>
              <a:rPr lang="ru-RU" sz="1600" b="1" dirty="0" smtClean="0">
                <a:solidFill>
                  <a:srgbClr val="C00000"/>
                </a:solidFill>
              </a:rPr>
              <a:t>целостность </a:t>
            </a:r>
            <a:r>
              <a:rPr lang="ru-RU" sz="1600" b="1" dirty="0">
                <a:solidFill>
                  <a:srgbClr val="C00000"/>
                </a:solidFill>
              </a:rPr>
              <a:t>сущности и ссылок</a:t>
            </a:r>
            <a:r>
              <a:rPr lang="ru-RU" sz="1600" b="1" dirty="0"/>
              <a:t>.</a:t>
            </a:r>
          </a:p>
        </p:txBody>
      </p:sp>
    </p:spTree>
    <p:extLst>
      <p:ext uri="{BB962C8B-B14F-4D97-AF65-F5344CB8AC3E}">
        <p14:creationId xmlns:p14="http://schemas.microsoft.com/office/powerpoint/2010/main" val="40739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Третья нормальная форма (3</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416320"/>
          </a:xfrm>
          <a:prstGeom prst="rect">
            <a:avLst/>
          </a:prstGeom>
        </p:spPr>
        <p:txBody>
          <a:bodyPr wrap="square">
            <a:spAutoFit/>
          </a:bodyPr>
          <a:lstStyle/>
          <a:p>
            <a:r>
              <a:rPr lang="ru-RU" dirty="0" smtClean="0"/>
              <a:t>Студент: (Имя, Фамилия, Отчество, Число отличных оценок,</a:t>
            </a:r>
            <a:r>
              <a:rPr lang="en-US" dirty="0" smtClean="0"/>
              <a:t> </a:t>
            </a:r>
            <a:r>
              <a:rPr lang="ru-RU" dirty="0" smtClean="0"/>
              <a:t>Получен красный диплом, …)</a:t>
            </a:r>
          </a:p>
          <a:p>
            <a:r>
              <a:rPr lang="ru-RU" dirty="0" smtClean="0"/>
              <a:t>Аномалией является дублирование данных о получении</a:t>
            </a:r>
            <a:r>
              <a:rPr lang="en-US" dirty="0" smtClean="0"/>
              <a:t> </a:t>
            </a:r>
            <a:r>
              <a:rPr lang="ru-RU" dirty="0" smtClean="0"/>
              <a:t>красного диплома</a:t>
            </a:r>
          </a:p>
          <a:p>
            <a:endParaRPr lang="en-US" dirty="0" smtClean="0"/>
          </a:p>
          <a:p>
            <a:endParaRPr lang="en-US" dirty="0" smtClean="0"/>
          </a:p>
          <a:p>
            <a:endParaRPr lang="en-US" dirty="0" smtClean="0"/>
          </a:p>
          <a:p>
            <a:r>
              <a:rPr lang="ru-RU" dirty="0" smtClean="0"/>
              <a:t>Студент: (Имя, Фамилия, Отчество, Число отличных оценок …)</a:t>
            </a:r>
          </a:p>
          <a:p>
            <a:r>
              <a:rPr lang="ru-RU" dirty="0" smtClean="0"/>
              <a:t>Получение красного диплома: (Число отличных оценок,</a:t>
            </a:r>
          </a:p>
          <a:p>
            <a:r>
              <a:rPr lang="ru-RU" dirty="0" smtClean="0"/>
              <a:t>Получение диплома, …)</a:t>
            </a:r>
          </a:p>
          <a:p>
            <a:endParaRPr lang="en-US" dirty="0" smtClean="0"/>
          </a:p>
          <a:p>
            <a:endParaRPr lang="en-US" dirty="0" smtClean="0"/>
          </a:p>
          <a:p>
            <a:r>
              <a:rPr lang="ru-RU" dirty="0" smtClean="0"/>
              <a:t>Сколько кортежей в отношении Получение красного диплома ?</a:t>
            </a:r>
            <a:endParaRPr lang="ru-RU" dirty="0"/>
          </a:p>
        </p:txBody>
      </p:sp>
      <p:sp>
        <p:nvSpPr>
          <p:cNvPr id="10" name="Стрелка вниз 9"/>
          <p:cNvSpPr/>
          <p:nvPr/>
        </p:nvSpPr>
        <p:spPr>
          <a:xfrm>
            <a:off x="4300536" y="2343144"/>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Третья нормальная форма (3</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585323"/>
          </a:xfrm>
          <a:prstGeom prst="rect">
            <a:avLst/>
          </a:prstGeom>
        </p:spPr>
        <p:txBody>
          <a:bodyPr wrap="square">
            <a:spAutoFit/>
          </a:bodyPr>
          <a:lstStyle/>
          <a:p>
            <a:r>
              <a:rPr lang="ru-RU" dirty="0" smtClean="0"/>
              <a:t>Предмет: (Название, Учебная программа, Количество часов, …)</a:t>
            </a:r>
          </a:p>
          <a:p>
            <a:endParaRPr lang="en-US" dirty="0" smtClean="0"/>
          </a:p>
          <a:p>
            <a:r>
              <a:rPr lang="ru-RU" dirty="0" smtClean="0"/>
              <a:t>ФЗ: Название → Учебная программа</a:t>
            </a:r>
          </a:p>
          <a:p>
            <a:r>
              <a:rPr lang="en-US" dirty="0" smtClean="0"/>
              <a:t>        </a:t>
            </a:r>
            <a:r>
              <a:rPr lang="ru-RU" dirty="0" smtClean="0"/>
              <a:t>Учебная программа → Количество часов</a:t>
            </a:r>
          </a:p>
          <a:p>
            <a:endParaRPr lang="en-US" dirty="0" smtClean="0"/>
          </a:p>
          <a:p>
            <a:endParaRPr lang="en-US" dirty="0" smtClean="0"/>
          </a:p>
          <a:p>
            <a:endParaRPr lang="en-US" dirty="0" smtClean="0"/>
          </a:p>
          <a:p>
            <a:r>
              <a:rPr lang="ru-RU" dirty="0" smtClean="0"/>
              <a:t>Предмет: (Название, Ссылка на учебную программу, …)</a:t>
            </a:r>
          </a:p>
          <a:p>
            <a:r>
              <a:rPr lang="ru-RU" dirty="0" smtClean="0"/>
              <a:t>Учебная программа: (Название, Количество часов, …)</a:t>
            </a:r>
            <a:endParaRPr lang="ru-RU" dirty="0"/>
          </a:p>
        </p:txBody>
      </p:sp>
      <p:sp>
        <p:nvSpPr>
          <p:cNvPr id="10" name="Стрелка вниз 9"/>
          <p:cNvSpPr/>
          <p:nvPr/>
        </p:nvSpPr>
        <p:spPr>
          <a:xfrm>
            <a:off x="4300536" y="2524120"/>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Практика применения 3</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862322"/>
          </a:xfrm>
          <a:prstGeom prst="rect">
            <a:avLst/>
          </a:prstGeom>
        </p:spPr>
        <p:txBody>
          <a:bodyPr wrap="square">
            <a:spAutoFit/>
          </a:bodyPr>
          <a:lstStyle/>
          <a:p>
            <a:r>
              <a:rPr lang="ru-RU" b="1" dirty="0" smtClean="0"/>
              <a:t>PK должен однозначно определять каждый кортеж в </a:t>
            </a:r>
            <a:r>
              <a:rPr lang="ru-RU" dirty="0" smtClean="0"/>
              <a:t>отношении.</a:t>
            </a:r>
          </a:p>
          <a:p>
            <a:endParaRPr lang="ru-RU" dirty="0" smtClean="0"/>
          </a:p>
          <a:p>
            <a:pPr algn="just"/>
            <a:r>
              <a:rPr lang="ru-RU" dirty="0" smtClean="0"/>
              <a:t>Все атрибуты отношения должны быть </a:t>
            </a:r>
            <a:r>
              <a:rPr lang="ru-RU" b="1" dirty="0" smtClean="0"/>
              <a:t>атомарны до той </a:t>
            </a:r>
            <a:r>
              <a:rPr lang="ru-RU" dirty="0" smtClean="0"/>
              <a:t>степени, которая обеспечивается СУБД.</a:t>
            </a:r>
          </a:p>
          <a:p>
            <a:endParaRPr lang="ru-RU" dirty="0" smtClean="0"/>
          </a:p>
          <a:p>
            <a:r>
              <a:rPr lang="ru-RU" dirty="0" smtClean="0"/>
              <a:t>Каждый неключевой атрибут должен </a:t>
            </a:r>
            <a:r>
              <a:rPr lang="ru-RU" b="1" dirty="0" smtClean="0"/>
              <a:t>непосредственно </a:t>
            </a:r>
            <a:r>
              <a:rPr lang="ru-RU" dirty="0" smtClean="0"/>
              <a:t>зависеть от </a:t>
            </a:r>
            <a:r>
              <a:rPr lang="en-US" dirty="0" smtClean="0"/>
              <a:t>PK.</a:t>
            </a:r>
          </a:p>
          <a:p>
            <a:endParaRPr lang="ru-RU" dirty="0" smtClean="0"/>
          </a:p>
          <a:p>
            <a:r>
              <a:rPr lang="ru-RU" dirty="0" smtClean="0"/>
              <a:t>Каждый неключевой атрибут должен зависеть от </a:t>
            </a:r>
            <a:r>
              <a:rPr lang="ru-RU" b="1" dirty="0" smtClean="0"/>
              <a:t>всего PK.</a:t>
            </a:r>
          </a:p>
          <a:p>
            <a:endParaRPr lang="ru-RU" dirty="0" smtClean="0"/>
          </a:p>
          <a:p>
            <a:r>
              <a:rPr lang="ru-RU" dirty="0" smtClean="0"/>
              <a:t>Каждый неключевой атрибут не должен зависеть </a:t>
            </a:r>
            <a:r>
              <a:rPr lang="ru-RU" b="1" dirty="0" smtClean="0"/>
              <a:t>ни от чего </a:t>
            </a:r>
            <a:r>
              <a:rPr lang="ru-RU" dirty="0" smtClean="0"/>
              <a:t>другого кроме </a:t>
            </a:r>
            <a:r>
              <a:rPr lang="en-US" dirty="0" smtClean="0"/>
              <a:t>PK.</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Возможные ключи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49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862322"/>
          </a:xfrm>
          <a:prstGeom prst="rect">
            <a:avLst/>
          </a:prstGeom>
        </p:spPr>
        <p:txBody>
          <a:bodyPr wrap="square">
            <a:spAutoFit/>
          </a:bodyPr>
          <a:lstStyle/>
          <a:p>
            <a:pPr algn="just"/>
            <a:r>
              <a:rPr lang="ru-RU" dirty="0" smtClean="0"/>
              <a:t>Возможный(альтернативный) ключ (</a:t>
            </a:r>
            <a:r>
              <a:rPr lang="ru-RU" b="1" dirty="0" smtClean="0"/>
              <a:t>AK) - это атрибут или несколько </a:t>
            </a:r>
            <a:r>
              <a:rPr lang="ru-RU" dirty="0" smtClean="0"/>
              <a:t>атрибутов,  которые отвечают требованиям, предъявляемым к </a:t>
            </a:r>
            <a:r>
              <a:rPr lang="ru-RU" b="1" dirty="0" smtClean="0"/>
              <a:t>PK:</a:t>
            </a:r>
          </a:p>
          <a:p>
            <a:r>
              <a:rPr lang="ru-RU" dirty="0" smtClean="0"/>
              <a:t>     - Обеспечивает уникальность кортежей;</a:t>
            </a:r>
          </a:p>
          <a:p>
            <a:pPr algn="just"/>
            <a:r>
              <a:rPr lang="ru-RU" dirty="0" smtClean="0"/>
              <a:t>     - Является не избыточным (не существует подмножества атрибутов PK, которые обеспечивают уникальность кортежей).</a:t>
            </a:r>
          </a:p>
          <a:p>
            <a:endParaRPr lang="ru-RU" dirty="0" smtClean="0"/>
          </a:p>
          <a:p>
            <a:r>
              <a:rPr lang="ru-RU" dirty="0" smtClean="0"/>
              <a:t>Отношение может иметь несколько возможных ключей - </a:t>
            </a:r>
            <a:r>
              <a:rPr lang="ru-RU" b="1" dirty="0" smtClean="0"/>
              <a:t>AK.</a:t>
            </a:r>
          </a:p>
          <a:p>
            <a:endParaRPr lang="ru-RU" dirty="0" smtClean="0"/>
          </a:p>
          <a:p>
            <a:pPr algn="just"/>
            <a:r>
              <a:rPr lang="ru-RU" dirty="0" smtClean="0"/>
              <a:t>В качестве </a:t>
            </a:r>
            <a:r>
              <a:rPr lang="ru-RU" b="1" dirty="0" smtClean="0"/>
              <a:t>PK выбирается один из AK – обычно тот, который </a:t>
            </a:r>
            <a:r>
              <a:rPr lang="ru-RU" dirty="0" smtClean="0"/>
              <a:t>включает наименьшее число полей либо в качестве </a:t>
            </a:r>
            <a:r>
              <a:rPr lang="ru-RU" b="1" dirty="0" smtClean="0"/>
              <a:t>PK </a:t>
            </a:r>
            <a:r>
              <a:rPr lang="ru-RU" dirty="0" smtClean="0"/>
              <a:t>используется суррогатный ключ.</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Форма </a:t>
            </a:r>
            <a:r>
              <a:rPr lang="ru-RU" sz="1600" b="1" dirty="0" err="1" smtClean="0">
                <a:solidFill>
                  <a:schemeClr val="bg1"/>
                </a:solidFill>
                <a:latin typeface="Sansation" pitchFamily="2" charset="0"/>
              </a:rPr>
              <a:t>Бойса-Кодда</a:t>
            </a:r>
            <a:r>
              <a:rPr lang="ru-RU" sz="1600" b="1" dirty="0" smtClean="0">
                <a:solidFill>
                  <a:schemeClr val="bg1"/>
                </a:solidFill>
                <a:latin typeface="Sansation" pitchFamily="2" charset="0"/>
              </a:rPr>
              <a:t> (</a:t>
            </a:r>
            <a:r>
              <a:rPr lang="en-US" sz="1600" b="1" dirty="0" smtClean="0">
                <a:solidFill>
                  <a:schemeClr val="bg1"/>
                </a:solidFill>
                <a:latin typeface="Sansation" pitchFamily="2" charset="0"/>
              </a:rPr>
              <a:t>BCNF)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5078313"/>
          </a:xfrm>
          <a:prstGeom prst="rect">
            <a:avLst/>
          </a:prstGeom>
        </p:spPr>
        <p:txBody>
          <a:bodyPr wrap="square">
            <a:spAutoFit/>
          </a:bodyPr>
          <a:lstStyle/>
          <a:p>
            <a:pPr algn="just"/>
            <a:r>
              <a:rPr lang="ru-RU" dirty="0" smtClean="0"/>
              <a:t>Отношение находится в </a:t>
            </a:r>
            <a:r>
              <a:rPr lang="ru-RU" b="1" dirty="0" smtClean="0"/>
              <a:t>BCNF, если оно находится в 3NF и в</a:t>
            </a:r>
            <a:r>
              <a:rPr lang="en-US" b="1" dirty="0" smtClean="0"/>
              <a:t> </a:t>
            </a:r>
            <a:r>
              <a:rPr lang="ru-RU" dirty="0" smtClean="0"/>
              <a:t>ней отсутствуют зависимости атрибутов первичного ключа от</a:t>
            </a:r>
            <a:r>
              <a:rPr lang="en-US" dirty="0" smtClean="0"/>
              <a:t> </a:t>
            </a:r>
            <a:r>
              <a:rPr lang="ru-RU" dirty="0" err="1" smtClean="0"/>
              <a:t>неключевых</a:t>
            </a:r>
            <a:r>
              <a:rPr lang="ru-RU" dirty="0" smtClean="0"/>
              <a:t> атрибутов.</a:t>
            </a:r>
          </a:p>
          <a:p>
            <a:pPr algn="just"/>
            <a:r>
              <a:rPr lang="ru-RU" dirty="0" smtClean="0"/>
              <a:t>Ситуация когда </a:t>
            </a:r>
            <a:r>
              <a:rPr lang="ru-RU" b="1" dirty="0" smtClean="0"/>
              <a:t>3NF не эквивалента BCNF возникает когда</a:t>
            </a:r>
            <a:r>
              <a:rPr lang="en-US" b="1" dirty="0" smtClean="0"/>
              <a:t> </a:t>
            </a:r>
            <a:r>
              <a:rPr lang="ru-RU" dirty="0" smtClean="0"/>
              <a:t>имеется несколько </a:t>
            </a:r>
            <a:r>
              <a:rPr lang="ru-RU" b="1" dirty="0" smtClean="0"/>
              <a:t>AK, которые являются составными имеют</a:t>
            </a:r>
            <a:r>
              <a:rPr lang="en-US" b="1" dirty="0" smtClean="0"/>
              <a:t> </a:t>
            </a:r>
            <a:r>
              <a:rPr lang="ru-RU" dirty="0" smtClean="0"/>
              <a:t>общий атрибут.</a:t>
            </a:r>
            <a:endParaRPr lang="en-US" dirty="0" smtClean="0"/>
          </a:p>
          <a:p>
            <a:pPr algn="just"/>
            <a:endParaRPr lang="en-US" dirty="0" smtClean="0"/>
          </a:p>
          <a:p>
            <a:pPr algn="just"/>
            <a:r>
              <a:rPr lang="ru-RU" dirty="0" err="1" smtClean="0"/>
              <a:t>Студент_НИР</a:t>
            </a:r>
            <a:r>
              <a:rPr lang="ru-RU" dirty="0" smtClean="0"/>
              <a:t>: (Имя, Фамилия, Отчество, Номер паспорта, Серия паспорта,</a:t>
            </a:r>
          </a:p>
          <a:p>
            <a:r>
              <a:rPr lang="ru-RU" dirty="0" smtClean="0"/>
              <a:t>Название НИР, …)</a:t>
            </a:r>
          </a:p>
          <a:p>
            <a:endParaRPr lang="en-US" dirty="0" smtClean="0"/>
          </a:p>
          <a:p>
            <a:r>
              <a:rPr lang="ru-RU" dirty="0" smtClean="0"/>
              <a:t>AK: Имя, Фамилия, Отчество, Название НИР - </a:t>
            </a:r>
            <a:r>
              <a:rPr lang="ru-RU" b="1" dirty="0" smtClean="0"/>
              <a:t>PK</a:t>
            </a:r>
          </a:p>
          <a:p>
            <a:r>
              <a:rPr lang="ru-RU" dirty="0" smtClean="0"/>
              <a:t>Номер паспорта, Серия паспорта, Название НИР</a:t>
            </a:r>
          </a:p>
          <a:p>
            <a:r>
              <a:rPr lang="ru-RU" dirty="0" smtClean="0"/>
              <a:t>ФЗ: Номер паспорта, Серия паспорта → Имя, Фамилия, Отчество</a:t>
            </a:r>
          </a:p>
          <a:p>
            <a:endParaRPr lang="en-US" dirty="0" smtClean="0"/>
          </a:p>
          <a:p>
            <a:r>
              <a:rPr lang="ru-RU" dirty="0" smtClean="0"/>
              <a:t>Аномалия – дублирование данных.</a:t>
            </a:r>
          </a:p>
          <a:p>
            <a:endParaRPr lang="en-US" dirty="0" smtClean="0"/>
          </a:p>
          <a:p>
            <a:endParaRPr lang="en-US" dirty="0" smtClean="0"/>
          </a:p>
          <a:p>
            <a:r>
              <a:rPr lang="ru-RU" dirty="0" smtClean="0"/>
              <a:t>Студент: (Имя, Фамилия, Отчество, Номер паспорта, Серия паспорта, …)</a:t>
            </a:r>
          </a:p>
          <a:p>
            <a:r>
              <a:rPr lang="ru-RU" dirty="0" err="1" smtClean="0"/>
              <a:t>Студент_НИР</a:t>
            </a:r>
            <a:r>
              <a:rPr lang="ru-RU" dirty="0" smtClean="0"/>
              <a:t>: (Ссылка на исполнителя, Ссылка на НИР, …)</a:t>
            </a:r>
          </a:p>
          <a:p>
            <a:r>
              <a:rPr lang="ru-RU" dirty="0" smtClean="0"/>
              <a:t>НИР: (Название работы, Заказчик, Ссылка на руководителя, …)</a:t>
            </a:r>
            <a:endParaRPr lang="ru-RU" dirty="0"/>
          </a:p>
        </p:txBody>
      </p:sp>
      <p:sp>
        <p:nvSpPr>
          <p:cNvPr id="10" name="Стрелка вниз 9"/>
          <p:cNvSpPr/>
          <p:nvPr/>
        </p:nvSpPr>
        <p:spPr>
          <a:xfrm>
            <a:off x="4210048" y="4876808"/>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Четвертая нормальная форма (</a:t>
            </a:r>
            <a:r>
              <a:rPr lang="en-US" sz="1600" b="1" dirty="0" smtClean="0">
                <a:solidFill>
                  <a:schemeClr val="bg1"/>
                </a:solidFill>
                <a:latin typeface="Sansation" pitchFamily="2" charset="0"/>
              </a:rPr>
              <a:t>4NF</a:t>
            </a:r>
            <a:r>
              <a:rPr lang="ru-RU" sz="1600" b="1" dirty="0" smtClean="0">
                <a:solidFill>
                  <a:schemeClr val="bg1"/>
                </a:solidFill>
                <a:latin typeface="Sansation" pitchFamily="2" charset="0"/>
              </a:rPr>
              <a: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442896"/>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2862322"/>
          </a:xfrm>
          <a:prstGeom prst="rect">
            <a:avLst/>
          </a:prstGeom>
        </p:spPr>
        <p:txBody>
          <a:bodyPr wrap="square">
            <a:spAutoFit/>
          </a:bodyPr>
          <a:lstStyle/>
          <a:p>
            <a:r>
              <a:rPr lang="ru-RU" b="1" dirty="0" smtClean="0"/>
              <a:t>Многозначная ФЗ – зависимость между множествами значений</a:t>
            </a:r>
            <a:r>
              <a:rPr lang="en-US" b="1" dirty="0" smtClean="0"/>
              <a:t> </a:t>
            </a:r>
            <a:r>
              <a:rPr lang="ru-RU" dirty="0" smtClean="0"/>
              <a:t>атрибутов.</a:t>
            </a:r>
          </a:p>
          <a:p>
            <a:endParaRPr lang="en-US" dirty="0" smtClean="0"/>
          </a:p>
          <a:p>
            <a:r>
              <a:rPr lang="ru-RU" dirty="0" smtClean="0"/>
              <a:t>Преподаватель: (ФИО, Курс, Учебное пособие, …)</a:t>
            </a:r>
          </a:p>
          <a:p>
            <a:endParaRPr lang="en-US" dirty="0" smtClean="0"/>
          </a:p>
          <a:p>
            <a:r>
              <a:rPr lang="ru-RU" dirty="0" smtClean="0"/>
              <a:t>Аномалия из-за дублирования данных, преподаватель читает</a:t>
            </a:r>
            <a:r>
              <a:rPr lang="en-US" dirty="0" smtClean="0"/>
              <a:t> </a:t>
            </a:r>
            <a:r>
              <a:rPr lang="ru-RU" dirty="0" smtClean="0"/>
              <a:t>несколько курсов и имеет несколько учебных пособий. Для изучения</a:t>
            </a:r>
            <a:r>
              <a:rPr lang="en-US" dirty="0" smtClean="0"/>
              <a:t> </a:t>
            </a:r>
            <a:r>
              <a:rPr lang="ru-RU" dirty="0" smtClean="0"/>
              <a:t>каждого курса предлагается использовать все учебные пособия</a:t>
            </a:r>
            <a:r>
              <a:rPr lang="en-US" dirty="0" smtClean="0"/>
              <a:t> </a:t>
            </a:r>
            <a:r>
              <a:rPr lang="ru-RU" dirty="0" smtClean="0"/>
              <a:t>преподавателя.</a:t>
            </a:r>
          </a:p>
          <a:p>
            <a:endParaRPr lang="en-US" dirty="0" smtClean="0"/>
          </a:p>
          <a:p>
            <a:r>
              <a:rPr lang="ru-RU" dirty="0" smtClean="0"/>
              <a:t>Отношение находится в </a:t>
            </a:r>
            <a:r>
              <a:rPr lang="ru-RU" b="1" dirty="0" smtClean="0"/>
              <a:t>4NF в случае, если оно находится в BCNF и</a:t>
            </a:r>
            <a:r>
              <a:rPr lang="en-US" b="1" dirty="0" smtClean="0"/>
              <a:t> </a:t>
            </a:r>
            <a:r>
              <a:rPr lang="ru-RU" dirty="0" smtClean="0"/>
              <a:t>все многозначные зависимости являются функциональными.</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Четвертая нормальная форма (</a:t>
            </a:r>
            <a:r>
              <a:rPr lang="en-US" sz="1600" b="1" dirty="0" smtClean="0">
                <a:solidFill>
                  <a:schemeClr val="bg1"/>
                </a:solidFill>
                <a:latin typeface="Sansation" pitchFamily="2" charset="0"/>
              </a:rPr>
              <a:t>4NF</a:t>
            </a:r>
            <a:r>
              <a:rPr lang="ru-RU" sz="1600" b="1" dirty="0" smtClean="0">
                <a:solidFill>
                  <a:schemeClr val="bg1"/>
                </a:solidFill>
                <a:latin typeface="Sansation" pitchFamily="2" charset="0"/>
              </a:rPr>
              <a:t>)</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52408"/>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57288"/>
            <a:ext cx="8686848" cy="3970318"/>
          </a:xfrm>
          <a:prstGeom prst="rect">
            <a:avLst/>
          </a:prstGeom>
        </p:spPr>
        <p:txBody>
          <a:bodyPr wrap="square">
            <a:spAutoFit/>
          </a:bodyPr>
          <a:lstStyle/>
          <a:p>
            <a:r>
              <a:rPr lang="ru-RU" dirty="0" smtClean="0"/>
              <a:t>Преподаватель: (ФИО, Курс, Учебное пособие, …)</a:t>
            </a:r>
          </a:p>
          <a:p>
            <a:endParaRPr lang="en-US" dirty="0" smtClean="0"/>
          </a:p>
          <a:p>
            <a:r>
              <a:rPr lang="ru-RU" dirty="0" smtClean="0"/>
              <a:t>Для изучения каждого курса предлагается использовать</a:t>
            </a:r>
          </a:p>
          <a:p>
            <a:r>
              <a:rPr lang="ru-RU" b="1" dirty="0" smtClean="0"/>
              <a:t>все учебные пособия преподавателя.</a:t>
            </a:r>
          </a:p>
          <a:p>
            <a:endParaRPr lang="en-US" dirty="0" smtClean="0"/>
          </a:p>
          <a:p>
            <a:r>
              <a:rPr lang="ru-RU" dirty="0" smtClean="0"/>
              <a:t>ФЗ: ФИО → Курс;</a:t>
            </a:r>
          </a:p>
          <a:p>
            <a:r>
              <a:rPr lang="ru-RU" dirty="0" smtClean="0"/>
              <a:t>ФИО → Учебное пособие;</a:t>
            </a:r>
          </a:p>
          <a:p>
            <a:r>
              <a:rPr lang="ru-RU" b="1" dirty="0" smtClean="0"/>
              <a:t>Курс → Учебное пособие;</a:t>
            </a:r>
          </a:p>
          <a:p>
            <a:r>
              <a:rPr lang="ru-RU" b="1" dirty="0" smtClean="0"/>
              <a:t>Учебное пособие → Курс;</a:t>
            </a:r>
          </a:p>
          <a:p>
            <a:endParaRPr lang="en-US" dirty="0" smtClean="0"/>
          </a:p>
          <a:p>
            <a:endParaRPr lang="en-US" dirty="0" smtClean="0"/>
          </a:p>
          <a:p>
            <a:endParaRPr lang="en-US" dirty="0" smtClean="0"/>
          </a:p>
          <a:p>
            <a:r>
              <a:rPr lang="ru-RU" dirty="0" err="1" smtClean="0"/>
              <a:t>Преподаватель_Курс</a:t>
            </a:r>
            <a:r>
              <a:rPr lang="ru-RU" dirty="0" smtClean="0"/>
              <a:t>: (ФИО, Курс,…)</a:t>
            </a:r>
          </a:p>
          <a:p>
            <a:r>
              <a:rPr lang="ru-RU" dirty="0" err="1" smtClean="0"/>
              <a:t>Преподаватель_Пособие</a:t>
            </a:r>
            <a:r>
              <a:rPr lang="ru-RU" dirty="0" smtClean="0"/>
              <a:t>: (ФИО, Учебное пособие,…)</a:t>
            </a:r>
            <a:endParaRPr lang="ru-RU" dirty="0"/>
          </a:p>
        </p:txBody>
      </p:sp>
      <p:sp>
        <p:nvSpPr>
          <p:cNvPr id="10" name="Стрелка вниз 9"/>
          <p:cNvSpPr/>
          <p:nvPr/>
        </p:nvSpPr>
        <p:spPr>
          <a:xfrm>
            <a:off x="4391024" y="3881440"/>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Пятая нормальная форма (5</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79512"/>
            <a:ext cx="8686848" cy="3416320"/>
          </a:xfrm>
          <a:prstGeom prst="rect">
            <a:avLst/>
          </a:prstGeom>
        </p:spPr>
        <p:txBody>
          <a:bodyPr wrap="square">
            <a:spAutoFit/>
          </a:bodyPr>
          <a:lstStyle/>
          <a:p>
            <a:pPr algn="just"/>
            <a:r>
              <a:rPr lang="ru-RU" dirty="0" smtClean="0"/>
              <a:t>Обычно при нормализации производится декомпозиция одного</a:t>
            </a:r>
            <a:r>
              <a:rPr lang="en-US" dirty="0" smtClean="0"/>
              <a:t> </a:t>
            </a:r>
            <a:r>
              <a:rPr lang="ru-RU" dirty="0" smtClean="0"/>
              <a:t>отношения в два. Иногда это сделать не удается, но возможна</a:t>
            </a:r>
            <a:r>
              <a:rPr lang="en-US" dirty="0" smtClean="0"/>
              <a:t> </a:t>
            </a:r>
            <a:r>
              <a:rPr lang="ru-RU" dirty="0" smtClean="0"/>
              <a:t>декомпозиция в большее число отношений, каждое из которых</a:t>
            </a:r>
            <a:r>
              <a:rPr lang="en-US" dirty="0" smtClean="0"/>
              <a:t> </a:t>
            </a:r>
            <a:r>
              <a:rPr lang="ru-RU" dirty="0" smtClean="0"/>
              <a:t>обладает лучшими свойствами. Такие ФЗ называются</a:t>
            </a:r>
          </a:p>
          <a:p>
            <a:pPr algn="just"/>
            <a:r>
              <a:rPr lang="ru-RU" b="1" dirty="0" smtClean="0"/>
              <a:t>зависимостями по соединению.</a:t>
            </a:r>
          </a:p>
          <a:p>
            <a:pPr algn="just"/>
            <a:endParaRPr lang="en-US" dirty="0" smtClean="0"/>
          </a:p>
          <a:p>
            <a:pPr algn="just"/>
            <a:r>
              <a:rPr lang="ru-RU" dirty="0" smtClean="0"/>
              <a:t>Отношение находится в </a:t>
            </a:r>
            <a:r>
              <a:rPr lang="ru-RU" b="1" dirty="0" smtClean="0"/>
              <a:t>5NF когда оно находится в 4NF и проведена</a:t>
            </a:r>
            <a:r>
              <a:rPr lang="en-US" b="1" dirty="0" smtClean="0"/>
              <a:t> </a:t>
            </a:r>
            <a:r>
              <a:rPr lang="ru-RU" dirty="0" smtClean="0"/>
              <a:t>декомпозиция зависимостей по соединению.</a:t>
            </a:r>
          </a:p>
          <a:p>
            <a:pPr algn="just"/>
            <a:endParaRPr lang="en-US" dirty="0" smtClean="0"/>
          </a:p>
          <a:p>
            <a:pPr algn="just"/>
            <a:r>
              <a:rPr lang="ru-RU" dirty="0" smtClean="0"/>
              <a:t>Студент-Группа-НИР</a:t>
            </a:r>
            <a:r>
              <a:rPr lang="en-US" dirty="0" smtClean="0"/>
              <a:t>  (</a:t>
            </a:r>
            <a:r>
              <a:rPr lang="ru-RU" dirty="0" smtClean="0"/>
              <a:t>Ссылка на студента, Ссылка на рабочую</a:t>
            </a:r>
            <a:r>
              <a:rPr lang="en-US" dirty="0" smtClean="0"/>
              <a:t> </a:t>
            </a:r>
            <a:r>
              <a:rPr lang="ru-RU" dirty="0" smtClean="0"/>
              <a:t>группу, Ссылка на НИР)</a:t>
            </a:r>
          </a:p>
          <a:p>
            <a:pPr algn="just"/>
            <a:endParaRPr lang="en-US" dirty="0" smtClean="0"/>
          </a:p>
          <a:p>
            <a:pPr algn="just"/>
            <a:r>
              <a:rPr lang="ru-RU" dirty="0" smtClean="0"/>
              <a:t>Предположим, что студент может работать в разных рабочих группах над</a:t>
            </a:r>
            <a:r>
              <a:rPr lang="en-US" dirty="0" smtClean="0"/>
              <a:t> </a:t>
            </a:r>
            <a:r>
              <a:rPr lang="ru-RU" dirty="0" smtClean="0"/>
              <a:t>разными НИР.</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Пятая нормальная форма (5</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79512"/>
            <a:ext cx="8686848" cy="3416320"/>
          </a:xfrm>
          <a:prstGeom prst="rect">
            <a:avLst/>
          </a:prstGeom>
        </p:spPr>
        <p:txBody>
          <a:bodyPr wrap="square">
            <a:spAutoFit/>
          </a:bodyPr>
          <a:lstStyle/>
          <a:p>
            <a:pPr algn="just"/>
            <a:r>
              <a:rPr lang="ru-RU" dirty="0" smtClean="0"/>
              <a:t>Обычно при нормализации производится декомпозиция одного</a:t>
            </a:r>
            <a:r>
              <a:rPr lang="en-US" dirty="0" smtClean="0"/>
              <a:t> </a:t>
            </a:r>
            <a:r>
              <a:rPr lang="ru-RU" dirty="0" smtClean="0"/>
              <a:t>отношения в два. Иногда это сделать не удается, но возможна</a:t>
            </a:r>
            <a:r>
              <a:rPr lang="en-US" dirty="0" smtClean="0"/>
              <a:t> </a:t>
            </a:r>
            <a:r>
              <a:rPr lang="ru-RU" dirty="0" smtClean="0"/>
              <a:t>декомпозиция в большее число </a:t>
            </a:r>
            <a:r>
              <a:rPr lang="en-US" dirty="0" smtClean="0"/>
              <a:t> </a:t>
            </a:r>
            <a:r>
              <a:rPr lang="ru-RU" dirty="0" smtClean="0"/>
              <a:t>отношений, каждое из которых</a:t>
            </a:r>
            <a:r>
              <a:rPr lang="en-US" dirty="0" smtClean="0"/>
              <a:t> </a:t>
            </a:r>
            <a:r>
              <a:rPr lang="ru-RU" dirty="0" smtClean="0"/>
              <a:t>обладает лучшими свойствами. Такие ФЗ называются</a:t>
            </a:r>
          </a:p>
          <a:p>
            <a:r>
              <a:rPr lang="ru-RU" b="1" dirty="0" smtClean="0"/>
              <a:t>зависимостями по соединению.</a:t>
            </a:r>
            <a:endParaRPr lang="en-US" b="1" dirty="0" smtClean="0"/>
          </a:p>
          <a:p>
            <a:endParaRPr lang="ru-RU" b="1" dirty="0" smtClean="0"/>
          </a:p>
          <a:p>
            <a:pPr algn="just"/>
            <a:r>
              <a:rPr lang="ru-RU" dirty="0" smtClean="0"/>
              <a:t>Отношение находится в </a:t>
            </a:r>
            <a:r>
              <a:rPr lang="ru-RU" b="1" dirty="0" smtClean="0"/>
              <a:t>5NF когда оно находится в 4NF и проведена</a:t>
            </a:r>
            <a:r>
              <a:rPr lang="en-US" b="1" dirty="0" smtClean="0"/>
              <a:t> </a:t>
            </a:r>
            <a:r>
              <a:rPr lang="ru-RU" dirty="0" smtClean="0"/>
              <a:t>декомпозиция зависимостей по соединению.</a:t>
            </a:r>
            <a:endParaRPr lang="en-US" dirty="0" smtClean="0"/>
          </a:p>
          <a:p>
            <a:endParaRPr lang="ru-RU" dirty="0" smtClean="0"/>
          </a:p>
          <a:p>
            <a:pPr algn="just"/>
            <a:r>
              <a:rPr lang="ru-RU" dirty="0" smtClean="0"/>
              <a:t>Студент-Группа-НИР</a:t>
            </a:r>
            <a:r>
              <a:rPr lang="en-US" dirty="0" smtClean="0"/>
              <a:t> </a:t>
            </a:r>
            <a:r>
              <a:rPr lang="ru-RU" dirty="0" smtClean="0"/>
              <a:t>(Ссылка на студента, Ссылка на рабочую</a:t>
            </a:r>
            <a:r>
              <a:rPr lang="en-US" dirty="0" smtClean="0"/>
              <a:t> </a:t>
            </a:r>
            <a:r>
              <a:rPr lang="ru-RU" dirty="0" smtClean="0"/>
              <a:t>группу, Ссылка на НИР)</a:t>
            </a:r>
          </a:p>
          <a:p>
            <a:endParaRPr lang="en-US" dirty="0" smtClean="0"/>
          </a:p>
          <a:p>
            <a:pPr algn="just"/>
            <a:r>
              <a:rPr lang="ru-RU" dirty="0" smtClean="0"/>
              <a:t>Предположим, что студент может работать в разных рабочих группах над</a:t>
            </a:r>
            <a:r>
              <a:rPr lang="en-US" dirty="0" smtClean="0"/>
              <a:t> </a:t>
            </a:r>
            <a:r>
              <a:rPr lang="ru-RU" dirty="0" smtClean="0"/>
              <a:t>разными НИР.</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Пятая нормальная форма (5</a:t>
            </a:r>
            <a:r>
              <a:rPr lang="en-US" sz="1600" b="1" dirty="0" smtClean="0">
                <a:solidFill>
                  <a:schemeClr val="bg1"/>
                </a:solidFill>
                <a:latin typeface="Sansation" pitchFamily="2" charset="0"/>
              </a:rPr>
              <a:t>NF)</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01032" y="0"/>
            <a:ext cx="522268"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79512"/>
            <a:ext cx="8686848" cy="2031325"/>
          </a:xfrm>
          <a:prstGeom prst="rect">
            <a:avLst/>
          </a:prstGeom>
        </p:spPr>
        <p:txBody>
          <a:bodyPr wrap="square">
            <a:spAutoFit/>
          </a:bodyPr>
          <a:lstStyle/>
          <a:p>
            <a:r>
              <a:rPr lang="ru-RU" dirty="0" smtClean="0"/>
              <a:t>Студент-Группа-НИР(Ссылка на студента, Ссылка на рабочую группу, Ссылка на НИР)</a:t>
            </a:r>
          </a:p>
          <a:p>
            <a:endParaRPr lang="ru-RU" dirty="0" smtClean="0"/>
          </a:p>
          <a:p>
            <a:endParaRPr lang="ru-RU" dirty="0" smtClean="0"/>
          </a:p>
          <a:p>
            <a:endParaRPr lang="ru-RU" dirty="0" smtClean="0"/>
          </a:p>
          <a:p>
            <a:r>
              <a:rPr lang="ru-RU" dirty="0" smtClean="0"/>
              <a:t>Студент-Группа(Ссылка на студента, Ссылка на рабочую группу)</a:t>
            </a:r>
          </a:p>
          <a:p>
            <a:r>
              <a:rPr lang="ru-RU" dirty="0" err="1" smtClean="0"/>
              <a:t>Студент-НИР</a:t>
            </a:r>
            <a:r>
              <a:rPr lang="ru-RU" dirty="0" smtClean="0"/>
              <a:t>(Ссылка на студента, Ссылка на НИР)</a:t>
            </a:r>
          </a:p>
          <a:p>
            <a:r>
              <a:rPr lang="ru-RU" dirty="0" err="1" smtClean="0"/>
              <a:t>Группа-НИР</a:t>
            </a:r>
            <a:r>
              <a:rPr lang="ru-RU" dirty="0" smtClean="0"/>
              <a:t>(Ссылка на рабочую группу, Ссылка на НИР)</a:t>
            </a:r>
            <a:endParaRPr lang="ru-RU" dirty="0"/>
          </a:p>
        </p:txBody>
      </p:sp>
      <p:sp>
        <p:nvSpPr>
          <p:cNvPr id="10" name="Стрелка вниз 9"/>
          <p:cNvSpPr/>
          <p:nvPr/>
        </p:nvSpPr>
        <p:spPr>
          <a:xfrm>
            <a:off x="4300536" y="1800216"/>
            <a:ext cx="452440" cy="542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spcBef>
                <a:spcPts val="0"/>
              </a:spcBef>
              <a:defRPr/>
            </a:pPr>
            <a:r>
              <a:rPr lang="ru-RU" sz="1600" b="1" dirty="0">
                <a:solidFill>
                  <a:schemeClr val="bg1"/>
                </a:solidFill>
                <a:latin typeface="Sansation" pitchFamily="2" charset="0"/>
              </a:rPr>
              <a:t>Целостность сущности и ссылок</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200" b="1" dirty="0" smtClean="0">
                <a:solidFill>
                  <a:schemeClr val="bg1"/>
                </a:solidFill>
              </a:rPr>
              <a:t>8</a:t>
            </a: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2" name="Прямоугольник 1"/>
          <p:cNvSpPr/>
          <p:nvPr/>
        </p:nvSpPr>
        <p:spPr>
          <a:xfrm>
            <a:off x="138088" y="1328738"/>
            <a:ext cx="8754487" cy="3970318"/>
          </a:xfrm>
          <a:prstGeom prst="rect">
            <a:avLst/>
          </a:prstGeom>
        </p:spPr>
        <p:txBody>
          <a:bodyPr wrap="square">
            <a:spAutoFit/>
          </a:bodyPr>
          <a:lstStyle/>
          <a:p>
            <a:pPr algn="just"/>
            <a:r>
              <a:rPr lang="ru-RU" sz="1600" b="1" dirty="0"/>
              <a:t>Термин </a:t>
            </a:r>
            <a:r>
              <a:rPr lang="ru-RU" sz="1600" b="1" dirty="0">
                <a:solidFill>
                  <a:srgbClr val="C00000"/>
                </a:solidFill>
              </a:rPr>
              <a:t>«сущность» (</a:t>
            </a:r>
            <a:r>
              <a:rPr lang="ru-RU" sz="1600" b="1" dirty="0" err="1">
                <a:solidFill>
                  <a:srgbClr val="C00000"/>
                </a:solidFill>
              </a:rPr>
              <a:t>entity</a:t>
            </a:r>
            <a:r>
              <a:rPr lang="ru-RU" sz="1600" b="1" dirty="0">
                <a:solidFill>
                  <a:srgbClr val="C00000"/>
                </a:solidFill>
              </a:rPr>
              <a:t>) </a:t>
            </a:r>
            <a:r>
              <a:rPr lang="ru-RU" sz="1600" b="1" dirty="0"/>
              <a:t>обычно используется в теории баз данных для </a:t>
            </a:r>
            <a:r>
              <a:rPr lang="ru-RU" sz="1600" b="1" dirty="0" smtClean="0"/>
              <a:t>обозначения любого </a:t>
            </a:r>
            <a:r>
              <a:rPr lang="ru-RU" sz="1600" b="1" dirty="0"/>
              <a:t>отличимого объекта, который может быть представлен в базе данных</a:t>
            </a:r>
            <a:r>
              <a:rPr lang="ru-RU" sz="1600" b="1" dirty="0" smtClean="0"/>
              <a:t>.</a:t>
            </a:r>
          </a:p>
          <a:p>
            <a:pPr algn="just"/>
            <a:endParaRPr lang="ru-RU" sz="1600" b="1" dirty="0"/>
          </a:p>
          <a:p>
            <a:pPr algn="just"/>
            <a:r>
              <a:rPr lang="ru-RU" sz="1600" b="1" dirty="0" smtClean="0">
                <a:solidFill>
                  <a:srgbClr val="C00000"/>
                </a:solidFill>
              </a:rPr>
              <a:t>Сущность</a:t>
            </a:r>
            <a:r>
              <a:rPr lang="ru-RU" sz="1600" b="1" dirty="0" smtClean="0"/>
              <a:t> </a:t>
            </a:r>
            <a:r>
              <a:rPr lang="ru-RU" sz="1600" b="1" dirty="0"/>
              <a:t>— это то, о чем необходимо записывать информацию. Отсюда следует</a:t>
            </a:r>
            <a:r>
              <a:rPr lang="ru-RU" sz="1600" b="1" dirty="0" smtClean="0"/>
              <a:t>, что </a:t>
            </a:r>
            <a:r>
              <a:rPr lang="ru-RU" sz="1600" b="1" dirty="0"/>
              <a:t>сущности (а значит, и связи) имеют некоторые </a:t>
            </a:r>
            <a:r>
              <a:rPr lang="ru-RU" sz="1600" b="1" dirty="0">
                <a:solidFill>
                  <a:srgbClr val="C00000"/>
                </a:solidFill>
              </a:rPr>
              <a:t>свойства (</a:t>
            </a:r>
            <a:r>
              <a:rPr lang="ru-RU" sz="1600" b="1" dirty="0" err="1">
                <a:solidFill>
                  <a:srgbClr val="C00000"/>
                </a:solidFill>
              </a:rPr>
              <a:t>properties</a:t>
            </a:r>
            <a:r>
              <a:rPr lang="ru-RU" sz="1600" b="1" dirty="0">
                <a:solidFill>
                  <a:srgbClr val="C00000"/>
                </a:solidFill>
              </a:rPr>
              <a:t>)</a:t>
            </a:r>
            <a:r>
              <a:rPr lang="ru-RU" sz="1600" b="1" dirty="0"/>
              <a:t>, </a:t>
            </a:r>
            <a:r>
              <a:rPr lang="ru-RU" sz="1600" b="1" dirty="0" smtClean="0"/>
              <a:t>соответствующие </a:t>
            </a:r>
            <a:r>
              <a:rPr lang="ru-RU" sz="1600" b="1" dirty="0"/>
              <a:t>тем данным о них, которые мы желаем записать</a:t>
            </a:r>
            <a:r>
              <a:rPr lang="ru-RU" sz="1600" b="1" dirty="0" smtClean="0"/>
              <a:t>.</a:t>
            </a:r>
          </a:p>
          <a:p>
            <a:pPr algn="just"/>
            <a:endParaRPr lang="ru-RU" sz="1600" b="1" dirty="0"/>
          </a:p>
          <a:p>
            <a:pPr algn="just"/>
            <a:r>
              <a:rPr lang="ru-RU" sz="1600" b="1" dirty="0"/>
              <a:t>Сущности записываются в БД в виде таблиц. Каждая строка таблицы </a:t>
            </a:r>
            <a:r>
              <a:rPr lang="ru-RU" sz="1600" b="1" dirty="0" smtClean="0"/>
              <a:t>представляет собой </a:t>
            </a:r>
            <a:r>
              <a:rPr lang="ru-RU" sz="1600" b="1" dirty="0">
                <a:solidFill>
                  <a:srgbClr val="C00000"/>
                </a:solidFill>
              </a:rPr>
              <a:t>кортеж</a:t>
            </a:r>
            <a:r>
              <a:rPr lang="ru-RU" sz="1600" b="1" dirty="0" smtClean="0"/>
              <a:t>.</a:t>
            </a:r>
          </a:p>
          <a:p>
            <a:pPr algn="just"/>
            <a:endParaRPr lang="ru-RU" sz="1600" b="1" dirty="0"/>
          </a:p>
          <a:p>
            <a:pPr algn="just"/>
            <a:r>
              <a:rPr lang="ru-RU" sz="1400" b="1" i="1" dirty="0"/>
              <a:t>В 14 в. английский монах </a:t>
            </a:r>
            <a:r>
              <a:rPr lang="ru-RU" sz="1400" b="1" i="1" dirty="0" err="1"/>
              <a:t>В.Оккам</a:t>
            </a:r>
            <a:r>
              <a:rPr lang="ru-RU" sz="1400" b="1" i="1" dirty="0"/>
              <a:t> ввел принцип, ставший методологической основой современной </a:t>
            </a:r>
            <a:r>
              <a:rPr lang="ru-RU" sz="1400" b="1" i="1" dirty="0" smtClean="0"/>
              <a:t>науки </a:t>
            </a:r>
            <a:r>
              <a:rPr lang="ru-RU" sz="1400" b="1" i="1" dirty="0" err="1" smtClean="0"/>
              <a:t>Entia</a:t>
            </a:r>
            <a:r>
              <a:rPr lang="ru-RU" sz="1400" b="1" i="1" dirty="0" smtClean="0"/>
              <a:t> </a:t>
            </a:r>
            <a:r>
              <a:rPr lang="ru-RU" sz="1400" b="1" i="1" dirty="0" err="1"/>
              <a:t>non</a:t>
            </a:r>
            <a:r>
              <a:rPr lang="ru-RU" sz="1400" b="1" i="1" dirty="0"/>
              <a:t> </a:t>
            </a:r>
            <a:r>
              <a:rPr lang="ru-RU" sz="1400" b="1" i="1" dirty="0" err="1"/>
              <a:t>sunt</a:t>
            </a:r>
            <a:r>
              <a:rPr lang="ru-RU" sz="1400" b="1" i="1" dirty="0"/>
              <a:t> </a:t>
            </a:r>
            <a:r>
              <a:rPr lang="ru-RU" sz="1400" b="1" i="1" dirty="0" err="1"/>
              <a:t>multiplicanda</a:t>
            </a:r>
            <a:r>
              <a:rPr lang="ru-RU" sz="1400" b="1" i="1" dirty="0"/>
              <a:t> </a:t>
            </a:r>
            <a:r>
              <a:rPr lang="ru-RU" sz="1400" b="1" i="1" dirty="0" err="1"/>
              <a:t>sine</a:t>
            </a:r>
            <a:r>
              <a:rPr lang="ru-RU" sz="1400" b="1" i="1" dirty="0"/>
              <a:t> </a:t>
            </a:r>
            <a:r>
              <a:rPr lang="ru-RU" sz="1400" b="1" i="1" dirty="0" err="1"/>
              <a:t>necessitate</a:t>
            </a:r>
            <a:r>
              <a:rPr lang="ru-RU" sz="1400" b="1" i="1" dirty="0"/>
              <a:t> (лат. сущности не следует умножать без необходимости</a:t>
            </a:r>
            <a:r>
              <a:rPr lang="ru-RU" sz="1400" b="1" i="1" dirty="0" smtClean="0"/>
              <a:t>).</a:t>
            </a:r>
          </a:p>
          <a:p>
            <a:pPr algn="just"/>
            <a:endParaRPr lang="ru-RU" sz="1600" b="1" dirty="0"/>
          </a:p>
          <a:p>
            <a:pPr algn="just"/>
            <a:r>
              <a:rPr lang="ru-RU" sz="1600" b="1" dirty="0"/>
              <a:t>Требование целостности сущности можно сформулировать так: у любой </a:t>
            </a:r>
            <a:r>
              <a:rPr lang="ru-RU" sz="1600" b="1" dirty="0" smtClean="0">
                <a:solidFill>
                  <a:srgbClr val="C00000"/>
                </a:solidFill>
              </a:rPr>
              <a:t>переменной отношения </a:t>
            </a:r>
            <a:r>
              <a:rPr lang="ru-RU" sz="1600" b="1" dirty="0"/>
              <a:t>должен существовать </a:t>
            </a:r>
            <a:r>
              <a:rPr lang="ru-RU" sz="1600" b="1" dirty="0">
                <a:solidFill>
                  <a:srgbClr val="C00000"/>
                </a:solidFill>
              </a:rPr>
              <a:t>первичный ключ</a:t>
            </a:r>
            <a:r>
              <a:rPr lang="ru-RU" sz="1600" b="1" dirty="0"/>
              <a:t>, и никакое значение </a:t>
            </a:r>
            <a:r>
              <a:rPr lang="ru-RU" sz="1600" b="1" dirty="0" smtClean="0"/>
              <a:t>первичного ключа </a:t>
            </a:r>
            <a:r>
              <a:rPr lang="ru-RU" sz="1600" b="1" dirty="0"/>
              <a:t>в кортежах </a:t>
            </a:r>
            <a:r>
              <a:rPr lang="ru-RU" sz="1600" b="1" dirty="0">
                <a:solidFill>
                  <a:srgbClr val="C00000"/>
                </a:solidFill>
              </a:rPr>
              <a:t>не должно содержать неопределенных значений</a:t>
            </a:r>
            <a:r>
              <a:rPr lang="ru-RU" sz="1600" b="1" dirty="0"/>
              <a:t>.</a:t>
            </a:r>
          </a:p>
        </p:txBody>
      </p:sp>
    </p:spTree>
    <p:extLst>
      <p:ext uri="{BB962C8B-B14F-4D97-AF65-F5344CB8AC3E}">
        <p14:creationId xmlns:p14="http://schemas.microsoft.com/office/powerpoint/2010/main" val="36542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Практика применения НФ</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56</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228576" y="1279512"/>
            <a:ext cx="8686848" cy="3139321"/>
          </a:xfrm>
          <a:prstGeom prst="rect">
            <a:avLst/>
          </a:prstGeom>
        </p:spPr>
        <p:txBody>
          <a:bodyPr wrap="square">
            <a:spAutoFit/>
          </a:bodyPr>
          <a:lstStyle/>
          <a:p>
            <a:pPr algn="just"/>
            <a:r>
              <a:rPr lang="ru-RU" dirty="0" smtClean="0"/>
              <a:t>Приведение схемы БД (всех отношений) к </a:t>
            </a:r>
            <a:r>
              <a:rPr lang="ru-RU" b="1" dirty="0" smtClean="0"/>
              <a:t>3NF считается </a:t>
            </a:r>
            <a:r>
              <a:rPr lang="ru-RU" dirty="0" smtClean="0"/>
              <a:t>необходимым и достаточным.</a:t>
            </a:r>
          </a:p>
          <a:p>
            <a:endParaRPr lang="ru-RU" dirty="0" smtClean="0"/>
          </a:p>
          <a:p>
            <a:pPr algn="just"/>
            <a:r>
              <a:rPr lang="ru-RU" dirty="0" smtClean="0"/>
              <a:t>Приведение к более высоким нормальным формам требуется лишь в некоторых случаях (при наличии нежелательных аномалий).</a:t>
            </a:r>
          </a:p>
          <a:p>
            <a:endParaRPr lang="ru-RU" dirty="0" smtClean="0"/>
          </a:p>
          <a:p>
            <a:pPr algn="just"/>
            <a:r>
              <a:rPr lang="ru-RU" dirty="0" smtClean="0"/>
              <a:t>Работа с ненормализованной БД иногда используется для повышения производительности запросов.</a:t>
            </a:r>
          </a:p>
          <a:p>
            <a:pPr algn="just"/>
            <a:r>
              <a:rPr lang="ru-RU" dirty="0" smtClean="0"/>
              <a:t>Ненормализованная БД - некоторые отношения не удовлетворяют </a:t>
            </a:r>
            <a:r>
              <a:rPr lang="en-US" dirty="0" smtClean="0"/>
              <a:t>3NF.</a:t>
            </a:r>
          </a:p>
          <a:p>
            <a:endParaRPr lang="ru-RU" dirty="0" smtClean="0"/>
          </a:p>
          <a:p>
            <a:r>
              <a:rPr lang="ru-RU" dirty="0" smtClean="0"/>
              <a:t>Существуют другие нормальные формы.</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Задача</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57</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pic>
        <p:nvPicPr>
          <p:cNvPr id="16386" name="Picture 2"/>
          <p:cNvPicPr>
            <a:picLocks noChangeAspect="1" noChangeArrowheads="1"/>
          </p:cNvPicPr>
          <p:nvPr/>
        </p:nvPicPr>
        <p:blipFill>
          <a:blip r:embed="rId5"/>
          <a:srcRect/>
          <a:stretch>
            <a:fillRect/>
          </a:stretch>
        </p:blipFill>
        <p:spPr bwMode="auto">
          <a:xfrm>
            <a:off x="1585896" y="1257288"/>
            <a:ext cx="5819793" cy="497603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latin typeface="Sansation" pitchFamily="2" charset="0"/>
              </a:rPr>
              <a:t>Structured Query Language</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58</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347776"/>
            <a:ext cx="8686848" cy="2031325"/>
          </a:xfrm>
          <a:prstGeom prst="rect">
            <a:avLst/>
          </a:prstGeom>
        </p:spPr>
        <p:txBody>
          <a:bodyPr wrap="square">
            <a:spAutoFit/>
          </a:bodyPr>
          <a:lstStyle/>
          <a:p>
            <a:r>
              <a:rPr lang="ru-RU" dirty="0" smtClean="0"/>
              <a:t>В SQL определены два подмножества языка:</a:t>
            </a:r>
          </a:p>
          <a:p>
            <a:r>
              <a:rPr lang="en-US" dirty="0" smtClean="0"/>
              <a:t> </a:t>
            </a:r>
            <a:r>
              <a:rPr lang="en-US" b="1" dirty="0" smtClean="0"/>
              <a:t>SQL-DDL (Data Definition Language) - </a:t>
            </a:r>
            <a:r>
              <a:rPr lang="ru-RU" b="1" dirty="0" smtClean="0"/>
              <a:t>язык определения</a:t>
            </a:r>
            <a:r>
              <a:rPr lang="en-US" b="1" dirty="0" smtClean="0"/>
              <a:t> </a:t>
            </a:r>
            <a:r>
              <a:rPr lang="ru-RU" dirty="0" smtClean="0"/>
              <a:t>структур и ограничений целостности баз данных.</a:t>
            </a:r>
          </a:p>
          <a:p>
            <a:r>
              <a:rPr lang="ru-RU" dirty="0" smtClean="0"/>
              <a:t>Сюда относятся команды создания и удаления баз данных;</a:t>
            </a:r>
          </a:p>
          <a:p>
            <a:r>
              <a:rPr lang="ru-RU" dirty="0" smtClean="0"/>
              <a:t>создания, изменения и удаления таблиц; управления</a:t>
            </a:r>
            <a:r>
              <a:rPr lang="en-US" dirty="0" smtClean="0"/>
              <a:t> </a:t>
            </a:r>
            <a:r>
              <a:rPr lang="ru-RU" dirty="0" smtClean="0"/>
              <a:t>пользователями и т.д.</a:t>
            </a:r>
          </a:p>
          <a:p>
            <a:r>
              <a:rPr lang="en-US" dirty="0" smtClean="0"/>
              <a:t> </a:t>
            </a:r>
            <a:r>
              <a:rPr lang="en-US" b="1" dirty="0" smtClean="0"/>
              <a:t>SQL-DML (Data Manipulation Language) – </a:t>
            </a:r>
            <a:r>
              <a:rPr lang="ru-RU" b="1" dirty="0" smtClean="0"/>
              <a:t>язык</a:t>
            </a:r>
            <a:r>
              <a:rPr lang="en-US" b="1" dirty="0" smtClean="0"/>
              <a:t> </a:t>
            </a:r>
            <a:r>
              <a:rPr lang="ru-RU" dirty="0" smtClean="0"/>
              <a:t>манипулирования данными: добавление, изменение, удаление</a:t>
            </a:r>
            <a:r>
              <a:rPr lang="en-US" dirty="0" smtClean="0"/>
              <a:t> </a:t>
            </a:r>
            <a:r>
              <a:rPr lang="ru-RU" dirty="0" smtClean="0"/>
              <a:t>и извлечение данных, управления транзакциями</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latin typeface="Sansation" pitchFamily="2" charset="0"/>
              </a:rPr>
              <a:t>Типы данных</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59</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5078313"/>
          </a:xfrm>
          <a:prstGeom prst="rect">
            <a:avLst/>
          </a:prstGeom>
        </p:spPr>
        <p:txBody>
          <a:bodyPr wrap="square">
            <a:spAutoFit/>
          </a:bodyPr>
          <a:lstStyle/>
          <a:p>
            <a:r>
              <a:rPr lang="ru-RU" dirty="0" smtClean="0"/>
              <a:t>Целые числа:</a:t>
            </a:r>
          </a:p>
          <a:p>
            <a:r>
              <a:rPr lang="ru-RU" dirty="0" smtClean="0"/>
              <a:t> INTEGER - обычное целое 4 байта;</a:t>
            </a:r>
          </a:p>
          <a:p>
            <a:r>
              <a:rPr lang="ru-RU" dirty="0" smtClean="0"/>
              <a:t> SMALLINT - короткое целое 2 байта.</a:t>
            </a:r>
          </a:p>
          <a:p>
            <a:endParaRPr lang="ru-RU" dirty="0" smtClean="0"/>
          </a:p>
          <a:p>
            <a:r>
              <a:rPr lang="ru-RU" dirty="0" smtClean="0"/>
              <a:t>Строки:</a:t>
            </a:r>
          </a:p>
          <a:p>
            <a:r>
              <a:rPr lang="ru-RU" dirty="0" smtClean="0"/>
              <a:t> CHAR(n) - символьная строка длины n;</a:t>
            </a:r>
          </a:p>
          <a:p>
            <a:r>
              <a:rPr lang="ru-RU" dirty="0" smtClean="0"/>
              <a:t> VARCHAR(n) - символьная строка переменной длины, но не более n;</a:t>
            </a:r>
          </a:p>
          <a:p>
            <a:endParaRPr lang="ru-RU" dirty="0" smtClean="0"/>
          </a:p>
          <a:p>
            <a:r>
              <a:rPr lang="ru-RU" dirty="0" smtClean="0"/>
              <a:t>Вещественные типы данных:</a:t>
            </a:r>
          </a:p>
          <a:p>
            <a:r>
              <a:rPr lang="ru-RU" dirty="0" smtClean="0"/>
              <a:t> FLOAT - число с плавающей точкой 4 байта.</a:t>
            </a:r>
          </a:p>
          <a:p>
            <a:r>
              <a:rPr lang="ru-RU" dirty="0" smtClean="0"/>
              <a:t> DECIMAL(</a:t>
            </a:r>
            <a:r>
              <a:rPr lang="ru-RU" dirty="0" err="1" smtClean="0"/>
              <a:t>p,n</a:t>
            </a:r>
            <a:r>
              <a:rPr lang="ru-RU" dirty="0" smtClean="0"/>
              <a:t>) - </a:t>
            </a:r>
            <a:r>
              <a:rPr lang="ru-RU" dirty="0" err="1" smtClean="0"/>
              <a:t>p</a:t>
            </a:r>
            <a:r>
              <a:rPr lang="ru-RU" dirty="0" smtClean="0"/>
              <a:t> - число знаков до запятой, n - после запятой;</a:t>
            </a:r>
          </a:p>
          <a:p>
            <a:r>
              <a:rPr lang="ru-RU" dirty="0" smtClean="0"/>
              <a:t> DOUBLE PRESISION - число с плавающей точкой 8 байт.</a:t>
            </a:r>
          </a:p>
          <a:p>
            <a:endParaRPr lang="ru-RU" dirty="0" smtClean="0"/>
          </a:p>
          <a:p>
            <a:r>
              <a:rPr lang="ru-RU" dirty="0" smtClean="0"/>
              <a:t>Другие типы данных:</a:t>
            </a:r>
          </a:p>
          <a:p>
            <a:r>
              <a:rPr lang="ru-RU" dirty="0" smtClean="0"/>
              <a:t> BLOB – двоичные типы данных большого размера;</a:t>
            </a:r>
          </a:p>
          <a:p>
            <a:r>
              <a:rPr lang="ru-RU" dirty="0" smtClean="0"/>
              <a:t> DATE – дата с точностью до дня, единица измерения день;</a:t>
            </a:r>
          </a:p>
          <a:p>
            <a:r>
              <a:rPr lang="ru-RU" dirty="0" smtClean="0"/>
              <a:t> TIME - время с точностью до мс, единица измерения секунда;</a:t>
            </a:r>
          </a:p>
          <a:p>
            <a:r>
              <a:rPr lang="ru-RU" dirty="0" smtClean="0"/>
              <a:t> TIMESTAMP – дата и время вместе.</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en-US" sz="1600" b="1" dirty="0" smtClean="0">
                <a:solidFill>
                  <a:schemeClr val="bg1"/>
                </a:solidFill>
                <a:latin typeface="Sansation" pitchFamily="2" charset="0"/>
              </a:rPr>
              <a:t>SQL-DDL</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60</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970318"/>
          </a:xfrm>
          <a:prstGeom prst="rect">
            <a:avLst/>
          </a:prstGeom>
        </p:spPr>
        <p:txBody>
          <a:bodyPr wrap="square">
            <a:spAutoFit/>
          </a:bodyPr>
          <a:lstStyle/>
          <a:p>
            <a:r>
              <a:rPr lang="ru-RU" dirty="0" smtClean="0"/>
              <a:t>Основные операторы управления метаданными:</a:t>
            </a:r>
          </a:p>
          <a:p>
            <a:r>
              <a:rPr lang="en-US" dirty="0" smtClean="0"/>
              <a:t> CREATE - </a:t>
            </a:r>
            <a:r>
              <a:rPr lang="ru-RU" dirty="0" smtClean="0"/>
              <a:t>создать;</a:t>
            </a:r>
          </a:p>
          <a:p>
            <a:r>
              <a:rPr lang="en-US" dirty="0" smtClean="0"/>
              <a:t> ALTER - </a:t>
            </a:r>
            <a:r>
              <a:rPr lang="ru-RU" dirty="0" smtClean="0"/>
              <a:t>изменить;</a:t>
            </a:r>
          </a:p>
          <a:p>
            <a:r>
              <a:rPr lang="en-US" dirty="0" smtClean="0"/>
              <a:t> DROP - </a:t>
            </a:r>
            <a:r>
              <a:rPr lang="ru-RU" dirty="0" smtClean="0"/>
              <a:t>удалить.</a:t>
            </a:r>
          </a:p>
          <a:p>
            <a:endParaRPr lang="en-US" dirty="0" smtClean="0"/>
          </a:p>
          <a:p>
            <a:r>
              <a:rPr lang="ru-RU" dirty="0" smtClean="0"/>
              <a:t>Выполняются над сущностями:</a:t>
            </a:r>
          </a:p>
          <a:p>
            <a:r>
              <a:rPr lang="en-US" dirty="0" smtClean="0"/>
              <a:t> DOMAIN</a:t>
            </a:r>
          </a:p>
          <a:p>
            <a:r>
              <a:rPr lang="en-US" dirty="0" smtClean="0"/>
              <a:t> TABLE</a:t>
            </a:r>
          </a:p>
          <a:p>
            <a:r>
              <a:rPr lang="en-US" dirty="0" smtClean="0"/>
              <a:t> VIEW</a:t>
            </a:r>
          </a:p>
          <a:p>
            <a:r>
              <a:rPr lang="en-US" dirty="0" smtClean="0"/>
              <a:t> PROCEDURE</a:t>
            </a:r>
          </a:p>
          <a:p>
            <a:r>
              <a:rPr lang="en-US" dirty="0" smtClean="0"/>
              <a:t> TRIGGER</a:t>
            </a:r>
          </a:p>
          <a:p>
            <a:r>
              <a:rPr lang="en-US" dirty="0" smtClean="0"/>
              <a:t> GENERATOR</a:t>
            </a:r>
          </a:p>
          <a:p>
            <a:r>
              <a:rPr lang="en-US" dirty="0" smtClean="0"/>
              <a:t> INDEX</a:t>
            </a:r>
          </a:p>
          <a:p>
            <a:r>
              <a:rPr lang="ru-RU" dirty="0" smtClean="0"/>
              <a:t> …</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Управление БД</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261348" y="0"/>
            <a:ext cx="361952"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61</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585323"/>
          </a:xfrm>
          <a:prstGeom prst="rect">
            <a:avLst/>
          </a:prstGeom>
        </p:spPr>
        <p:txBody>
          <a:bodyPr wrap="square">
            <a:spAutoFit/>
          </a:bodyPr>
          <a:lstStyle/>
          <a:p>
            <a:r>
              <a:rPr lang="en-US" b="1" dirty="0" smtClean="0"/>
              <a:t>CREATE DATABASE &lt;</a:t>
            </a:r>
            <a:r>
              <a:rPr lang="ru-RU" b="1" dirty="0" smtClean="0"/>
              <a:t>путь к БД&gt; </a:t>
            </a:r>
            <a:r>
              <a:rPr lang="en-US" b="1" dirty="0" smtClean="0"/>
              <a:t>USER &lt;</a:t>
            </a:r>
            <a:r>
              <a:rPr lang="ru-RU" b="1" dirty="0" smtClean="0"/>
              <a:t>логин&gt; </a:t>
            </a:r>
            <a:r>
              <a:rPr lang="en-US" b="1" dirty="0" smtClean="0"/>
              <a:t>PASSWORD &lt;</a:t>
            </a:r>
            <a:r>
              <a:rPr lang="ru-RU" b="1" dirty="0" smtClean="0"/>
              <a:t>пароль&gt; […];</a:t>
            </a:r>
          </a:p>
          <a:p>
            <a:endParaRPr lang="ru-RU" dirty="0" smtClean="0"/>
          </a:p>
          <a:p>
            <a:r>
              <a:rPr lang="en-US" dirty="0" smtClean="0"/>
              <a:t>CREATE DATABASE ’10.1.12.4:/</a:t>
            </a:r>
            <a:r>
              <a:rPr lang="en-US" dirty="0" err="1" smtClean="0"/>
              <a:t>var</a:t>
            </a:r>
            <a:r>
              <a:rPr lang="en-US" dirty="0" smtClean="0"/>
              <a:t>/db/stud.fdb‘ USER 'SYSDBA'</a:t>
            </a:r>
          </a:p>
          <a:p>
            <a:r>
              <a:rPr lang="en-US" dirty="0" smtClean="0"/>
              <a:t>PASSWORD '</a:t>
            </a:r>
            <a:r>
              <a:rPr lang="en-US" dirty="0" err="1" smtClean="0"/>
              <a:t>masterkey</a:t>
            </a:r>
            <a:r>
              <a:rPr lang="en-US" dirty="0" smtClean="0"/>
              <a:t>'</a:t>
            </a:r>
          </a:p>
          <a:p>
            <a:r>
              <a:rPr lang="en-US" dirty="0" smtClean="0"/>
              <a:t>PAGE_SIZE 16384 DEFAULT CHARACTER SET CYRL;</a:t>
            </a:r>
          </a:p>
          <a:p>
            <a:endParaRPr lang="ru-RU" b="1" dirty="0" smtClean="0"/>
          </a:p>
          <a:p>
            <a:r>
              <a:rPr lang="en-US" b="1" dirty="0" smtClean="0"/>
              <a:t>CONNECT DATABASE &lt;</a:t>
            </a:r>
            <a:r>
              <a:rPr lang="ru-RU" b="1" dirty="0" smtClean="0"/>
              <a:t>путь к БД&gt; </a:t>
            </a:r>
            <a:r>
              <a:rPr lang="en-US" b="1" dirty="0" smtClean="0"/>
              <a:t>USER &lt;</a:t>
            </a:r>
            <a:r>
              <a:rPr lang="ru-RU" b="1" dirty="0" smtClean="0"/>
              <a:t>логин &gt; </a:t>
            </a:r>
            <a:r>
              <a:rPr lang="en-US" b="1" dirty="0" smtClean="0"/>
              <a:t>PASSWORD &lt;</a:t>
            </a:r>
            <a:r>
              <a:rPr lang="ru-RU" b="1" dirty="0" smtClean="0"/>
              <a:t>пароль&gt; […];</a:t>
            </a:r>
          </a:p>
          <a:p>
            <a:endParaRPr lang="ru-RU" b="1" dirty="0" smtClean="0"/>
          </a:p>
          <a:p>
            <a:r>
              <a:rPr lang="en-US" b="1" dirty="0" smtClean="0"/>
              <a:t>DROP DATABASE;</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Управление таблицами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62</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862322"/>
          </a:xfrm>
          <a:prstGeom prst="rect">
            <a:avLst/>
          </a:prstGeom>
        </p:spPr>
        <p:txBody>
          <a:bodyPr wrap="square">
            <a:spAutoFit/>
          </a:bodyPr>
          <a:lstStyle/>
          <a:p>
            <a:r>
              <a:rPr lang="en-US" b="1" dirty="0" smtClean="0"/>
              <a:t>CREATE TABLE &lt;</a:t>
            </a:r>
            <a:r>
              <a:rPr lang="ru-RU" b="1" dirty="0" smtClean="0"/>
              <a:t>имя_таблицы&gt; (&lt; </a:t>
            </a:r>
            <a:r>
              <a:rPr lang="ru-RU" b="1" dirty="0" err="1" smtClean="0"/>
              <a:t>опр_поля</a:t>
            </a:r>
            <a:r>
              <a:rPr lang="ru-RU" b="1" dirty="0" smtClean="0"/>
              <a:t> &gt;, ….)</a:t>
            </a:r>
          </a:p>
          <a:p>
            <a:endParaRPr lang="ru-RU" dirty="0" smtClean="0"/>
          </a:p>
          <a:p>
            <a:r>
              <a:rPr lang="ru-RU" dirty="0" smtClean="0"/>
              <a:t>&lt;</a:t>
            </a:r>
            <a:r>
              <a:rPr lang="ru-RU" dirty="0" err="1" smtClean="0"/>
              <a:t>опр_поля</a:t>
            </a:r>
            <a:r>
              <a:rPr lang="ru-RU" dirty="0" smtClean="0"/>
              <a:t>&gt; = &lt;</a:t>
            </a:r>
            <a:r>
              <a:rPr lang="ru-RU" dirty="0" err="1" smtClean="0"/>
              <a:t>имя_поля</a:t>
            </a:r>
            <a:r>
              <a:rPr lang="ru-RU" dirty="0" smtClean="0"/>
              <a:t>&gt;</a:t>
            </a:r>
          </a:p>
          <a:p>
            <a:r>
              <a:rPr lang="ru-RU" dirty="0" smtClean="0"/>
              <a:t>     {&lt;</a:t>
            </a:r>
            <a:r>
              <a:rPr lang="ru-RU" dirty="0" err="1" smtClean="0"/>
              <a:t>тип_поля</a:t>
            </a:r>
            <a:r>
              <a:rPr lang="ru-RU" dirty="0" smtClean="0"/>
              <a:t>&gt; | </a:t>
            </a:r>
            <a:r>
              <a:rPr lang="en-US" b="1" dirty="0" smtClean="0"/>
              <a:t>COMPUTED BY (&lt;</a:t>
            </a:r>
            <a:r>
              <a:rPr lang="ru-RU" b="1" dirty="0" smtClean="0"/>
              <a:t>выражение&gt;) | &lt;домен&gt; }</a:t>
            </a:r>
          </a:p>
          <a:p>
            <a:r>
              <a:rPr lang="ru-RU" dirty="0" smtClean="0"/>
              <a:t>     </a:t>
            </a:r>
            <a:r>
              <a:rPr lang="en-US" dirty="0" smtClean="0"/>
              <a:t>[</a:t>
            </a:r>
            <a:r>
              <a:rPr lang="en-US" b="1" dirty="0" smtClean="0"/>
              <a:t>DEFAULT {&lt;</a:t>
            </a:r>
            <a:r>
              <a:rPr lang="ru-RU" b="1" dirty="0" smtClean="0"/>
              <a:t>литерал&gt; | </a:t>
            </a:r>
            <a:r>
              <a:rPr lang="en-US" b="1" dirty="0" smtClean="0"/>
              <a:t>NULL | USER | …}]</a:t>
            </a:r>
          </a:p>
          <a:p>
            <a:r>
              <a:rPr lang="ru-RU" dirty="0" smtClean="0"/>
              <a:t>     </a:t>
            </a:r>
            <a:r>
              <a:rPr lang="en-US" dirty="0" smtClean="0"/>
              <a:t>[</a:t>
            </a:r>
            <a:r>
              <a:rPr lang="en-US" b="1" dirty="0" smtClean="0"/>
              <a:t>NULL | NOT NULL]</a:t>
            </a:r>
          </a:p>
          <a:p>
            <a:r>
              <a:rPr lang="ru-RU" dirty="0" smtClean="0"/>
              <a:t>     [&lt;</a:t>
            </a:r>
            <a:r>
              <a:rPr lang="ru-RU" dirty="0" err="1" smtClean="0"/>
              <a:t>огр_поля</a:t>
            </a:r>
            <a:r>
              <a:rPr lang="ru-RU" dirty="0" smtClean="0"/>
              <a:t>&gt;]</a:t>
            </a:r>
          </a:p>
          <a:p>
            <a:endParaRPr lang="ru-RU" dirty="0" smtClean="0"/>
          </a:p>
          <a:p>
            <a:r>
              <a:rPr lang="en-US" dirty="0" smtClean="0"/>
              <a:t>CREATE TABLE students (id integer NOT NULL,</a:t>
            </a:r>
            <a:r>
              <a:rPr lang="ru-RU" dirty="0" smtClean="0"/>
              <a:t> </a:t>
            </a:r>
            <a:r>
              <a:rPr lang="en-US" dirty="0" err="1" smtClean="0"/>
              <a:t>fname</a:t>
            </a:r>
            <a:r>
              <a:rPr lang="en-US" dirty="0" smtClean="0"/>
              <a:t> </a:t>
            </a:r>
            <a:r>
              <a:rPr lang="en-US" dirty="0" err="1" smtClean="0"/>
              <a:t>varchar</a:t>
            </a:r>
            <a:r>
              <a:rPr lang="en-US" dirty="0" smtClean="0"/>
              <a:t>(30),</a:t>
            </a:r>
            <a:r>
              <a:rPr lang="ru-RU" dirty="0" smtClean="0"/>
              <a:t> </a:t>
            </a:r>
            <a:r>
              <a:rPr lang="en-US" dirty="0" err="1" smtClean="0"/>
              <a:t>lname</a:t>
            </a:r>
            <a:r>
              <a:rPr lang="en-US" dirty="0" smtClean="0"/>
              <a:t> </a:t>
            </a:r>
            <a:r>
              <a:rPr lang="en-US" dirty="0" err="1" smtClean="0"/>
              <a:t>varchar</a:t>
            </a:r>
            <a:r>
              <a:rPr lang="en-US" dirty="0" smtClean="0"/>
              <a:t>(30),</a:t>
            </a:r>
          </a:p>
          <a:p>
            <a:r>
              <a:rPr lang="ru-RU" dirty="0" smtClean="0"/>
              <a:t>                                            </a:t>
            </a:r>
            <a:r>
              <a:rPr lang="en-US" dirty="0" err="1" smtClean="0"/>
              <a:t>yob</a:t>
            </a:r>
            <a:r>
              <a:rPr lang="en-US" dirty="0" smtClean="0"/>
              <a:t> integer DEFAULT 1985,</a:t>
            </a:r>
            <a:r>
              <a:rPr lang="ru-RU" dirty="0" smtClean="0"/>
              <a:t> </a:t>
            </a:r>
            <a:r>
              <a:rPr lang="en-US" dirty="0" smtClean="0"/>
              <a:t>age COMPUTED BY (2008-yob))</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Управление таблицами</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ansation" pitchFamily="2" charset="0"/>
              </a:rPr>
              <a:t>63</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2031325"/>
          </a:xfrm>
          <a:prstGeom prst="rect">
            <a:avLst/>
          </a:prstGeom>
        </p:spPr>
        <p:txBody>
          <a:bodyPr wrap="square">
            <a:spAutoFit/>
          </a:bodyPr>
          <a:lstStyle/>
          <a:p>
            <a:r>
              <a:rPr lang="en-US" b="1" dirty="0" smtClean="0"/>
              <a:t>ALTER TABLE &lt;</a:t>
            </a:r>
            <a:r>
              <a:rPr lang="ru-RU" b="1" dirty="0" smtClean="0"/>
              <a:t>имя_таблицы&gt; </a:t>
            </a:r>
            <a:r>
              <a:rPr lang="en-US" dirty="0" smtClean="0"/>
              <a:t>{</a:t>
            </a:r>
            <a:r>
              <a:rPr lang="en-US" b="1" dirty="0" smtClean="0"/>
              <a:t>ADD &lt;</a:t>
            </a:r>
            <a:r>
              <a:rPr lang="ru-RU" b="1" dirty="0" err="1" smtClean="0"/>
              <a:t>опр_поля</a:t>
            </a:r>
            <a:r>
              <a:rPr lang="ru-RU" b="1" dirty="0" smtClean="0"/>
              <a:t>&gt;| </a:t>
            </a:r>
            <a:r>
              <a:rPr lang="en-US" b="1" dirty="0" smtClean="0"/>
              <a:t>DROP&lt;</a:t>
            </a:r>
            <a:r>
              <a:rPr lang="ru-RU" b="1" dirty="0" err="1" smtClean="0"/>
              <a:t>имя_поля</a:t>
            </a:r>
            <a:r>
              <a:rPr lang="ru-RU" b="1" dirty="0" smtClean="0"/>
              <a:t>&gt;},…</a:t>
            </a:r>
          </a:p>
          <a:p>
            <a:endParaRPr lang="ru-RU" dirty="0" smtClean="0"/>
          </a:p>
          <a:p>
            <a:r>
              <a:rPr lang="en-US" dirty="0" smtClean="0"/>
              <a:t>ALTER TABLE students</a:t>
            </a:r>
            <a:r>
              <a:rPr lang="ru-RU" dirty="0" smtClean="0"/>
              <a:t> </a:t>
            </a:r>
            <a:r>
              <a:rPr lang="en-US" dirty="0" smtClean="0"/>
              <a:t>ADD hobby </a:t>
            </a:r>
            <a:r>
              <a:rPr lang="en-US" dirty="0" err="1" smtClean="0"/>
              <a:t>varchar</a:t>
            </a:r>
            <a:r>
              <a:rPr lang="en-US" dirty="0" smtClean="0"/>
              <a:t>(20) NOT NULL,</a:t>
            </a:r>
            <a:r>
              <a:rPr lang="ru-RU" dirty="0" smtClean="0"/>
              <a:t> </a:t>
            </a:r>
            <a:r>
              <a:rPr lang="en-US" dirty="0" smtClean="0"/>
              <a:t>DROP </a:t>
            </a:r>
            <a:r>
              <a:rPr lang="en-US" dirty="0" err="1" smtClean="0"/>
              <a:t>group_id</a:t>
            </a:r>
            <a:r>
              <a:rPr lang="en-US" dirty="0" smtClean="0"/>
              <a:t>;</a:t>
            </a:r>
          </a:p>
          <a:p>
            <a:endParaRPr lang="ru-RU" b="1" dirty="0" smtClean="0"/>
          </a:p>
          <a:p>
            <a:r>
              <a:rPr lang="en-US" b="1" dirty="0" smtClean="0"/>
              <a:t>DROP TABLE &lt;</a:t>
            </a:r>
            <a:r>
              <a:rPr lang="ru-RU" b="1" dirty="0" smtClean="0"/>
              <a:t>имя_таблицы&gt;</a:t>
            </a:r>
          </a:p>
          <a:p>
            <a:endParaRPr lang="ru-RU" dirty="0" smtClean="0"/>
          </a:p>
          <a:p>
            <a:r>
              <a:rPr lang="en-US" dirty="0" smtClean="0"/>
              <a:t>DROP TABLE students;</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Ограничения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64</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693319"/>
          </a:xfrm>
          <a:prstGeom prst="rect">
            <a:avLst/>
          </a:prstGeom>
        </p:spPr>
        <p:txBody>
          <a:bodyPr wrap="square">
            <a:spAutoFit/>
          </a:bodyPr>
          <a:lstStyle/>
          <a:p>
            <a:r>
              <a:rPr lang="ru-RU" dirty="0" smtClean="0"/>
              <a:t>Ограничения на значения полей таблицы, 4 типа ограничений.</a:t>
            </a:r>
          </a:p>
          <a:p>
            <a:endParaRPr lang="ru-RU" dirty="0" smtClean="0"/>
          </a:p>
          <a:p>
            <a:r>
              <a:rPr lang="ru-RU" dirty="0" smtClean="0"/>
              <a:t>&lt;</a:t>
            </a:r>
            <a:r>
              <a:rPr lang="ru-RU" dirty="0" err="1" smtClean="0"/>
              <a:t>огр_поля</a:t>
            </a:r>
            <a:r>
              <a:rPr lang="ru-RU" dirty="0" smtClean="0"/>
              <a:t>&gt; = [</a:t>
            </a:r>
            <a:r>
              <a:rPr lang="en-US" b="1" dirty="0" smtClean="0"/>
              <a:t>CONSTRAINT &lt;</a:t>
            </a:r>
            <a:r>
              <a:rPr lang="ru-RU" b="1" dirty="0" err="1" smtClean="0"/>
              <a:t>имя_огр</a:t>
            </a:r>
            <a:r>
              <a:rPr lang="ru-RU" b="1" dirty="0" smtClean="0"/>
              <a:t>&gt;] </a:t>
            </a:r>
            <a:r>
              <a:rPr lang="en-US" dirty="0" smtClean="0"/>
              <a:t>{ </a:t>
            </a:r>
            <a:r>
              <a:rPr lang="en-US" b="1" dirty="0" smtClean="0"/>
              <a:t>PRIMARY KEY |</a:t>
            </a:r>
            <a:r>
              <a:rPr lang="ru-RU" b="1" dirty="0" smtClean="0"/>
              <a:t> </a:t>
            </a:r>
            <a:r>
              <a:rPr lang="en-US" b="1" dirty="0" smtClean="0"/>
              <a:t>UNIQUE |</a:t>
            </a:r>
          </a:p>
          <a:p>
            <a:r>
              <a:rPr lang="ru-RU" b="1" dirty="0" smtClean="0"/>
              <a:t>                          </a:t>
            </a:r>
            <a:r>
              <a:rPr lang="en-US" b="1" dirty="0" smtClean="0"/>
              <a:t>FOREIGN KEY (&lt;</a:t>
            </a:r>
            <a:r>
              <a:rPr lang="ru-RU" b="1" dirty="0" err="1" smtClean="0"/>
              <a:t>имя_поля</a:t>
            </a:r>
            <a:r>
              <a:rPr lang="ru-RU" b="1" dirty="0" smtClean="0"/>
              <a:t>&gt;) </a:t>
            </a:r>
            <a:r>
              <a:rPr lang="en-US" b="1" dirty="0" smtClean="0"/>
              <a:t>REFERENCES</a:t>
            </a:r>
          </a:p>
          <a:p>
            <a:r>
              <a:rPr lang="ru-RU" dirty="0" smtClean="0"/>
              <a:t>                          &lt;</a:t>
            </a:r>
            <a:r>
              <a:rPr lang="ru-RU" dirty="0" err="1" smtClean="0"/>
              <a:t>имя_глав_таблицы</a:t>
            </a:r>
            <a:r>
              <a:rPr lang="ru-RU" dirty="0" smtClean="0"/>
              <a:t>&gt;(&lt;</a:t>
            </a:r>
            <a:r>
              <a:rPr lang="ru-RU" dirty="0" err="1" smtClean="0"/>
              <a:t>имя_поля</a:t>
            </a:r>
            <a:r>
              <a:rPr lang="ru-RU" dirty="0" smtClean="0"/>
              <a:t>&gt;) |</a:t>
            </a:r>
          </a:p>
          <a:p>
            <a:r>
              <a:rPr lang="ru-RU" b="1" dirty="0" smtClean="0"/>
              <a:t>                          </a:t>
            </a:r>
            <a:r>
              <a:rPr lang="en-US" b="1" dirty="0" smtClean="0"/>
              <a:t>CHECK &lt;condition&gt; }</a:t>
            </a:r>
            <a:endParaRPr lang="ru-RU" b="1" dirty="0" smtClean="0"/>
          </a:p>
          <a:p>
            <a:endParaRPr lang="ru-RU" b="1" dirty="0" smtClean="0"/>
          </a:p>
          <a:p>
            <a:r>
              <a:rPr lang="ru-RU" dirty="0" smtClean="0"/>
              <a:t>Ограничения первичного ключа - </a:t>
            </a:r>
            <a:r>
              <a:rPr lang="ru-RU" b="1" dirty="0" smtClean="0"/>
              <a:t>PRIMARY KEY</a:t>
            </a:r>
          </a:p>
          <a:p>
            <a:endParaRPr lang="ru-RU" dirty="0" smtClean="0"/>
          </a:p>
          <a:p>
            <a:r>
              <a:rPr lang="en-US" dirty="0" smtClean="0"/>
              <a:t>CREATE TABLE students(id integer NOT NULL </a:t>
            </a:r>
            <a:r>
              <a:rPr lang="en-US" b="1" dirty="0" smtClean="0"/>
              <a:t>PRIMARY KEY,</a:t>
            </a:r>
            <a:r>
              <a:rPr lang="ru-RU" b="1" dirty="0" smtClean="0"/>
              <a:t> </a:t>
            </a:r>
            <a:r>
              <a:rPr lang="en-US" dirty="0" err="1" smtClean="0"/>
              <a:t>group_id</a:t>
            </a:r>
            <a:r>
              <a:rPr lang="en-US" dirty="0" smtClean="0"/>
              <a:t> integer NOT NULL ,</a:t>
            </a:r>
          </a:p>
          <a:p>
            <a:r>
              <a:rPr lang="ru-RU" dirty="0" smtClean="0"/>
              <a:t>                                           </a:t>
            </a:r>
            <a:r>
              <a:rPr lang="en-US" dirty="0" err="1" smtClean="0"/>
              <a:t>fname</a:t>
            </a:r>
            <a:r>
              <a:rPr lang="en-US" dirty="0" smtClean="0"/>
              <a:t> </a:t>
            </a:r>
            <a:r>
              <a:rPr lang="en-US" dirty="0" err="1" smtClean="0"/>
              <a:t>varchar</a:t>
            </a:r>
            <a:r>
              <a:rPr lang="en-US" dirty="0" smtClean="0"/>
              <a:t>(30) NOT NULL,</a:t>
            </a:r>
            <a:r>
              <a:rPr lang="ru-RU" dirty="0" smtClean="0"/>
              <a:t> </a:t>
            </a:r>
            <a:r>
              <a:rPr lang="en-US" dirty="0" err="1" smtClean="0"/>
              <a:t>lname</a:t>
            </a:r>
            <a:r>
              <a:rPr lang="en-US" dirty="0" smtClean="0"/>
              <a:t> </a:t>
            </a:r>
            <a:r>
              <a:rPr lang="en-US" dirty="0" err="1" smtClean="0"/>
              <a:t>varchar</a:t>
            </a:r>
            <a:r>
              <a:rPr lang="en-US" dirty="0" smtClean="0"/>
              <a:t>(30),</a:t>
            </a:r>
            <a:r>
              <a:rPr lang="ru-RU" dirty="0" smtClean="0"/>
              <a:t> </a:t>
            </a:r>
            <a:r>
              <a:rPr lang="en-US" dirty="0" smtClean="0"/>
              <a:t>age integer);</a:t>
            </a:r>
          </a:p>
          <a:p>
            <a:endParaRPr lang="ru-RU" dirty="0" smtClean="0"/>
          </a:p>
          <a:p>
            <a:r>
              <a:rPr lang="en-US" dirty="0" smtClean="0"/>
              <a:t>ALTER TABLE students ADD CONSTRAINT pk1 </a:t>
            </a:r>
            <a:r>
              <a:rPr lang="en-US" b="1" dirty="0" smtClean="0"/>
              <a:t>PRIMARY KEY (id);</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row-left.png">
            <a:hlinkClick r:id="" action="ppaction://hlinkshowjump?jump=previousslide"/>
          </p:cNvPr>
          <p:cNvPicPr>
            <a:picLocks noChangeAspect="1"/>
          </p:cNvPicPr>
          <p:nvPr/>
        </p:nvPicPr>
        <p:blipFill>
          <a:blip r:embed="rId3"/>
          <a:stretch>
            <a:fillRect/>
          </a:stretch>
        </p:blipFill>
        <p:spPr>
          <a:xfrm>
            <a:off x="7356512" y="6279869"/>
            <a:ext cx="835008" cy="556671"/>
          </a:xfrm>
          <a:prstGeom prst="rect">
            <a:avLst/>
          </a:prstGeom>
        </p:spPr>
      </p:pic>
      <p:pic>
        <p:nvPicPr>
          <p:cNvPr id="8" name="Picture 7" descr="arrow-right.png">
            <a:hlinkClick r:id="" action="ppaction://hlinkshowjump?jump=nextslide"/>
          </p:cNvPr>
          <p:cNvPicPr>
            <a:picLocks noChangeAspect="1"/>
          </p:cNvPicPr>
          <p:nvPr/>
        </p:nvPicPr>
        <p:blipFill>
          <a:blip r:embed="rId4"/>
          <a:stretch>
            <a:fillRect/>
          </a:stretch>
        </p:blipFill>
        <p:spPr>
          <a:xfrm>
            <a:off x="8261392" y="6279869"/>
            <a:ext cx="835008" cy="556671"/>
          </a:xfrm>
          <a:prstGeom prst="rect">
            <a:avLst/>
          </a:prstGeom>
        </p:spPr>
      </p:pic>
      <p:sp>
        <p:nvSpPr>
          <p:cNvPr id="27" name="Subtitle 2"/>
          <p:cNvSpPr>
            <a:spLocks noGrp="1"/>
          </p:cNvSpPr>
          <p:nvPr>
            <p:ph type="subTitle" idx="1"/>
          </p:nvPr>
        </p:nvSpPr>
        <p:spPr>
          <a:xfrm>
            <a:off x="0" y="985824"/>
            <a:ext cx="7181850" cy="260348"/>
          </a:xfrm>
          <a:solidFill>
            <a:srgbClr val="E32C22"/>
          </a:solidFill>
          <a:effectLst/>
        </p:spPr>
        <p:txBody>
          <a:bodyPr anchor="ctr" anchorCtr="0">
            <a:noAutofit/>
          </a:bodyPr>
          <a:lstStyle/>
          <a:p>
            <a:pPr lvl="0" algn="r">
              <a:defRPr/>
            </a:pPr>
            <a:r>
              <a:rPr lang="ru-RU" sz="1600" b="1" dirty="0" smtClean="0">
                <a:solidFill>
                  <a:schemeClr val="bg1"/>
                </a:solidFill>
              </a:rPr>
              <a:t>Ограничения</a:t>
            </a:r>
            <a:endParaRPr lang="mk-MK" sz="1600" b="1" dirty="0">
              <a:solidFill>
                <a:schemeClr val="bg1"/>
              </a:solidFill>
            </a:endParaRPr>
          </a:p>
        </p:txBody>
      </p:sp>
      <p:sp>
        <p:nvSpPr>
          <p:cNvPr id="18" name="TextBox 17"/>
          <p:cNvSpPr txBox="1"/>
          <p:nvPr/>
        </p:nvSpPr>
        <p:spPr>
          <a:xfrm>
            <a:off x="8163737" y="330026"/>
            <a:ext cx="542136" cy="253916"/>
          </a:xfrm>
          <a:prstGeom prst="rect">
            <a:avLst/>
          </a:prstGeom>
          <a:noFill/>
        </p:spPr>
        <p:txBody>
          <a:bodyPr wrap="none" rtlCol="0">
            <a:spAutoFit/>
          </a:bodyPr>
          <a:lstStyle/>
          <a:p>
            <a:r>
              <a:rPr lang="en-US" sz="1050" b="1" dirty="0" smtClean="0">
                <a:solidFill>
                  <a:schemeClr val="tx1">
                    <a:lumMod val="75000"/>
                    <a:lumOff val="25000"/>
                  </a:schemeClr>
                </a:solidFill>
                <a:latin typeface="Sansation" pitchFamily="2" charset="0"/>
              </a:rPr>
              <a:t>PAGE</a:t>
            </a:r>
            <a:endParaRPr lang="mk-MK" sz="1200" b="1" dirty="0">
              <a:solidFill>
                <a:schemeClr val="tx1">
                  <a:lumMod val="75000"/>
                  <a:lumOff val="25000"/>
                </a:schemeClr>
              </a:solidFill>
            </a:endParaRPr>
          </a:p>
        </p:txBody>
      </p:sp>
      <p:sp>
        <p:nvSpPr>
          <p:cNvPr id="19" name="Rectangle 18"/>
          <p:cNvSpPr/>
          <p:nvPr/>
        </p:nvSpPr>
        <p:spPr>
          <a:xfrm>
            <a:off x="8191520" y="0"/>
            <a:ext cx="431780" cy="361952"/>
          </a:xfrm>
          <a:prstGeom prst="rect">
            <a:avLst/>
          </a:prstGeom>
          <a:solidFill>
            <a:srgbClr val="33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65</a:t>
            </a:r>
            <a:endParaRPr lang="mk-MK" sz="1400" b="1" dirty="0" smtClean="0">
              <a:solidFill>
                <a:schemeClr val="bg1"/>
              </a:solidFill>
            </a:endParaRPr>
          </a:p>
        </p:txBody>
      </p:sp>
      <p:sp>
        <p:nvSpPr>
          <p:cNvPr id="16" name="TextBox 15"/>
          <p:cNvSpPr txBox="1"/>
          <p:nvPr/>
        </p:nvSpPr>
        <p:spPr>
          <a:xfrm>
            <a:off x="138088" y="352408"/>
            <a:ext cx="7148552" cy="400110"/>
          </a:xfrm>
          <a:prstGeom prst="rect">
            <a:avLst/>
          </a:prstGeom>
          <a:noFill/>
        </p:spPr>
        <p:txBody>
          <a:bodyPr wrap="square" rtlCol="0">
            <a:spAutoFit/>
          </a:bodyPr>
          <a:lstStyle/>
          <a:p>
            <a:pPr algn="r"/>
            <a:r>
              <a:rPr lang="ru-RU" sz="2000" b="1" dirty="0" smtClean="0">
                <a:solidFill>
                  <a:schemeClr val="tx1">
                    <a:lumMod val="75000"/>
                    <a:lumOff val="25000"/>
                  </a:schemeClr>
                </a:solidFill>
                <a:latin typeface="Sansation" pitchFamily="2" charset="0"/>
              </a:rPr>
              <a:t>Базы  </a:t>
            </a:r>
            <a:r>
              <a:rPr lang="ru-RU" sz="2000" b="1" dirty="0" smtClean="0">
                <a:solidFill>
                  <a:schemeClr val="tx1">
                    <a:lumMod val="50000"/>
                    <a:lumOff val="50000"/>
                  </a:schemeClr>
                </a:solidFill>
                <a:latin typeface="Sansation" pitchFamily="2" charset="0"/>
              </a:rPr>
              <a:t>данных</a:t>
            </a:r>
            <a:endParaRPr lang="mk-MK" sz="2000" b="1" dirty="0">
              <a:solidFill>
                <a:schemeClr val="tx1">
                  <a:lumMod val="75000"/>
                  <a:lumOff val="25000"/>
                </a:schemeClr>
              </a:solidFill>
            </a:endParaRPr>
          </a:p>
        </p:txBody>
      </p:sp>
      <p:sp>
        <p:nvSpPr>
          <p:cNvPr id="9" name="Прямоугольник 8"/>
          <p:cNvSpPr/>
          <p:nvPr/>
        </p:nvSpPr>
        <p:spPr>
          <a:xfrm>
            <a:off x="138088" y="1257288"/>
            <a:ext cx="8686848" cy="3970318"/>
          </a:xfrm>
          <a:prstGeom prst="rect">
            <a:avLst/>
          </a:prstGeom>
        </p:spPr>
        <p:txBody>
          <a:bodyPr wrap="square">
            <a:spAutoFit/>
          </a:bodyPr>
          <a:lstStyle/>
          <a:p>
            <a:r>
              <a:rPr lang="ru-RU" dirty="0" smtClean="0"/>
              <a:t>Ограничения уникальности - </a:t>
            </a:r>
            <a:r>
              <a:rPr lang="en-US" b="1" dirty="0" smtClean="0"/>
              <a:t>UNIQUE</a:t>
            </a:r>
          </a:p>
          <a:p>
            <a:endParaRPr lang="ru-RU" dirty="0" smtClean="0"/>
          </a:p>
          <a:p>
            <a:r>
              <a:rPr lang="en-US" dirty="0" smtClean="0"/>
              <a:t>CREATE TABLE students(id integer NOT NULL </a:t>
            </a:r>
            <a:r>
              <a:rPr lang="en-US" b="1" dirty="0" smtClean="0"/>
              <a:t>UNIQUE,</a:t>
            </a:r>
            <a:r>
              <a:rPr lang="ru-RU" b="1" dirty="0" smtClean="0"/>
              <a:t> </a:t>
            </a:r>
            <a:r>
              <a:rPr lang="en-US" dirty="0" err="1" smtClean="0"/>
              <a:t>group_id</a:t>
            </a:r>
            <a:r>
              <a:rPr lang="en-US" dirty="0" smtClean="0"/>
              <a:t> integer NOT NULL ,</a:t>
            </a:r>
          </a:p>
          <a:p>
            <a:r>
              <a:rPr lang="ru-RU" dirty="0" smtClean="0"/>
              <a:t>                                           </a:t>
            </a:r>
            <a:r>
              <a:rPr lang="en-US" dirty="0" err="1" smtClean="0"/>
              <a:t>fname</a:t>
            </a:r>
            <a:r>
              <a:rPr lang="en-US" dirty="0" smtClean="0"/>
              <a:t> </a:t>
            </a:r>
            <a:r>
              <a:rPr lang="en-US" dirty="0" err="1" smtClean="0"/>
              <a:t>varchar</a:t>
            </a:r>
            <a:r>
              <a:rPr lang="en-US" dirty="0" smtClean="0"/>
              <a:t>(30) NOT NULL,</a:t>
            </a:r>
            <a:r>
              <a:rPr lang="ru-RU" dirty="0" smtClean="0"/>
              <a:t> </a:t>
            </a:r>
            <a:r>
              <a:rPr lang="en-US" dirty="0" err="1" smtClean="0"/>
              <a:t>lname</a:t>
            </a:r>
            <a:r>
              <a:rPr lang="en-US" dirty="0" smtClean="0"/>
              <a:t> </a:t>
            </a:r>
            <a:r>
              <a:rPr lang="en-US" dirty="0" err="1" smtClean="0"/>
              <a:t>varchar</a:t>
            </a:r>
            <a:r>
              <a:rPr lang="en-US" dirty="0" smtClean="0"/>
              <a:t>(30),</a:t>
            </a:r>
            <a:r>
              <a:rPr lang="ru-RU" dirty="0" smtClean="0"/>
              <a:t> </a:t>
            </a:r>
            <a:r>
              <a:rPr lang="en-US" dirty="0" smtClean="0"/>
              <a:t>age integer);</a:t>
            </a:r>
          </a:p>
          <a:p>
            <a:endParaRPr lang="ru-RU" dirty="0" smtClean="0"/>
          </a:p>
          <a:p>
            <a:r>
              <a:rPr lang="fr-FR" dirty="0" smtClean="0"/>
              <a:t>ALTER TABLE students ADD CONSTRAINT unique1 </a:t>
            </a:r>
            <a:r>
              <a:rPr lang="fr-FR" b="1" dirty="0" smtClean="0"/>
              <a:t>UNIQUE (id);</a:t>
            </a:r>
            <a:endParaRPr lang="ru-RU" b="1" dirty="0" smtClean="0"/>
          </a:p>
          <a:p>
            <a:endParaRPr lang="ru-RU" b="1" dirty="0" smtClean="0"/>
          </a:p>
          <a:p>
            <a:r>
              <a:rPr lang="ru-RU" dirty="0" smtClean="0"/>
              <a:t>Ограничения на диапазон значений поля - </a:t>
            </a:r>
            <a:r>
              <a:rPr lang="ru-RU" b="1" dirty="0" smtClean="0"/>
              <a:t>CHECK</a:t>
            </a:r>
          </a:p>
          <a:p>
            <a:endParaRPr lang="ru-RU" dirty="0" smtClean="0"/>
          </a:p>
          <a:p>
            <a:r>
              <a:rPr lang="en-US" dirty="0" smtClean="0"/>
              <a:t>CREATE TABLE students(id integer NOT NULL</a:t>
            </a:r>
            <a:r>
              <a:rPr lang="en-US" b="1" dirty="0" smtClean="0"/>
              <a:t>,</a:t>
            </a:r>
            <a:r>
              <a:rPr lang="ru-RU" b="1" dirty="0" smtClean="0"/>
              <a:t> </a:t>
            </a:r>
            <a:r>
              <a:rPr lang="en-US" dirty="0" err="1" smtClean="0"/>
              <a:t>group_id</a:t>
            </a:r>
            <a:r>
              <a:rPr lang="en-US" dirty="0" smtClean="0"/>
              <a:t> integer NOT NULL ,</a:t>
            </a:r>
          </a:p>
          <a:p>
            <a:r>
              <a:rPr lang="ru-RU" dirty="0" smtClean="0"/>
              <a:t>                                           </a:t>
            </a:r>
            <a:r>
              <a:rPr lang="en-US" dirty="0" err="1" smtClean="0"/>
              <a:t>fname</a:t>
            </a:r>
            <a:r>
              <a:rPr lang="en-US" dirty="0" smtClean="0"/>
              <a:t> </a:t>
            </a:r>
            <a:r>
              <a:rPr lang="en-US" dirty="0" err="1" smtClean="0"/>
              <a:t>varchar</a:t>
            </a:r>
            <a:r>
              <a:rPr lang="en-US" dirty="0" smtClean="0"/>
              <a:t>(30) NOT NULL,</a:t>
            </a:r>
            <a:r>
              <a:rPr lang="ru-RU" dirty="0" smtClean="0"/>
              <a:t> </a:t>
            </a:r>
            <a:r>
              <a:rPr lang="en-US" dirty="0" err="1" smtClean="0"/>
              <a:t>lname</a:t>
            </a:r>
            <a:r>
              <a:rPr lang="en-US" dirty="0" smtClean="0"/>
              <a:t> </a:t>
            </a:r>
            <a:r>
              <a:rPr lang="en-US" dirty="0" err="1" smtClean="0"/>
              <a:t>varchar</a:t>
            </a:r>
            <a:r>
              <a:rPr lang="en-US" dirty="0" smtClean="0"/>
              <a:t>(30),</a:t>
            </a:r>
            <a:r>
              <a:rPr lang="ru-RU" dirty="0" smtClean="0"/>
              <a:t> </a:t>
            </a:r>
          </a:p>
          <a:p>
            <a:r>
              <a:rPr lang="ru-RU" dirty="0" smtClean="0"/>
              <a:t>                                           </a:t>
            </a:r>
            <a:r>
              <a:rPr lang="en-US" dirty="0" smtClean="0"/>
              <a:t>age integer </a:t>
            </a:r>
            <a:r>
              <a:rPr lang="en-US" b="1" dirty="0" smtClean="0"/>
              <a:t>CHECK (age &gt; 18));</a:t>
            </a:r>
          </a:p>
          <a:p>
            <a:endParaRPr lang="ru-RU" dirty="0" smtClean="0"/>
          </a:p>
          <a:p>
            <a:r>
              <a:rPr lang="en-US" dirty="0" smtClean="0"/>
              <a:t>ALTER TABLE students ADD CONSTRAINT check1 </a:t>
            </a:r>
            <a:r>
              <a:rPr lang="en-US" b="1" dirty="0" smtClean="0"/>
              <a:t>CHECK (age &gt; 18);</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1000"/>
                                        <p:tgtEl>
                                          <p:spTgt spid="16"/>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27">
                                            <p:bg/>
                                          </p:spTgt>
                                        </p:tgtEl>
                                        <p:attrNameLst>
                                          <p:attrName>style.visibility</p:attrName>
                                        </p:attrNameLst>
                                      </p:cBhvr>
                                      <p:to>
                                        <p:strVal val="visible"/>
                                      </p:to>
                                    </p:set>
                                    <p:anim calcmode="lin" valueType="num">
                                      <p:cBhvr>
                                        <p:cTn id="11" dur="1000" fill="hold"/>
                                        <p:tgtEl>
                                          <p:spTgt spid="27">
                                            <p:bg/>
                                          </p:spTgt>
                                        </p:tgtEl>
                                        <p:attrNameLst>
                                          <p:attrName>ppt_x</p:attrName>
                                        </p:attrNameLst>
                                      </p:cBhvr>
                                      <p:tavLst>
                                        <p:tav tm="0">
                                          <p:val>
                                            <p:strVal val="#ppt_x-.2"/>
                                          </p:val>
                                        </p:tav>
                                        <p:tav tm="100000">
                                          <p:val>
                                            <p:strVal val="#ppt_x"/>
                                          </p:val>
                                        </p:tav>
                                      </p:tavLst>
                                    </p:anim>
                                    <p:anim calcmode="lin" valueType="num">
                                      <p:cBhvr>
                                        <p:cTn id="12" dur="1000" fill="hold"/>
                                        <p:tgtEl>
                                          <p:spTgt spid="27">
                                            <p:bg/>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
                                            <p:bg/>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calcmode="lin" valueType="num">
                                      <p:cBhvr>
                                        <p:cTn id="17" dur="10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7254</TotalTime>
  <Words>10958</Words>
  <Application>Microsoft Office PowerPoint</Application>
  <PresentationFormat>Экран (4:3)</PresentationFormat>
  <Paragraphs>1953</Paragraphs>
  <Slides>136</Slides>
  <Notes>136</Notes>
  <HiddenSlides>0</HiddenSlides>
  <MMClips>0</MMClips>
  <ScaleCrop>false</ScaleCrop>
  <HeadingPairs>
    <vt:vector size="4" baseType="variant">
      <vt:variant>
        <vt:lpstr>Тема</vt:lpstr>
      </vt:variant>
      <vt:variant>
        <vt:i4>1</vt:i4>
      </vt:variant>
      <vt:variant>
        <vt:lpstr>Заголовки слайдов</vt:lpstr>
      </vt:variant>
      <vt:variant>
        <vt:i4>136</vt:i4>
      </vt:variant>
    </vt:vector>
  </HeadingPairs>
  <TitlesOfParts>
    <vt:vector size="137"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Smith</dc:creator>
  <cp:lastModifiedBy>Сергей</cp:lastModifiedBy>
  <cp:revision>834</cp:revision>
  <dcterms:created xsi:type="dcterms:W3CDTF">2011-02-07T16:44:09Z</dcterms:created>
  <dcterms:modified xsi:type="dcterms:W3CDTF">2015-05-05T10:35:23Z</dcterms:modified>
</cp:coreProperties>
</file>