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52" r:id="rId3"/>
    <p:sldId id="387" r:id="rId4"/>
    <p:sldId id="366" r:id="rId5"/>
    <p:sldId id="398" r:id="rId6"/>
    <p:sldId id="392" r:id="rId7"/>
    <p:sldId id="379" r:id="rId8"/>
    <p:sldId id="384" r:id="rId9"/>
    <p:sldId id="385" r:id="rId10"/>
    <p:sldId id="399" r:id="rId11"/>
    <p:sldId id="393" r:id="rId12"/>
    <p:sldId id="400" r:id="rId13"/>
    <p:sldId id="381" r:id="rId14"/>
    <p:sldId id="382" r:id="rId15"/>
    <p:sldId id="383" r:id="rId16"/>
    <p:sldId id="389" r:id="rId17"/>
    <p:sldId id="401" r:id="rId18"/>
    <p:sldId id="394" r:id="rId19"/>
    <p:sldId id="390" r:id="rId20"/>
    <p:sldId id="402" r:id="rId21"/>
    <p:sldId id="395" r:id="rId22"/>
    <p:sldId id="377" r:id="rId23"/>
    <p:sldId id="378" r:id="rId24"/>
    <p:sldId id="391" r:id="rId25"/>
    <p:sldId id="396" r:id="rId26"/>
    <p:sldId id="367" r:id="rId27"/>
    <p:sldId id="403" r:id="rId28"/>
    <p:sldId id="368" r:id="rId29"/>
    <p:sldId id="365" r:id="rId30"/>
    <p:sldId id="353" r:id="rId31"/>
    <p:sldId id="354" r:id="rId32"/>
    <p:sldId id="355" r:id="rId33"/>
    <p:sldId id="356" r:id="rId34"/>
    <p:sldId id="358" r:id="rId35"/>
    <p:sldId id="359" r:id="rId36"/>
    <p:sldId id="386" r:id="rId37"/>
    <p:sldId id="357" r:id="rId38"/>
    <p:sldId id="369" r:id="rId39"/>
    <p:sldId id="371" r:id="rId40"/>
    <p:sldId id="372" r:id="rId41"/>
    <p:sldId id="397" r:id="rId42"/>
    <p:sldId id="370" r:id="rId43"/>
    <p:sldId id="373" r:id="rId44"/>
    <p:sldId id="375" r:id="rId45"/>
    <p:sldId id="374" r:id="rId46"/>
    <p:sldId id="376" r:id="rId47"/>
    <p:sldId id="270" r:id="rId48"/>
    <p:sldId id="272" r:id="rId49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1" autoAdjust="0"/>
  </p:normalViewPr>
  <p:slideViewPr>
    <p:cSldViewPr showGuides="1">
      <p:cViewPr>
        <p:scale>
          <a:sx n="70" d="100"/>
          <a:sy n="70" d="100"/>
        </p:scale>
        <p:origin x="-1410" y="-18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8981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9886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21.04.2015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gif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gif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Функциональная и структурная организация ПК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№2.  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Какая разрядность </a:t>
            </a:r>
            <a:r>
              <a:rPr lang="ru-RU" sz="1600" b="1" dirty="0" smtClean="0"/>
              <a:t>у представленных на рисунке </a:t>
            </a:r>
            <a:r>
              <a:rPr lang="ru-RU" sz="1600" b="1" dirty="0" smtClean="0"/>
              <a:t>процессоров? </a:t>
            </a:r>
            <a:endParaRPr lang="ru-RU" sz="1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0" y="2242791"/>
            <a:ext cx="3069187" cy="25371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03" y="2242791"/>
            <a:ext cx="2022294" cy="194564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1436" y="4869192"/>
            <a:ext cx="8281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Какая </a:t>
            </a:r>
            <a:r>
              <a:rPr lang="ru-RU" sz="1600" b="1" dirty="0" smtClean="0"/>
              <a:t>образом решается проблема установки 32- и 64-битных операционных систем?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7550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ФОРМАТ КОМАНД И ДАННЫХ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716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CISC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CISC</a:t>
            </a:r>
            <a:r>
              <a:rPr lang="ru-RU" sz="1600" b="1" dirty="0" smtClean="0"/>
              <a:t> (англ. </a:t>
            </a:r>
            <a:r>
              <a:rPr lang="ru-RU" sz="1600" b="1" dirty="0" err="1" smtClean="0"/>
              <a:t>Complex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computing</a:t>
            </a:r>
            <a:r>
              <a:rPr lang="ru-RU" sz="1600" b="1" dirty="0" smtClean="0"/>
              <a:t>, или англ. </a:t>
            </a:r>
            <a:r>
              <a:rPr lang="ru-RU" sz="1600" b="1" dirty="0" err="1" smtClean="0"/>
              <a:t>Complex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computer</a:t>
            </a:r>
            <a:r>
              <a:rPr lang="ru-RU" sz="1600" b="1" dirty="0" smtClean="0"/>
              <a:t> — </a:t>
            </a:r>
            <a:r>
              <a:rPr lang="ru-RU" sz="1600" b="1" dirty="0" smtClean="0">
                <a:solidFill>
                  <a:srgbClr val="C00000"/>
                </a:solidFill>
              </a:rPr>
              <a:t>компьютер с комплексным набором </a:t>
            </a:r>
            <a:r>
              <a:rPr lang="ru-RU" sz="1600" b="1" dirty="0" smtClean="0">
                <a:solidFill>
                  <a:srgbClr val="C00000"/>
                </a:solidFill>
              </a:rPr>
              <a:t>команд</a:t>
            </a:r>
            <a:r>
              <a:rPr lang="ru-RU" sz="1600" b="1" dirty="0" smtClean="0"/>
              <a:t>; выполняются </a:t>
            </a:r>
            <a:r>
              <a:rPr lang="ru-RU" sz="1600" b="1" dirty="0" smtClean="0"/>
              <a:t>операции типа операции типа «память – память», «память – регистр», «регистр – память», «регистр – регистр</a:t>
            </a:r>
            <a:r>
              <a:rPr lang="ru-RU" sz="1600" b="1" dirty="0" smtClean="0"/>
              <a:t>») - </a:t>
            </a:r>
            <a:r>
              <a:rPr lang="ru-RU" sz="1600" b="1" dirty="0"/>
              <a:t>тип проектирования процессорных архитектур, которые имеют такие </a:t>
            </a:r>
            <a:r>
              <a:rPr lang="ru-RU" sz="1600" b="1" dirty="0" smtClean="0"/>
              <a:t>особенности:</a:t>
            </a:r>
          </a:p>
          <a:p>
            <a:pPr algn="just"/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арифметические </a:t>
            </a:r>
            <a:r>
              <a:rPr lang="ru-RU" sz="1600" b="1" dirty="0"/>
              <a:t>действия выполняются одной командой</a:t>
            </a:r>
            <a:r>
              <a:rPr lang="ru-RU" sz="1600" b="1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длина </a:t>
            </a:r>
            <a:r>
              <a:rPr lang="ru-RU" sz="1600" b="1" dirty="0"/>
              <a:t>команды может быть любой</a:t>
            </a:r>
            <a:r>
              <a:rPr lang="ru-RU" sz="1600" b="1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каждый </a:t>
            </a:r>
            <a:r>
              <a:rPr lang="ru-RU" sz="1600" b="1" dirty="0"/>
              <a:t>регистр выполняет строго свою функцию и их количество </a:t>
            </a:r>
            <a:r>
              <a:rPr lang="ru-RU" sz="1600" b="1" dirty="0" smtClean="0"/>
              <a:t>ограничено</a:t>
            </a:r>
            <a:r>
              <a:rPr lang="ru-RU" sz="1600" b="1" dirty="0"/>
              <a:t>.</a:t>
            </a:r>
            <a:endParaRPr lang="ru-RU" sz="1600" b="1" dirty="0" smtClean="0"/>
          </a:p>
          <a:p>
            <a:pPr marL="285750" indent="-285750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 smtClean="0"/>
              <a:t>Типичные </a:t>
            </a:r>
            <a:r>
              <a:rPr lang="ru-RU" sz="1600" b="1" dirty="0"/>
              <a:t>представители </a:t>
            </a:r>
            <a:r>
              <a:rPr lang="en-US" sz="1600" b="1" dirty="0"/>
              <a:t>CISC </a:t>
            </a:r>
            <a:r>
              <a:rPr lang="ru-RU" sz="1600" b="1" dirty="0"/>
              <a:t>образной </a:t>
            </a:r>
            <a:r>
              <a:rPr lang="ru-RU" sz="1600" b="1" dirty="0" smtClean="0"/>
              <a:t>архитектуры: </a:t>
            </a:r>
            <a:r>
              <a:rPr lang="en-US" sz="1600" b="1" dirty="0"/>
              <a:t>z/Architecture, VAX, PDP-11, Motorola 68k </a:t>
            </a:r>
            <a:r>
              <a:rPr lang="ru-RU" sz="1600" b="1" dirty="0"/>
              <a:t>и процессоры с </a:t>
            </a:r>
            <a:r>
              <a:rPr lang="en-US" sz="1600" b="1" dirty="0"/>
              <a:t>x86 </a:t>
            </a:r>
            <a:r>
              <a:rPr lang="ru-RU" sz="1600" b="1" dirty="0"/>
              <a:t>архитектурой (</a:t>
            </a:r>
            <a:r>
              <a:rPr lang="en-US" sz="1600" b="1" dirty="0"/>
              <a:t>Intel Pentium, Core, AMD Athlon &amp; </a:t>
            </a:r>
            <a:r>
              <a:rPr lang="en-US" sz="1600" b="1" dirty="0" err="1"/>
              <a:t>etc</a:t>
            </a:r>
            <a:r>
              <a:rPr lang="en-US" sz="1600" b="1" dirty="0" smtClean="0"/>
              <a:t>).</a:t>
            </a:r>
          </a:p>
          <a:p>
            <a:pPr algn="just"/>
            <a:endParaRPr lang="en-US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Недостатки CISC архитектуры:</a:t>
            </a:r>
          </a:p>
          <a:p>
            <a:pPr algn="just">
              <a:buFontTx/>
              <a:buChar char="-"/>
            </a:pPr>
            <a:r>
              <a:rPr lang="ru-RU" sz="1600" b="1" dirty="0"/>
              <a:t>    высокая стоимость аппаратной части;</a:t>
            </a:r>
          </a:p>
          <a:p>
            <a:pPr algn="just">
              <a:buFontTx/>
              <a:buChar char="-"/>
            </a:pPr>
            <a:r>
              <a:rPr lang="ru-RU" sz="1600" b="1" dirty="0"/>
              <a:t>    сложности с распараллеливанием вычислений.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62" y="4129092"/>
            <a:ext cx="2250108" cy="20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CISC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процессоры с х86 архитектурой встраивается </a:t>
            </a:r>
            <a:r>
              <a:rPr lang="ru-RU" sz="1600" b="1" dirty="0">
                <a:solidFill>
                  <a:srgbClr val="C00000"/>
                </a:solidFill>
              </a:rPr>
              <a:t>аппаратный двусторонний «переводчик»</a:t>
            </a:r>
            <a:r>
              <a:rPr lang="ru-RU" sz="1600" b="1" dirty="0"/>
              <a:t>, превращающий команды x86 в команды </a:t>
            </a:r>
            <a:r>
              <a:rPr lang="ru-RU" sz="1600" b="1" dirty="0">
                <a:solidFill>
                  <a:srgbClr val="C00000"/>
                </a:solidFill>
              </a:rPr>
              <a:t>внутреннего RISC-процессора</a:t>
            </a:r>
            <a:r>
              <a:rPr lang="ru-RU" sz="1600" b="1" dirty="0"/>
              <a:t>. Одна команда x86 может производить несколько RISC-команд.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Исполнение </a:t>
            </a:r>
            <a:r>
              <a:rPr lang="ru-RU" sz="1600" b="1" dirty="0"/>
              <a:t>команд происходит на </a:t>
            </a:r>
            <a:r>
              <a:rPr lang="ru-RU" sz="1600" b="1" dirty="0" err="1">
                <a:solidFill>
                  <a:srgbClr val="C00000"/>
                </a:solidFill>
              </a:rPr>
              <a:t>суперскалярном</a:t>
            </a:r>
            <a:r>
              <a:rPr lang="ru-RU" sz="1600" b="1" dirty="0">
                <a:solidFill>
                  <a:srgbClr val="C00000"/>
                </a:solidFill>
              </a:rPr>
              <a:t> конвейере </a:t>
            </a:r>
            <a:r>
              <a:rPr lang="ru-RU" sz="1600" b="1" dirty="0"/>
              <a:t>по несколько штук и в несколько потоков </a:t>
            </a:r>
            <a:r>
              <a:rPr lang="ru-RU" sz="1600" b="1" dirty="0" smtClean="0"/>
              <a:t>одновременно.</a:t>
            </a:r>
            <a:r>
              <a:rPr lang="en-US" sz="1600" b="1" dirty="0" smtClean="0"/>
              <a:t> </a:t>
            </a:r>
            <a:r>
              <a:rPr lang="ru-RU" sz="1600" b="1" dirty="0" smtClean="0"/>
              <a:t>Такие </a:t>
            </a:r>
            <a:r>
              <a:rPr lang="ru-RU" sz="1600" b="1" dirty="0"/>
              <a:t>эмуляции </a:t>
            </a:r>
            <a:r>
              <a:rPr lang="ru-RU" sz="1600" b="1" dirty="0">
                <a:solidFill>
                  <a:srgbClr val="C00000"/>
                </a:solidFill>
              </a:rPr>
              <a:t>потребовались для увеличения скорости обработки CISC-команд</a:t>
            </a:r>
            <a:r>
              <a:rPr lang="ru-RU" sz="1600" b="1" dirty="0"/>
              <a:t>, ведь практически любой CISC-процессор уступает RISC-процессору по количеству выполняемых операций в секунду, и по затрачиваемому энергопотреблению на одну и ту же операцию</a:t>
            </a:r>
            <a:r>
              <a:rPr lang="ru-RU" sz="1600" b="1" dirty="0" smtClean="0"/>
              <a:t>.</a:t>
            </a:r>
            <a:endParaRPr lang="en-US" sz="1600" b="1" dirty="0" smtClean="0"/>
          </a:p>
          <a:p>
            <a:pPr algn="just"/>
            <a:endParaRPr lang="ru-RU" sz="1600" b="1" dirty="0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2548" y="3474133"/>
            <a:ext cx="3033493" cy="157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262694" y="3695882"/>
            <a:ext cx="54794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Отсюда следует вывод, что х86 архитектура, основанная на CISC постепенно исчерпывает себя и немного тормозит развитие вычислительных способностей современных систем. К тому же, CISC процессоры сложны в проектировании и дороги в производстве + имеют проблемы с полноценным распараллеливанием вычислений (приходится постоянно оптимизировать софт).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RISC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13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RISC</a:t>
            </a:r>
            <a:r>
              <a:rPr lang="ru-RU" sz="1600" b="1" dirty="0" smtClean="0"/>
              <a:t> (англ. </a:t>
            </a:r>
            <a:r>
              <a:rPr lang="ru-RU" sz="1600" b="1" dirty="0" err="1" smtClean="0"/>
              <a:t>Restricted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reduced</a:t>
            </a:r>
            <a:r>
              <a:rPr lang="ru-RU" sz="1600" b="1" dirty="0" smtClean="0"/>
              <a:t>)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computer</a:t>
            </a:r>
            <a:r>
              <a:rPr lang="ru-RU" sz="1600" b="1" dirty="0" smtClean="0"/>
              <a:t> — </a:t>
            </a:r>
            <a:r>
              <a:rPr lang="ru-RU" sz="1600" b="1" dirty="0" smtClean="0">
                <a:solidFill>
                  <a:srgbClr val="C00000"/>
                </a:solidFill>
              </a:rPr>
              <a:t>компьютер с сокращённым набором команд</a:t>
            </a:r>
            <a:r>
              <a:rPr lang="ru-RU" sz="1600" b="1" dirty="0" smtClean="0"/>
              <a:t>) — быстродействие увеличивается за счёт упрощения инструкций, чтобы их декодирование было более простым, а время выполнения  — короче. Основными являются операции типа «регистр – </a:t>
            </a:r>
            <a:r>
              <a:rPr lang="ru-RU" sz="1600" b="1" dirty="0" err="1" smtClean="0"/>
              <a:t>регистр</a:t>
            </a:r>
            <a:r>
              <a:rPr lang="ru-RU" sz="1600" b="1" dirty="0" smtClean="0"/>
              <a:t>».</a:t>
            </a:r>
            <a:endParaRPr lang="en-US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Особенности:</a:t>
            </a:r>
          </a:p>
          <a:p>
            <a:pPr algn="just"/>
            <a:r>
              <a:rPr lang="ru-RU" sz="1600" b="1" dirty="0" smtClean="0"/>
              <a:t>- сокращенное количество команд;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большинство команд выполняется за один машинный такт;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постоянная длинна команд;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небольшое число способов адресации и форматов команд;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большое число регистров внутренней памяти процессора.</a:t>
            </a:r>
          </a:p>
        </p:txBody>
      </p:sp>
      <p:pic>
        <p:nvPicPr>
          <p:cNvPr id="17510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6152" y="2524120"/>
            <a:ext cx="1643060" cy="164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28576" y="4062416"/>
            <a:ext cx="67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настоящее время многие архитектуры процессоров являются RISC-подобными, к примеру, ARM (</a:t>
            </a:r>
            <a:r>
              <a:rPr lang="en-US" sz="1600" b="1" dirty="0" smtClean="0"/>
              <a:t>Arm Ltd.</a:t>
            </a:r>
            <a:r>
              <a:rPr lang="ru-RU" sz="1600" b="1" dirty="0" smtClean="0"/>
              <a:t>), </a:t>
            </a:r>
            <a:r>
              <a:rPr lang="en-US" sz="1600" b="1" dirty="0" smtClean="0"/>
              <a:t>Ultra </a:t>
            </a:r>
            <a:r>
              <a:rPr lang="ru-RU" sz="1600" b="1" dirty="0" smtClean="0"/>
              <a:t>SPARC</a:t>
            </a:r>
            <a:r>
              <a:rPr lang="en-US" sz="1600" b="1" dirty="0" smtClean="0"/>
              <a:t> (</a:t>
            </a:r>
            <a:r>
              <a:rPr lang="ru-RU" sz="1600" b="1" dirty="0" smtClean="0"/>
              <a:t>Sun/</a:t>
            </a:r>
            <a:r>
              <a:rPr lang="en-US" sz="1600" b="1" dirty="0" smtClean="0"/>
              <a:t>Oracle)</a:t>
            </a:r>
            <a:r>
              <a:rPr lang="ru-RU" sz="1600" b="1" dirty="0" smtClean="0"/>
              <a:t>, POWER</a:t>
            </a:r>
            <a:r>
              <a:rPr lang="en-US" sz="1600" b="1" dirty="0" smtClean="0"/>
              <a:t>, PowerPC (</a:t>
            </a:r>
            <a:r>
              <a:rPr lang="ru-RU" sz="1600" b="1" dirty="0" smtClean="0"/>
              <a:t>IBM</a:t>
            </a:r>
            <a:r>
              <a:rPr lang="en-US" sz="1600" b="1" dirty="0" smtClean="0"/>
              <a:t>)</a:t>
            </a:r>
            <a:r>
              <a:rPr lang="ru-RU" sz="1600" b="1" dirty="0" smtClean="0"/>
              <a:t>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Первые </a:t>
            </a:r>
            <a:r>
              <a:rPr lang="ru-RU" sz="1600" b="1" dirty="0" smtClean="0"/>
              <a:t>RISC-процессоры даже не имели инструкций умножения и деления. Это также облегчает повышение тактовой частоты и делает более эффективной </a:t>
            </a:r>
            <a:r>
              <a:rPr lang="ru-RU" sz="1600" b="1" dirty="0" err="1" smtClean="0">
                <a:solidFill>
                  <a:srgbClr val="C00000"/>
                </a:solidFill>
              </a:rPr>
              <a:t>суперскалярность</a:t>
            </a:r>
            <a:r>
              <a:rPr lang="ru-RU" sz="1600" b="1" dirty="0" smtClean="0"/>
              <a:t> (распараллеливание инструкций между несколькими исполнительными блоками).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05664" y="4333880"/>
            <a:ext cx="1785829" cy="176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VLIW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VLIW</a:t>
            </a:r>
            <a:r>
              <a:rPr lang="ru-RU" sz="1600" b="1" dirty="0" smtClean="0"/>
              <a:t> (англ. </a:t>
            </a:r>
            <a:r>
              <a:rPr lang="ru-RU" sz="1600" b="1" dirty="0" err="1" smtClean="0"/>
              <a:t>very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long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word</a:t>
            </a:r>
            <a:r>
              <a:rPr lang="ru-RU" sz="1600" b="1" dirty="0" smtClean="0"/>
              <a:t> — </a:t>
            </a:r>
            <a:r>
              <a:rPr lang="ru-RU" sz="1600" b="1" dirty="0" smtClean="0">
                <a:solidFill>
                  <a:srgbClr val="C00000"/>
                </a:solidFill>
              </a:rPr>
              <a:t>«очень длинная машинная команда»</a:t>
            </a:r>
            <a:r>
              <a:rPr lang="ru-RU" sz="1600" b="1" dirty="0" smtClean="0"/>
              <a:t>) — архитектура процессоров с несколькими вычислительными устройствами. Характеризуется тем, что одна инструкция процессора содержит несколько операций, которые должны выполняться параллельно. </a:t>
            </a:r>
            <a:endParaRPr lang="en-US" sz="1600" b="1" dirty="0" smtClean="0"/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Особенности</a:t>
            </a:r>
            <a:r>
              <a:rPr lang="ru-RU" sz="1600" b="1" dirty="0" smtClean="0">
                <a:solidFill>
                  <a:srgbClr val="C00000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компилятор группирует несвязные структуры в пакеты, соответствующие структуре процессора;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пакеты преобразуются в командные слова большой длинны;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с процессора снимается нагрузка по поиску параллелизма несвязных операций;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программное планирование выполнения команд (в отличие от </a:t>
            </a:r>
            <a:r>
              <a:rPr lang="ru-RU" sz="1600" b="1" dirty="0" err="1" smtClean="0"/>
              <a:t>суперскалярной</a:t>
            </a:r>
            <a:r>
              <a:rPr lang="ru-RU" sz="1600" b="1" dirty="0" smtClean="0"/>
              <a:t> обработки).</a:t>
            </a:r>
          </a:p>
        </p:txBody>
      </p:sp>
      <p:pic>
        <p:nvPicPr>
          <p:cNvPr id="17305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4200" y="4152904"/>
            <a:ext cx="2202160" cy="204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28576" y="4424368"/>
            <a:ext cx="6538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VLIW можно считать логическим продолжением идеологии RISC, расширяющей её на архитектуры с несколькими вычислительными модулями. 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В чистом виде архитектуру </a:t>
            </a:r>
            <a:r>
              <a:rPr lang="en-US" sz="1600" b="1" dirty="0" smtClean="0"/>
              <a:t>VLIW </a:t>
            </a:r>
            <a:r>
              <a:rPr lang="ru-RU" sz="1600" b="1" dirty="0" smtClean="0"/>
              <a:t>имеют процессоры </a:t>
            </a:r>
            <a:r>
              <a:rPr lang="en-US" sz="1600" b="1" dirty="0" err="1" smtClean="0"/>
              <a:t>TriMedia</a:t>
            </a:r>
            <a:r>
              <a:rPr lang="en-US" sz="1600" b="1" dirty="0" smtClean="0"/>
              <a:t> </a:t>
            </a:r>
            <a:r>
              <a:rPr lang="ru-RU" sz="1600" b="1" dirty="0" smtClean="0"/>
              <a:t>фирмы </a:t>
            </a:r>
            <a:r>
              <a:rPr lang="en-US" sz="1600" b="1" dirty="0" smtClean="0"/>
              <a:t>Philips </a:t>
            </a:r>
            <a:r>
              <a:rPr lang="ru-RU" sz="1600" b="1" dirty="0" smtClean="0"/>
              <a:t>и семейство </a:t>
            </a:r>
            <a:r>
              <a:rPr lang="en-US" sz="1600" b="1" dirty="0" smtClean="0"/>
              <a:t>DSP C6000 </a:t>
            </a:r>
            <a:r>
              <a:rPr lang="ru-RU" sz="1600" b="1" dirty="0" smtClean="0"/>
              <a:t>фирмы </a:t>
            </a:r>
            <a:r>
              <a:rPr lang="en-US" sz="1600" b="1" dirty="0" smtClean="0"/>
              <a:t>Texas Instruments. 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Концепция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EPIC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Концепция EPIC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Explicity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Parallel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Computing</a:t>
            </a:r>
            <a:r>
              <a:rPr lang="ru-RU" sz="1600" b="1" dirty="0" smtClean="0"/>
              <a:t> – вычисления с явным параллелизмом команд, где «явным» означает явно указанным при трансляции</a:t>
            </a:r>
            <a:r>
              <a:rPr lang="en-US" sz="1600" b="1" dirty="0" smtClean="0"/>
              <a:t>).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Особенности: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большое число регистров (128 64-разрядных регистров общего назначения);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использование простых инструкций, сгруппированных по три, одинаковой длины, образующих длинные командные слова LIW;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переупорядочиванием и оптимизацией команд, так же как и во VLIW, занимается компилятор, а не процессор;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команды из разных ветвей узлового ветвления снабжаются предикатными полями (полями условий) и запускаются параллельно;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выборка данных по предположению (выборка данных до того, как они потребуются, т.е. заранее);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масштабируемость архитектуры до большого количества функциональных устройств.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9064" y="4821281"/>
            <a:ext cx="8415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Данная архитектура использована в 64-разрядной интеловской архитектуре (IA-64) процессоров </a:t>
            </a:r>
            <a:r>
              <a:rPr lang="ru-RU" sz="1600" b="1" dirty="0" err="1" smtClean="0"/>
              <a:t>Itanium</a:t>
            </a:r>
            <a:r>
              <a:rPr lang="ru-RU" sz="1600" b="1" dirty="0" smtClean="0"/>
              <a:t>, Itanium2. B IA-64 используется новый набор команд, разработанный Intel и HP.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963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</a:rPr>
              <a:t>.  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К какой архитектуре относят вычислительную машину, созданную на основе Российского процессора Эльбрус 2000 (</a:t>
            </a:r>
            <a:r>
              <a:rPr lang="en-US" sz="1600" b="1" dirty="0" smtClean="0"/>
              <a:t>E2K)</a:t>
            </a:r>
            <a:r>
              <a:rPr lang="ru-RU" sz="1600" b="1" dirty="0"/>
              <a:t>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811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УВЕЛИЧЕНИЕ ЧИСЛА ПРОЦЕССОРОВ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51343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Суперскалярные архитектуры.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57288"/>
            <a:ext cx="8686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 «</a:t>
            </a:r>
            <a:r>
              <a:rPr lang="ru-RU" sz="1600" b="1" dirty="0" err="1" smtClean="0">
                <a:solidFill>
                  <a:srgbClr val="C00000"/>
                </a:solidFill>
              </a:rPr>
              <a:t>Суперскалярная</a:t>
            </a:r>
            <a:r>
              <a:rPr lang="ru-RU" sz="1600" b="1" dirty="0" smtClean="0">
                <a:solidFill>
                  <a:srgbClr val="C00000"/>
                </a:solidFill>
              </a:rPr>
              <a:t> обработка</a:t>
            </a:r>
            <a:r>
              <a:rPr lang="ru-RU" sz="1600" b="1" dirty="0" smtClean="0"/>
              <a:t>» - в аппаратуру процессора закладываются средства, позволяющие одновременно выполнять две или более скалярные операции, т.е. команды обработки пары чисел. </a:t>
            </a:r>
            <a:endParaRPr lang="ru-RU" sz="1600" b="1" dirty="0" smtClean="0"/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Многофункциональный </a:t>
            </a:r>
            <a:r>
              <a:rPr lang="ru-RU" sz="1600" b="1" dirty="0" smtClean="0">
                <a:solidFill>
                  <a:srgbClr val="C00000"/>
                </a:solidFill>
              </a:rPr>
              <a:t>параллелизм </a:t>
            </a:r>
            <a:r>
              <a:rPr lang="ru-RU" sz="1600" b="1" dirty="0" smtClean="0"/>
              <a:t>- увеличение производительности компьютера пропорционально числу одновременно выполняемых операций.</a:t>
            </a: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Реализуется аппаратный механизм выборки из буфера инструкций (или </a:t>
            </a:r>
            <a:r>
              <a:rPr lang="ru-RU" sz="1600" b="1" dirty="0" err="1" smtClean="0"/>
              <a:t>кэша</a:t>
            </a:r>
            <a:r>
              <a:rPr lang="ru-RU" sz="1600" b="1" dirty="0" smtClean="0"/>
              <a:t> инструкций) несвязанных команд и параллельном запуске их на исполнение. Строится план вычислений во время выполнения кода программы.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«Прозрачность» для программиста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err="1" smtClean="0"/>
              <a:t>Суперскалярная</a:t>
            </a:r>
            <a:r>
              <a:rPr lang="ru-RU" sz="1600" b="1" dirty="0" smtClean="0"/>
              <a:t> обработка широко используется в современных процессорах корпораций Intel, </a:t>
            </a:r>
            <a:r>
              <a:rPr lang="ru-RU" sz="1600" b="1" dirty="0" err="1" smtClean="0"/>
              <a:t>Advanced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Micro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Devices</a:t>
            </a:r>
            <a:r>
              <a:rPr lang="ru-RU" sz="1600" b="1" dirty="0" smtClean="0"/>
              <a:t> (AMD), </a:t>
            </a:r>
            <a:r>
              <a:rPr lang="ru-RU" sz="1600" b="1" dirty="0" err="1" smtClean="0"/>
              <a:t>International</a:t>
            </a:r>
            <a:r>
              <a:rPr lang="ru-RU" sz="1600" b="1" dirty="0" smtClean="0"/>
              <a:t> Business </a:t>
            </a:r>
            <a:r>
              <a:rPr lang="ru-RU" sz="1600" b="1" dirty="0" err="1" smtClean="0"/>
              <a:t>Machines</a:t>
            </a:r>
            <a:r>
              <a:rPr lang="ru-RU" sz="1600" b="1" dirty="0" smtClean="0"/>
              <a:t> (IBM), Sun </a:t>
            </a:r>
            <a:r>
              <a:rPr lang="ru-RU" sz="1600" b="1" dirty="0" err="1" smtClean="0"/>
              <a:t>Microsystems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архитектура?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58724"/>
            <a:ext cx="8686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Архитектура   компьютера   </a:t>
            </a:r>
            <a:r>
              <a:rPr lang="ru-RU" sz="1600" b="1" dirty="0" smtClean="0"/>
              <a:t>- совокупность свойств, существенных для пользователя. </a:t>
            </a:r>
          </a:p>
          <a:p>
            <a:pPr algn="just">
              <a:buFont typeface="Wingdings" pitchFamily="2" charset="2"/>
              <a:buNone/>
            </a:pPr>
            <a:r>
              <a:rPr lang="en-US" sz="1600" b="1" dirty="0" smtClean="0"/>
              <a:t>- </a:t>
            </a:r>
            <a:r>
              <a:rPr lang="ru-RU" sz="1600" b="1" dirty="0" smtClean="0"/>
              <a:t>определяет </a:t>
            </a:r>
            <a:r>
              <a:rPr lang="ru-RU" sz="1600" b="1" dirty="0"/>
              <a:t>принципы действия, информационные связи и взаимное соединение основных логических узлов компьютера: процессора, оперативного ЗУ, внешних ЗУ и периферийных </a:t>
            </a:r>
            <a:r>
              <a:rPr lang="ru-RU" sz="1600" b="1" dirty="0" smtClean="0"/>
              <a:t>устройств;</a:t>
            </a:r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- </a:t>
            </a:r>
            <a:r>
              <a:rPr lang="ru-RU" sz="1600" b="1" dirty="0"/>
              <a:t>общность архитектуры разных компьютеров обеспечивает их совместимость с точки зрения </a:t>
            </a:r>
            <a:r>
              <a:rPr lang="ru-RU" sz="1600" b="1" dirty="0" smtClean="0"/>
              <a:t>пользователя;</a:t>
            </a:r>
            <a:endParaRPr lang="en-US" sz="1600" b="1" dirty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Основное </a:t>
            </a:r>
            <a:r>
              <a:rPr lang="ru-RU" sz="1600" b="1" dirty="0"/>
              <a:t>внимание при </a:t>
            </a:r>
            <a:r>
              <a:rPr lang="ru-RU" sz="1600" b="1" dirty="0" smtClean="0"/>
              <a:t>рассмотрении архитектуры уделяется </a:t>
            </a:r>
            <a:r>
              <a:rPr lang="ru-RU" sz="1600" b="1" dirty="0"/>
              <a:t>структуре и функциональным возможностям машины, которые можно разделить на </a:t>
            </a:r>
            <a:r>
              <a:rPr lang="ru-RU" sz="1600" b="1" dirty="0">
                <a:solidFill>
                  <a:srgbClr val="C00000"/>
                </a:solidFill>
              </a:rPr>
              <a:t>основные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дополнительные</a:t>
            </a:r>
            <a:r>
              <a:rPr lang="ru-RU" sz="1600" b="1" dirty="0"/>
              <a:t>.</a:t>
            </a:r>
            <a:endParaRPr lang="en-US" sz="1600" b="1" dirty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Основные функции </a:t>
            </a:r>
            <a:r>
              <a:rPr lang="ru-RU" sz="1600" b="1" dirty="0" smtClean="0"/>
              <a:t>определяют </a:t>
            </a:r>
            <a:r>
              <a:rPr lang="ru-RU" sz="1600" b="1" dirty="0" smtClean="0">
                <a:solidFill>
                  <a:srgbClr val="C00000"/>
                </a:solidFill>
              </a:rPr>
              <a:t>назначение ЭВМ</a:t>
            </a:r>
            <a:r>
              <a:rPr lang="ru-RU" sz="1600" b="1" dirty="0" smtClean="0"/>
              <a:t> - обработка и хранение информации, обмен информацией с внешними объектами. </a:t>
            </a:r>
          </a:p>
          <a:p>
            <a:pPr algn="just">
              <a:buFont typeface="Wingdings" pitchFamily="2" charset="2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Дополнительные функции </a:t>
            </a:r>
            <a:r>
              <a:rPr lang="ru-RU" sz="1600" b="1" dirty="0" smtClean="0"/>
              <a:t>повышают эффективность выполнения основных функций - обеспечивают различные режимы работы, диалог с пользователем, высокую надежность и др.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Суперскалярные архитектуры.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57288"/>
            <a:ext cx="8686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Задание №4.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 какой модели процессоры </a:t>
            </a:r>
            <a:r>
              <a:rPr lang="en-US" sz="1600" b="1" dirty="0" smtClean="0"/>
              <a:t>Intel </a:t>
            </a:r>
            <a:r>
              <a:rPr lang="ru-RU" sz="1600" b="1" dirty="0" smtClean="0"/>
              <a:t>стали поддерживать </a:t>
            </a:r>
            <a:r>
              <a:rPr lang="ru-RU" sz="1600" b="1" dirty="0" err="1" smtClean="0"/>
              <a:t>суперскалярную</a:t>
            </a:r>
            <a:r>
              <a:rPr lang="ru-RU" sz="1600" b="1" dirty="0" smtClean="0"/>
              <a:t> обработку?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804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ВЗАИМОДЕЙСТВИЕ С ПАМЯТЬЮ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932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SMP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SMP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symmetric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multiprocessing</a:t>
            </a:r>
            <a:r>
              <a:rPr lang="ru-RU" sz="1600" b="1" dirty="0" smtClean="0"/>
              <a:t>) – </a:t>
            </a:r>
            <a:r>
              <a:rPr lang="ru-RU" sz="1600" b="1" dirty="0" smtClean="0">
                <a:solidFill>
                  <a:srgbClr val="C00000"/>
                </a:solidFill>
              </a:rPr>
              <a:t>симметричная многопроцессорная архитектура</a:t>
            </a:r>
            <a:r>
              <a:rPr lang="ru-RU" sz="1600" b="1" dirty="0" smtClean="0"/>
              <a:t>. Предполагает объединение процессоров на общей шине оперативной памяти.</a:t>
            </a:r>
            <a:endParaRPr lang="en-US" sz="1600" b="1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pic>
        <p:nvPicPr>
          <p:cNvPr id="186370" name="Picture 2" descr="&amp;Scy;&amp;khcy;&amp;iecy;&amp;mcy;&amp;acy;&amp;tcy;&amp;icy;&amp;chcy;&amp;iecy;&amp;scy;&amp;kcy;&amp;icy;&amp;jcy; &amp;vcy;&amp;icy;&amp;dcy; SMP-&amp;acy;&amp;rcy;&amp;khcy;&amp;icy;&amp;tcy;&amp;iecy;&amp;kcy;&amp;tcy;&amp;ucy;&amp;rcy;&amp;ycy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552" y="2071680"/>
            <a:ext cx="4963909" cy="171927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28576" y="3699036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Преимущества SMP-систем:</a:t>
            </a:r>
          </a:p>
          <a:p>
            <a:pPr>
              <a:buFontTx/>
              <a:buChar char="-"/>
            </a:pPr>
            <a:r>
              <a:rPr lang="ru-RU" sz="1600" b="1" dirty="0" smtClean="0"/>
              <a:t> аппаратная простота реализации; </a:t>
            </a:r>
          </a:p>
          <a:p>
            <a:pPr>
              <a:buFontTx/>
              <a:buChar char="-"/>
            </a:pPr>
            <a:r>
              <a:rPr lang="ru-RU" sz="1600" b="1" dirty="0" smtClean="0"/>
              <a:t> относительно невысокая цена;</a:t>
            </a:r>
          </a:p>
          <a:p>
            <a:pPr>
              <a:buFontTx/>
              <a:buChar char="-"/>
            </a:pPr>
            <a:r>
              <a:rPr lang="ru-RU" sz="1600" b="1" dirty="0" smtClean="0"/>
              <a:t> увеличение кэша (многоуровневый) приводит к увеличению </a:t>
            </a:r>
            <a:endParaRPr lang="en-US" sz="1600" b="1" dirty="0" smtClean="0"/>
          </a:p>
          <a:p>
            <a:r>
              <a:rPr lang="ru-RU" sz="1600" b="1" dirty="0" smtClean="0"/>
              <a:t>производительности;</a:t>
            </a:r>
          </a:p>
          <a:p>
            <a:pPr>
              <a:buFontTx/>
              <a:buChar char="-"/>
            </a:pPr>
            <a:r>
              <a:rPr lang="ru-RU" sz="1600" b="1" dirty="0" smtClean="0"/>
              <a:t> простота программирования.</a:t>
            </a:r>
          </a:p>
          <a:p>
            <a:endParaRPr lang="ru-RU" sz="1600" b="1" dirty="0" smtClean="0">
              <a:solidFill>
                <a:srgbClr val="C00000"/>
              </a:solidFill>
            </a:endParaRPr>
          </a:p>
          <a:p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ru-RU" sz="1600" b="1" dirty="0" smtClean="0"/>
              <a:t> ожидание в очереди доступа к памяти;</a:t>
            </a:r>
          </a:p>
          <a:p>
            <a:pPr>
              <a:buFontTx/>
              <a:buChar char="-"/>
            </a:pPr>
            <a:r>
              <a:rPr lang="ru-RU" sz="1600" b="1" dirty="0" smtClean="0"/>
              <a:t>  системы с общей памятью плохо масштабируются.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86392" y="2162168"/>
            <a:ext cx="3396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разделяемые данные (репликация)</a:t>
            </a:r>
          </a:p>
          <a:p>
            <a:r>
              <a:rPr lang="ru-RU" sz="1600" b="1" dirty="0" smtClean="0"/>
              <a:t>частные данные</a:t>
            </a:r>
            <a:endParaRPr lang="ru-RU" sz="1600" dirty="0"/>
          </a:p>
        </p:txBody>
      </p:sp>
      <p:cxnSp>
        <p:nvCxnSpPr>
          <p:cNvPr id="17" name="Скругленная соединительная линия 16"/>
          <p:cNvCxnSpPr/>
          <p:nvPr/>
        </p:nvCxnSpPr>
        <p:spPr>
          <a:xfrm rot="5400000" flipH="1" flipV="1">
            <a:off x="5522124" y="3293268"/>
            <a:ext cx="1719272" cy="904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/>
          <p:nvPr/>
        </p:nvCxnSpPr>
        <p:spPr>
          <a:xfrm rot="16200000" flipH="1">
            <a:off x="7015176" y="3067048"/>
            <a:ext cx="1447808" cy="542928"/>
          </a:xfrm>
          <a:prstGeom prst="curvedConnector3">
            <a:avLst>
              <a:gd name="adj1" fmla="val 573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105664" y="4152904"/>
            <a:ext cx="1809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проблема когерентности кэш-памяти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протокол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MMP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MPP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massive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parallel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processing</a:t>
            </a:r>
            <a:r>
              <a:rPr lang="ru-RU" sz="1600" b="1" dirty="0" smtClean="0"/>
              <a:t>) – </a:t>
            </a:r>
            <a:r>
              <a:rPr lang="ru-RU" sz="1600" b="1" dirty="0" smtClean="0">
                <a:solidFill>
                  <a:srgbClr val="C00000"/>
                </a:solidFill>
              </a:rPr>
              <a:t>массивно-параллельная архитектура</a:t>
            </a:r>
            <a:r>
              <a:rPr lang="ru-RU" sz="1600" b="1" dirty="0" smtClean="0"/>
              <a:t>. Главная особенность такой архитектуры состоит в том, что </a:t>
            </a:r>
            <a:r>
              <a:rPr lang="ru-RU" sz="1600" b="1" dirty="0" smtClean="0">
                <a:solidFill>
                  <a:srgbClr val="C00000"/>
                </a:solidFill>
              </a:rPr>
              <a:t>память физически разделена</a:t>
            </a:r>
            <a:r>
              <a:rPr lang="ru-RU" sz="1600" b="1" dirty="0" smtClean="0"/>
              <a:t>. Идея построения систем этого класса тривиальна: берутся серийные микропроцессоры, снабжаются каждый своей локальной памятью, соединяются посредством некоторой коммуникационной среды, например сетью (от простейшей двумерной решетки до гиперкуба).</a:t>
            </a:r>
            <a:endParaRPr lang="en-US" sz="1600" b="1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32444" y="3519012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Преимущества </a:t>
            </a:r>
            <a:r>
              <a:rPr lang="ru-RU" sz="1600" b="1" dirty="0" smtClean="0">
                <a:solidFill>
                  <a:srgbClr val="C00000"/>
                </a:solidFill>
              </a:rPr>
              <a:t>МMP-систем</a:t>
            </a:r>
            <a:r>
              <a:rPr lang="ru-RU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ru-RU" sz="1600" b="1" dirty="0" smtClean="0"/>
              <a:t>стандартные микропроцессоры;</a:t>
            </a:r>
          </a:p>
          <a:p>
            <a:pPr>
              <a:buFontTx/>
              <a:buChar char="-"/>
            </a:pPr>
            <a:r>
              <a:rPr lang="ru-RU" sz="1600" b="1" dirty="0" smtClean="0"/>
              <a:t>хорошая масштабируемость;</a:t>
            </a:r>
          </a:p>
          <a:p>
            <a:pPr>
              <a:buFontTx/>
              <a:buChar char="-"/>
            </a:pPr>
            <a:r>
              <a:rPr lang="ru-RU" sz="1600" b="1" dirty="0" smtClean="0"/>
              <a:t>выбор оптимальной конфигурации.</a:t>
            </a:r>
          </a:p>
          <a:p>
            <a:endParaRPr lang="ru-RU" sz="1600" b="1" dirty="0" smtClean="0">
              <a:solidFill>
                <a:srgbClr val="C00000"/>
              </a:solidFill>
            </a:endParaRPr>
          </a:p>
          <a:p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ru-RU" sz="1600" b="1" dirty="0" smtClean="0"/>
              <a:t>отсутствие общей памяти заметно снижает скорость межпроцессорного обмена (обработка идет медленнее чем локальными процессорами);</a:t>
            </a:r>
          </a:p>
          <a:p>
            <a:pPr>
              <a:buFontTx/>
              <a:buChar char="-"/>
            </a:pPr>
            <a:r>
              <a:rPr lang="ru-RU" sz="1600" b="1" dirty="0" smtClean="0"/>
              <a:t>требуется составление оптимизированных программ;</a:t>
            </a:r>
          </a:p>
          <a:p>
            <a:pPr>
              <a:buFontTx/>
              <a:buChar char="-"/>
            </a:pPr>
            <a:r>
              <a:rPr lang="ru-RU" sz="1600" b="1" dirty="0" smtClean="0"/>
              <a:t> высокая стоимость.</a:t>
            </a:r>
          </a:p>
        </p:txBody>
      </p:sp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0048" y="2795584"/>
            <a:ext cx="4553108" cy="171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Кластерная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Кластерные системы </a:t>
            </a:r>
            <a:r>
              <a:rPr lang="ru-RU" sz="1600" b="1" dirty="0" smtClean="0"/>
              <a:t>представляет собой комбинацию из архитектур SMP и МРР.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Из нескольких стандартных микропроцессоров и общей для них памяти формируется </a:t>
            </a:r>
            <a:r>
              <a:rPr lang="ru-RU" sz="1600" b="1" dirty="0" smtClean="0">
                <a:solidFill>
                  <a:srgbClr val="C00000"/>
                </a:solidFill>
              </a:rPr>
              <a:t>вычислительный узел </a:t>
            </a:r>
            <a:r>
              <a:rPr lang="ru-RU" sz="1600" b="1" dirty="0" smtClean="0"/>
              <a:t>(обычно по архитектуре SMP). Для достижения требуемой вычислительной мощности узлы объединяются высокоскоростными каналами.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2976" y="2829348"/>
            <a:ext cx="4195761" cy="331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138088" y="302092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b="1" dirty="0" smtClean="0"/>
              <a:t>Эффективность распараллеливания процессов сильно зависит от </a:t>
            </a:r>
            <a:r>
              <a:rPr lang="ru-RU" sz="1600" b="1" dirty="0" smtClean="0">
                <a:solidFill>
                  <a:srgbClr val="C00000"/>
                </a:solidFill>
              </a:rPr>
              <a:t>топологии соединения процессорных узлов</a:t>
            </a:r>
            <a:r>
              <a:rPr lang="ru-RU" sz="1600" b="1" dirty="0" smtClean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Идеальной </a:t>
            </a:r>
            <a:r>
              <a:rPr lang="ru-RU" sz="1600" b="1" dirty="0" smtClean="0"/>
              <a:t>является топология, в которой любой узел мог бы напрямую связаться с любым другим узлом.</a:t>
            </a:r>
            <a:endParaRPr lang="en-US" sz="1600" b="1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1-Я КЛАССИФИКАЦИЯ АРХИТЕКТУР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076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Виды архитектуры (1-я классификация).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Гарвардская архитектура;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Классическая (принстонская) архитектура (фон Неймана);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Многопроцессорная архитектура;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Многомашинная архитектура;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Архитектура с параллельными процессорами.</a:t>
            </a:r>
          </a:p>
          <a:p>
            <a:pPr algn="just">
              <a:lnSpc>
                <a:spcPct val="80000"/>
              </a:lnSpc>
            </a:pPr>
            <a:endParaRPr lang="ru-RU" sz="1600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409552" y="4605344"/>
            <a:ext cx="5366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Классификация </a:t>
            </a:r>
            <a:r>
              <a:rPr lang="ru-RU" sz="1600" b="1" dirty="0" smtClean="0">
                <a:solidFill>
                  <a:srgbClr val="C00000"/>
                </a:solidFill>
              </a:rPr>
              <a:t>Флинна</a:t>
            </a:r>
            <a:r>
              <a:rPr lang="ru-RU" sz="1600" b="1" dirty="0" smtClean="0"/>
              <a:t>, Фенга, Базу, Кришнамарфи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5.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80000"/>
              </a:lnSpc>
            </a:pPr>
            <a:r>
              <a:rPr lang="ru-RU" sz="1600" b="1" dirty="0" smtClean="0"/>
              <a:t>Особенности классификации архитектур </a:t>
            </a:r>
            <a:r>
              <a:rPr lang="ru-RU" sz="1600" b="1" dirty="0" err="1" smtClean="0"/>
              <a:t>Кришнамарфи</a:t>
            </a:r>
            <a:r>
              <a:rPr lang="ru-RU" sz="1600" b="1" dirty="0" smtClean="0"/>
              <a:t>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401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Гарвардская архитектура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 (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Говард Эйкен, Марк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X-IX)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/>
            <a:r>
              <a:rPr lang="ru-RU" sz="1600" b="1" dirty="0" smtClean="0"/>
              <a:t>На основе т.н. «Гарвардской архитектуры» строятся Цифровые сигнальные процессоры (ЦСП/</a:t>
            </a:r>
            <a:r>
              <a:rPr lang="en-US" sz="1600" b="1" dirty="0" smtClean="0"/>
              <a:t>DSP</a:t>
            </a:r>
            <a:r>
              <a:rPr lang="ru-RU" sz="1600" b="1" dirty="0" smtClean="0"/>
              <a:t>). Отличительная особенность - программы и данные хранятся в различных устройствах памяти - </a:t>
            </a:r>
            <a:r>
              <a:rPr lang="ru-RU" sz="1600" b="1" dirty="0" smtClean="0">
                <a:solidFill>
                  <a:srgbClr val="C00000"/>
                </a:solidFill>
              </a:rPr>
              <a:t>памяти программ и памяти данных</a:t>
            </a:r>
            <a:r>
              <a:rPr lang="ru-RU" sz="1600" b="1" dirty="0" smtClean="0"/>
              <a:t>. </a:t>
            </a:r>
          </a:p>
          <a:p>
            <a:pPr marL="0" lvl="8" algn="just"/>
            <a:endParaRPr lang="ru-RU" sz="1600" b="1" dirty="0" smtClean="0"/>
          </a:p>
          <a:p>
            <a:pPr marL="0" lvl="8" algn="just"/>
            <a:r>
              <a:rPr lang="ru-RU" sz="1600" b="1" dirty="0" smtClean="0"/>
              <a:t>В отличие от архитектуры фон Неймана, где процессору для выборки команды и двух операндов требуется минимум три цикла шины, ЦСП может производить </a:t>
            </a:r>
            <a:r>
              <a:rPr lang="ru-RU" sz="1600" b="1" dirty="0" smtClean="0">
                <a:solidFill>
                  <a:srgbClr val="C00000"/>
                </a:solidFill>
              </a:rPr>
              <a:t>одновременные обращения как к памяти команд, так и к памяти данных</a:t>
            </a:r>
            <a:r>
              <a:rPr lang="ru-RU" sz="1600" b="1" dirty="0" smtClean="0"/>
              <a:t>, и указанная выше команда может быть получена за два цикла шины. </a:t>
            </a:r>
          </a:p>
          <a:p>
            <a:pPr marL="0" lvl="8" algn="just"/>
            <a:endParaRPr lang="ru-RU" sz="1600" b="1" dirty="0" smtClean="0"/>
          </a:p>
        </p:txBody>
      </p:sp>
      <p:pic>
        <p:nvPicPr>
          <p:cNvPr id="11" name="Рисунок 10" descr="744px-DSP_Memory_Architecture_rus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8" y="3429000"/>
            <a:ext cx="3724276" cy="283825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28576" y="3648825"/>
            <a:ext cx="4795864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lnSpc>
                <a:spcPct val="80000"/>
              </a:lnSpc>
            </a:pPr>
            <a:r>
              <a:rPr lang="ru-RU" sz="1600" b="1" dirty="0" smtClean="0"/>
              <a:t>В реальности, благодаря продуманности системы команд и другим мерам, это время может быть сокращено до одного цикла. </a:t>
            </a:r>
          </a:p>
          <a:p>
            <a:pPr marL="0" lvl="8" algn="just">
              <a:lnSpc>
                <a:spcPct val="80000"/>
              </a:lnSpc>
            </a:pPr>
            <a:endParaRPr lang="ru-RU" sz="1600" b="1" dirty="0" smtClean="0"/>
          </a:p>
          <a:p>
            <a:pPr marL="0" lvl="8" algn="just">
              <a:lnSpc>
                <a:spcPct val="80000"/>
              </a:lnSpc>
            </a:pPr>
            <a:r>
              <a:rPr lang="ru-RU" sz="1600" b="1" dirty="0" smtClean="0"/>
              <a:t>В реальных устройствах память команд может хранить не только программы, но и данные. В этом случае говорят, что ЦСП построен по </a:t>
            </a:r>
            <a:r>
              <a:rPr lang="ru-RU" sz="1600" b="1" dirty="0" smtClean="0">
                <a:solidFill>
                  <a:srgbClr val="C00000"/>
                </a:solidFill>
              </a:rPr>
              <a:t>модифицированной гарвардской архитектуре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Принципы фон Неймана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 (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принстонская архитектура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)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9462" y="1347777"/>
            <a:ext cx="1994036" cy="26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228576" y="1347776"/>
            <a:ext cx="65151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1945-ом году математик </a:t>
            </a:r>
            <a:r>
              <a:rPr lang="ru-RU" sz="1600" b="1" dirty="0" smtClean="0">
                <a:solidFill>
                  <a:srgbClr val="C00000"/>
                </a:solidFill>
              </a:rPr>
              <a:t>Джон фон Нейман </a:t>
            </a:r>
            <a:r>
              <a:rPr lang="ru-RU" sz="1600" b="1" dirty="0" smtClean="0"/>
              <a:t>обобщил материалы по компьютерной тематике и изложил основные принципы функционирования ЭВМ</a:t>
            </a:r>
            <a:r>
              <a:rPr lang="en-US" sz="1600" b="1" dirty="0" smtClean="0"/>
              <a:t> (</a:t>
            </a:r>
            <a:r>
              <a:rPr lang="en-US" sz="1600" b="1" dirty="0" smtClean="0">
                <a:solidFill>
                  <a:srgbClr val="C00000"/>
                </a:solidFill>
              </a:rPr>
              <a:t>ENIAK</a:t>
            </a:r>
            <a:r>
              <a:rPr lang="en-US" sz="1600" b="1" dirty="0" smtClean="0"/>
              <a:t>)</a:t>
            </a:r>
            <a:r>
              <a:rPr lang="ru-RU" sz="1600" b="1" dirty="0" smtClean="0"/>
              <a:t>. Эти принципы получили название «принципы фон Неймана», а соответствующая архитектура «</a:t>
            </a:r>
            <a:r>
              <a:rPr lang="ru-RU" sz="1600" b="1" dirty="0" err="1" smtClean="0">
                <a:solidFill>
                  <a:srgbClr val="C00000"/>
                </a:solidFill>
              </a:rPr>
              <a:t>архитектура</a:t>
            </a:r>
            <a:r>
              <a:rPr lang="ru-RU" sz="1600" b="1" dirty="0" smtClean="0">
                <a:solidFill>
                  <a:srgbClr val="C00000"/>
                </a:solidFill>
              </a:rPr>
              <a:t> фон Неймана</a:t>
            </a:r>
            <a:r>
              <a:rPr lang="ru-RU" sz="1600" b="1" dirty="0" smtClean="0"/>
              <a:t>».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Компьютер – </a:t>
            </a:r>
            <a:r>
              <a:rPr lang="ru-RU" sz="1600" b="1" dirty="0" smtClean="0">
                <a:solidFill>
                  <a:srgbClr val="C00000"/>
                </a:solidFill>
              </a:rPr>
              <a:t>универсальное</a:t>
            </a:r>
            <a:r>
              <a:rPr lang="ru-RU" sz="1600" b="1" dirty="0" smtClean="0"/>
              <a:t> устройство обработки информации.</a:t>
            </a:r>
          </a:p>
        </p:txBody>
      </p:sp>
      <p:pic>
        <p:nvPicPr>
          <p:cNvPr id="14" name="Picture 2" descr="http://upload.wikimedia.org/wikipedia/commons/thumb/3/3c/%D0%90%D1%80%D1%85%D0%B8%D1%82%D0%B5%D0%BA%D1%82%D1%83%D1%80%D0%B0_%D1%84%D0%BE%D0%BD_%D0%9D%D0%B5%D0%B9%D0%BC%D0%B0%D0%BD%D0%B0.png/250px-%D0%90%D1%80%D1%85%D0%B8%D1%82%D0%B5%D0%BA%D1%82%D1%83%D1%80%D0%B0_%D1%84%D0%BE%D0%BD_%D0%9D%D0%B5%D0%B9%D0%BC%D0%B0%D0%BD%D0%B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00" y="3850310"/>
            <a:ext cx="3076592" cy="220284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33704" y="4152904"/>
            <a:ext cx="6200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Основные устройства:</a:t>
            </a:r>
          </a:p>
          <a:p>
            <a:pPr algn="just">
              <a:buFontTx/>
              <a:buChar char="-"/>
            </a:pPr>
            <a:r>
              <a:rPr lang="en-US" sz="1600" b="1" dirty="0" smtClean="0"/>
              <a:t> </a:t>
            </a:r>
            <a:r>
              <a:rPr lang="ru-RU" sz="1600" b="1" dirty="0" smtClean="0"/>
              <a:t>арифметико-логическое устройство (</a:t>
            </a:r>
            <a:r>
              <a:rPr lang="ru-RU" sz="1600" b="1" dirty="0" smtClean="0">
                <a:solidFill>
                  <a:srgbClr val="C00000"/>
                </a:solidFill>
              </a:rPr>
              <a:t>АЛУ</a:t>
            </a:r>
            <a:r>
              <a:rPr lang="ru-RU" sz="1600" b="1" dirty="0" smtClean="0"/>
              <a:t>);</a:t>
            </a:r>
          </a:p>
          <a:p>
            <a:pPr algn="just"/>
            <a:r>
              <a:rPr lang="ru-RU" sz="1600" b="1" dirty="0" smtClean="0"/>
              <a:t>- устройство управления (</a:t>
            </a:r>
            <a:r>
              <a:rPr lang="ru-RU" sz="1600" b="1" dirty="0" smtClean="0">
                <a:solidFill>
                  <a:srgbClr val="C00000"/>
                </a:solidFill>
              </a:rPr>
              <a:t>УУ</a:t>
            </a:r>
            <a:r>
              <a:rPr lang="ru-RU" sz="1600" b="1" dirty="0" smtClean="0"/>
              <a:t>);</a:t>
            </a:r>
          </a:p>
          <a:p>
            <a:pPr algn="just"/>
            <a:r>
              <a:rPr lang="ru-RU" sz="1600" b="1" dirty="0" smtClean="0"/>
              <a:t>- запоминающее устройство (</a:t>
            </a:r>
            <a:r>
              <a:rPr lang="ru-RU" sz="1600" b="1" dirty="0" smtClean="0">
                <a:solidFill>
                  <a:srgbClr val="C00000"/>
                </a:solidFill>
              </a:rPr>
              <a:t>ЗУ</a:t>
            </a:r>
            <a:r>
              <a:rPr lang="ru-RU" sz="1600" b="1" dirty="0" smtClean="0"/>
              <a:t>);</a:t>
            </a:r>
          </a:p>
          <a:p>
            <a:pPr algn="just"/>
            <a:r>
              <a:rPr lang="ru-RU" sz="1600" b="1" dirty="0" smtClean="0"/>
              <a:t>- внешние устройства для ввода-вывода информации (</a:t>
            </a:r>
            <a:r>
              <a:rPr lang="en-US" sz="1600" b="1" dirty="0" smtClean="0">
                <a:solidFill>
                  <a:srgbClr val="C00000"/>
                </a:solidFill>
              </a:rPr>
              <a:t>I/O</a:t>
            </a:r>
            <a:r>
              <a:rPr lang="ru-RU" sz="1600" b="1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архитектура?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94561" name="Group 1"/>
          <p:cNvGrpSpPr>
            <a:grpSpLocks noChangeAspect="1"/>
          </p:cNvGrpSpPr>
          <p:nvPr/>
        </p:nvGrpSpPr>
        <p:grpSpPr bwMode="auto">
          <a:xfrm>
            <a:off x="952480" y="1322503"/>
            <a:ext cx="7420016" cy="4746175"/>
            <a:chOff x="1589" y="1797"/>
            <a:chExt cx="8727" cy="5582"/>
          </a:xfrm>
        </p:grpSpPr>
        <p:sp>
          <p:nvSpPr>
            <p:cNvPr id="194599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589" y="1797"/>
              <a:ext cx="8727" cy="55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98" name="Text Box 38"/>
            <p:cNvSpPr txBox="1">
              <a:spLocks noChangeArrowheads="1"/>
            </p:cNvSpPr>
            <p:nvPr/>
          </p:nvSpPr>
          <p:spPr bwMode="auto">
            <a:xfrm>
              <a:off x="4250" y="1930"/>
              <a:ext cx="3420" cy="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Архитектура компьютера (ЭВМ)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7" name="Text Box 37"/>
            <p:cNvSpPr txBox="1">
              <a:spLocks noChangeArrowheads="1"/>
            </p:cNvSpPr>
            <p:nvPr/>
          </p:nvSpPr>
          <p:spPr bwMode="auto">
            <a:xfrm>
              <a:off x="1687" y="3359"/>
              <a:ext cx="2564" cy="9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Функциональные 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 логические</a:t>
              </a:r>
              <a:endPara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возможности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6" name="Text Box 36"/>
            <p:cNvSpPr txBox="1">
              <a:spLocks noChangeArrowheads="1"/>
            </p:cNvSpPr>
            <p:nvPr/>
          </p:nvSpPr>
          <p:spPr bwMode="auto">
            <a:xfrm>
              <a:off x="4762" y="3376"/>
              <a:ext cx="2602" cy="9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72000" tIns="36000" rIns="72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Структурная</a:t>
              </a:r>
              <a:endParaRPr kumimoji="0" lang="ru-RU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организация</a:t>
              </a:r>
              <a:endParaRPr kumimoji="0" lang="ru-RU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аппаратных средств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5" name="Text Box 35"/>
            <p:cNvSpPr txBox="1">
              <a:spLocks noChangeArrowheads="1"/>
            </p:cNvSpPr>
            <p:nvPr/>
          </p:nvSpPr>
          <p:spPr bwMode="auto">
            <a:xfrm>
              <a:off x="2106" y="6540"/>
              <a:ext cx="2463" cy="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Разрядность </a:t>
              </a:r>
              <a:b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обрабатываемых слов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4" name="Line 34"/>
            <p:cNvSpPr>
              <a:spLocks noChangeShapeType="1"/>
            </p:cNvSpPr>
            <p:nvPr/>
          </p:nvSpPr>
          <p:spPr bwMode="auto">
            <a:xfrm>
              <a:off x="5925" y="2730"/>
              <a:ext cx="1" cy="32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4589" name="Group 29"/>
            <p:cNvGrpSpPr>
              <a:grpSpLocks/>
            </p:cNvGrpSpPr>
            <p:nvPr/>
          </p:nvGrpSpPr>
          <p:grpSpPr bwMode="auto">
            <a:xfrm>
              <a:off x="3041" y="3053"/>
              <a:ext cx="5580" cy="324"/>
              <a:chOff x="3286" y="3247"/>
              <a:chExt cx="5580" cy="361"/>
            </a:xfrm>
          </p:grpSpPr>
          <p:sp>
            <p:nvSpPr>
              <p:cNvPr id="194593" name="Line 33"/>
              <p:cNvSpPr>
                <a:spLocks noChangeShapeType="1"/>
              </p:cNvSpPr>
              <p:nvPr/>
            </p:nvSpPr>
            <p:spPr bwMode="auto">
              <a:xfrm>
                <a:off x="6174" y="3248"/>
                <a:ext cx="1" cy="36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4592" name="Line 32"/>
              <p:cNvSpPr>
                <a:spLocks noChangeShapeType="1"/>
              </p:cNvSpPr>
              <p:nvPr/>
            </p:nvSpPr>
            <p:spPr bwMode="auto">
              <a:xfrm>
                <a:off x="3286" y="3248"/>
                <a:ext cx="1" cy="36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4591" name="Line 31"/>
              <p:cNvSpPr>
                <a:spLocks noChangeShapeType="1"/>
              </p:cNvSpPr>
              <p:nvPr/>
            </p:nvSpPr>
            <p:spPr bwMode="auto">
              <a:xfrm>
                <a:off x="8865" y="3248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4590" name="Line 30"/>
              <p:cNvSpPr>
                <a:spLocks noChangeShapeType="1"/>
              </p:cNvSpPr>
              <p:nvPr/>
            </p:nvSpPr>
            <p:spPr bwMode="auto">
              <a:xfrm>
                <a:off x="3286" y="3247"/>
                <a:ext cx="5580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94588" name="Text Box 28"/>
            <p:cNvSpPr txBox="1">
              <a:spLocks noChangeArrowheads="1"/>
            </p:cNvSpPr>
            <p:nvPr/>
          </p:nvSpPr>
          <p:spPr bwMode="auto">
            <a:xfrm>
              <a:off x="7687" y="3376"/>
              <a:ext cx="2372" cy="9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154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Программное 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обеспечение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7" name="Text Box 27"/>
            <p:cNvSpPr txBox="1">
              <a:spLocks noChangeArrowheads="1"/>
            </p:cNvSpPr>
            <p:nvPr/>
          </p:nvSpPr>
          <p:spPr bwMode="auto">
            <a:xfrm>
              <a:off x="5197" y="5716"/>
              <a:ext cx="2139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Организация памяти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>
              <a:off x="4836" y="4292"/>
              <a:ext cx="1" cy="29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85" name="Line 25"/>
            <p:cNvSpPr>
              <a:spLocks noChangeShapeType="1"/>
            </p:cNvSpPr>
            <p:nvPr/>
          </p:nvSpPr>
          <p:spPr bwMode="auto">
            <a:xfrm>
              <a:off x="4836" y="5122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84" name="Line 24"/>
            <p:cNvSpPr>
              <a:spLocks noChangeShapeType="1"/>
            </p:cNvSpPr>
            <p:nvPr/>
          </p:nvSpPr>
          <p:spPr bwMode="auto">
            <a:xfrm>
              <a:off x="4836" y="5829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83" name="Line 23"/>
            <p:cNvSpPr>
              <a:spLocks noChangeShapeType="1"/>
            </p:cNvSpPr>
            <p:nvPr/>
          </p:nvSpPr>
          <p:spPr bwMode="auto">
            <a:xfrm>
              <a:off x="4836" y="6540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82" name="Line 22"/>
            <p:cNvSpPr>
              <a:spLocks noChangeShapeType="1"/>
            </p:cNvSpPr>
            <p:nvPr/>
          </p:nvSpPr>
          <p:spPr bwMode="auto">
            <a:xfrm>
              <a:off x="7762" y="4653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81" name="Line 21"/>
            <p:cNvSpPr>
              <a:spLocks noChangeShapeType="1"/>
            </p:cNvSpPr>
            <p:nvPr/>
          </p:nvSpPr>
          <p:spPr bwMode="auto">
            <a:xfrm>
              <a:off x="7762" y="6214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80" name="Text Box 20"/>
            <p:cNvSpPr txBox="1">
              <a:spLocks noChangeArrowheads="1"/>
            </p:cNvSpPr>
            <p:nvPr/>
          </p:nvSpPr>
          <p:spPr bwMode="auto">
            <a:xfrm>
              <a:off x="5197" y="7055"/>
              <a:ext cx="2139" cy="32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Принципы управления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79" name="Line 19"/>
            <p:cNvSpPr>
              <a:spLocks noChangeShapeType="1"/>
            </p:cNvSpPr>
            <p:nvPr/>
          </p:nvSpPr>
          <p:spPr bwMode="auto">
            <a:xfrm>
              <a:off x="1777" y="4277"/>
              <a:ext cx="1" cy="249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78" name="Line 18"/>
            <p:cNvSpPr>
              <a:spLocks noChangeShapeType="1"/>
            </p:cNvSpPr>
            <p:nvPr/>
          </p:nvSpPr>
          <p:spPr bwMode="auto">
            <a:xfrm>
              <a:off x="1777" y="5195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77" name="Line 17"/>
            <p:cNvSpPr>
              <a:spLocks noChangeShapeType="1"/>
            </p:cNvSpPr>
            <p:nvPr/>
          </p:nvSpPr>
          <p:spPr bwMode="auto">
            <a:xfrm>
              <a:off x="1777" y="6769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76" name="Text Box 16"/>
            <p:cNvSpPr txBox="1">
              <a:spLocks noChangeArrowheads="1"/>
            </p:cNvSpPr>
            <p:nvPr/>
          </p:nvSpPr>
          <p:spPr bwMode="auto">
            <a:xfrm>
              <a:off x="5197" y="6348"/>
              <a:ext cx="2139" cy="4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Организация 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ввода/вывода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75" name="Text Box 15"/>
            <p:cNvSpPr txBox="1">
              <a:spLocks noChangeArrowheads="1"/>
            </p:cNvSpPr>
            <p:nvPr/>
          </p:nvSpPr>
          <p:spPr bwMode="auto">
            <a:xfrm>
              <a:off x="8163" y="5985"/>
              <a:ext cx="2047" cy="7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Прикладное 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программное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обеспечение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>
              <a:off x="7760" y="4292"/>
              <a:ext cx="1" cy="192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73" name="Text Box 13"/>
            <p:cNvSpPr txBox="1">
              <a:spLocks noChangeArrowheads="1"/>
            </p:cNvSpPr>
            <p:nvPr/>
          </p:nvSpPr>
          <p:spPr bwMode="auto">
            <a:xfrm>
              <a:off x="8133" y="5136"/>
              <a:ext cx="2077" cy="52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Языки </a:t>
              </a:r>
              <a:b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программирования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72" name="Text Box 12"/>
            <p:cNvSpPr txBox="1">
              <a:spLocks noChangeArrowheads="1"/>
            </p:cNvSpPr>
            <p:nvPr/>
          </p:nvSpPr>
          <p:spPr bwMode="auto">
            <a:xfrm>
              <a:off x="5197" y="4477"/>
              <a:ext cx="2139" cy="2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Структура ЭВМ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71" name="Text Box 11"/>
            <p:cNvSpPr txBox="1">
              <a:spLocks noChangeArrowheads="1"/>
            </p:cNvSpPr>
            <p:nvPr/>
          </p:nvSpPr>
          <p:spPr bwMode="auto">
            <a:xfrm>
              <a:off x="5197" y="4912"/>
              <a:ext cx="2139" cy="43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Организация процессора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70" name="Text Box 10"/>
            <p:cNvSpPr txBox="1">
              <a:spLocks noChangeArrowheads="1"/>
            </p:cNvSpPr>
            <p:nvPr/>
          </p:nvSpPr>
          <p:spPr bwMode="auto">
            <a:xfrm>
              <a:off x="2205" y="4436"/>
              <a:ext cx="2364" cy="2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Система команд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69" name="Text Box 9"/>
            <p:cNvSpPr txBox="1">
              <a:spLocks noChangeArrowheads="1"/>
            </p:cNvSpPr>
            <p:nvPr/>
          </p:nvSpPr>
          <p:spPr bwMode="auto">
            <a:xfrm>
              <a:off x="2150" y="4996"/>
              <a:ext cx="2419" cy="43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Форматы команд 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 данных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68" name="Text Box 8"/>
            <p:cNvSpPr txBox="1">
              <a:spLocks noChangeArrowheads="1"/>
            </p:cNvSpPr>
            <p:nvPr/>
          </p:nvSpPr>
          <p:spPr bwMode="auto">
            <a:xfrm>
              <a:off x="2139" y="5791"/>
              <a:ext cx="2430" cy="43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Способы </a:t>
              </a:r>
              <a:b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адресации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67" name="Line 7"/>
            <p:cNvSpPr>
              <a:spLocks noChangeShapeType="1"/>
            </p:cNvSpPr>
            <p:nvPr/>
          </p:nvSpPr>
          <p:spPr bwMode="auto">
            <a:xfrm rot="21120000">
              <a:off x="1781" y="4517"/>
              <a:ext cx="426" cy="5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66" name="Line 6"/>
            <p:cNvSpPr>
              <a:spLocks noChangeShapeType="1"/>
            </p:cNvSpPr>
            <p:nvPr/>
          </p:nvSpPr>
          <p:spPr bwMode="auto">
            <a:xfrm>
              <a:off x="1777" y="5945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65" name="Line 5"/>
            <p:cNvSpPr>
              <a:spLocks noChangeShapeType="1"/>
            </p:cNvSpPr>
            <p:nvPr/>
          </p:nvSpPr>
          <p:spPr bwMode="auto">
            <a:xfrm>
              <a:off x="4836" y="7223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64" name="Line 4"/>
            <p:cNvSpPr>
              <a:spLocks noChangeShapeType="1"/>
            </p:cNvSpPr>
            <p:nvPr/>
          </p:nvSpPr>
          <p:spPr bwMode="auto">
            <a:xfrm flipV="1">
              <a:off x="4836" y="4581"/>
              <a:ext cx="478" cy="5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63" name="Line 3"/>
            <p:cNvSpPr>
              <a:spLocks noChangeShapeType="1"/>
            </p:cNvSpPr>
            <p:nvPr/>
          </p:nvSpPr>
          <p:spPr bwMode="auto">
            <a:xfrm>
              <a:off x="7762" y="5346"/>
              <a:ext cx="360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562" name="Text Box 2"/>
            <p:cNvSpPr txBox="1">
              <a:spLocks noChangeArrowheads="1"/>
            </p:cNvSpPr>
            <p:nvPr/>
          </p:nvSpPr>
          <p:spPr bwMode="auto">
            <a:xfrm>
              <a:off x="8163" y="4382"/>
              <a:ext cx="2047" cy="43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Операционная система</a:t>
              </a:r>
              <a:endParaRPr kumimoji="0" lang="ru-RU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Первый принцип.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однородности памяти </a:t>
            </a:r>
            <a:r>
              <a:rPr lang="ru-RU" sz="1600" b="1" dirty="0" smtClean="0"/>
              <a:t>- команды и данные хранятся в одной и той же памяти и внешне в памяти неразличимы.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Распознаются они только по способу использования. Над командами производят те же операции, что и над числами.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Например, циклически изменяя адресную часть команды, можно обеспечить обращение к последовательным элементам массива данных. Такой прием носит название </a:t>
            </a:r>
            <a:r>
              <a:rPr lang="ru-RU" sz="1600" b="1" dirty="0" smtClean="0">
                <a:solidFill>
                  <a:srgbClr val="C00000"/>
                </a:solidFill>
              </a:rPr>
              <a:t>модификации команд </a:t>
            </a:r>
            <a:r>
              <a:rPr lang="ru-RU" sz="1600" b="1" dirty="0" smtClean="0"/>
              <a:t>и с позиций современного программирования не приветствуется.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Другое следствие принципа однородности - </a:t>
            </a:r>
            <a:r>
              <a:rPr lang="ru-RU" sz="1600" b="1" dirty="0" smtClean="0">
                <a:solidFill>
                  <a:srgbClr val="C00000"/>
                </a:solidFill>
              </a:rPr>
              <a:t>команды одной программы могут быть получены как результат исполнения другой программы</a:t>
            </a:r>
            <a:r>
              <a:rPr lang="ru-RU" sz="1600" b="1" dirty="0" smtClean="0"/>
              <a:t>. Эта возможность лежит в основе </a:t>
            </a:r>
            <a:r>
              <a:rPr lang="ru-RU" sz="1600" b="1" dirty="0" smtClean="0">
                <a:solidFill>
                  <a:srgbClr val="C00000"/>
                </a:solidFill>
              </a:rPr>
              <a:t>трансляции</a:t>
            </a:r>
            <a:r>
              <a:rPr lang="ru-RU" sz="1600" b="1" dirty="0" smtClean="0"/>
              <a:t> — перевода текста программы с языка высокого уровня на язык конкретной вычислительной машины.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Второй принцип.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адресности</a:t>
            </a:r>
            <a:r>
              <a:rPr lang="ru-RU" sz="1600" b="1" dirty="0" smtClean="0"/>
              <a:t>  - структурно основная память состоит из пронумерованных ячеек, причем процессору в произвольный момент доступна любая ячейка.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Двоичные коды команд и данных разделяются на единицы информации, называемые </a:t>
            </a:r>
            <a:r>
              <a:rPr lang="ru-RU" sz="1600" b="1" dirty="0" smtClean="0">
                <a:solidFill>
                  <a:srgbClr val="C00000"/>
                </a:solidFill>
              </a:rPr>
              <a:t>словами</a:t>
            </a:r>
            <a:r>
              <a:rPr lang="ru-RU" sz="1600" b="1" dirty="0" smtClean="0"/>
              <a:t>, и хранятся в ячейках памяти, а для доступа к ним используются номера соответствующих ячеек — </a:t>
            </a:r>
            <a:r>
              <a:rPr lang="ru-RU" sz="1600" b="1" dirty="0" smtClean="0">
                <a:solidFill>
                  <a:srgbClr val="C00000"/>
                </a:solidFill>
              </a:rPr>
              <a:t>адреса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Третий принцип.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программного управления</a:t>
            </a:r>
            <a:r>
              <a:rPr lang="ru-RU" sz="1600" b="1" dirty="0" smtClean="0"/>
              <a:t> - все вычисления, предусмотренные алгоритмом решения задачи, должны быть представлены в виде программы, состоящей из последовательности управляющих слов - </a:t>
            </a:r>
            <a:r>
              <a:rPr lang="ru-RU" sz="1600" b="1" dirty="0" smtClean="0">
                <a:solidFill>
                  <a:srgbClr val="C00000"/>
                </a:solidFill>
              </a:rPr>
              <a:t>команд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Команда - операция из набора, реализуемых вычислительной машиной. </a:t>
            </a:r>
          </a:p>
          <a:p>
            <a:pPr algn="just"/>
            <a:r>
              <a:rPr lang="ru-RU" sz="1600" b="1" dirty="0" smtClean="0"/>
              <a:t>Команды программы </a:t>
            </a:r>
            <a:r>
              <a:rPr lang="ru-RU" sz="1600" b="1" dirty="0" smtClean="0">
                <a:solidFill>
                  <a:srgbClr val="C00000"/>
                </a:solidFill>
              </a:rPr>
              <a:t>хранятся в последовательных ячейках памяти </a:t>
            </a:r>
            <a:r>
              <a:rPr lang="ru-RU" sz="1600" b="1" dirty="0" smtClean="0"/>
              <a:t>вычислительной машины и </a:t>
            </a:r>
            <a:r>
              <a:rPr lang="ru-RU" sz="1600" b="1" dirty="0" smtClean="0">
                <a:solidFill>
                  <a:srgbClr val="C00000"/>
                </a:solidFill>
              </a:rPr>
              <a:t>выполняются в естественной последовательности</a:t>
            </a:r>
            <a:r>
              <a:rPr lang="ru-RU" sz="1600" b="1" dirty="0" smtClean="0"/>
              <a:t>, то есть в порядке их положения в программе.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 необходимости, с помощью специальных команд, эта последовательность может быть изменена. Решение об изменении порядка выполнения команд программы принимается либо на основании анализа результатов предшествующих вычислений, либо безусловно.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Четвертый принцип.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двоичного кодирования</a:t>
            </a:r>
            <a:r>
              <a:rPr lang="ru-RU" sz="1600" b="1" dirty="0" smtClean="0"/>
              <a:t>  - согласно этому принципу, вся информация, как данные, так и команды, кодируются двоичными цифрами 0 и 1.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Каждый тип информации представляется двоичной последовательностью и имеет свой формат.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Последовательность битов в формате, имеющая определенный смысл,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полем</a:t>
            </a:r>
            <a:r>
              <a:rPr lang="ru-RU" sz="1600" b="1" dirty="0" smtClean="0"/>
              <a:t>. В числовой информации обычно выделяют </a:t>
            </a:r>
            <a:r>
              <a:rPr lang="ru-RU" sz="1600" b="1" dirty="0" smtClean="0">
                <a:solidFill>
                  <a:srgbClr val="C00000"/>
                </a:solidFill>
              </a:rPr>
              <a:t>поле знака </a:t>
            </a:r>
            <a:r>
              <a:rPr lang="ru-RU" sz="1600" b="1" dirty="0" smtClean="0"/>
              <a:t>и </a:t>
            </a:r>
            <a:r>
              <a:rPr lang="ru-RU" sz="1600" b="1" dirty="0" smtClean="0">
                <a:solidFill>
                  <a:srgbClr val="C00000"/>
                </a:solidFill>
              </a:rPr>
              <a:t>поле значащих разрядов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 формате команды можно выделить два поля: </a:t>
            </a:r>
            <a:r>
              <a:rPr lang="ru-RU" sz="1600" b="1" dirty="0" smtClean="0">
                <a:solidFill>
                  <a:srgbClr val="C00000"/>
                </a:solidFill>
              </a:rPr>
              <a:t>поле кода операции </a:t>
            </a:r>
            <a:r>
              <a:rPr lang="ru-RU" sz="1600" b="1" dirty="0" smtClean="0"/>
              <a:t>и </a:t>
            </a:r>
            <a:r>
              <a:rPr lang="ru-RU" sz="1600" b="1" dirty="0" smtClean="0">
                <a:solidFill>
                  <a:srgbClr val="C00000"/>
                </a:solidFill>
              </a:rPr>
              <a:t>поле адресов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Как это работает?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1. С помощью внешнего устройства в память компьютера </a:t>
            </a:r>
            <a:r>
              <a:rPr lang="ru-RU" sz="1600" b="1" dirty="0" smtClean="0">
                <a:solidFill>
                  <a:srgbClr val="C00000"/>
                </a:solidFill>
              </a:rPr>
              <a:t>вводится программа</a:t>
            </a:r>
            <a:r>
              <a:rPr lang="ru-RU" sz="1600" b="1" dirty="0" smtClean="0"/>
              <a:t>. </a:t>
            </a:r>
          </a:p>
          <a:p>
            <a:pPr algn="just"/>
            <a:r>
              <a:rPr lang="ru-RU" sz="1600" b="1" dirty="0" smtClean="0"/>
              <a:t>2. УУ считывает содержимое ячейки памяти, где находится первая инструкция (команда) программы и организует ее </a:t>
            </a:r>
            <a:r>
              <a:rPr lang="ru-RU" sz="1600" b="1" dirty="0" smtClean="0">
                <a:solidFill>
                  <a:srgbClr val="C00000"/>
                </a:solidFill>
              </a:rPr>
              <a:t>выполнение</a:t>
            </a:r>
            <a:r>
              <a:rPr lang="ru-RU" sz="1600" b="1" dirty="0" smtClean="0"/>
              <a:t>. </a:t>
            </a:r>
          </a:p>
          <a:p>
            <a:pPr lvl="1"/>
            <a:r>
              <a:rPr lang="ru-RU" sz="1600" b="1" i="1" dirty="0" smtClean="0"/>
              <a:t>Команда задает: </a:t>
            </a:r>
          </a:p>
          <a:p>
            <a:pPr lvl="2"/>
            <a:r>
              <a:rPr lang="ru-RU" sz="1600" b="1" i="1" dirty="0" smtClean="0"/>
              <a:t>- выполнение логических или арифметических операций;</a:t>
            </a:r>
          </a:p>
          <a:p>
            <a:pPr lvl="2"/>
            <a:r>
              <a:rPr lang="ru-RU" sz="1600" b="1" i="1" dirty="0" smtClean="0"/>
              <a:t>- чтение из памяти данных для выполнения арифметических или логических операций; </a:t>
            </a:r>
          </a:p>
          <a:p>
            <a:pPr lvl="2"/>
            <a:r>
              <a:rPr lang="ru-RU" sz="1600" b="1" i="1" dirty="0" smtClean="0"/>
              <a:t>- запись результатов в память; </a:t>
            </a:r>
          </a:p>
          <a:p>
            <a:pPr lvl="2"/>
            <a:r>
              <a:rPr lang="ru-RU" sz="1600" b="1" i="1" dirty="0" smtClean="0"/>
              <a:t>- ввод данных из внешнего устройства в память; </a:t>
            </a:r>
          </a:p>
          <a:p>
            <a:pPr lvl="2"/>
            <a:r>
              <a:rPr lang="ru-RU" sz="1600" b="1" i="1" dirty="0" smtClean="0"/>
              <a:t>- вывод данных из памяти на внешнее устройство. </a:t>
            </a:r>
            <a:endParaRPr lang="ru-RU" b="1" i="1" dirty="0" smtClean="0"/>
          </a:p>
          <a:p>
            <a:pPr algn="just"/>
            <a:r>
              <a:rPr lang="ru-RU" sz="1600" b="1" dirty="0" smtClean="0"/>
              <a:t>3. УУ начинает </a:t>
            </a:r>
            <a:r>
              <a:rPr lang="ru-RU" sz="1600" b="1" dirty="0" smtClean="0">
                <a:solidFill>
                  <a:srgbClr val="C00000"/>
                </a:solidFill>
              </a:rPr>
              <a:t>выполнение</a:t>
            </a:r>
            <a:r>
              <a:rPr lang="ru-RU" sz="1600" b="1" dirty="0" smtClean="0"/>
              <a:t> команды </a:t>
            </a:r>
            <a:r>
              <a:rPr lang="ru-RU" sz="1600" b="1" dirty="0" smtClean="0">
                <a:solidFill>
                  <a:srgbClr val="C00000"/>
                </a:solidFill>
              </a:rPr>
              <a:t>из ячейки памяти</a:t>
            </a:r>
            <a:r>
              <a:rPr lang="ru-RU" sz="1600" b="1" dirty="0" smtClean="0"/>
              <a:t>, которая находится непосредственно </a:t>
            </a:r>
            <a:r>
              <a:rPr lang="ru-RU" sz="1600" b="1" dirty="0" smtClean="0">
                <a:solidFill>
                  <a:srgbClr val="C00000"/>
                </a:solidFill>
              </a:rPr>
              <a:t>за только что выполненной командой</a:t>
            </a:r>
            <a:r>
              <a:rPr lang="ru-RU" sz="1600" b="1" dirty="0" smtClean="0"/>
              <a:t>. Однако этот порядок может быть изменен с помощью </a:t>
            </a:r>
            <a:r>
              <a:rPr lang="ru-RU" sz="1600" b="1" dirty="0" smtClean="0">
                <a:solidFill>
                  <a:srgbClr val="C00000"/>
                </a:solidFill>
              </a:rPr>
              <a:t>команд передачи управления </a:t>
            </a:r>
            <a:r>
              <a:rPr lang="ru-RU" sz="1600" b="1" dirty="0" smtClean="0"/>
              <a:t>(</a:t>
            </a:r>
            <a:r>
              <a:rPr lang="ru-RU" sz="1600" b="1" dirty="0" smtClean="0">
                <a:solidFill>
                  <a:srgbClr val="C00000"/>
                </a:solidFill>
              </a:rPr>
              <a:t>перехода</a:t>
            </a:r>
            <a:r>
              <a:rPr lang="ru-RU" sz="1600" b="1" dirty="0" smtClean="0"/>
              <a:t>). Эти команды указывают устройству управления, что ему необходимо продолжить выполнение программы, начиная с команды, содержащейся в иной ячейки памяти. </a:t>
            </a:r>
          </a:p>
          <a:p>
            <a:pPr algn="just"/>
            <a:r>
              <a:rPr lang="ru-RU" sz="1600" b="1" dirty="0" smtClean="0"/>
              <a:t>4. Результаты выполнения программы </a:t>
            </a:r>
            <a:r>
              <a:rPr lang="ru-RU" sz="1600" b="1" dirty="0" smtClean="0">
                <a:solidFill>
                  <a:srgbClr val="C00000"/>
                </a:solidFill>
              </a:rPr>
              <a:t>выводятся</a:t>
            </a:r>
            <a:r>
              <a:rPr lang="ru-RU" sz="1600" b="1" dirty="0" smtClean="0"/>
              <a:t> на внешнее устройство компьютера. </a:t>
            </a:r>
          </a:p>
          <a:p>
            <a:r>
              <a:rPr lang="ru-RU" sz="1600" b="1" dirty="0" smtClean="0"/>
              <a:t>5. Компьютер переходит в режим </a:t>
            </a:r>
            <a:r>
              <a:rPr lang="ru-RU" sz="1600" b="1" dirty="0" smtClean="0">
                <a:solidFill>
                  <a:srgbClr val="C00000"/>
                </a:solidFill>
              </a:rPr>
              <a:t>ожидания сигнала </a:t>
            </a:r>
            <a:r>
              <a:rPr lang="ru-RU" sz="1600" b="1" dirty="0" smtClean="0"/>
              <a:t>от внешнего устройства.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Принцип «открытой архитектуры».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Благодаря фирме IBM идеи фон Неймана реализовались в виде распространенного </a:t>
            </a:r>
            <a:r>
              <a:rPr lang="ru-RU" sz="1600" b="1" dirty="0" smtClean="0">
                <a:solidFill>
                  <a:srgbClr val="C00000"/>
                </a:solidFill>
              </a:rPr>
              <a:t>принципа «открытой архитектуры» ПК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Компьютер не является единым неразъемным устройством, а состоящим из независимо изготовленных частей. Методы сопряжения устройств с компьютером не являются секретом фирмы-производителя, а </a:t>
            </a:r>
            <a:r>
              <a:rPr lang="ru-RU" sz="1600" b="1" dirty="0" smtClean="0">
                <a:solidFill>
                  <a:srgbClr val="C00000"/>
                </a:solidFill>
              </a:rPr>
              <a:t>доступны всем желающим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Системные блоки можно собирать по принципу детского конструктора, то есть менять детали на другие, более мощные и современные, модернизируя свой компьютер ( </a:t>
            </a:r>
            <a:r>
              <a:rPr lang="ru-RU" sz="1600" b="1" dirty="0" err="1" smtClean="0"/>
              <a:t>апгрейд</a:t>
            </a:r>
            <a:r>
              <a:rPr lang="ru-RU" sz="1600" b="1" dirty="0" smtClean="0"/>
              <a:t> , </a:t>
            </a:r>
            <a:r>
              <a:rPr lang="ru-RU" sz="1600" b="1" dirty="0" err="1" smtClean="0"/>
              <a:t>upgrade</a:t>
            </a:r>
            <a:r>
              <a:rPr lang="ru-RU" sz="1600" b="1" dirty="0" smtClean="0"/>
              <a:t> — «повышать уровень»). Новые детали полностью взаимозаменяемы со старыми.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«Открыто архитектурными» персональные компьютеры делает также </a:t>
            </a:r>
            <a:r>
              <a:rPr lang="ru-RU" sz="1600" b="1" dirty="0" smtClean="0">
                <a:solidFill>
                  <a:srgbClr val="C00000"/>
                </a:solidFill>
              </a:rPr>
              <a:t>системная шина</a:t>
            </a:r>
            <a:r>
              <a:rPr lang="ru-RU" sz="1600" b="1" dirty="0" smtClean="0"/>
              <a:t> общий информационный канал (система проводников), в который выходят все выводы ото всех узлов и деталей системного блока.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Структурная схема ПК.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28" y="1257288"/>
            <a:ext cx="7962944" cy="497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«Узкое место» архитектуры фон Неймана.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Реализуется </a:t>
            </a:r>
            <a:r>
              <a:rPr lang="ru-RU" sz="1600" b="1" dirty="0" smtClean="0">
                <a:solidFill>
                  <a:srgbClr val="C00000"/>
                </a:solidFill>
              </a:rPr>
              <a:t>совместное использование шины для памяти программ и памяти данных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«Узкое место» - </a:t>
            </a:r>
            <a:r>
              <a:rPr lang="ru-RU" sz="1600" b="1" dirty="0" smtClean="0">
                <a:solidFill>
                  <a:srgbClr val="C00000"/>
                </a:solidFill>
              </a:rPr>
              <a:t>ограничение пропускной способности между процессором и памятью</a:t>
            </a:r>
            <a:r>
              <a:rPr lang="ru-RU" sz="1600" b="1" dirty="0" smtClean="0"/>
              <a:t>. Из-за того, что память программ и память данных не могут быть доступны в одно и то же время, пропускная способность является значительно меньшей, чем скорость, с которой процессор может работать.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Это серьезно ограничивает эффективное быстродействие при использовании процессоров, необходимых для выполнения минимальной обработки на больших объёмах данных.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Многопроцессорная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Главной отличительной особенностью </a:t>
            </a:r>
            <a:r>
              <a:rPr lang="ru-RU" sz="1600" b="1" dirty="0" smtClean="0">
                <a:solidFill>
                  <a:srgbClr val="C00000"/>
                </a:solidFill>
              </a:rPr>
              <a:t>многопроцессорной вычислительной системы</a:t>
            </a:r>
            <a:r>
              <a:rPr lang="ru-RU" sz="1600" b="1" dirty="0" smtClean="0"/>
              <a:t> является ее </a:t>
            </a:r>
            <a:r>
              <a:rPr lang="ru-RU" sz="1600" b="1" dirty="0" smtClean="0">
                <a:solidFill>
                  <a:srgbClr val="C00000"/>
                </a:solidFill>
              </a:rPr>
              <a:t>производительность</a:t>
            </a:r>
            <a:r>
              <a:rPr lang="ru-RU" sz="1600" b="1" dirty="0" smtClean="0"/>
              <a:t>, т.е. количество операций, производимых системой за единицу времени.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Различают </a:t>
            </a:r>
            <a:r>
              <a:rPr lang="ru-RU" sz="1600" b="1" dirty="0" smtClean="0">
                <a:solidFill>
                  <a:srgbClr val="C00000"/>
                </a:solidFill>
              </a:rPr>
              <a:t>пиковую </a:t>
            </a:r>
            <a:r>
              <a:rPr lang="ru-RU" sz="1600" b="1" dirty="0" smtClean="0"/>
              <a:t>(пиковая производительность одного процессора на число таких процессоров) и </a:t>
            </a:r>
            <a:r>
              <a:rPr lang="ru-RU" sz="1600" b="1" dirty="0" smtClean="0">
                <a:solidFill>
                  <a:srgbClr val="C00000"/>
                </a:solidFill>
              </a:rPr>
              <a:t>реальную</a:t>
            </a:r>
            <a:r>
              <a:rPr lang="ru-RU" sz="1600" b="1" dirty="0" smtClean="0"/>
              <a:t> производительность.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Оценка пиковой производительности (два способа):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MIPS</a:t>
            </a:r>
            <a:r>
              <a:rPr lang="en-US" sz="1600" b="1" dirty="0" smtClean="0"/>
              <a:t> (Million Instructions Per Second)</a:t>
            </a:r>
            <a:r>
              <a:rPr lang="ru-RU" sz="1600" b="1" dirty="0" smtClean="0"/>
              <a:t> – миллион инструкций в секунду.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Flops</a:t>
            </a:r>
            <a:r>
              <a:rPr lang="en-US" sz="1600" b="1" dirty="0" smtClean="0"/>
              <a:t> (Floating point operations per second)</a:t>
            </a:r>
            <a:r>
              <a:rPr lang="ru-RU" sz="1600" b="1" dirty="0" smtClean="0"/>
              <a:t> – количество операций с плавающей точкой в секунду.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Многомашинная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многомашинной архитектуре несколько процессоров, входящих в вычислительную систему, </a:t>
            </a:r>
            <a:r>
              <a:rPr lang="ru-RU" sz="1600" b="1" dirty="0" smtClean="0">
                <a:solidFill>
                  <a:srgbClr val="C00000"/>
                </a:solidFill>
              </a:rPr>
              <a:t>не имеют общей оперативной памяти</a:t>
            </a:r>
            <a:r>
              <a:rPr lang="ru-RU" sz="1600" b="1" dirty="0" smtClean="0"/>
              <a:t>. Каждый из них имеет свою локальную память.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Каждый компьютер в многомашинной системе имеет классическую архитектуру, и такая система применяется достаточно широко.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Однако эффект от применения такой вычислительной системы может быть получен только при решении задач, имеющих очень специальную структуру: </a:t>
            </a:r>
          </a:p>
          <a:p>
            <a:pPr algn="just"/>
            <a:r>
              <a:rPr lang="ru-RU" sz="1600" b="1" dirty="0" smtClean="0"/>
              <a:t>она должна </a:t>
            </a:r>
            <a:r>
              <a:rPr lang="ru-RU" sz="1600" b="1" dirty="0" smtClean="0">
                <a:solidFill>
                  <a:srgbClr val="C00000"/>
                </a:solidFill>
              </a:rPr>
              <a:t>разбиваться</a:t>
            </a:r>
            <a:r>
              <a:rPr lang="ru-RU" sz="1600" b="1" dirty="0" smtClean="0"/>
              <a:t> на столько </a:t>
            </a:r>
            <a:r>
              <a:rPr lang="ru-RU" sz="1600" b="1" dirty="0" smtClean="0">
                <a:solidFill>
                  <a:srgbClr val="C00000"/>
                </a:solidFill>
              </a:rPr>
              <a:t>слабо связанных подзадач</a:t>
            </a:r>
            <a:r>
              <a:rPr lang="ru-RU" sz="1600" b="1" dirty="0" smtClean="0"/>
              <a:t>, сколько компьютеров в системе.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Преимущество в быстродействии многопроцессорных и многомашинных вычислительных систем перед однопроцессорными очевидно.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Признаки отличия архитектур.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Основные признаки, на основе которых выстраиваются различные классификации архитектур </a:t>
            </a:r>
            <a:r>
              <a:rPr lang="ru-RU" sz="1600" b="1" dirty="0" smtClean="0"/>
              <a:t>вычислительных систем:  </a:t>
            </a:r>
            <a:endParaRPr lang="ru-RU" sz="1600" b="1" dirty="0" smtClean="0"/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По разрядности интерфейсов и машинных слов</a:t>
            </a:r>
            <a:r>
              <a:rPr lang="en-US" sz="1600" b="1" dirty="0" smtClean="0"/>
              <a:t>:</a:t>
            </a:r>
            <a:r>
              <a:rPr lang="ru-RU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8- , 16-, 32-, 64-, 128-разрядные </a:t>
            </a:r>
            <a:r>
              <a:rPr lang="ru-RU" sz="1600" b="1" dirty="0" smtClean="0"/>
              <a:t>(ряд ЭВМ имеет и иные разрядности);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По особенностям набора регистров, формата команд и данных: </a:t>
            </a:r>
            <a:r>
              <a:rPr lang="en-US" sz="1600" b="1" dirty="0" smtClean="0">
                <a:solidFill>
                  <a:srgbClr val="C00000"/>
                </a:solidFill>
              </a:rPr>
              <a:t>CISC, RISC, VLIW, (EPIC)</a:t>
            </a:r>
            <a:r>
              <a:rPr lang="ru-RU" sz="1600" b="1" dirty="0" smtClean="0"/>
              <a:t>. </a:t>
            </a:r>
            <a:endParaRPr lang="en-US" sz="1600" b="1" dirty="0" smtClean="0"/>
          </a:p>
          <a:p>
            <a:pPr algn="just">
              <a:buFontTx/>
              <a:buChar char="-"/>
            </a:pPr>
            <a:endParaRPr lang="en-US" sz="1600" b="1" dirty="0" smtClean="0"/>
          </a:p>
          <a:p>
            <a:pPr algn="just">
              <a:buFontTx/>
              <a:buChar char="-"/>
            </a:pPr>
            <a:r>
              <a:rPr lang="en-US" sz="1600" b="1" dirty="0" smtClean="0"/>
              <a:t> </a:t>
            </a:r>
            <a:r>
              <a:rPr lang="ru-RU" sz="1600" b="1" dirty="0" smtClean="0"/>
              <a:t>По количеству центральных процессоров: </a:t>
            </a:r>
            <a:r>
              <a:rPr lang="ru-RU" sz="1600" b="1" dirty="0" smtClean="0">
                <a:solidFill>
                  <a:srgbClr val="C00000"/>
                </a:solidFill>
              </a:rPr>
              <a:t>однопроцессорные</a:t>
            </a:r>
            <a:r>
              <a:rPr lang="ru-RU" sz="1600" b="1" dirty="0" smtClean="0"/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многопроцессорные, суперскалярные</a:t>
            </a:r>
            <a:r>
              <a:rPr lang="ru-RU" sz="1600" b="1" dirty="0" smtClean="0"/>
              <a:t>.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endParaRPr lang="ru-RU" sz="1600" b="1" dirty="0"/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Многопроцессорные по принципу взаимодействия с памятью: </a:t>
            </a:r>
            <a:r>
              <a:rPr lang="ru-RU" sz="1600" b="1" dirty="0" smtClean="0">
                <a:solidFill>
                  <a:srgbClr val="C00000"/>
                </a:solidFill>
              </a:rPr>
              <a:t>симметричные многопроцессорные (</a:t>
            </a:r>
            <a:r>
              <a:rPr lang="en-US" sz="1600" b="1" dirty="0" smtClean="0">
                <a:solidFill>
                  <a:srgbClr val="C00000"/>
                </a:solidFill>
              </a:rPr>
              <a:t>SMP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en-US" sz="1600" b="1" dirty="0" smtClean="0">
                <a:solidFill>
                  <a:srgbClr val="C00000"/>
                </a:solidFill>
              </a:rPr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массивно-параллельные (</a:t>
            </a:r>
            <a:r>
              <a:rPr lang="en-US" sz="1600" b="1" dirty="0" smtClean="0">
                <a:solidFill>
                  <a:srgbClr val="C00000"/>
                </a:solidFill>
              </a:rPr>
              <a:t>MPP</a:t>
            </a:r>
            <a:r>
              <a:rPr lang="ru-RU" sz="1600" b="1" dirty="0" smtClean="0">
                <a:solidFill>
                  <a:srgbClr val="C00000"/>
                </a:solidFill>
              </a:rPr>
              <a:t>), кластерные</a:t>
            </a:r>
            <a:r>
              <a:rPr lang="ru-RU" sz="1600" b="1" dirty="0" smtClean="0"/>
              <a:t>.</a:t>
            </a:r>
          </a:p>
        </p:txBody>
      </p:sp>
      <p:sp>
        <p:nvSpPr>
          <p:cNvPr id="2" name="Стрелка вниз 1"/>
          <p:cNvSpPr/>
          <p:nvPr/>
        </p:nvSpPr>
        <p:spPr>
          <a:xfrm>
            <a:off x="4752024" y="3879060"/>
            <a:ext cx="270036" cy="720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V="1">
            <a:off x="4256720" y="3879060"/>
            <a:ext cx="270036" cy="720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Архитектура с параллельными процессорами.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архитектуре </a:t>
            </a:r>
            <a:r>
              <a:rPr lang="ru-RU" sz="1600" b="1" dirty="0" smtClean="0">
                <a:solidFill>
                  <a:srgbClr val="C00000"/>
                </a:solidFill>
              </a:rPr>
              <a:t>с параллельными процессорами</a:t>
            </a:r>
            <a:r>
              <a:rPr lang="ru-RU" sz="1600" b="1" dirty="0" smtClean="0"/>
              <a:t> несколько АЛУ работают под управлением одного УУ. То есть множество данных может обрабатываться по одной программе — по одному потоку команд.</a:t>
            </a:r>
          </a:p>
          <a:p>
            <a:pPr algn="just"/>
            <a:r>
              <a:rPr lang="ru-RU" sz="1600" b="1" dirty="0" smtClean="0"/>
              <a:t> </a:t>
            </a:r>
            <a:br>
              <a:rPr lang="ru-RU" sz="1600" b="1" dirty="0" smtClean="0"/>
            </a:br>
            <a:r>
              <a:rPr lang="ru-RU" sz="1600" b="1" dirty="0" smtClean="0"/>
              <a:t>Высокое быстродействие такой архитектуры можно получить только на задачах, в которых одинаковые вычислительные операции выполняются </a:t>
            </a:r>
            <a:r>
              <a:rPr lang="ru-RU" sz="1600" b="1" dirty="0" smtClean="0">
                <a:solidFill>
                  <a:srgbClr val="C00000"/>
                </a:solidFill>
              </a:rPr>
              <a:t>одновременно на различных однотипных наборах данных</a:t>
            </a:r>
            <a:r>
              <a:rPr lang="ru-RU" sz="1600" b="1" dirty="0" smtClean="0"/>
              <a:t>. </a:t>
            </a:r>
          </a:p>
        </p:txBody>
      </p:sp>
      <p:pic>
        <p:nvPicPr>
          <p:cNvPr id="12" name="Рисунок 11" descr="arx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728" y="3609976"/>
            <a:ext cx="3348056" cy="2362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2-Я КЛАССИФИКАЦИЯ АРХИТЕКТУР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49130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Виды архитектур (2-я классификация).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41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657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/>
              <a:t>В 1966 г. </a:t>
            </a:r>
            <a:r>
              <a:rPr lang="ru-RU" sz="1600" b="1" dirty="0" err="1" smtClean="0"/>
              <a:t>М.Флинном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Flynn</a:t>
            </a:r>
            <a:r>
              <a:rPr lang="ru-RU" sz="1600" b="1" dirty="0" smtClean="0"/>
              <a:t>) был предложен чрезвычайно удобный подход к классификации архитектур вычислительных систем.</a:t>
            </a:r>
          </a:p>
          <a:p>
            <a:pPr algn="just">
              <a:lnSpc>
                <a:spcPct val="80000"/>
              </a:lnSpc>
            </a:pPr>
            <a:endParaRPr lang="ru-RU" sz="1600" b="1" dirty="0" smtClean="0"/>
          </a:p>
          <a:p>
            <a:pPr algn="just">
              <a:lnSpc>
                <a:spcPct val="80000"/>
              </a:lnSpc>
            </a:pPr>
            <a:r>
              <a:rPr lang="ru-RU" sz="1600" b="1" dirty="0" smtClean="0"/>
              <a:t>Соответствующая система классификации основана на рассмотрении числа потоков инструкций и потоков данных и описывает четыре архитектурных класса: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SISD</a:t>
            </a:r>
            <a:r>
              <a:rPr lang="en-US" sz="1600" b="1" dirty="0" smtClean="0"/>
              <a:t> = Single Instruction Single Data </a:t>
            </a: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MISD</a:t>
            </a:r>
            <a:r>
              <a:rPr lang="en-US" sz="1600" b="1" dirty="0" smtClean="0"/>
              <a:t> = Multiple Instruction Single Data </a:t>
            </a: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SIMD</a:t>
            </a:r>
            <a:r>
              <a:rPr lang="en-US" sz="1600" b="1" dirty="0" smtClean="0"/>
              <a:t> = Single Instruction Multiple Data </a:t>
            </a: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endParaRPr lang="ru-RU" sz="1600" b="1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MIMD</a:t>
            </a:r>
            <a:r>
              <a:rPr lang="en-US" sz="1600" b="1" dirty="0" smtClean="0"/>
              <a:t> = Multiple Instruction Multiple Data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225px-SIS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95" y="3424377"/>
            <a:ext cx="2867029" cy="2867029"/>
          </a:xfrm>
          <a:prstGeom prst="rect">
            <a:avLst/>
          </a:prstGeom>
        </p:spPr>
      </p:pic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SISD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SISD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одиночный поток команд и одиночный поток данных.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Последовательные компьютерные системы</a:t>
            </a:r>
            <a:r>
              <a:rPr lang="ru-RU" sz="1600" b="1" dirty="0" smtClean="0"/>
              <a:t>, которые имеют один центральный процессор, способный обрабатывать только </a:t>
            </a:r>
            <a:r>
              <a:rPr lang="ru-RU" sz="1600" b="1" dirty="0" smtClean="0">
                <a:solidFill>
                  <a:srgbClr val="C00000"/>
                </a:solidFill>
              </a:rPr>
              <a:t>один поток последовательно исполняемых инструкций</a:t>
            </a:r>
            <a:r>
              <a:rPr lang="ru-RU" sz="1600" b="1" dirty="0" smtClean="0"/>
              <a:t>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В настоящее время практически все высокопроизводительные системы имеют более одного центрального процессора, однако каждый из них выполняет несвязанные потоки инструкций, что делает такие системы комплексами SISD-систем, действующих на разных пространствах данных.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Для увеличения скорости обработки команд и скорости выполнения арифметических операций может применяться </a:t>
            </a:r>
            <a:r>
              <a:rPr lang="ru-RU" sz="1600" b="1" dirty="0" smtClean="0">
                <a:solidFill>
                  <a:srgbClr val="C00000"/>
                </a:solidFill>
              </a:rPr>
              <a:t>конвейерная обработка</a:t>
            </a:r>
            <a:r>
              <a:rPr lang="ru-RU" sz="1600" b="1" dirty="0" smtClean="0"/>
              <a:t>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Примерами компьютеров с архитектурой SISD могут служить большинство рабочих станций </a:t>
            </a:r>
            <a:r>
              <a:rPr lang="ru-RU" sz="1600" b="1" dirty="0" err="1" smtClean="0">
                <a:solidFill>
                  <a:srgbClr val="C00000"/>
                </a:solidFill>
              </a:rPr>
              <a:t>Compaq</a:t>
            </a:r>
            <a:r>
              <a:rPr lang="ru-RU" sz="1600" b="1" dirty="0" smtClean="0"/>
              <a:t>, </a:t>
            </a:r>
            <a:r>
              <a:rPr lang="ru-RU" sz="1600" b="1" dirty="0" err="1" smtClean="0">
                <a:solidFill>
                  <a:srgbClr val="C00000"/>
                </a:solidFill>
              </a:rPr>
              <a:t>Hewlett-Packard</a:t>
            </a:r>
            <a:r>
              <a:rPr lang="ru-RU" sz="1600" b="1" dirty="0" smtClean="0"/>
              <a:t> и </a:t>
            </a:r>
            <a:r>
              <a:rPr lang="ru-RU" sz="1600" b="1" dirty="0" smtClean="0">
                <a:solidFill>
                  <a:srgbClr val="C00000"/>
                </a:solidFill>
              </a:rPr>
              <a:t>Sun </a:t>
            </a:r>
            <a:r>
              <a:rPr lang="ru-RU" sz="1600" b="1" dirty="0" err="1" smtClean="0">
                <a:solidFill>
                  <a:srgbClr val="C00000"/>
                </a:solidFill>
              </a:rPr>
              <a:t>Microsystems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SIMD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SIMD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одиночный поток команд и множественный поток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Эти системы обычно имеют большое количество процессоров, от 1024 до 16384, которые могут выполнять одну и ту же инструкцию относительно разных данных в жесткой конфигурации. Единственная инструкция параллельно выполняется над многими элементами данных.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8088" y="3248024"/>
            <a:ext cx="87773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Примерами SIMD-машин являются системы CPP DAP, </a:t>
            </a:r>
            <a:r>
              <a:rPr lang="ru-RU" sz="1600" b="1" dirty="0" err="1" smtClean="0"/>
              <a:t>Gamma</a:t>
            </a:r>
            <a:r>
              <a:rPr lang="ru-RU" sz="1600" b="1" dirty="0" smtClean="0"/>
              <a:t> II и </a:t>
            </a:r>
            <a:r>
              <a:rPr lang="ru-RU" sz="1600" b="1" dirty="0" err="1" smtClean="0"/>
              <a:t>Quadrics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Apemille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Другим подклассом SIMD-систем являются </a:t>
            </a:r>
            <a:r>
              <a:rPr lang="ru-RU" sz="1600" b="1" dirty="0" smtClean="0">
                <a:solidFill>
                  <a:srgbClr val="C00000"/>
                </a:solidFill>
              </a:rPr>
              <a:t>векторные компьютеры</a:t>
            </a:r>
            <a:r>
              <a:rPr lang="ru-RU" sz="1600" b="1" dirty="0" smtClean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Векторные </a:t>
            </a:r>
            <a:r>
              <a:rPr lang="ru-RU" sz="1600" b="1" dirty="0" smtClean="0"/>
              <a:t>компьютеры манипулируют массивами сходных данных подобно тому, как скалярные машины обрабатывают отдельные элементы таких массивов. Это делается за счет векторных центральных процессоров. Примерами систем подобного типа являются, например, компьютеры </a:t>
            </a:r>
            <a:r>
              <a:rPr lang="ru-RU" sz="1600" b="1" dirty="0" err="1" smtClean="0"/>
              <a:t>Hitachi</a:t>
            </a:r>
            <a:r>
              <a:rPr lang="ru-RU" sz="1600" b="1" dirty="0" smtClean="0"/>
              <a:t> S3600.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ISD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MISD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множественный поток команд и одиночный поток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Теоретически в этом типе машин множество инструкций должно выполняться над единственным потоком данных. До сих пор ни одной реальной машины, попадающей в данный класс, создано не было. 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9" name="Рисунок 8" descr="220px-MISD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96" y="3157536"/>
            <a:ext cx="2819404" cy="281940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8088" y="3067048"/>
            <a:ext cx="57912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качестве аналога работы такой системы, по-видимому, можно рассматривать работу </a:t>
            </a:r>
            <a:r>
              <a:rPr lang="ru-RU" sz="1600" b="1" dirty="0" smtClean="0">
                <a:solidFill>
                  <a:srgbClr val="C00000"/>
                </a:solidFill>
              </a:rPr>
              <a:t>банка данных</a:t>
            </a:r>
            <a:r>
              <a:rPr lang="ru-RU" sz="1600" b="1" dirty="0" smtClean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 </a:t>
            </a:r>
            <a:r>
              <a:rPr lang="ru-RU" sz="1600" b="1" dirty="0" smtClean="0"/>
              <a:t>любого терминала можно подать команду и что-то сделать с имеющимся банком данных. Поскольку база данных одна, а команд много, мы имеем дело с множественным потоком команд и одиночным потоком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ISD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MIMD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множественный поток команд и множественный поток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Машины параллельно выполняют несколько потоков инструкций над различными потоками данных.  В отличие от упомянутых выше многопроцессорных SISD-машин, команды и данные связаны, потому что они представляют различные части одной и той же задачи. 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9" name="Рисунок 8" descr="220px-MIMD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84" y="3248024"/>
            <a:ext cx="2728916" cy="272891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8088" y="3410550"/>
            <a:ext cx="5791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Например, MIMD-системы могут параллельно выполнять множество подзадач с целью сокращения времени выполнения основной задачи.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96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№1.  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Привести классификация компьютеров (вычислительных систем) по производительности. Какие особенности можно выделить у каждого класса?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582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РАЗРЯДНОСТЬ АРХИТЕКТУР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3217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8-разрядная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963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При построении 8-разрядной архитектуры используются 8-разрядные целые, адреса памяти, или другие типы данных  - не более </a:t>
            </a:r>
            <a:r>
              <a:rPr lang="ru-RU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8 </a:t>
            </a:r>
            <a:r>
              <a:rPr lang="ru-RU" sz="1600" b="1" dirty="0" smtClean="0">
                <a:solidFill>
                  <a:srgbClr val="C00000"/>
                </a:solidFill>
              </a:rPr>
              <a:t>бит </a:t>
            </a:r>
            <a:r>
              <a:rPr lang="ru-RU" sz="1600" b="1" dirty="0" smtClean="0"/>
              <a:t>(один </a:t>
            </a:r>
            <a:r>
              <a:rPr lang="ru-RU" sz="1600" b="1" dirty="0" smtClean="0">
                <a:solidFill>
                  <a:srgbClr val="C00000"/>
                </a:solidFill>
              </a:rPr>
              <a:t>октет</a:t>
            </a:r>
            <a:r>
              <a:rPr lang="ru-RU" sz="1600" b="1" dirty="0" smtClean="0"/>
              <a:t>).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Восьмибитные процессоры обычно используют 8-разрядную шину данных и 16-разрядную шину адреса, что означает, что их адресное пространство ограничено 64 КБ.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Первым широко распространённым 8-битный был микропроцессор Intel 8080. </a:t>
            </a:r>
            <a:r>
              <a:rPr lang="ru-RU" sz="1600" b="1" dirty="0" err="1" smtClean="0"/>
              <a:t>Zilog</a:t>
            </a:r>
            <a:r>
              <a:rPr lang="ru-RU" sz="1600" b="1" dirty="0" smtClean="0"/>
              <a:t> Z80 (совместимый с 8080) и </a:t>
            </a:r>
            <a:r>
              <a:rPr lang="ru-RU" sz="1600" b="1" dirty="0" err="1" smtClean="0"/>
              <a:t>Motorola</a:t>
            </a:r>
            <a:r>
              <a:rPr lang="ru-RU" sz="1600" b="1" dirty="0" smtClean="0"/>
              <a:t> 6800 были также использованы в подобных компьютерах.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en-US" sz="1600" b="1" i="1" dirty="0" err="1" smtClean="0"/>
              <a:t>Freescale</a:t>
            </a:r>
            <a:r>
              <a:rPr lang="en-US" sz="1600" b="1" i="1" dirty="0" smtClean="0"/>
              <a:t> (Motorola)</a:t>
            </a:r>
          </a:p>
          <a:p>
            <a:pPr algn="just"/>
            <a:r>
              <a:rPr lang="en-US" sz="1600" b="1" i="1" dirty="0" smtClean="0"/>
              <a:t>    </a:t>
            </a:r>
            <a:r>
              <a:rPr lang="en-US" sz="1600" b="1" i="1" dirty="0" err="1" smtClean="0"/>
              <a:t>Freescale</a:t>
            </a:r>
            <a:r>
              <a:rPr lang="en-US" sz="1600" b="1" i="1" dirty="0" smtClean="0"/>
              <a:t> 68HC08</a:t>
            </a:r>
          </a:p>
          <a:p>
            <a:pPr algn="just"/>
            <a:r>
              <a:rPr lang="en-US" sz="1600" b="1" i="1" dirty="0" smtClean="0"/>
              <a:t>    </a:t>
            </a:r>
            <a:r>
              <a:rPr lang="en-US" sz="1600" b="1" i="1" dirty="0" err="1" smtClean="0"/>
              <a:t>Freescale</a:t>
            </a:r>
            <a:r>
              <a:rPr lang="en-US" sz="1600" b="1" i="1" dirty="0" smtClean="0"/>
              <a:t> 68HC11</a:t>
            </a:r>
          </a:p>
          <a:p>
            <a:pPr algn="just"/>
            <a:r>
              <a:rPr lang="en-US" sz="1600" b="1" i="1" dirty="0" smtClean="0"/>
              <a:t>Intel</a:t>
            </a:r>
          </a:p>
          <a:p>
            <a:pPr algn="just"/>
            <a:r>
              <a:rPr lang="en-US" sz="1600" b="1" i="1" dirty="0" smtClean="0"/>
              <a:t>    Intel 8008</a:t>
            </a:r>
          </a:p>
          <a:p>
            <a:pPr algn="just"/>
            <a:r>
              <a:rPr lang="en-US" sz="1600" b="1" i="1" dirty="0" smtClean="0"/>
              <a:t>    Intel 8080 (8008 source compatible)</a:t>
            </a:r>
          </a:p>
          <a:p>
            <a:pPr algn="just"/>
            <a:r>
              <a:rPr lang="en-US" sz="1600" b="1" i="1" dirty="0" smtClean="0"/>
              <a:t>    Intel 8085 (8080 </a:t>
            </a:r>
            <a:r>
              <a:rPr lang="ru-RU" sz="1600" b="1" i="1" dirty="0" smtClean="0"/>
              <a:t>совместимый)</a:t>
            </a:r>
          </a:p>
          <a:p>
            <a:pPr algn="just"/>
            <a:r>
              <a:rPr lang="ru-RU" sz="1600" b="1" i="1" dirty="0" smtClean="0"/>
              <a:t>    </a:t>
            </a:r>
            <a:r>
              <a:rPr lang="en-US" sz="1600" b="1" i="1" dirty="0" smtClean="0"/>
              <a:t>Intel 8051 (Harvard architecture)</a:t>
            </a:r>
            <a:endParaRPr lang="ru-RU" sz="1600" b="1" i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18" y="3519012"/>
            <a:ext cx="3333750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16-разрядная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 При построении используются 16-разрядные целые числа, адреса памяти, или другие типы данных размером 16 бит (</a:t>
            </a:r>
            <a:r>
              <a:rPr lang="ru-RU" sz="1600" b="1" dirty="0" smtClean="0">
                <a:solidFill>
                  <a:srgbClr val="C00000"/>
                </a:solidFill>
              </a:rPr>
              <a:t>2 октета</a:t>
            </a:r>
            <a:r>
              <a:rPr lang="ru-RU" sz="1600" b="1" dirty="0" smtClean="0"/>
              <a:t>).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HP BPC, представленный в 1975 году, был первым 16-битным микропроцессор в мире. 16-разрядное целое может хранить (или 65 536) уникальных значений. В беззнаковом представлении, это значения целых чисел от 0 до 65535; с использованием «дополнения до двух» диапазон возможных значений: от −32768 до 32767. 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en-US" sz="1600" b="1" i="1" dirty="0" smtClean="0"/>
              <a:t>Texas Instruments</a:t>
            </a:r>
          </a:p>
          <a:p>
            <a:pPr algn="just"/>
            <a:r>
              <a:rPr lang="en-US" sz="1600" b="1" i="1" dirty="0" smtClean="0"/>
              <a:t>    Texas Instruments TMS9900</a:t>
            </a:r>
          </a:p>
          <a:p>
            <a:pPr algn="just"/>
            <a:r>
              <a:rPr lang="en-US" sz="1600" b="1" i="1" dirty="0" smtClean="0"/>
              <a:t>    TI MSP430</a:t>
            </a:r>
          </a:p>
          <a:p>
            <a:pPr algn="just"/>
            <a:r>
              <a:rPr lang="en-US" sz="1600" b="1" i="1" dirty="0" smtClean="0"/>
              <a:t>Intel</a:t>
            </a:r>
          </a:p>
          <a:p>
            <a:pPr algn="just"/>
            <a:r>
              <a:rPr lang="en-US" sz="1600" b="1" i="1" dirty="0" smtClean="0"/>
              <a:t>    Intel 8086/Intel 8088</a:t>
            </a:r>
          </a:p>
          <a:p>
            <a:pPr algn="just"/>
            <a:r>
              <a:rPr lang="en-US" sz="1600" b="1" i="1" dirty="0" smtClean="0"/>
              <a:t>    Intel 80186/Intel 80188</a:t>
            </a:r>
          </a:p>
          <a:p>
            <a:pPr algn="just"/>
            <a:r>
              <a:rPr lang="en-US" sz="1600" b="1" i="1" dirty="0" smtClean="0"/>
              <a:t>    Intel 80286</a:t>
            </a:r>
          </a:p>
          <a:p>
            <a:pPr algn="just"/>
            <a:r>
              <a:rPr lang="en-US" sz="1600" b="1" i="1" dirty="0" smtClean="0"/>
              <a:t>    Intel MCS-96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32" y="3158964"/>
            <a:ext cx="4680624" cy="290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32- и 64-разрядная архитектуры.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2514" name="Picture 2" descr="Comparing IA64 vs &amp;khcy;8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68" y="1347776"/>
            <a:ext cx="6847896" cy="4614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3383</Words>
  <Application>Microsoft Office PowerPoint</Application>
  <PresentationFormat>Экран (4:3)</PresentationFormat>
  <Paragraphs>555</Paragraphs>
  <Slides>48</Slides>
  <Notes>48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Сергей</cp:lastModifiedBy>
  <cp:revision>736</cp:revision>
  <dcterms:created xsi:type="dcterms:W3CDTF">2011-02-07T16:44:09Z</dcterms:created>
  <dcterms:modified xsi:type="dcterms:W3CDTF">2015-04-21T12:09:07Z</dcterms:modified>
</cp:coreProperties>
</file>