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91" r:id="rId11"/>
    <p:sldId id="360" r:id="rId12"/>
    <p:sldId id="361" r:id="rId13"/>
    <p:sldId id="362" r:id="rId14"/>
    <p:sldId id="363" r:id="rId15"/>
    <p:sldId id="364" r:id="rId16"/>
    <p:sldId id="390" r:id="rId17"/>
    <p:sldId id="365" r:id="rId18"/>
    <p:sldId id="392" r:id="rId19"/>
    <p:sldId id="366" r:id="rId20"/>
    <p:sldId id="387" r:id="rId21"/>
    <p:sldId id="367" r:id="rId22"/>
    <p:sldId id="368" r:id="rId23"/>
    <p:sldId id="370" r:id="rId24"/>
    <p:sldId id="369" r:id="rId25"/>
    <p:sldId id="371" r:id="rId26"/>
    <p:sldId id="372" r:id="rId27"/>
    <p:sldId id="373" r:id="rId28"/>
    <p:sldId id="374" r:id="rId29"/>
    <p:sldId id="388" r:id="rId30"/>
    <p:sldId id="375" r:id="rId31"/>
    <p:sldId id="376" r:id="rId32"/>
    <p:sldId id="377" r:id="rId33"/>
    <p:sldId id="378" r:id="rId34"/>
    <p:sldId id="379" r:id="rId35"/>
    <p:sldId id="380" r:id="rId36"/>
    <p:sldId id="389" r:id="rId37"/>
    <p:sldId id="381" r:id="rId38"/>
    <p:sldId id="382" r:id="rId39"/>
    <p:sldId id="383" r:id="rId40"/>
    <p:sldId id="384" r:id="rId41"/>
    <p:sldId id="385" r:id="rId42"/>
    <p:sldId id="270" r:id="rId43"/>
    <p:sldId id="272" r:id="rId44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000" autoAdjust="0"/>
    <p:restoredTop sz="99821" autoAdjust="0"/>
  </p:normalViewPr>
  <p:slideViewPr>
    <p:cSldViewPr showGuides="1">
      <p:cViewPr varScale="1">
        <p:scale>
          <a:sx n="74" d="100"/>
          <a:sy n="74" d="100"/>
        </p:scale>
        <p:origin x="-1716" y="-9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74447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1837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05.05.2015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9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Состав инструкций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62" y="1347776"/>
            <a:ext cx="44005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614608"/>
            <a:ext cx="4410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1042968" y="4514856"/>
            <a:ext cx="2286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Двухадресная команда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76880" y="2071680"/>
            <a:ext cx="2252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Трехадресная команда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Конструктив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95453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Конструктив</a:t>
            </a:r>
            <a:r>
              <a:rPr lang="ru-RU" sz="1600" b="1" dirty="0" smtClean="0"/>
              <a:t> – это те физически разъемные соединения, которые используются для установки МП, и которые определяют пригодность материнской платы для установки МП.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Разъемы имеют разную конструкцию (</a:t>
            </a:r>
            <a:r>
              <a:rPr lang="en-US" sz="1600" b="1" dirty="0" smtClean="0"/>
              <a:t>Slot – </a:t>
            </a:r>
            <a:r>
              <a:rPr lang="ru-RU" sz="1600" b="1" dirty="0" smtClean="0"/>
              <a:t>щелевой разъем</a:t>
            </a:r>
            <a:r>
              <a:rPr lang="en-US" sz="1600" b="1" dirty="0" smtClean="0"/>
              <a:t>, Socket – </a:t>
            </a:r>
            <a:r>
              <a:rPr lang="ru-RU" sz="1600" b="1" dirty="0" smtClean="0"/>
              <a:t>разъем-гнездо), разное количество контактов.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048" y="2976560"/>
            <a:ext cx="3810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33952" y="2976560"/>
            <a:ext cx="3619520" cy="271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Конструктив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442896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192144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Выделяют следующие типы корпусов микропроцессоров: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DIP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Dual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Inline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Package</a:t>
            </a:r>
            <a:r>
              <a:rPr lang="ru-RU" sz="1600" b="1" dirty="0" smtClean="0"/>
              <a:t> – Двойной действующий пакет) - прямоугольный корпус с расположенными на длинных сторонах контактами. В зависимости от материала корпуса выделяют два варианта исполнения: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QFP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Quad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Package</a:t>
            </a:r>
            <a:r>
              <a:rPr lang="ru-RU" sz="1600" b="1" dirty="0" smtClean="0"/>
              <a:t> – плоский квадратный пакет) - используется для реализации микросхем </a:t>
            </a:r>
            <a:r>
              <a:rPr lang="ru-RU" sz="1600" b="1" dirty="0" err="1" smtClean="0"/>
              <a:t>чипсетов</a:t>
            </a:r>
            <a:r>
              <a:rPr lang="ru-RU" sz="1600" b="1" dirty="0" smtClean="0"/>
              <a:t>, которые напаиваются поверх системной платы.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PGA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Pin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Grid</a:t>
            </a:r>
            <a:r>
              <a:rPr lang="ru-RU" sz="1600" b="1" dirty="0" smtClean="0"/>
              <a:t> Array – матрица штырьковых выводов) - квадратный или прямоугольный корпус  с расположенными в нижней части штырьковыми контактами. В современных процессорах контакты расположены в шахматном</a:t>
            </a:r>
          </a:p>
          <a:p>
            <a:r>
              <a:rPr lang="ru-RU" sz="1600" b="1" dirty="0" smtClean="0"/>
              <a:t>порядке. В зависимости от материала корпуса выделяют три варианта исполнения: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PPGA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Plastic</a:t>
            </a:r>
            <a:r>
              <a:rPr lang="ru-RU" sz="1600" b="1" dirty="0" smtClean="0"/>
              <a:t> PGA) – имеет пластиковый корпус; CPGA (</a:t>
            </a:r>
            <a:r>
              <a:rPr lang="ru-RU" sz="1600" b="1" dirty="0" err="1" smtClean="0"/>
              <a:t>Ceramic</a:t>
            </a:r>
            <a:r>
              <a:rPr lang="ru-RU" sz="1600" b="1" dirty="0" smtClean="0"/>
              <a:t> PGA) – имеет керамический корпус; OPGA (</a:t>
            </a:r>
            <a:r>
              <a:rPr lang="ru-RU" sz="1600" b="1" dirty="0" err="1" smtClean="0"/>
              <a:t>Organic</a:t>
            </a:r>
            <a:r>
              <a:rPr lang="ru-RU" sz="1600" b="1" dirty="0" smtClean="0"/>
              <a:t> PGA) – имеет корпус из органического материала.</a:t>
            </a:r>
          </a:p>
          <a:p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</p:txBody>
      </p:sp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384" y="4605344"/>
            <a:ext cx="571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43216" y="4514856"/>
            <a:ext cx="27432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53224" y="4514856"/>
            <a:ext cx="1904998" cy="16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Конструктив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63564"/>
            <a:ext cx="8686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С дальнейшим развитием МП выделяются модификации </a:t>
            </a:r>
            <a:r>
              <a:rPr lang="en-US" sz="1600" b="1" dirty="0" smtClean="0"/>
              <a:t>PGA:</a:t>
            </a:r>
          </a:p>
          <a:p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FCPGA (</a:t>
            </a:r>
            <a:r>
              <a:rPr lang="ru-RU" sz="1600" b="1" dirty="0" err="1" smtClean="0">
                <a:solidFill>
                  <a:srgbClr val="C00000"/>
                </a:solidFill>
              </a:rPr>
              <a:t>Flip-Chip</a:t>
            </a:r>
            <a:r>
              <a:rPr lang="ru-RU" sz="1600" b="1" dirty="0" smtClean="0">
                <a:solidFill>
                  <a:srgbClr val="C00000"/>
                </a:solidFill>
              </a:rPr>
              <a:t> PGA) </a:t>
            </a:r>
            <a:r>
              <a:rPr lang="ru-RU" sz="1600" b="1" dirty="0" smtClean="0"/>
              <a:t>в данном корпусе открытый кристалл процессора расположен на верхней части корпуса. </a:t>
            </a:r>
            <a:r>
              <a:rPr lang="ru-RU" sz="1600" b="1" dirty="0" err="1" smtClean="0"/>
              <a:t>Flip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Chip</a:t>
            </a:r>
            <a:r>
              <a:rPr lang="ru-RU" sz="1600" b="1" dirty="0" smtClean="0"/>
              <a:t> – «перевернутый кристалл»</a:t>
            </a:r>
          </a:p>
          <a:p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FCPGA2 (</a:t>
            </a:r>
            <a:r>
              <a:rPr lang="ru-RU" sz="1600" b="1" dirty="0" err="1" smtClean="0">
                <a:solidFill>
                  <a:srgbClr val="C00000"/>
                </a:solidFill>
              </a:rPr>
              <a:t>Flip-Chip</a:t>
            </a:r>
            <a:r>
              <a:rPr lang="ru-RU" sz="1600" b="1" dirty="0" smtClean="0">
                <a:solidFill>
                  <a:srgbClr val="C00000"/>
                </a:solidFill>
              </a:rPr>
              <a:t> PGA 2) </a:t>
            </a:r>
            <a:r>
              <a:rPr lang="ru-RU" sz="1600" b="1" dirty="0" smtClean="0"/>
              <a:t>— отличается от FCPGA наличием </a:t>
            </a:r>
            <a:r>
              <a:rPr lang="ru-RU" sz="1600" b="1" dirty="0" err="1" smtClean="0"/>
              <a:t>теплораспределителя</a:t>
            </a:r>
            <a:r>
              <a:rPr lang="ru-RU" sz="1600" b="1" dirty="0" smtClean="0"/>
              <a:t>, закрывающего кристалл</a:t>
            </a:r>
            <a:r>
              <a:rPr lang="en-US" sz="1600" b="1" dirty="0" smtClean="0"/>
              <a:t> </a:t>
            </a:r>
            <a:r>
              <a:rPr lang="ru-RU" sz="1600" b="1" dirty="0" smtClean="0"/>
              <a:t>процессора.</a:t>
            </a:r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ru-RU" sz="1600" b="1" dirty="0" smtClean="0"/>
          </a:p>
          <a:p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4259" y="3338512"/>
            <a:ext cx="3870189" cy="199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2072" y="3338512"/>
            <a:ext cx="3968952" cy="199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Конструктив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82008" y="0"/>
            <a:ext cx="341292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19268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При увеличении количества контактов и уменьшении размера ядра ножки процессора становятся настолько тонкими, что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не целесообразно их размещать на чипе.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Поэтому появился новый тип корпуса </a:t>
            </a:r>
            <a:r>
              <a:rPr lang="en-US" sz="1600" b="1" dirty="0" smtClean="0">
                <a:solidFill>
                  <a:srgbClr val="C00000"/>
                </a:solidFill>
              </a:rPr>
              <a:t>LGA</a:t>
            </a:r>
            <a:r>
              <a:rPr lang="en-US" sz="1600" b="1" dirty="0" smtClean="0"/>
              <a:t> (Land Grid Array – </a:t>
            </a:r>
            <a:r>
              <a:rPr lang="ru-RU" sz="1600" b="1" dirty="0" smtClean="0"/>
              <a:t>корпус с матрицей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контактных площадок) – представляет собой корпус PGA, в котором штырьковые контакты заменены на контактные площадки.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09800" y="333851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2976" y="3338512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Эксплуатационные параметры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72144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1. </a:t>
            </a:r>
            <a:r>
              <a:rPr lang="ru-RU" sz="1600" b="1" dirty="0" smtClean="0">
                <a:solidFill>
                  <a:srgbClr val="C00000"/>
                </a:solidFill>
              </a:rPr>
              <a:t>Пределы напряжение питания микропроцессора </a:t>
            </a:r>
            <a:r>
              <a:rPr lang="ru-RU" sz="1600" b="1" dirty="0" smtClean="0"/>
              <a:t>– величина питающего напряжения микропроцессоров зависит от технологического процесса и от частоты ядра. Чем меньше кристалл и ниже частота, тем меньше напряжение питания. При</a:t>
            </a:r>
          </a:p>
          <a:p>
            <a:pPr algn="just"/>
            <a:r>
              <a:rPr lang="ru-RU" sz="1600" b="1" dirty="0" smtClean="0"/>
              <a:t>разгоне процессора, т.е. при увеличении частоты ядра, требуется повышение напряжения.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2. </a:t>
            </a:r>
            <a:r>
              <a:rPr lang="ru-RU" sz="1600" b="1" dirty="0" smtClean="0">
                <a:solidFill>
                  <a:srgbClr val="C00000"/>
                </a:solidFill>
              </a:rPr>
              <a:t>Потребляемая мощность </a:t>
            </a:r>
            <a:r>
              <a:rPr lang="ru-RU" sz="1600" b="1" dirty="0" smtClean="0"/>
              <a:t>– зависит от величины питающего напряжения и от частоты ядра. Чем меньше напряжение питания и частота, тем меньше потребляемая мощность. Мощность современных микропроцессоров от 1Вт до 120 Вт. Чаще всего в пределах 40-70 Вт.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3. </a:t>
            </a:r>
            <a:r>
              <a:rPr lang="ru-RU" sz="1600" b="1" dirty="0" smtClean="0">
                <a:solidFill>
                  <a:srgbClr val="C00000"/>
                </a:solidFill>
              </a:rPr>
              <a:t>Максимальная температура нагрева кристалла </a:t>
            </a:r>
            <a:r>
              <a:rPr lang="ru-RU" sz="1600" b="1" dirty="0" smtClean="0"/>
              <a:t>– максимальная температура кристалла, при которой возможна стабильная работа микропроцессора. У  современных микропроцессоров она колеблется в пределах от 60˚С до 95˚С.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Эксплуатационные параметры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comp-security.net/wp-content/uploads/040513_0851_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3944" y="1528752"/>
            <a:ext cx="6368190" cy="416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35009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МП типа </a:t>
            </a:r>
            <a:r>
              <a:rPr lang="en-US" sz="1600" b="1" dirty="0" smtClean="0">
                <a:solidFill>
                  <a:srgbClr val="C00000"/>
                </a:solidFill>
              </a:rPr>
              <a:t>CISC</a:t>
            </a:r>
            <a:r>
              <a:rPr lang="en-US" sz="1600" b="1" dirty="0" smtClean="0"/>
              <a:t> (</a:t>
            </a:r>
            <a:r>
              <a:rPr lang="en-US" sz="1600" b="1" i="1" dirty="0" smtClean="0"/>
              <a:t>Complex Instruction Set Command – </a:t>
            </a:r>
            <a:r>
              <a:rPr lang="ru-RU" sz="1600" b="1" i="1" dirty="0" smtClean="0"/>
              <a:t>с полным набором системы команд</a:t>
            </a:r>
            <a:r>
              <a:rPr lang="ru-RU" sz="1600" b="1" dirty="0" smtClean="0"/>
              <a:t>)</a:t>
            </a:r>
            <a:r>
              <a:rPr lang="ru-RU" sz="1600" dirty="0" smtClean="0"/>
              <a:t>. </a:t>
            </a:r>
            <a:r>
              <a:rPr lang="ru-RU" sz="1600" b="1" dirty="0" smtClean="0"/>
              <a:t>Современные ПК типа IBM PC используют МП CISC, выпускаемые многими фирмами: </a:t>
            </a:r>
            <a:r>
              <a:rPr lang="en-US" sz="1600" b="1" dirty="0" smtClean="0"/>
              <a:t>Intel, AMD, Cyrix, IBM </a:t>
            </a:r>
            <a:r>
              <a:rPr lang="ru-RU" sz="1600" b="1" dirty="0" smtClean="0"/>
              <a:t>и т. д.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Архитектура CISC появилась в 1978 году. Тогда процессоры представляли собой </a:t>
            </a:r>
            <a:r>
              <a:rPr lang="ru-RU" sz="1600" b="1" dirty="0" smtClean="0">
                <a:solidFill>
                  <a:srgbClr val="C00000"/>
                </a:solidFill>
              </a:rPr>
              <a:t>скалярные устройства </a:t>
            </a:r>
            <a:r>
              <a:rPr lang="ru-RU" sz="1600" b="1" dirty="0" smtClean="0"/>
              <a:t>(могли в каждый момент времени выполнять только одну команду), при этом конвейеров практически не было. Процессоры содержали десятки тысяч транзисторов. Базовое количество команд МП типа </a:t>
            </a:r>
            <a:r>
              <a:rPr lang="en-US" sz="1600" b="1" dirty="0" smtClean="0"/>
              <a:t>CISC </a:t>
            </a:r>
            <a:r>
              <a:rPr lang="ru-RU" sz="1600" b="1" dirty="0" smtClean="0"/>
              <a:t>приблизительно 1000.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Команды (инструкции) в </a:t>
            </a:r>
            <a:r>
              <a:rPr lang="en-US" sz="1600" b="1" dirty="0" smtClean="0"/>
              <a:t>CISC </a:t>
            </a:r>
            <a:r>
              <a:rPr lang="ru-RU" sz="1600" b="1" dirty="0" smtClean="0"/>
              <a:t>МП выполняются за несколько тактов ядра МП. Среднее количество тактов на одну команду 4 – 5, поэтому соотношение внутренней частоты процессора к частоте системной шины как раз и определяется указанным числом.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Если команды выполняются за 100 и более тактов (обычно тригонометрические) , то используется конвейер, который продолжает считывать из оперативной памяти команды, даже когда в МП происходит выполнение сложной команды. После сложной команды в буфере МП накапливается несколько команд, которые он быстро выполняет на своей внутренней частоте.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76" y="1347776"/>
            <a:ext cx="8538408" cy="21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38088" y="3519488"/>
            <a:ext cx="859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Префикс</a:t>
            </a:r>
            <a:r>
              <a:rPr lang="ru-RU" sz="1600" b="1" dirty="0" smtClean="0"/>
              <a:t> – уточняет или модифицирует действие команды.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Код операции (КОП) </a:t>
            </a:r>
            <a:r>
              <a:rPr lang="ru-RU" sz="1600" b="1" dirty="0" smtClean="0"/>
              <a:t>– определяет действие данной команды.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Режим адресации </a:t>
            </a:r>
            <a:r>
              <a:rPr lang="ru-RU" sz="1600" b="1" dirty="0" smtClean="0"/>
              <a:t>– определяет используемую форму адреса операнда.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Масштаб-индекс-база </a:t>
            </a:r>
            <a:r>
              <a:rPr lang="ru-RU" sz="1600" b="1" dirty="0" smtClean="0"/>
              <a:t>– расширяет возможности адресации операндов.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Смещение</a:t>
            </a:r>
            <a:r>
              <a:rPr lang="ru-RU" sz="1600" b="1" dirty="0" smtClean="0"/>
              <a:t> – значение эффективного адреса операнда.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Операнды</a:t>
            </a:r>
            <a:r>
              <a:rPr lang="ru-RU" sz="1600" b="1" dirty="0" smtClean="0"/>
              <a:t> – указывают данные, над которыми нужно выполнить действие и место, куда надо поместить результат.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Из рисунка видно, что размер команды может меняться от 1 байта до 16 байт.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RISC</a:t>
            </a:r>
            <a:r>
              <a:rPr lang="ru-RU" sz="1600" b="1" dirty="0" smtClean="0">
                <a:solidFill>
                  <a:schemeClr val="bg1"/>
                </a:solidFill>
              </a:rPr>
              <a:t> 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11194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МП </a:t>
            </a:r>
            <a:r>
              <a:rPr lang="en-US" sz="1600" b="1" dirty="0" err="1" smtClean="0"/>
              <a:t>типа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RISC</a:t>
            </a:r>
            <a:r>
              <a:rPr lang="en-US" sz="1600" b="1" dirty="0" smtClean="0"/>
              <a:t> (</a:t>
            </a:r>
            <a:r>
              <a:rPr lang="en-US" sz="1600" b="1" i="1" dirty="0" err="1" smtClean="0"/>
              <a:t>Redused</a:t>
            </a:r>
            <a:r>
              <a:rPr lang="en-US" sz="1600" b="1" i="1" dirty="0" smtClean="0"/>
              <a:t> Instruction Set Command – </a:t>
            </a:r>
            <a:r>
              <a:rPr lang="en-US" sz="1600" b="1" i="1" dirty="0" err="1" smtClean="0"/>
              <a:t>усе</a:t>
            </a:r>
            <a:r>
              <a:rPr lang="ru-RU" sz="1600" b="1" i="1" dirty="0" err="1" smtClean="0"/>
              <a:t>ченный</a:t>
            </a:r>
            <a:r>
              <a:rPr lang="ru-RU" sz="1600" b="1" i="1" dirty="0" smtClean="0"/>
              <a:t> набор системы команд</a:t>
            </a:r>
            <a:r>
              <a:rPr lang="ru-RU" sz="1600" b="1" dirty="0" smtClean="0"/>
              <a:t>).</a:t>
            </a:r>
          </a:p>
          <a:p>
            <a:pPr algn="just"/>
            <a:r>
              <a:rPr lang="ru-RU" sz="1600" b="1" dirty="0" smtClean="0"/>
              <a:t>МП RISC были разработаны в 1986 году, когда технология </a:t>
            </a:r>
            <a:r>
              <a:rPr lang="ru-RU" sz="1600" b="1" dirty="0" smtClean="0">
                <a:solidFill>
                  <a:srgbClr val="C00000"/>
                </a:solidFill>
              </a:rPr>
              <a:t>суперскалярных конвейеров</a:t>
            </a:r>
            <a:r>
              <a:rPr lang="ru-RU" sz="1600" b="1" dirty="0" smtClean="0"/>
              <a:t> только начала развиваться. Один из первых МП типа RISC – ARM (на его основе был создан ПК IBM PC RT): 32 разрядный МП, имеющий 118 различных команд. Современные 64-разрядные RISC МП выпускаются многими фирмами: </a:t>
            </a:r>
            <a:r>
              <a:rPr lang="en-US" sz="1600" b="1" dirty="0" smtClean="0"/>
              <a:t>Apple (Power PC), IBM (PPC), DEC (Alpha), HP (PA),</a:t>
            </a:r>
            <a:r>
              <a:rPr lang="it-IT" sz="1600" b="1" dirty="0" smtClean="0"/>
              <a:t>Sun (Ultra SPARC) и т. д.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Микропроцессоры типа RISC содержат только </a:t>
            </a:r>
            <a:r>
              <a:rPr lang="ru-RU" sz="1600" b="1" dirty="0" smtClean="0">
                <a:solidFill>
                  <a:srgbClr val="C00000"/>
                </a:solidFill>
              </a:rPr>
              <a:t>набор простых</a:t>
            </a:r>
            <a:r>
              <a:rPr lang="ru-RU" sz="1600" b="1" dirty="0" smtClean="0"/>
              <a:t>, чаще всего встречающихся в программах </a:t>
            </a:r>
            <a:r>
              <a:rPr lang="ru-RU" sz="1600" b="1" dirty="0" smtClean="0">
                <a:solidFill>
                  <a:srgbClr val="C00000"/>
                </a:solidFill>
              </a:rPr>
              <a:t>команд</a:t>
            </a:r>
            <a:r>
              <a:rPr lang="ru-RU" sz="1600" b="1" dirty="0" smtClean="0"/>
              <a:t>. При необходимости выполнения более сложных команд в микропроцессоре производится их </a:t>
            </a:r>
            <a:r>
              <a:rPr lang="ru-RU" sz="1600" b="1" dirty="0" smtClean="0">
                <a:solidFill>
                  <a:srgbClr val="C00000"/>
                </a:solidFill>
              </a:rPr>
              <a:t>автоматическая сборка из простых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Микропроцессоры типа RISC имеют очень высокое быстродействие, но программно не совместимы с CISC-процессорами. Одним из важных преимуществ RISC-архитектуры является высокая скорость арифметических вычислений.</a:t>
            </a:r>
          </a:p>
          <a:p>
            <a:pPr algn="just"/>
            <a:r>
              <a:rPr lang="ru-RU" sz="1600" b="1" dirty="0" smtClean="0"/>
              <a:t>Другой особенностью RISC-процессоров является комплекс средств, обеспечивающих безостановочную работу арифметических устройств: </a:t>
            </a:r>
            <a:r>
              <a:rPr lang="ru-RU" sz="1600" b="1" dirty="0" smtClean="0">
                <a:solidFill>
                  <a:srgbClr val="C00000"/>
                </a:solidFill>
              </a:rPr>
              <a:t>механизм динамического прогнозирования ветвлений</a:t>
            </a:r>
            <a:r>
              <a:rPr lang="ru-RU" sz="1600" b="1" dirty="0" smtClean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большое количество оперативных регистров</a:t>
            </a:r>
            <a:r>
              <a:rPr lang="ru-RU" sz="1600" b="1" dirty="0" smtClean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многоуровневая встроенная кэш-память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Функции микропроцессора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44997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Микропроцессор (МП) </a:t>
            </a:r>
            <a:r>
              <a:rPr lang="en-US" sz="1600" b="1" dirty="0" smtClean="0"/>
              <a:t>[Central Processing Unit, CPU] – </a:t>
            </a:r>
            <a:r>
              <a:rPr lang="ru-RU" sz="1600" b="1" dirty="0" smtClean="0"/>
              <a:t>функционально-законченное программно управляемое устройство обработки информации, выполненное в виде одной или нескольких БИС (СБИС).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Микропроцессор </a:t>
            </a:r>
            <a:r>
              <a:rPr lang="ru-RU" sz="1600" b="1" dirty="0" smtClean="0">
                <a:solidFill>
                  <a:srgbClr val="C00000"/>
                </a:solidFill>
              </a:rPr>
              <a:t>выполняет</a:t>
            </a:r>
            <a:r>
              <a:rPr lang="ru-RU" sz="1600" b="1" dirty="0" smtClean="0"/>
              <a:t> следующие </a:t>
            </a:r>
            <a:r>
              <a:rPr lang="ru-RU" sz="1600" b="1" dirty="0" smtClean="0">
                <a:solidFill>
                  <a:srgbClr val="C00000"/>
                </a:solidFill>
              </a:rPr>
              <a:t>функции</a:t>
            </a:r>
            <a:r>
              <a:rPr lang="ru-RU" sz="1600" b="1" dirty="0" smtClean="0"/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ru-RU" sz="1600" b="1" dirty="0" smtClean="0"/>
              <a:t>- вычисление адресов команд и операндов;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выборку и дешифрацию команд из основной памяти;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выборку данных из ОП, регистров МПП и регистров адаптеров ВУ;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прием и обработку запросов и команд от адаптеров на обслуживание ВУ;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выработку управляющих сигналов для всех прочих узлов и блоков ПК;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переход к следующей команде.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принципы </a:t>
            </a:r>
            <a:r>
              <a:rPr lang="en-US" sz="1600" b="1" dirty="0" smtClean="0">
                <a:solidFill>
                  <a:schemeClr val="bg1"/>
                </a:solidFill>
              </a:rPr>
              <a:t>RISC </a:t>
            </a:r>
            <a:r>
              <a:rPr lang="ru-RU" sz="1600" b="1" dirty="0" smtClean="0">
                <a:solidFill>
                  <a:schemeClr val="bg1"/>
                </a:solidFill>
              </a:rPr>
              <a:t>архитектуры 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82132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Четыре основных принципа RISC-архитектуры: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каждая команда независимо от ее типа выполняется </a:t>
            </a:r>
            <a:r>
              <a:rPr lang="ru-RU" sz="1600" b="1" dirty="0" smtClean="0">
                <a:solidFill>
                  <a:srgbClr val="C00000"/>
                </a:solidFill>
              </a:rPr>
              <a:t>за один машинный цикл</a:t>
            </a:r>
            <a:r>
              <a:rPr lang="ru-RU" sz="1600" b="1" dirty="0" smtClean="0"/>
              <a:t>, длительность которого должна быть максимально короткой;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все команды должны иметь </a:t>
            </a:r>
            <a:r>
              <a:rPr lang="ru-RU" sz="1600" b="1" dirty="0" smtClean="0">
                <a:solidFill>
                  <a:srgbClr val="C00000"/>
                </a:solidFill>
              </a:rPr>
              <a:t>одинаковую длину и использовать минимум адресных форматов</a:t>
            </a:r>
            <a:r>
              <a:rPr lang="ru-RU" sz="1600" b="1" dirty="0" smtClean="0"/>
              <a:t>, что резко упрощает логику центрального управления процессором; 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обращение к памяти происходит только при выполнении операций записи и чтения, вся </a:t>
            </a:r>
            <a:r>
              <a:rPr lang="ru-RU" sz="1600" b="1" dirty="0" smtClean="0">
                <a:solidFill>
                  <a:srgbClr val="C00000"/>
                </a:solidFill>
              </a:rPr>
              <a:t>обработка данных </a:t>
            </a:r>
            <a:r>
              <a:rPr lang="ru-RU" sz="1600" b="1" dirty="0" smtClean="0"/>
              <a:t>осуществляется исключительно </a:t>
            </a:r>
            <a:r>
              <a:rPr lang="ru-RU" sz="1600" b="1" dirty="0" smtClean="0">
                <a:solidFill>
                  <a:srgbClr val="C00000"/>
                </a:solidFill>
              </a:rPr>
              <a:t>в регистровой структуре процессора</a:t>
            </a:r>
            <a:r>
              <a:rPr lang="ru-RU" sz="1600" b="1" dirty="0" smtClean="0"/>
              <a:t>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система команд должна обеспечивать </a:t>
            </a:r>
            <a:r>
              <a:rPr lang="ru-RU" sz="1600" b="1" dirty="0" smtClean="0">
                <a:solidFill>
                  <a:srgbClr val="C00000"/>
                </a:solidFill>
              </a:rPr>
              <a:t>поддержку языка высокого уровня</a:t>
            </a:r>
            <a:r>
              <a:rPr lang="ru-RU" sz="16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VLIW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44997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МП </a:t>
            </a:r>
            <a:r>
              <a:rPr lang="en-US" sz="1600" b="1" dirty="0" err="1" smtClean="0"/>
              <a:t>типа</a:t>
            </a:r>
            <a:r>
              <a:rPr lang="en-US" sz="1600" b="1" dirty="0" smtClean="0"/>
              <a:t> VLIW (</a:t>
            </a:r>
            <a:r>
              <a:rPr lang="en-US" sz="1600" b="1" i="1" dirty="0" smtClean="0"/>
              <a:t>Very Length Instruction Word – </a:t>
            </a:r>
            <a:r>
              <a:rPr lang="en-US" sz="1600" b="1" i="1" dirty="0" err="1" smtClean="0"/>
              <a:t>сверх</a:t>
            </a:r>
            <a:r>
              <a:rPr lang="ru-RU" sz="1600" b="1" i="1" dirty="0" smtClean="0"/>
              <a:t>большое командное слово</a:t>
            </a:r>
            <a:r>
              <a:rPr lang="ru-RU" sz="1600" dirty="0" smtClean="0"/>
              <a:t>)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МП типа VLIW вместо сложной схемной логики, обеспечивающей в современных суперскалярных микропроцессорах параллельное исполнение команд, </a:t>
            </a:r>
            <a:r>
              <a:rPr lang="ru-RU" sz="1600" b="1" dirty="0" smtClean="0">
                <a:solidFill>
                  <a:srgbClr val="C00000"/>
                </a:solidFill>
              </a:rPr>
              <a:t>используют программное обеспечение</a:t>
            </a:r>
            <a:r>
              <a:rPr lang="ru-RU" sz="1600" b="1" dirty="0" smtClean="0"/>
              <a:t>. Упрощение аппаратуры позволило </a:t>
            </a:r>
            <a:r>
              <a:rPr lang="ru-RU" sz="1600" b="1" dirty="0" smtClean="0">
                <a:solidFill>
                  <a:srgbClr val="C00000"/>
                </a:solidFill>
              </a:rPr>
              <a:t>уменьшить габариты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МП и потребление энергии</a:t>
            </a:r>
            <a:r>
              <a:rPr lang="ru-RU" sz="1600" b="1" dirty="0" smtClean="0"/>
              <a:t> (эти МП иногда называют «холодными»).</a:t>
            </a:r>
          </a:p>
          <a:p>
            <a:r>
              <a:rPr lang="ru-RU" sz="1600" b="1" dirty="0" smtClean="0"/>
              <a:t>Это новый и весьма перспективный тип МП. Микропроцессоры типа VLIW выпускают следующие фирмы: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err="1" smtClean="0">
                <a:solidFill>
                  <a:srgbClr val="C00000"/>
                </a:solidFill>
              </a:rPr>
              <a:t>Transmeta</a:t>
            </a:r>
            <a:r>
              <a:rPr lang="ru-RU" sz="1600" b="1" dirty="0" smtClean="0"/>
              <a:t> – это микропроцессор </a:t>
            </a:r>
            <a:r>
              <a:rPr lang="ru-RU" sz="1600" b="1" dirty="0" smtClean="0">
                <a:solidFill>
                  <a:srgbClr val="C00000"/>
                </a:solidFill>
              </a:rPr>
              <a:t>Crusoe</a:t>
            </a:r>
            <a:r>
              <a:rPr lang="ru-RU" sz="1600" b="1" dirty="0" smtClean="0"/>
              <a:t> моделей ТМ3120, ТМ5400, ТМ5600 (технология 0,18 мкм, тактовые частоты до 700 МГц),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Intel</a:t>
            </a:r>
            <a:r>
              <a:rPr lang="ru-RU" sz="1600" b="1" dirty="0" smtClean="0"/>
              <a:t> – модель </a:t>
            </a:r>
            <a:r>
              <a:rPr lang="ru-RU" sz="1600" b="1" dirty="0" err="1" smtClean="0">
                <a:solidFill>
                  <a:srgbClr val="C00000"/>
                </a:solidFill>
              </a:rPr>
              <a:t>Mersed</a:t>
            </a:r>
            <a:r>
              <a:rPr lang="ru-RU" sz="1600" b="1" dirty="0" smtClean="0"/>
              <a:t> использующий полный набор 64-битных инструкций (Intel Architecture-64, IA-64; именно эта технология называется </a:t>
            </a:r>
            <a:r>
              <a:rPr lang="en-US" sz="1600" b="1" dirty="0" smtClean="0"/>
              <a:t>EPIC – Explicitly Parallel Instruction Computing,</a:t>
            </a:r>
            <a:r>
              <a:rPr lang="ru-RU" sz="1600" b="1" dirty="0" smtClean="0"/>
              <a:t> вычисления с явной параллельностью инструкций).</a:t>
            </a:r>
          </a:p>
          <a:p>
            <a:pPr>
              <a:buFontTx/>
              <a:buChar char="-"/>
            </a:pPr>
            <a:r>
              <a:rPr lang="en-US" sz="1600" b="1" dirty="0" smtClean="0">
                <a:solidFill>
                  <a:srgbClr val="C00000"/>
                </a:solidFill>
              </a:rPr>
              <a:t>Hewlett-Packard</a:t>
            </a:r>
            <a:r>
              <a:rPr lang="en-US" sz="1600" b="1" dirty="0" smtClean="0"/>
              <a:t> – </a:t>
            </a:r>
            <a:r>
              <a:rPr lang="ru-RU" sz="1600" b="1" dirty="0" smtClean="0"/>
              <a:t>модель </a:t>
            </a:r>
            <a:r>
              <a:rPr lang="en-US" sz="1600" b="1" dirty="0" smtClean="0">
                <a:solidFill>
                  <a:srgbClr val="C00000"/>
                </a:solidFill>
              </a:rPr>
              <a:t>McKinley</a:t>
            </a:r>
            <a:r>
              <a:rPr lang="en-US" sz="1600" b="1" dirty="0" smtClean="0"/>
              <a:t>.</a:t>
            </a:r>
          </a:p>
          <a:p>
            <a:endParaRPr lang="ru-RU" sz="1600" dirty="0" smtClean="0"/>
          </a:p>
          <a:p>
            <a:pPr algn="just"/>
            <a:r>
              <a:rPr lang="ru-RU" sz="1600" b="1" dirty="0" smtClean="0"/>
              <a:t>При программировании VLIW процессоров программисты </a:t>
            </a:r>
            <a:r>
              <a:rPr lang="ru-RU" sz="1600" b="1" dirty="0" smtClean="0">
                <a:solidFill>
                  <a:srgbClr val="C00000"/>
                </a:solidFill>
              </a:rPr>
              <a:t>доступа к внутренним VLIW-командам не имеют</a:t>
            </a:r>
            <a:r>
              <a:rPr lang="ru-RU" sz="1600" b="1" dirty="0" smtClean="0"/>
              <a:t>: все программы (даже операционная система) работают поверх специального </a:t>
            </a:r>
            <a:r>
              <a:rPr lang="ru-RU" sz="1600" b="1" dirty="0" smtClean="0">
                <a:solidFill>
                  <a:srgbClr val="C00000"/>
                </a:solidFill>
              </a:rPr>
              <a:t>низкоуровневого программного обеспечения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Code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Morphing</a:t>
            </a:r>
            <a:r>
              <a:rPr lang="ru-RU" sz="1600" b="1" dirty="0" smtClean="0"/>
              <a:t>), которое ответственно за трансляцию команд CISC микропроцессоров в команды </a:t>
            </a:r>
            <a:r>
              <a:rPr lang="en-US" sz="1600" b="1" dirty="0" smtClean="0"/>
              <a:t>VLIW.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MISC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58317"/>
            <a:ext cx="8686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МП типа </a:t>
            </a:r>
            <a:r>
              <a:rPr lang="en-US" sz="1600" b="1" dirty="0" smtClean="0">
                <a:solidFill>
                  <a:srgbClr val="C00000"/>
                </a:solidFill>
              </a:rPr>
              <a:t>MISC</a:t>
            </a:r>
            <a:r>
              <a:rPr lang="en-US" sz="1600" b="1" dirty="0" smtClean="0"/>
              <a:t> (</a:t>
            </a:r>
            <a:r>
              <a:rPr lang="en-US" sz="1600" b="1" i="1" dirty="0" smtClean="0"/>
              <a:t>Minimum Instruction Set Command – </a:t>
            </a:r>
            <a:r>
              <a:rPr lang="ru-RU" sz="1600" b="1" i="1" dirty="0" smtClean="0"/>
              <a:t>минимальный набор системы команд</a:t>
            </a:r>
            <a:r>
              <a:rPr lang="ru-RU" sz="1600" dirty="0" smtClean="0"/>
              <a:t>) </a:t>
            </a:r>
            <a:r>
              <a:rPr lang="ru-RU" sz="1600" b="1" dirty="0" smtClean="0"/>
              <a:t>с весьма высоким быстродействием.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Последовательность простых инструкций </a:t>
            </a:r>
            <a:r>
              <a:rPr lang="ru-RU" sz="1600" b="1" dirty="0" smtClean="0">
                <a:solidFill>
                  <a:srgbClr val="C00000"/>
                </a:solidFill>
              </a:rPr>
              <a:t>объединяется в пакет</a:t>
            </a:r>
            <a:r>
              <a:rPr lang="ru-RU" sz="1600" b="1" dirty="0" smtClean="0"/>
              <a:t>, таким образом, программа преобразуется в </a:t>
            </a:r>
            <a:r>
              <a:rPr lang="ru-RU" sz="1600" b="1" dirty="0" smtClean="0">
                <a:solidFill>
                  <a:srgbClr val="C00000"/>
                </a:solidFill>
              </a:rPr>
              <a:t>небольшое количество длинных команд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МП данного типа появились в последнее время и чаще всего используются в встраиваемой микропроцессорной технике.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Так как обычно такие устройства чётко функционально обозначены, то возникает ряд команд, которые не обязательны, и их можно безнаказанно убрать. По такой схеме разрабатываются, например МП для сотовых телефонов, фотоаппаратов и другой бытовой техники.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Функциональная структура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81264" y="1257288"/>
            <a:ext cx="3913273" cy="49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Функциональная структура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87379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Функционально МП можно разделить на две части:</a:t>
            </a:r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операционную</a:t>
            </a:r>
            <a:r>
              <a:rPr lang="ru-RU" sz="1600" b="1" dirty="0" smtClean="0"/>
              <a:t>, содержащую:</a:t>
            </a:r>
          </a:p>
          <a:p>
            <a:pPr lvl="1"/>
            <a:r>
              <a:rPr lang="ru-RU" sz="1600" b="1" dirty="0" smtClean="0"/>
              <a:t>а) устройство управления (УУ),</a:t>
            </a:r>
          </a:p>
          <a:p>
            <a:pPr lvl="1"/>
            <a:r>
              <a:rPr lang="ru-RU" sz="1600" b="1" dirty="0" smtClean="0"/>
              <a:t>б) арифметико-логическое устройство (АЛУ) ,</a:t>
            </a:r>
          </a:p>
          <a:p>
            <a:pPr lvl="1" algn="just"/>
            <a:r>
              <a:rPr lang="ru-RU" sz="1600" b="1" dirty="0" smtClean="0"/>
              <a:t>в) микропроцессорную память (МПП) (за исключением нескольких адресных регистров);</a:t>
            </a:r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интерфейсную</a:t>
            </a:r>
            <a:r>
              <a:rPr lang="ru-RU" sz="1600" b="1" dirty="0" smtClean="0"/>
              <a:t>, содержащую</a:t>
            </a:r>
          </a:p>
          <a:p>
            <a:pPr lvl="1"/>
            <a:r>
              <a:rPr lang="ru-RU" sz="1600" b="1" dirty="0" smtClean="0"/>
              <a:t>а) адресные регистры МПП;</a:t>
            </a:r>
          </a:p>
          <a:p>
            <a:pPr lvl="1" algn="just"/>
            <a:r>
              <a:rPr lang="ru-RU" sz="1600" b="1" dirty="0" smtClean="0"/>
              <a:t>б) блок регистров команд (БРК) – регистры памяти для хранения кодов команд, выполняемых в ближайшие такты работы машины;</a:t>
            </a:r>
          </a:p>
          <a:p>
            <a:pPr lvl="1"/>
            <a:r>
              <a:rPr lang="ru-RU" sz="1600" b="1" dirty="0" smtClean="0"/>
              <a:t>в) схемы управления шиной и портами.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Обе части МП </a:t>
            </a:r>
            <a:r>
              <a:rPr lang="ru-RU" sz="1600" b="1" dirty="0" smtClean="0">
                <a:solidFill>
                  <a:srgbClr val="C00000"/>
                </a:solidFill>
              </a:rPr>
              <a:t>работают параллельно</a:t>
            </a:r>
            <a:r>
              <a:rPr lang="ru-RU" sz="1600" b="1" dirty="0" smtClean="0"/>
              <a:t>. Интерфейсная часть опережает операционную, так что выборка очередной команды из памяти выполняется во время выполнения операционной частью предыдущей команды. </a:t>
            </a:r>
          </a:p>
          <a:p>
            <a:pPr algn="just"/>
            <a:r>
              <a:rPr lang="ru-RU" sz="1600" b="1" dirty="0" smtClean="0"/>
              <a:t>Современные МП имеют несколько групп регистров в интерфейсной части, работающих с различной степенью опережения, что позволяет выполнять операции </a:t>
            </a:r>
            <a:r>
              <a:rPr lang="ru-RU" sz="1600" b="1" dirty="0" smtClean="0">
                <a:solidFill>
                  <a:srgbClr val="C00000"/>
                </a:solidFill>
              </a:rPr>
              <a:t>в конвейерном режиме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Устройство управления </a:t>
            </a:r>
            <a:r>
              <a:rPr lang="ru-RU" sz="1600" b="1" dirty="0" smtClean="0"/>
              <a:t>(УУ) является функционально наиболее сложным устройством ПК – оно вырабатывает управляющие сигналы, поступающие по кодовым шинам инструкций (КШИ) во все блоки машины.</a:t>
            </a:r>
            <a:endParaRPr lang="ru-RU" sz="1600" b="1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4920" y="2343144"/>
            <a:ext cx="6263061" cy="34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Узел формирования адреса </a:t>
            </a:r>
            <a:r>
              <a:rPr lang="ru-RU" sz="1600" b="1" dirty="0" smtClean="0"/>
              <a:t>(находится в интерфейсной части МП) — устройство, вычисляющее полный адрес ячейки памяти (регистра) по реквизитам, поступающим из регистра команд и регистров МПП;</a:t>
            </a:r>
          </a:p>
          <a:p>
            <a:pPr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Дешифратор операций </a:t>
            </a:r>
            <a:r>
              <a:rPr lang="ru-RU" sz="1600" b="1" dirty="0" smtClean="0"/>
              <a:t>— логический блок, выбирающий в соответствии с поступающим из регистра команд КОП один из множества имеющихся у него выходов;</a:t>
            </a:r>
          </a:p>
          <a:p>
            <a:pPr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Постоянное запоминающее устройство (ПЗУ) </a:t>
            </a:r>
            <a:r>
              <a:rPr lang="ru-RU" sz="1600" b="1" dirty="0" smtClean="0"/>
              <a:t>микропрограмм, хранит в своих ячейках управляющие сигналы (импульсы), необходимые для выполнения в блоках ПК процедур операций обработки информации; импульс но выбранному дешифратором операций в соответствии с КОП проводу считывает из ПЗУ микропрограмм необходимую последовательность управляющих сигналов;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Кодовые шины данных, адреса и инструкций </a:t>
            </a:r>
            <a:r>
              <a:rPr lang="ru-RU" sz="1600" b="1" dirty="0" smtClean="0"/>
              <a:t>— часть внутренней интерфейсной шины микропроцессора.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Арифметико-логическое устройство (АЛУ) </a:t>
            </a:r>
            <a:r>
              <a:rPr lang="ru-RU" sz="1600" b="1" dirty="0" smtClean="0"/>
              <a:t>предназначено для выполнения арифметических и логических операций преобразования информации. Функционально АЛУ состоит обычно из двух регистров, сумматора и схем управления, являющейся местным устройством управления.</a:t>
            </a:r>
            <a:endParaRPr lang="ru-RU" sz="1600" b="1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5408" y="2886072"/>
            <a:ext cx="5942932" cy="26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Сумматор</a:t>
            </a:r>
            <a:r>
              <a:rPr lang="ru-RU" sz="1600" b="1" dirty="0" smtClean="0"/>
              <a:t> — вычислительная схема, выполняющая процедуру сложения поступающих на ее вход двоичных кодов; сумматор имеет разрядность двойного машинного слова.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Регистры</a:t>
            </a:r>
            <a:r>
              <a:rPr lang="ru-RU" sz="1600" b="1" dirty="0" smtClean="0"/>
              <a:t> — быстродействующие ячейки памяти различной длины: </a:t>
            </a:r>
          </a:p>
          <a:p>
            <a:pPr lvl="1" algn="just"/>
            <a:r>
              <a:rPr lang="ru-RU" sz="1600" b="1" dirty="0" smtClean="0">
                <a:solidFill>
                  <a:srgbClr val="C00000"/>
                </a:solidFill>
              </a:rPr>
              <a:t>Регистр 1</a:t>
            </a:r>
            <a:r>
              <a:rPr lang="ru-RU" sz="1600" b="1" dirty="0" smtClean="0"/>
              <a:t> (Рг1) имеет разрядность двойного слова.</a:t>
            </a:r>
          </a:p>
          <a:p>
            <a:pPr lvl="1" algn="just"/>
            <a:r>
              <a:rPr lang="ru-RU" sz="1600" b="1" dirty="0" smtClean="0">
                <a:solidFill>
                  <a:srgbClr val="C00000"/>
                </a:solidFill>
              </a:rPr>
              <a:t>Регистр 2 </a:t>
            </a:r>
            <a:r>
              <a:rPr lang="ru-RU" sz="1600" b="1" dirty="0" smtClean="0"/>
              <a:t>(Рг2) — разрядность слова. </a:t>
            </a:r>
          </a:p>
          <a:p>
            <a:pPr algn="just"/>
            <a:r>
              <a:rPr lang="ru-RU" sz="1600" b="1" dirty="0" smtClean="0"/>
              <a:t>При выполнении операций в Рг1 помещается первое число, участвующее в операции, а по завершении операции — результат; в Рг2 — второе число, участвующее в операции (по завершении операции информация в нем не изменяется).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Регистр 1 может и принимать информацию с кодовых шин данных, и выдавать информацию на них; регистр 2 только получает информацию с этих шин.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Схемы управления </a:t>
            </a:r>
            <a:r>
              <a:rPr lang="ru-RU" sz="1600" b="1" dirty="0" smtClean="0"/>
              <a:t>принимают но кодовым шинам инструкций управляющие сигналы от устройства управления и преобразуют их в сигналы для управления работой регистров и сумматора АЛУ.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АЛУ выполняет арифметические операции «+», «-», «•» и «/» только над двоичной информацией с запятой, фиксированной после последнего разряда, то есть только над </a:t>
            </a:r>
            <a:r>
              <a:rPr lang="ru-RU" sz="1600" b="1" dirty="0" smtClean="0">
                <a:solidFill>
                  <a:srgbClr val="C00000"/>
                </a:solidFill>
              </a:rPr>
              <a:t>целыми двоичными числами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Выполнение операций над двоичными числами с плавающей запятой и над двоично-кодированными десятичными числами осуществляется с привлечением математического сопроцессора или по специально составленным программам.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параметры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29762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Основными параметрами микропроцессора являются: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ru-RU" sz="1600" b="1" dirty="0" smtClean="0"/>
              <a:t>- разрядность</a:t>
            </a:r>
            <a:r>
              <a:rPr lang="ru-RU" sz="1600" b="1" baseline="30000" dirty="0" smtClean="0">
                <a:solidFill>
                  <a:srgbClr val="C00000"/>
                </a:solidFill>
              </a:rPr>
              <a:t>2</a:t>
            </a:r>
            <a:r>
              <a:rPr lang="ru-RU" sz="1600" b="1" dirty="0" smtClean="0"/>
              <a:t>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рабочая тактовая частота;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виды и размер кэш-памяти;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состав инструкций;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конструктив;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предельные эксплуатационные параметры.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Микропроцессорная память. Регистры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Микропроцессорная память (МПП) </a:t>
            </a:r>
            <a:r>
              <a:rPr lang="ru-RU" sz="1600" b="1" dirty="0" smtClean="0"/>
              <a:t>базового МП включает в себя четырнадцать 2-байтовых запоминающих регистров. 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Все регистры можно разделить па четыре группы:</a:t>
            </a:r>
          </a:p>
          <a:p>
            <a:r>
              <a:rPr lang="ru-RU" sz="1600" b="1" dirty="0" smtClean="0"/>
              <a:t>- универсальные регистры: АХ, DX, CX, DX;</a:t>
            </a:r>
          </a:p>
          <a:p>
            <a:r>
              <a:rPr lang="ru-RU" sz="1600" b="1" dirty="0" smtClean="0"/>
              <a:t>- сегментные регистры: CS, DS, SS, ES;</a:t>
            </a:r>
          </a:p>
          <a:p>
            <a:r>
              <a:rPr lang="ru-RU" sz="1600" b="1" dirty="0" smtClean="0"/>
              <a:t>- регистры смещения: IP, SP, BP, SI, DI;</a:t>
            </a:r>
          </a:p>
          <a:p>
            <a:r>
              <a:rPr lang="ru-RU" sz="1600" b="1" dirty="0" smtClean="0"/>
              <a:t>- регистр флагов: </a:t>
            </a:r>
            <a:r>
              <a:rPr lang="en-US" sz="1600" b="1" dirty="0" smtClean="0"/>
              <a:t>FL.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общего назначения.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Универсальные регистры </a:t>
            </a:r>
            <a:r>
              <a:rPr lang="ru-RU" sz="1600" b="1" dirty="0" smtClean="0"/>
              <a:t>АХ, DX, CX, DX часто называют регистрами общего назначения — </a:t>
            </a:r>
            <a:r>
              <a:rPr lang="ru-RU" sz="1600" b="1" dirty="0" smtClean="0">
                <a:solidFill>
                  <a:srgbClr val="C00000"/>
                </a:solidFill>
              </a:rPr>
              <a:t>РОН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из них может использоваться </a:t>
            </a:r>
            <a:r>
              <a:rPr lang="ru-RU" sz="1600" b="1" dirty="0" smtClean="0">
                <a:solidFill>
                  <a:srgbClr val="C00000"/>
                </a:solidFill>
              </a:rPr>
              <a:t>для временного хранения любых данных</a:t>
            </a:r>
            <a:r>
              <a:rPr lang="ru-RU" sz="1600" b="1" dirty="0" smtClean="0"/>
              <a:t>, при этом можно работать с каждым регистром целиком, а можно отдельно и с каждой его половиной (регистры АН, ВН, СН, DH — старшие (</a:t>
            </a:r>
            <a:r>
              <a:rPr lang="ru-RU" sz="1600" b="1" dirty="0" err="1" smtClean="0"/>
              <a:t>Hight</a:t>
            </a:r>
            <a:r>
              <a:rPr lang="ru-RU" sz="1600" b="1" dirty="0" smtClean="0"/>
              <a:t>) байты, а регистры AL, BL, CL, DL — младшие (</a:t>
            </a:r>
            <a:r>
              <a:rPr lang="ru-RU" sz="1600" b="1" dirty="0" err="1" smtClean="0"/>
              <a:t>Low</a:t>
            </a:r>
            <a:r>
              <a:rPr lang="ru-RU" sz="1600" b="1" dirty="0" smtClean="0"/>
              <a:t>) байты соответствующих 2-байтовых регистров).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РОН используются при выполнении некоторых конкретных команд программы, например: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АХ </a:t>
            </a:r>
            <a:r>
              <a:rPr lang="ru-RU" sz="1600" b="1" dirty="0" smtClean="0"/>
              <a:t>— регистр-аккумулятор, через его порты осуществляется ввод-вывод данных в МП, а при выполнении операций умножения и деления АХ используется для хранения первого числа, участвующего в операции (множимого, делимого), и результата операции (произведения, частного) после ее завершения;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ВХ </a:t>
            </a:r>
            <a:r>
              <a:rPr lang="ru-RU" sz="1600" b="1" dirty="0" smtClean="0"/>
              <a:t>часто используется для хранения адреса базы о сегменте данных и начального адреса поля памяти при работе с массивами.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Сегментные регистры.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Сегментные регистры</a:t>
            </a:r>
            <a:r>
              <a:rPr lang="ru-RU" sz="1600" b="1" dirty="0" smtClean="0"/>
              <a:t>: CS, DS, SS, ES используются для хранения начальных адресов полей памяти (сегментов), отведенных в программах для хранения:</a:t>
            </a:r>
          </a:p>
          <a:p>
            <a:pPr algn="just"/>
            <a:r>
              <a:rPr lang="ru-RU" sz="1600" b="1" dirty="0" smtClean="0"/>
              <a:t>- команд программы (сегмент кода — CS);</a:t>
            </a:r>
          </a:p>
          <a:p>
            <a:pPr algn="just"/>
            <a:r>
              <a:rPr lang="ru-RU" sz="1600" b="1" dirty="0" smtClean="0"/>
              <a:t>- данных (сегмент данных — </a:t>
            </a:r>
            <a:r>
              <a:rPr lang="en-US" sz="1600" b="1" dirty="0" smtClean="0"/>
              <a:t>DS);</a:t>
            </a:r>
          </a:p>
          <a:p>
            <a:pPr algn="just"/>
            <a:r>
              <a:rPr lang="ru-RU" sz="1600" b="1" dirty="0" smtClean="0"/>
              <a:t>- стековой области памяти (сегмент стека — SS);</a:t>
            </a:r>
          </a:p>
          <a:p>
            <a:pPr algn="just"/>
            <a:r>
              <a:rPr lang="ru-RU" sz="1600" b="1" dirty="0" smtClean="0"/>
              <a:t>- дополнительной области памяти данных при межсегментных пересылках (расширенный сегмент — ES), поскольку размер сегмента в реальном режиме работы МП ограничен величиной 64 Кбайт.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смещения.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30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Регистры смещения</a:t>
            </a:r>
            <a:r>
              <a:rPr lang="ru-RU" sz="1600" b="1" dirty="0" smtClean="0"/>
              <a:t>: IP, SP, BP, SI, DI используются для хранения относительных адресов ячеек памяти внутри сегментов (смещений относительно начала сегментов):</a:t>
            </a:r>
          </a:p>
          <a:p>
            <a:pPr algn="just"/>
            <a:r>
              <a:rPr lang="ru-RU" sz="1600" b="1" dirty="0" smtClean="0"/>
              <a:t>- регистр IP (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хранит смещение адреса текущей команды программы; </a:t>
            </a:r>
          </a:p>
          <a:p>
            <a:pPr algn="just"/>
            <a:r>
              <a:rPr lang="ru-RU" sz="1600" b="1" dirty="0" smtClean="0"/>
              <a:t>- регистр SP (</a:t>
            </a:r>
            <a:r>
              <a:rPr lang="ru-RU" sz="1600" b="1" dirty="0" err="1" smtClean="0"/>
              <a:t>Stack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смещение вершины стека (текущего адреса стека);</a:t>
            </a:r>
          </a:p>
          <a:p>
            <a:pPr algn="just"/>
            <a:r>
              <a:rPr lang="ru-RU" sz="1600" b="1" dirty="0" smtClean="0"/>
              <a:t>- регистр ВР (Base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- смещение начального адреса поля памяти, непосредственно отведенного под стек;</a:t>
            </a:r>
          </a:p>
          <a:p>
            <a:pPr algn="just"/>
            <a:r>
              <a:rPr lang="ru-RU" sz="1600" b="1" dirty="0" smtClean="0"/>
              <a:t>- регистры </a:t>
            </a:r>
            <a:r>
              <a:rPr lang="en-US" sz="1600" b="1" dirty="0" smtClean="0"/>
              <a:t>SI, DI (Source Index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Destination Index </a:t>
            </a:r>
            <a:r>
              <a:rPr lang="ru-RU" sz="1600" b="1" dirty="0" smtClean="0"/>
              <a:t>соответственно) предназначены для хранения адресов индекса источника и приемника данных при операциях над строками и им подобных.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флагов.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 флагов</a:t>
            </a:r>
            <a:r>
              <a:rPr lang="ru-RU" sz="1600" b="1" dirty="0" smtClean="0"/>
              <a:t>: FL содержит условные одноразрядные признаки-маски или флаги, управляющие прохождением программы в ПК.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Флаги работают независимо друг от друга и лишь для удобства они помещены в единый регистр.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Всего в регистре содержится 9 флагов: 6 из них </a:t>
            </a:r>
            <a:r>
              <a:rPr lang="ru-RU" sz="1600" b="1" dirty="0" smtClean="0">
                <a:solidFill>
                  <a:srgbClr val="C00000"/>
                </a:solidFill>
              </a:rPr>
              <a:t>статусные</a:t>
            </a:r>
            <a:r>
              <a:rPr lang="ru-RU" sz="1600" b="1" dirty="0" smtClean="0"/>
              <a:t>, отражают результаты операций, выполненных в компьютере (их значения используются, например, при выполнении команд условной передачи управления - команд ветвления программы), а три других - </a:t>
            </a:r>
            <a:r>
              <a:rPr lang="ru-RU" sz="1600" b="1" dirty="0" smtClean="0">
                <a:solidFill>
                  <a:srgbClr val="C00000"/>
                </a:solidFill>
              </a:rPr>
              <a:t>управляющие</a:t>
            </a:r>
            <a:r>
              <a:rPr lang="ru-RU" sz="1600" b="1" dirty="0" smtClean="0"/>
              <a:t>, непосредственно определяют режим исполнения программы.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Статусные флаги.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Статусные флаги:</a:t>
            </a:r>
          </a:p>
          <a:p>
            <a:pPr algn="just"/>
            <a:r>
              <a:rPr lang="ru-RU" sz="1600" b="1" dirty="0" smtClean="0"/>
              <a:t>CF (</a:t>
            </a:r>
            <a:r>
              <a:rPr lang="ru-RU" sz="1600" b="1" dirty="0" err="1" smtClean="0"/>
              <a:t>Carry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переноса</a:t>
            </a:r>
            <a:r>
              <a:rPr lang="ru-RU" sz="1600" b="1" dirty="0" smtClean="0"/>
              <a:t>. Содержит значение «переносов» (0 или 1) из старшего разряда при арифметических операциях и некоторых операциях сдвига и циклического сдвига;</a:t>
            </a:r>
          </a:p>
          <a:p>
            <a:pPr algn="just"/>
            <a:r>
              <a:rPr lang="ru-RU" sz="1600" b="1" dirty="0" smtClean="0"/>
              <a:t>PF (</a:t>
            </a:r>
            <a:r>
              <a:rPr lang="ru-RU" sz="1600" b="1" dirty="0" err="1" smtClean="0"/>
              <a:t>Parity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четности</a:t>
            </a:r>
            <a:r>
              <a:rPr lang="ru-RU" sz="1600" b="1" dirty="0" smtClean="0"/>
              <a:t>. Проверяет младшие 8 битов результатов операций над данными. Нечетное число единичных битов приводит к установке этого флага в 0, а четное - в 1;</a:t>
            </a:r>
          </a:p>
          <a:p>
            <a:pPr algn="just"/>
            <a:r>
              <a:rPr lang="ru-RU" sz="1600" b="1" dirty="0" smtClean="0"/>
              <a:t>AF (</a:t>
            </a:r>
            <a:r>
              <a:rPr lang="ru-RU" sz="1600" b="1" dirty="0" err="1" smtClean="0"/>
              <a:t>Auxiliary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Carry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логического переноса </a:t>
            </a:r>
            <a:r>
              <a:rPr lang="ru-RU" sz="1600" b="1" dirty="0" smtClean="0"/>
              <a:t>при двоично-десятичной арифметике. Вспомогательный флаг переноса устанавливается в 1, если арифметическая операция приводит к переносу или </a:t>
            </a:r>
            <a:r>
              <a:rPr lang="ru-RU" sz="1600" b="1" dirty="0" err="1" smtClean="0"/>
              <a:t>заему</a:t>
            </a:r>
            <a:r>
              <a:rPr lang="ru-RU" sz="1600" b="1" dirty="0" smtClean="0"/>
              <a:t> четвертого справа бита однобайтового операнда. Этот флаг используется при арифметических операциях над двоично-десятичными кодами и кодами ASCII;</a:t>
            </a:r>
          </a:p>
          <a:p>
            <a:pPr algn="just"/>
            <a:r>
              <a:rPr lang="ru-RU" sz="1600" b="1" dirty="0" smtClean="0"/>
              <a:t>ZF (</a:t>
            </a:r>
            <a:r>
              <a:rPr lang="ru-RU" sz="1600" b="1" dirty="0" err="1" smtClean="0"/>
              <a:t>Zero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нуля</a:t>
            </a:r>
            <a:r>
              <a:rPr lang="ru-RU" sz="1600" b="1" dirty="0" smtClean="0"/>
              <a:t>. Устанавливается в 1, если результат операции равен 0; если результат не равен 0, то ZF обнуляется;</a:t>
            </a:r>
          </a:p>
          <a:p>
            <a:pPr algn="just"/>
            <a:r>
              <a:rPr lang="ru-RU" sz="1600" b="1" dirty="0" smtClean="0"/>
              <a:t>SF (</a:t>
            </a:r>
            <a:r>
              <a:rPr lang="ru-RU" sz="1600" b="1" dirty="0" err="1" smtClean="0"/>
              <a:t>Sign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знака. </a:t>
            </a:r>
            <a:r>
              <a:rPr lang="ru-RU" sz="1600" b="1" dirty="0" smtClean="0"/>
              <a:t>Устанавливается в соответствии со знаком результата после арифметических операций: положительный результат устанавливает флаг в 0, отрицательный - в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Управляющие флаги.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OF (</a:t>
            </a:r>
            <a:r>
              <a:rPr lang="ru-RU" sz="1600" b="1" dirty="0" err="1" smtClean="0"/>
              <a:t>Overflow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переполнения</a:t>
            </a:r>
            <a:r>
              <a:rPr lang="ru-RU" sz="1600" b="1" dirty="0" smtClean="0"/>
              <a:t>. Устанавливается в 1 при арифметическом переполнении: если возник перенос в знаковый разряд при выполнении знаковых арифметических операций, если частное от деления слишком велико и переполняет регистр результата и т. д.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Управляющие флаги:</a:t>
            </a:r>
          </a:p>
          <a:p>
            <a:pPr algn="just"/>
            <a:r>
              <a:rPr lang="ru-RU" sz="1600" b="1" dirty="0" smtClean="0"/>
              <a:t>TF (</a:t>
            </a:r>
            <a:r>
              <a:rPr lang="ru-RU" sz="1600" b="1" dirty="0" err="1" smtClean="0"/>
              <a:t>Trap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системного прерывания (трассировки)</a:t>
            </a:r>
            <a:r>
              <a:rPr lang="ru-RU" sz="1600" b="1" dirty="0" smtClean="0"/>
              <a:t>. Единичное состояние этого флага переводит процессор в режим пошагового выполнения программы (режим трассировки);</a:t>
            </a:r>
          </a:p>
          <a:p>
            <a:pPr algn="just"/>
            <a:r>
              <a:rPr lang="ru-RU" sz="1600" b="1" dirty="0" smtClean="0"/>
              <a:t>IF (</a:t>
            </a:r>
            <a:r>
              <a:rPr lang="ru-RU" sz="1600" b="1" dirty="0" err="1" smtClean="0"/>
              <a:t>Interrupt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прерываний</a:t>
            </a:r>
            <a:r>
              <a:rPr lang="ru-RU" sz="1600" b="1" dirty="0" smtClean="0"/>
              <a:t>. При нулевом состоянии этого флага прерывания запрещены, при единичном - разрешены;</a:t>
            </a:r>
          </a:p>
          <a:p>
            <a:pPr algn="just"/>
            <a:r>
              <a:rPr lang="ru-RU" sz="1600" b="1" dirty="0" smtClean="0"/>
              <a:t>DF (</a:t>
            </a:r>
            <a:r>
              <a:rPr lang="ru-RU" sz="1600" b="1" dirty="0" err="1" smtClean="0"/>
              <a:t>Direction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направления</a:t>
            </a:r>
            <a:r>
              <a:rPr lang="ru-RU" sz="1600" b="1" dirty="0" smtClean="0"/>
              <a:t>. Используется в строковых операциях для задания направления обработки данных. При нулевом состоянии флага команда увеличивает содержимое регистров SI и DI на 1, обусловливая обработку строки «слева направо»; при единичном - «справа налево».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Интерфейсная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Интерфейсная часть МП </a:t>
            </a:r>
            <a:r>
              <a:rPr lang="ru-RU" sz="1600" b="1" dirty="0" smtClean="0"/>
              <a:t>предназначена для связи и согласования МП с системной шиной ПК, а также для приема, предварительного анализа команд выполняемой программы и формирования полных адресов операндов и команд.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Интерфейсная часть включает в свой состав:</a:t>
            </a:r>
          </a:p>
          <a:p>
            <a:pPr algn="just"/>
            <a:r>
              <a:rPr lang="ru-RU" sz="1600" b="1" dirty="0" smtClean="0"/>
              <a:t>- адресные регистры МПП;</a:t>
            </a:r>
          </a:p>
          <a:p>
            <a:pPr algn="just"/>
            <a:r>
              <a:rPr lang="ru-RU" sz="1600" b="1" dirty="0" smtClean="0"/>
              <a:t>- узел формирования адреса (функционально в УУ);</a:t>
            </a:r>
          </a:p>
          <a:p>
            <a:pPr algn="just"/>
            <a:r>
              <a:rPr lang="ru-RU" sz="1600" b="1" dirty="0" smtClean="0"/>
              <a:t>- блок регистров команд (БРК), являющийся буфером команд в МП  функционально в УУ);</a:t>
            </a:r>
          </a:p>
          <a:p>
            <a:pPr algn="just"/>
            <a:r>
              <a:rPr lang="ru-RU" sz="1600" b="1" dirty="0" smtClean="0"/>
              <a:t>- внутреннюю интерфейсную шину МП;</a:t>
            </a:r>
          </a:p>
          <a:p>
            <a:pPr algn="just"/>
            <a:r>
              <a:rPr lang="ru-RU" sz="1600" b="1" dirty="0" smtClean="0"/>
              <a:t>- схемы управления шиной и портами ввода-вывода.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Некоторые из устройств, такие как узел формирования адреса и регистр команды, непосредственно выполняемой МП, функционально входят в состав устройства управления.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Интерфейсная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Порты ввода-вывода </a:t>
            </a:r>
            <a:r>
              <a:rPr lang="ru-RU" sz="1600" b="1" dirty="0" smtClean="0"/>
              <a:t>– это пункты системного интерфейса ПК, через которые МП обменивается информацией с другими устройствами. Всего портов у МП может быть 65 536 (равно количеству разных адресов, которые можно представить числом формата слово). 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Каждый порт имеет адрес — номер порта; по существу, это адрес ячейки памяти, являющейся частью устройства ввода-вывода, использующего этот порт, а не частью основной памяти компьютера.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Схема управления шиной и портами выполняет следующие функции:</a:t>
            </a:r>
          </a:p>
          <a:p>
            <a:r>
              <a:rPr lang="ru-RU" sz="1600" b="1" dirty="0" smtClean="0"/>
              <a:t>- формирование адреса порта или ячейки ОП и управляющей информации для них (переключение на прием или передачу и т. д.);</a:t>
            </a:r>
          </a:p>
          <a:p>
            <a:pPr algn="just"/>
            <a:r>
              <a:rPr lang="ru-RU" sz="1600" b="1" dirty="0" smtClean="0"/>
              <a:t>- прием управляющей информации от порта или ячейки ОП, информации о их готовности и состоянии;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организация сквозного канала в системном интерфейсе для передачи данных между портом устройства ввода вывода или ячейки ОП и МП.</a:t>
            </a:r>
          </a:p>
          <a:p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Конвейерная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Конвейерная архитектура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pipelining</a:t>
            </a:r>
            <a:r>
              <a:rPr lang="ru-RU" sz="1600" b="1" dirty="0" smtClean="0"/>
              <a:t>) была введена в центральный процессор с целью повышения быстродействия.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Конвейеризация (или конвейерная обработка) в общем случае основана на разделении подлежащей исполнению функции на более мелкие части, называемые ступенями, и выделении для каждой из них отдельного блока аппаратуры. Так, обработку любой машинной команды, можно разделить на несколько этапов (несколько ступеней), организовав передачу данных от одного этапа к следующему.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Производительность возрастает благодаря тому, что одновременно на различных</a:t>
            </a:r>
          </a:p>
          <a:p>
            <a:r>
              <a:rPr lang="ru-RU" sz="1600" b="1" dirty="0" smtClean="0"/>
              <a:t>ступенях конвейера выполняются несколько команд. 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Разрядность </a:t>
            </a:r>
            <a:r>
              <a:rPr lang="mk-MK" sz="1600" b="1" dirty="0" smtClean="0">
                <a:solidFill>
                  <a:schemeClr val="bg1"/>
                </a:solidFill>
              </a:rPr>
              <a:t>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192144"/>
            <a:ext cx="8686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Разрядность шины данных МП </a:t>
            </a:r>
            <a:r>
              <a:rPr lang="ru-RU" sz="1600" b="1" dirty="0" smtClean="0"/>
              <a:t>определяет количество разрядов над которыми одновременно могут выполняться операции.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Разрядность шины адреса МП </a:t>
            </a:r>
            <a:r>
              <a:rPr lang="ru-RU" sz="1600" b="1" dirty="0" smtClean="0"/>
              <a:t>определяет его адресное пространство.  </a:t>
            </a:r>
            <a:r>
              <a:rPr lang="ru-RU" sz="1600" b="1" dirty="0" smtClean="0">
                <a:solidFill>
                  <a:srgbClr val="C00000"/>
                </a:solidFill>
              </a:rPr>
              <a:t>Адресное пространство</a:t>
            </a:r>
            <a:r>
              <a:rPr lang="ru-RU" sz="1600" b="1" dirty="0" smtClean="0"/>
              <a:t> – это максимальное количество ячеек основной памяти, которое может быть непосредственно адресовано микропроцессором.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Скорость обмена данными с внешними устройствами по шине является критической величиной. </a:t>
            </a:r>
          </a:p>
          <a:p>
            <a:pPr algn="ctr"/>
            <a:r>
              <a:rPr lang="ru-RU" sz="1600" b="1" dirty="0" smtClean="0"/>
              <a:t>операция </a:t>
            </a:r>
            <a:r>
              <a:rPr lang="en-US" sz="1600" b="1" dirty="0" smtClean="0"/>
              <a:t>&gt;= 1 </a:t>
            </a:r>
            <a:r>
              <a:rPr lang="ru-RU" sz="1600" b="1" dirty="0" smtClean="0"/>
              <a:t>такт =</a:t>
            </a:r>
            <a:r>
              <a:rPr lang="en-US" sz="1600" b="1" dirty="0" smtClean="0"/>
              <a:t>&gt;</a:t>
            </a:r>
            <a:r>
              <a:rPr lang="ru-RU" sz="1600" b="1" dirty="0" smtClean="0"/>
              <a:t> передавать больше информации</a:t>
            </a:r>
          </a:p>
          <a:p>
            <a:pPr algn="ctr"/>
            <a:endParaRPr lang="ru-RU" sz="1600" b="1" dirty="0" smtClean="0"/>
          </a:p>
          <a:p>
            <a:pPr algn="just"/>
            <a:r>
              <a:rPr lang="ru-RU" sz="1600" b="1" dirty="0" smtClean="0"/>
              <a:t>Чем больше передается разрядов за один такт (по шине данных), тем быстрее работает процессор.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Конвейерная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Факторы, снижающие эффективность конвейера: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простой конвейера</a:t>
            </a:r>
            <a:r>
              <a:rPr lang="ru-RU" sz="1600" b="1" dirty="0" smtClean="0"/>
              <a:t>, когда некоторые ступени не используются  (конвейеризация эффективна только тогда, когда загрузка конвейера близка к полной);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ожидание</a:t>
            </a:r>
            <a:r>
              <a:rPr lang="ru-RU" sz="1600" b="1" dirty="0" smtClean="0"/>
              <a:t>: если следующая команда использует результат предыдущей, то  последняя не может начать выполняться до выполнения первой (это преодолевается при использовании внеочередного выполнения команд, </a:t>
            </a:r>
            <a:r>
              <a:rPr lang="ru-RU" sz="1600" b="1" dirty="0" err="1" smtClean="0"/>
              <a:t>out-of-order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execution</a:t>
            </a:r>
            <a:r>
              <a:rPr lang="ru-RU" sz="1600" b="1" dirty="0" smtClean="0"/>
              <a:t>);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очистка конвейера при попадании в него команды перехода </a:t>
            </a:r>
            <a:r>
              <a:rPr lang="ru-RU" sz="1600" b="1" dirty="0" smtClean="0"/>
              <a:t>(эту проблему удаётся сгладить, используя предсказание переходов).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Некоторые современные процессоры имеют более 30 ступеней в конвейере, что увеличивает производительность процессора, однако приводит к большому времени простоя (например, в случае ошибки в предсказании условного перехода.)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Блок предсказания переходов.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Обычно используется очень простой способ: в процессоре ведется табличка ранее совершенных переходов - для каждого условного перехода подсчитывается, сколько раз он "сработал", а сколько - "был проигнорирован".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Поэтому, когда процессор встречает переход, замыкающий какой-нибудь цикл, то он быстренько начинает считать: раз переход сработал, два сработал, три сработал - ну, значит, наверное, он всегда будет срабатывать, вот так и будем предсказывать, что переход всегда происходит. То, что мы один раз в конце цикла ошибемся, - </a:t>
            </a:r>
            <a:r>
              <a:rPr lang="ru-RU" sz="1600" b="1" dirty="0" smtClean="0"/>
              <a:t>не беда</a:t>
            </a:r>
            <a:r>
              <a:rPr lang="ru-RU" sz="1600" b="1" dirty="0" smtClean="0"/>
              <a:t>, зато ценой максимум двух ошибок мы добьемся точного предсказания во всех остальных случаях. 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На простых циклах процессор, как правило, ошибается еще реже - не более одного</a:t>
            </a:r>
          </a:p>
          <a:p>
            <a:pPr algn="just"/>
            <a:r>
              <a:rPr lang="ru-RU" sz="1600" b="1" dirty="0" smtClean="0"/>
              <a:t>раза: по умолчанию, когда не из чего выбирать, считается, что условный переход всегда происходит.</a:t>
            </a:r>
          </a:p>
          <a:p>
            <a:pPr algn="just"/>
            <a:r>
              <a:rPr lang="ru-RU" sz="1600" b="1" dirty="0" smtClean="0"/>
              <a:t>В архитектуре IA-64 техника предсказания переходов сделала значительный шаг вперед - эти процессоры умеют одновременно вычислять несколько веток программного кода.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Разрядность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63564"/>
            <a:ext cx="8686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Вся адресуемая память компьютера </a:t>
            </a:r>
            <a:r>
              <a:rPr lang="ru-RU" sz="1600" b="1" dirty="0" smtClean="0">
                <a:solidFill>
                  <a:srgbClr val="C00000"/>
                </a:solidFill>
              </a:rPr>
              <a:t>пронумерована побайтно</a:t>
            </a:r>
            <a:r>
              <a:rPr lang="ru-RU" sz="1600" b="1" dirty="0" smtClean="0"/>
              <a:t>.  Поэтому для обращения процессора к памяти ему необходимо запросить адрес нужных данных по адресной шине.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Разрядность шины адреса </a:t>
            </a:r>
            <a:r>
              <a:rPr lang="ru-RU" sz="1600" b="1" dirty="0" smtClean="0"/>
              <a:t>определяет </a:t>
            </a:r>
            <a:r>
              <a:rPr lang="ru-RU" sz="1600" b="1" dirty="0" smtClean="0">
                <a:solidFill>
                  <a:srgbClr val="C00000"/>
                </a:solidFill>
              </a:rPr>
              <a:t>максимальный номер байта</a:t>
            </a:r>
            <a:r>
              <a:rPr lang="ru-RU" sz="1600" b="1" dirty="0" smtClean="0"/>
              <a:t>, который может быть затребован процессором. </a:t>
            </a:r>
          </a:p>
          <a:p>
            <a:pPr algn="just"/>
            <a:r>
              <a:rPr lang="ru-RU" sz="1600" b="1" dirty="0" smtClean="0"/>
              <a:t>Так, при 8-ми разрядной шине возможна адресация 256 байт, при 16-ти разрядной – 64 Кбайт, а при 32-х разрядной – 4 Гбайт.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Между шиной адреса и шиной данных есть эмпирическое соотношение: чем больше процессор должен адресовать памяти (т.е. чем больше разрядность шины адреса), тем быстрее они должны поступать в процессор (тем шире шина данных).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На разрядность шин накладывается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технологическое ограничение</a:t>
            </a:r>
            <a:r>
              <a:rPr lang="ru-RU" sz="1600" b="1" dirty="0" smtClean="0"/>
              <a:t>: чем шире шина, тем сложнее сделать компоненты</a:t>
            </a:r>
            <a:r>
              <a:rPr lang="en-US" sz="1600" b="1" dirty="0" smtClean="0"/>
              <a:t> </a:t>
            </a:r>
            <a:r>
              <a:rPr lang="ru-RU" sz="1600" b="1" dirty="0" smtClean="0"/>
              <a:t>МП. Поэтому в современных универсальных микропроцессорах </a:t>
            </a:r>
            <a:r>
              <a:rPr lang="ru-RU" sz="1600" b="1" dirty="0" smtClean="0">
                <a:solidFill>
                  <a:srgbClr val="C00000"/>
                </a:solidFill>
              </a:rPr>
              <a:t>ШАШ ~ 0.5 – 2.0 ШШД</a:t>
            </a:r>
            <a:r>
              <a:rPr lang="ru-RU" sz="1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Рабочая тактовая частота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192144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Рабочая тактовая частота МП </a:t>
            </a:r>
            <a:r>
              <a:rPr lang="ru-RU" sz="1600" b="1" dirty="0" smtClean="0"/>
              <a:t>определяет его внутреннее быстродействие, поскольку каждая команда выполняется за определенное количество тактов. В целом быстродействие (производительность) ПК зависит также и от </a:t>
            </a:r>
            <a:r>
              <a:rPr lang="ru-RU" sz="1600" b="1" dirty="0" smtClean="0">
                <a:solidFill>
                  <a:srgbClr val="C00000"/>
                </a:solidFill>
              </a:rPr>
              <a:t>тактовой частоты шины системной платы</a:t>
            </a:r>
            <a:r>
              <a:rPr lang="ru-RU" sz="1600" b="1" dirty="0" smtClean="0"/>
              <a:t>, с которой работает МП.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До каких пор можно повышать тактовую частоту МП?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en-US" sz="1600" b="1" dirty="0" smtClean="0"/>
              <a:t>[</a:t>
            </a:r>
            <a:r>
              <a:rPr lang="ru-RU" sz="1600" b="1" dirty="0" smtClean="0">
                <a:solidFill>
                  <a:srgbClr val="C00000"/>
                </a:solidFill>
              </a:rPr>
              <a:t>минус</a:t>
            </a:r>
            <a:r>
              <a:rPr lang="en-US" sz="1600" b="1" dirty="0" smtClean="0"/>
              <a:t>]</a:t>
            </a:r>
            <a:r>
              <a:rPr lang="ru-RU" sz="1600" b="1" dirty="0" smtClean="0"/>
              <a:t>  Чтобы увеличить частоту, нужно </a:t>
            </a:r>
            <a:r>
              <a:rPr lang="ru-RU" sz="1600" b="1" dirty="0" smtClean="0">
                <a:solidFill>
                  <a:srgbClr val="C00000"/>
                </a:solidFill>
              </a:rPr>
              <a:t>уменьшить элемент схемы </a:t>
            </a:r>
            <a:r>
              <a:rPr lang="ru-RU" sz="1600" b="1" dirty="0" smtClean="0"/>
              <a:t>(т.е. уменьшить расстояние, проходимое носителями заряда).  Появляется технологическая сложность;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dirty="0" smtClean="0"/>
              <a:t>[</a:t>
            </a:r>
            <a:r>
              <a:rPr lang="ru-RU" sz="1600" b="1" dirty="0" smtClean="0">
                <a:solidFill>
                  <a:srgbClr val="C00000"/>
                </a:solidFill>
              </a:rPr>
              <a:t>минус</a:t>
            </a:r>
            <a:r>
              <a:rPr lang="en-US" sz="1600" b="1" dirty="0" smtClean="0"/>
              <a:t>]</a:t>
            </a:r>
            <a:r>
              <a:rPr lang="ru-RU" sz="1600" b="1" dirty="0" smtClean="0"/>
              <a:t>  Увеличивается </a:t>
            </a:r>
            <a:r>
              <a:rPr lang="ru-RU" sz="1600" b="1" dirty="0" smtClean="0">
                <a:solidFill>
                  <a:srgbClr val="C00000"/>
                </a:solidFill>
              </a:rPr>
              <a:t>сопротивление каждого элемента</a:t>
            </a:r>
            <a:r>
              <a:rPr lang="ru-RU" sz="1600" b="1" dirty="0" smtClean="0"/>
              <a:t>. По закону </a:t>
            </a:r>
            <a:r>
              <a:rPr lang="ru-RU" sz="1600" b="1" dirty="0" err="1" smtClean="0"/>
              <a:t>Джоуля-Ленца</a:t>
            </a:r>
            <a:r>
              <a:rPr lang="ru-RU" sz="1600" b="1" dirty="0" smtClean="0"/>
              <a:t> процессор будет сильно нагреваться.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en-US" sz="1600" b="1" dirty="0" smtClean="0"/>
              <a:t>[</a:t>
            </a:r>
            <a:r>
              <a:rPr lang="ru-RU" sz="1600" b="1" dirty="0" smtClean="0">
                <a:solidFill>
                  <a:srgbClr val="C00000"/>
                </a:solidFill>
              </a:rPr>
              <a:t>минус</a:t>
            </a:r>
            <a:r>
              <a:rPr lang="en-US" sz="1600" b="1" dirty="0" smtClean="0"/>
              <a:t>]</a:t>
            </a:r>
            <a:r>
              <a:rPr lang="ru-RU" sz="1600" b="1" dirty="0" smtClean="0"/>
              <a:t>  Усиливается «дробовой эффект», когда шумы в микросхеме искажают сигнал.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6595" y="4695832"/>
            <a:ext cx="3489557" cy="153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227" y="4633931"/>
            <a:ext cx="1600197" cy="16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307" y="4872053"/>
            <a:ext cx="33623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Кэш-память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192144"/>
            <a:ext cx="8686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Размер кэш-памяти устанавливаемая на плате МП, имеет два уровня:</a:t>
            </a:r>
          </a:p>
          <a:p>
            <a:pPr algn="just"/>
            <a:r>
              <a:rPr lang="en-US" sz="1600" b="1" dirty="0" smtClean="0"/>
              <a:t>L1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1-го уровня</a:t>
            </a:r>
            <a:r>
              <a:rPr lang="ru-RU" sz="1600" b="1" dirty="0" smtClean="0"/>
              <a:t>, находящаяся  внутри ядра МП и работающая на полной частоте. Наиболее быстрый уровень кэш-памяти, который работает напрямую с ядром процессора. Например, </a:t>
            </a:r>
            <a:r>
              <a:rPr lang="ru-RU" sz="1600" b="1" dirty="0" smtClean="0"/>
              <a:t>четырех-ядерный </a:t>
            </a:r>
            <a:r>
              <a:rPr lang="ru-RU" sz="1600" b="1" dirty="0" smtClean="0"/>
              <a:t>процессор оснащен 4х32 Кб кэш-памяти первого уровня 4 x 32 КБ = 128 Кб. (на каждое ядро по 32 КБ).</a:t>
            </a:r>
          </a:p>
          <a:p>
            <a:pPr algn="just"/>
            <a:r>
              <a:rPr lang="en-US" sz="1600" b="1" dirty="0" smtClean="0"/>
              <a:t>L2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2-го уровня</a:t>
            </a:r>
            <a:r>
              <a:rPr lang="ru-RU" sz="1600" b="1" dirty="0" smtClean="0"/>
              <a:t>, кристалл, размещаемый на плате МП и связанный с ядром внутренней шиной. Обычно работает на половинной частоте МП. Эффективность этой памяти зависит от пропускной способности шины. Служит буфером между уровнем L1 и L3. Объём кэш-памяти L2 составляет 4 </a:t>
            </a:r>
            <a:r>
              <a:rPr lang="ru-RU" sz="1600" b="1" dirty="0" err="1" smtClean="0"/>
              <a:t>х</a:t>
            </a:r>
            <a:r>
              <a:rPr lang="ru-RU" sz="1600" b="1" dirty="0" smtClean="0"/>
              <a:t> 256 Кб = 1 Мб.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552" y="4062416"/>
            <a:ext cx="2349770" cy="208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762240" y="3881440"/>
            <a:ext cx="6153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L3 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3-го уровня</a:t>
            </a:r>
            <a:r>
              <a:rPr lang="ru-RU" sz="1600" b="1" dirty="0" smtClean="0"/>
              <a:t>, опять же, более медленная, нежели две предыдущих. Но гораздо быстрее, чем оперативная память. Объём </a:t>
            </a:r>
            <a:r>
              <a:rPr lang="ru-RU" sz="1600" b="1" dirty="0" err="1" smtClean="0"/>
              <a:t>кэша</a:t>
            </a:r>
            <a:r>
              <a:rPr lang="ru-RU" sz="1600" b="1" dirty="0" smtClean="0"/>
              <a:t> L3 обычно составляет 8 Мбайт. Если два предыдущих уровня разделяются на каждое ядро, то данный уровень является общим для всего процессора.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Кэш-память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05168" y="1347776"/>
            <a:ext cx="5610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Кэш-память находится между процессором и оперативной памятью и служит для хранения команд и данных, к которым происходило обращение процессора в предыдущий раз.  Вероятность найти эти данные в </a:t>
            </a:r>
            <a:r>
              <a:rPr lang="ru-RU" sz="1600" b="1" dirty="0" err="1" smtClean="0"/>
              <a:t>кэше</a:t>
            </a:r>
            <a:r>
              <a:rPr lang="ru-RU" sz="1600" b="1" dirty="0" smtClean="0"/>
              <a:t> высока, и они будут взяты из </a:t>
            </a:r>
            <a:r>
              <a:rPr lang="ru-RU" sz="1600" b="1" dirty="0" err="1" smtClean="0"/>
              <a:t>кэша</a:t>
            </a:r>
            <a:r>
              <a:rPr lang="ru-RU" sz="1600" b="1" dirty="0" smtClean="0"/>
              <a:t>, а не оперативной памяти. Поскольку кэш-память работает быстрее, чем оперативная, ускоряется скорость работы всей системы.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088" y="1316648"/>
            <a:ext cx="3076592" cy="319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6144" y="3609976"/>
            <a:ext cx="2890841" cy="25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Состав инструкций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Микропроцессоры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23791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Состав инструкций </a:t>
            </a:r>
            <a:r>
              <a:rPr lang="ru-RU" sz="1600" b="1" dirty="0" smtClean="0"/>
              <a:t>– перечень, вид и тип команд, автоматически исполняемых МП. От типа команд зависит классификационная группа МП (</a:t>
            </a:r>
            <a:r>
              <a:rPr lang="en-US" sz="1600" b="1" dirty="0" smtClean="0"/>
              <a:t>CISC, RISC, LVIW, MISC</a:t>
            </a:r>
            <a:r>
              <a:rPr lang="ru-RU" sz="1600" b="1" dirty="0" smtClean="0"/>
              <a:t>). Перечень и вид команд определяют те процедуры, которые могут выполняться над данными в МП и категории этих данных.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392" y="2343144"/>
            <a:ext cx="2886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2976" y="4152904"/>
            <a:ext cx="1990736" cy="201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4200" y="406241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9064" y="2795584"/>
            <a:ext cx="3845993" cy="30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6264</TotalTime>
  <Words>4084</Words>
  <Application>Microsoft Office PowerPoint</Application>
  <PresentationFormat>Экран (4:3)</PresentationFormat>
  <Paragraphs>447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748</cp:revision>
  <dcterms:created xsi:type="dcterms:W3CDTF">2011-02-07T16:44:09Z</dcterms:created>
  <dcterms:modified xsi:type="dcterms:W3CDTF">2015-05-05T11:17:30Z</dcterms:modified>
</cp:coreProperties>
</file>