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357" r:id="rId3"/>
    <p:sldId id="364" r:id="rId4"/>
    <p:sldId id="361" r:id="rId5"/>
    <p:sldId id="362" r:id="rId6"/>
    <p:sldId id="390" r:id="rId7"/>
    <p:sldId id="391" r:id="rId8"/>
    <p:sldId id="392" r:id="rId9"/>
    <p:sldId id="393" r:id="rId10"/>
    <p:sldId id="389" r:id="rId11"/>
    <p:sldId id="398" r:id="rId12"/>
    <p:sldId id="394" r:id="rId13"/>
    <p:sldId id="395" r:id="rId14"/>
    <p:sldId id="396" r:id="rId15"/>
    <p:sldId id="400" r:id="rId16"/>
    <p:sldId id="401" r:id="rId17"/>
    <p:sldId id="399" r:id="rId18"/>
    <p:sldId id="397" r:id="rId19"/>
    <p:sldId id="365" r:id="rId20"/>
    <p:sldId id="366" r:id="rId21"/>
    <p:sldId id="370" r:id="rId22"/>
    <p:sldId id="368" r:id="rId23"/>
    <p:sldId id="402" r:id="rId24"/>
    <p:sldId id="403" r:id="rId25"/>
    <p:sldId id="414" r:id="rId26"/>
    <p:sldId id="411" r:id="rId27"/>
    <p:sldId id="412" r:id="rId28"/>
    <p:sldId id="404" r:id="rId29"/>
    <p:sldId id="413" r:id="rId30"/>
    <p:sldId id="374" r:id="rId31"/>
    <p:sldId id="363" r:id="rId32"/>
    <p:sldId id="405" r:id="rId33"/>
    <p:sldId id="376" r:id="rId34"/>
    <p:sldId id="377" r:id="rId35"/>
    <p:sldId id="406" r:id="rId36"/>
    <p:sldId id="407" r:id="rId37"/>
    <p:sldId id="378" r:id="rId38"/>
    <p:sldId id="408" r:id="rId39"/>
    <p:sldId id="379" r:id="rId40"/>
    <p:sldId id="380" r:id="rId41"/>
    <p:sldId id="382" r:id="rId42"/>
    <p:sldId id="384" r:id="rId43"/>
    <p:sldId id="409" r:id="rId44"/>
    <p:sldId id="385" r:id="rId45"/>
    <p:sldId id="410" r:id="rId46"/>
    <p:sldId id="417" r:id="rId47"/>
    <p:sldId id="418" r:id="rId48"/>
    <p:sldId id="386" r:id="rId49"/>
    <p:sldId id="387" r:id="rId50"/>
    <p:sldId id="388" r:id="rId51"/>
    <p:sldId id="415" r:id="rId52"/>
    <p:sldId id="416" r:id="rId53"/>
    <p:sldId id="270" r:id="rId54"/>
    <p:sldId id="272" r:id="rId55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2" autoAdjust="0"/>
    <p:restoredTop sz="99627" autoAdjust="0"/>
  </p:normalViewPr>
  <p:slideViewPr>
    <p:cSldViewPr showGuides="1">
      <p:cViewPr>
        <p:scale>
          <a:sx n="60" d="100"/>
          <a:sy n="60" d="100"/>
        </p:scale>
        <p:origin x="-1908" y="-3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3070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3419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39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40</a:t>
            </a:fld>
            <a:endParaRPr lang="mk-MK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41</a:t>
            </a:fld>
            <a:endParaRPr lang="mk-MK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42</a:t>
            </a:fld>
            <a:endParaRPr lang="mk-MK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43</a:t>
            </a:fld>
            <a:endParaRPr lang="mk-MK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44</a:t>
            </a:fld>
            <a:endParaRPr lang="mk-MK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45</a:t>
            </a:fld>
            <a:endParaRPr lang="mk-MK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46</a:t>
            </a:fld>
            <a:endParaRPr lang="mk-MK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47</a:t>
            </a:fld>
            <a:endParaRPr lang="mk-MK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48</a:t>
            </a:fld>
            <a:endParaRPr lang="mk-MK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49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50</a:t>
            </a:fld>
            <a:endParaRPr lang="mk-MK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51</a:t>
            </a:fld>
            <a:endParaRPr lang="mk-MK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52</a:t>
            </a:fld>
            <a:endParaRPr lang="mk-MK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53</a:t>
            </a:fld>
            <a:endParaRPr lang="mk-MK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54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25.11.2015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gif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</a:rPr>
              <a:t>Лекция 8. Современные СУБД. Концепция </a:t>
            </a:r>
            <a:r>
              <a:rPr lang="en-US" sz="2000" b="1" dirty="0" smtClean="0">
                <a:solidFill>
                  <a:schemeClr val="bg1"/>
                </a:solidFill>
              </a:rPr>
              <a:t>NoSQL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Реляционная СУБД </a:t>
            </a:r>
            <a:r>
              <a:rPr lang="en-US" sz="1600" b="1" dirty="0" smtClean="0">
                <a:solidFill>
                  <a:schemeClr val="bg1"/>
                </a:solidFill>
              </a:rPr>
              <a:t>PostgreSQL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10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Официальный сайт </a:t>
            </a:r>
            <a:r>
              <a:rPr lang="en-US" sz="1600" b="1" dirty="0" smtClean="0">
                <a:solidFill>
                  <a:srgbClr val="C00000"/>
                </a:solidFill>
              </a:rPr>
              <a:t>http</a:t>
            </a:r>
            <a:r>
              <a:rPr lang="en-US" sz="1600" b="1" dirty="0">
                <a:solidFill>
                  <a:srgbClr val="C00000"/>
                </a:solidFill>
              </a:rPr>
              <a:t>://www.postgresql.org/</a:t>
            </a:r>
            <a:endParaRPr lang="ru-RU" sz="1600" b="1" dirty="0" smtClean="0">
              <a:solidFill>
                <a:srgbClr val="C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5" y="74329"/>
            <a:ext cx="2067723" cy="94911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72" y="1621314"/>
            <a:ext cx="6209879" cy="448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85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Реляционная СУБД </a:t>
            </a:r>
            <a:r>
              <a:rPr lang="en-US" sz="1600" b="1" dirty="0" smtClean="0">
                <a:solidFill>
                  <a:schemeClr val="bg1"/>
                </a:solidFill>
              </a:rPr>
              <a:t>PostgreSQL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11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5" y="74329"/>
            <a:ext cx="2067723" cy="949119"/>
          </a:xfrm>
          <a:prstGeom prst="rect">
            <a:avLst/>
          </a:prstGeom>
        </p:spPr>
      </p:pic>
      <p:pic>
        <p:nvPicPr>
          <p:cNvPr id="2050" name="Picture 2" descr="http://theopensourcery.com/images/pgquerychang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26" y="1358724"/>
            <a:ext cx="6277957" cy="480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5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Сильные стороны </a:t>
            </a:r>
            <a:r>
              <a:rPr lang="en-US" sz="1600" b="1" dirty="0" smtClean="0">
                <a:solidFill>
                  <a:schemeClr val="bg1"/>
                </a:solidFill>
              </a:rPr>
              <a:t>PostgreSQL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12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600" b="1" dirty="0" smtClean="0"/>
              <a:t>Для </a:t>
            </a:r>
            <a:r>
              <a:rPr lang="en-US" sz="1600" b="1" dirty="0"/>
              <a:t>PostgreSQL </a:t>
            </a:r>
            <a:r>
              <a:rPr lang="ru-RU" sz="1600" b="1" dirty="0"/>
              <a:t>написаны и проверены в деле </a:t>
            </a:r>
            <a:r>
              <a:rPr lang="ru-RU" sz="1600" b="1" dirty="0">
                <a:solidFill>
                  <a:srgbClr val="C00000"/>
                </a:solidFill>
              </a:rPr>
              <a:t>драйверы</a:t>
            </a:r>
            <a:r>
              <a:rPr lang="ru-RU" sz="1600" b="1" dirty="0"/>
              <a:t> большинства языков </a:t>
            </a:r>
            <a:r>
              <a:rPr lang="ru-RU" sz="1600" b="1" dirty="0" smtClean="0"/>
              <a:t>программирования. </a:t>
            </a:r>
            <a:endParaRPr lang="ru-RU" sz="1600" b="1" dirty="0"/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Гибкость реляционной модели</a:t>
            </a:r>
            <a:r>
              <a:rPr lang="ru-RU" sz="1600" b="1" dirty="0" smtClean="0"/>
              <a:t>. Не нужно заранее планировать, какие запросы будут предъявляться к модели.</a:t>
            </a:r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Данные в СУБД </a:t>
            </a:r>
            <a:r>
              <a:rPr lang="en-US" sz="1600" b="1" dirty="0" smtClean="0"/>
              <a:t>PostgreSQL </a:t>
            </a:r>
            <a:r>
              <a:rPr lang="ru-RU" sz="1600" b="1" dirty="0" smtClean="0"/>
              <a:t>в высокой степени однородны и согласованы со </a:t>
            </a:r>
            <a:r>
              <a:rPr lang="ru-RU" sz="1600" b="1" dirty="0" smtClean="0">
                <a:solidFill>
                  <a:srgbClr val="C00000"/>
                </a:solidFill>
              </a:rPr>
              <a:t>структурированной схемой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Открытость разработки</a:t>
            </a:r>
            <a:r>
              <a:rPr lang="ru-RU" sz="1600" b="1" dirty="0" smtClean="0"/>
              <a:t>. Можно писать собственные языковые расширения, вводить новые типы индексов, создавать собственные типы данных, переписывать планы выполнения запросов и т.д.</a:t>
            </a:r>
            <a:r>
              <a:rPr lang="en-US" sz="1600" b="1" dirty="0" smtClean="0"/>
              <a:t>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755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Слабые стороны </a:t>
            </a:r>
            <a:r>
              <a:rPr lang="en-US" sz="1600" b="1" dirty="0" smtClean="0">
                <a:solidFill>
                  <a:schemeClr val="bg1"/>
                </a:solidFill>
              </a:rPr>
              <a:t>PostgreSQL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13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600" b="1" dirty="0" smtClean="0"/>
              <a:t>Одна из слабых сторон этой СУБД – это </a:t>
            </a:r>
            <a:r>
              <a:rPr lang="ru-RU" sz="1600" b="1" dirty="0" smtClean="0">
                <a:solidFill>
                  <a:srgbClr val="C00000"/>
                </a:solidFill>
              </a:rPr>
              <a:t>сегментирование</a:t>
            </a:r>
            <a:r>
              <a:rPr lang="ru-RU" sz="1600" b="1" dirty="0" smtClean="0"/>
              <a:t>. Если требуется масштабирование по горизонтали, а не по вертикали. </a:t>
            </a:r>
            <a:endParaRPr lang="ru-RU" sz="1600" b="1" dirty="0"/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Проблемы с хранением больших двоичных объектов.</a:t>
            </a:r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Массовость операций чтения и записи значений ключа.</a:t>
            </a:r>
          </a:p>
          <a:p>
            <a:pPr marL="285750" indent="-285750" algn="just">
              <a:buFontTx/>
              <a:buChar char="-"/>
            </a:pP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904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1</a:t>
            </a:r>
            <a:r>
              <a:rPr lang="en-US" sz="1100" b="1" dirty="0" smtClean="0">
                <a:solidFill>
                  <a:schemeClr val="bg1"/>
                </a:solidFill>
              </a:rPr>
              <a:t>4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2620" y="3068952"/>
            <a:ext cx="850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СЕГМЕНТИРОВАНИЕ БД</a:t>
            </a:r>
          </a:p>
        </p:txBody>
      </p:sp>
    </p:spTree>
    <p:extLst>
      <p:ext uri="{BB962C8B-B14F-4D97-AF65-F5344CB8AC3E}">
        <p14:creationId xmlns:p14="http://schemas.microsoft.com/office/powerpoint/2010/main" val="313859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Сегментирование 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15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При большой интенсивности запросов выбирают тривиальное решение - </a:t>
            </a:r>
            <a:r>
              <a:rPr lang="ru-RU" sz="1600" b="1" dirty="0">
                <a:solidFill>
                  <a:srgbClr val="C00000"/>
                </a:solidFill>
              </a:rPr>
              <a:t>реплицирование</a:t>
            </a:r>
            <a:r>
              <a:rPr lang="ru-RU" sz="1600" b="1" dirty="0"/>
              <a:t> данных на несколько серверов и обработка запросов на чтение данных параллельно, а записи - лишь на одном, классическая схема </a:t>
            </a:r>
            <a:r>
              <a:rPr lang="ru-RU" sz="1600" b="1" dirty="0" smtClean="0"/>
              <a:t>master-slave.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Сама идея </a:t>
            </a:r>
            <a:r>
              <a:rPr lang="ru-RU" sz="1600" b="1" dirty="0">
                <a:solidFill>
                  <a:srgbClr val="C00000"/>
                </a:solidFill>
              </a:rPr>
              <a:t>сегментирования</a:t>
            </a:r>
            <a:r>
              <a:rPr lang="ru-RU" sz="1600" b="1" dirty="0"/>
              <a:t> </a:t>
            </a:r>
            <a:r>
              <a:rPr lang="ru-RU" sz="1600" b="1" dirty="0" smtClean="0"/>
              <a:t>проста - разбить </a:t>
            </a:r>
            <a:r>
              <a:rPr lang="ru-RU" sz="1600" b="1" dirty="0"/>
              <a:t>все данные на части по какому-либо признаку и хранить каждую часть на отдельном сервере или кластере, такую часть данных в совокупности с системой хранения данных, в которой она находится, и называют </a:t>
            </a:r>
            <a:r>
              <a:rPr lang="ru-RU" sz="1600" b="1" dirty="0">
                <a:solidFill>
                  <a:srgbClr val="C00000"/>
                </a:solidFill>
              </a:rPr>
              <a:t>сегментом</a:t>
            </a:r>
            <a:r>
              <a:rPr lang="ru-RU" sz="1600" b="1" dirty="0"/>
              <a:t> или </a:t>
            </a:r>
            <a:r>
              <a:rPr lang="ru-RU" sz="1600" b="1" dirty="0">
                <a:solidFill>
                  <a:srgbClr val="C00000"/>
                </a:solidFill>
              </a:rPr>
              <a:t>shard'ом</a:t>
            </a:r>
            <a:r>
              <a:rPr lang="ru-RU" sz="1600" b="1" dirty="0"/>
              <a:t>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/>
              <a:t>Признаки сегментации: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Диапазон (например, </a:t>
            </a:r>
            <a:r>
              <a:rPr lang="ru-RU" sz="1600" b="1" dirty="0"/>
              <a:t>все записи с ID от 0 до 999 хранятся на одном сервере, от 1000 до 1999 - на другом, и так </a:t>
            </a:r>
            <a:r>
              <a:rPr lang="ru-RU" sz="1600" b="1" dirty="0" smtClean="0"/>
              <a:t>далее).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/>
              <a:t>Список (например: людей можно разбить по районам проживания или их </a:t>
            </a:r>
            <a:r>
              <a:rPr lang="ru-RU" sz="1600" b="1" dirty="0" smtClean="0"/>
              <a:t>имени).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/>
              <a:t>Хэш-функция (</a:t>
            </a:r>
            <a:r>
              <a:rPr lang="ru-RU" sz="1600" b="1" dirty="0" smtClean="0"/>
              <a:t>хэширующая функция, возвращает </a:t>
            </a:r>
            <a:r>
              <a:rPr lang="ru-RU" sz="1600" b="1" dirty="0"/>
              <a:t>в качестве результата номер сегмента от 0 до (n-1), где - n общее количество </a:t>
            </a:r>
            <a:r>
              <a:rPr lang="ru-RU" sz="1600" b="1" dirty="0" smtClean="0"/>
              <a:t>сегментов).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Композиция (</a:t>
            </a:r>
            <a:r>
              <a:rPr lang="ru-RU" sz="1600" b="1" dirty="0"/>
              <a:t>композиции из нескольких упомянутых выше признаков</a:t>
            </a:r>
            <a:r>
              <a:rPr lang="ru-RU" sz="1600" b="1" dirty="0" smtClean="0"/>
              <a:t>).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90084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Сегментирование </a:t>
            </a:r>
            <a:r>
              <a:rPr lang="ru-RU" sz="1600" b="1" dirty="0" smtClean="0">
                <a:solidFill>
                  <a:schemeClr val="bg1"/>
                </a:solidFill>
              </a:rPr>
              <a:t>БД: </a:t>
            </a:r>
            <a:r>
              <a:rPr lang="ru-RU" sz="1600" b="1" dirty="0" smtClean="0">
                <a:solidFill>
                  <a:schemeClr val="bg1"/>
                </a:solidFill>
              </a:rPr>
              <a:t>реализации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16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4793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err="1"/>
              <a:t>GridSQL</a:t>
            </a:r>
            <a:r>
              <a:rPr lang="ru-RU" sz="1600" b="1" dirty="0"/>
              <a:t> от </a:t>
            </a:r>
            <a:r>
              <a:rPr lang="ru-RU" sz="1600" b="1" dirty="0" err="1"/>
              <a:t>EnterpriseDB</a:t>
            </a:r>
            <a:r>
              <a:rPr lang="ru-RU" sz="1600" b="1" dirty="0"/>
              <a:t> предоставляет систему сегментирования на базе PostgreSQL (которую, кстати, не так давно под GPL опубликовали);</a:t>
            </a:r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Многие </a:t>
            </a:r>
            <a:r>
              <a:rPr lang="ru-RU" sz="1600" b="1" dirty="0"/>
              <a:t>реляционные системы управления базами данных, такие как MySQL и Oracle, имеют собственную встроенную систему разбиения данных на партиции;</a:t>
            </a:r>
          </a:p>
          <a:p>
            <a:pPr algn="just"/>
            <a:endParaRPr lang="ru-RU" sz="1600" b="1" dirty="0" err="1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72" y="1383888"/>
            <a:ext cx="3830409" cy="38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17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2620" y="3068952"/>
            <a:ext cx="850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КОНЦЕПЦИЯ </a:t>
            </a:r>
            <a:r>
              <a:rPr lang="en-US" sz="2400" dirty="0" smtClean="0"/>
              <a:t>NoSQL</a:t>
            </a:r>
            <a:endParaRPr lang="ru-RU" sz="24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6" y="2571750"/>
            <a:ext cx="1657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3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NoSQL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18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088" y="1347776"/>
            <a:ext cx="8844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NoSQL (</a:t>
            </a:r>
            <a:r>
              <a:rPr lang="ru-RU" sz="1600" b="1" dirty="0" err="1">
                <a:solidFill>
                  <a:srgbClr val="C00000"/>
                </a:solidFill>
              </a:rPr>
              <a:t>Not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only</a:t>
            </a:r>
            <a:r>
              <a:rPr lang="ru-RU" sz="1600" b="1" dirty="0">
                <a:solidFill>
                  <a:srgbClr val="C00000"/>
                </a:solidFill>
              </a:rPr>
              <a:t> SQL) </a:t>
            </a:r>
            <a:r>
              <a:rPr lang="ru-RU" sz="1600" b="1" dirty="0"/>
              <a:t>— это ряд технологий, подходов, проектов направленных на реализацию моделей баз данных, имеющих существенные отличия от традиционных СУБД, работающих с языком SQL.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Концепция </a:t>
            </a:r>
            <a:r>
              <a:rPr lang="ru-RU" sz="1600" b="1" dirty="0"/>
              <a:t>NoSQL не отрицает </a:t>
            </a:r>
            <a:r>
              <a:rPr lang="ru-RU" sz="1600" b="1" dirty="0" smtClean="0"/>
              <a:t>SQL. Чаще </a:t>
            </a:r>
            <a:r>
              <a:rPr lang="ru-RU" sz="1600" b="1" dirty="0"/>
              <a:t>всего данные в NoSQL решении представляются в виде хеш-таблиц, деревьев, документов и пр.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8" y="2168832"/>
            <a:ext cx="7620000" cy="2990850"/>
          </a:xfrm>
          <a:prstGeom prst="rect">
            <a:avLst/>
          </a:prstGeom>
        </p:spPr>
      </p:pic>
      <p:pic>
        <p:nvPicPr>
          <p:cNvPr id="1026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43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19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2620" y="3068952"/>
            <a:ext cx="850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ХРАНИЛИЩА КЛЮЧЕЙ И ЗНАЧЕНИЙ</a:t>
            </a: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8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2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2620" y="3068952"/>
            <a:ext cx="850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РЕЛЯЦИОННЫЕ СУБД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КЗ-хранилища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20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Хранилище ключей и значений (КЗ-хранилище) </a:t>
            </a:r>
            <a:r>
              <a:rPr lang="ru-RU" sz="1600" b="1" dirty="0"/>
              <a:t>– простейшая </a:t>
            </a:r>
            <a:r>
              <a:rPr lang="ru-RU" sz="1600" b="1" dirty="0" smtClean="0"/>
              <a:t>из всех </a:t>
            </a:r>
            <a:r>
              <a:rPr lang="ru-RU" sz="1600" b="1" dirty="0"/>
              <a:t>рассматриваемых моделей. Как следует из названия, </a:t>
            </a:r>
            <a:r>
              <a:rPr lang="ru-RU" sz="1600" b="1" dirty="0" smtClean="0"/>
              <a:t>КЗ-хранилище </a:t>
            </a:r>
            <a:r>
              <a:rPr lang="ru-RU" sz="1600" b="1" dirty="0"/>
              <a:t>сопоставляет значения ключам, как словарь (или </a:t>
            </a:r>
            <a:r>
              <a:rPr lang="ru-RU" sz="1600" b="1" dirty="0" smtClean="0"/>
              <a:t>хеш-таблица</a:t>
            </a:r>
            <a:r>
              <a:rPr lang="ru-RU" sz="1600" b="1" dirty="0"/>
              <a:t>) в любом популярном языке программирования.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11120" y="2178773"/>
            <a:ext cx="36233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Некоторые </a:t>
            </a:r>
            <a:r>
              <a:rPr lang="ru-RU" sz="1600" b="1" dirty="0" smtClean="0"/>
              <a:t>КЗ-хранилища </a:t>
            </a:r>
            <a:r>
              <a:rPr lang="ru-RU" sz="1600" b="1" dirty="0"/>
              <a:t>допускают в качестве значений </a:t>
            </a:r>
            <a:r>
              <a:rPr lang="ru-RU" sz="1600" b="1" dirty="0">
                <a:solidFill>
                  <a:srgbClr val="C00000"/>
                </a:solidFill>
              </a:rPr>
              <a:t>составные типы данных</a:t>
            </a:r>
            <a:r>
              <a:rPr lang="ru-RU" sz="1600" b="1" dirty="0" smtClean="0"/>
              <a:t>, например </a:t>
            </a:r>
            <a:r>
              <a:rPr lang="ru-RU" sz="1600" b="1" dirty="0"/>
              <a:t>хеши или списки, но это необязательно. Есть реализации</a:t>
            </a:r>
            <a:r>
              <a:rPr lang="ru-RU" sz="1600" b="1" dirty="0" smtClean="0"/>
              <a:t>, в </a:t>
            </a:r>
            <a:r>
              <a:rPr lang="ru-RU" sz="1600" b="1" dirty="0"/>
              <a:t>которых ключи можно перебирать, но это также считается </a:t>
            </a:r>
            <a:r>
              <a:rPr lang="ru-RU" sz="1600" b="1" dirty="0" smtClean="0"/>
              <a:t>дополнительным </a:t>
            </a:r>
            <a:r>
              <a:rPr lang="ru-RU" sz="1600" b="1" dirty="0"/>
              <a:t>бонусом. Примером КЗ-хранилища можно считать </a:t>
            </a:r>
            <a:r>
              <a:rPr lang="ru-RU" sz="1600" b="1" dirty="0" smtClean="0"/>
              <a:t>файловую </a:t>
            </a:r>
            <a:r>
              <a:rPr lang="ru-RU" sz="1600" b="1" dirty="0"/>
              <a:t>систему, если рассматривать путь к файлу как ключ, а его </a:t>
            </a:r>
            <a:r>
              <a:rPr lang="ru-RU" sz="1600" b="1" dirty="0" smtClean="0"/>
              <a:t>содержимое </a:t>
            </a:r>
            <a:r>
              <a:rPr lang="ru-RU" sz="1600" b="1" dirty="0"/>
              <a:t>– как значение.</a:t>
            </a:r>
            <a:endParaRPr lang="ru-RU" sz="16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07863" y="5180675"/>
            <a:ext cx="850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Поскольку от КЗ-хранилища требуется </a:t>
            </a:r>
            <a:r>
              <a:rPr lang="ru-RU" sz="1600" b="1" dirty="0" smtClean="0"/>
              <a:t>так мало</a:t>
            </a:r>
            <a:r>
              <a:rPr lang="ru-RU" sz="1600" b="1" dirty="0"/>
              <a:t>, то базы данных этого типа могут демонстрировать </a:t>
            </a:r>
            <a:r>
              <a:rPr lang="ru-RU" sz="1600" b="1" dirty="0" smtClean="0"/>
              <a:t>невероятно высокую </a:t>
            </a:r>
            <a:r>
              <a:rPr lang="ru-RU" sz="1600" b="1" dirty="0"/>
              <a:t>производительность, но в общем случае бесполезны, </a:t>
            </a:r>
            <a:r>
              <a:rPr lang="ru-RU" sz="1600" b="1" dirty="0" smtClean="0"/>
              <a:t>когда требуются </a:t>
            </a:r>
            <a:r>
              <a:rPr lang="ru-RU" sz="1600" b="1" dirty="0"/>
              <a:t>сложные запросы и агрегирование.</a:t>
            </a:r>
            <a:endParaRPr lang="ru-RU" sz="16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7" y="2398617"/>
            <a:ext cx="4756878" cy="23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3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</a:rPr>
              <a:t>КЗ-хранилища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21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Как и в случае реляционных СУБД, имеется много </a:t>
            </a:r>
            <a:r>
              <a:rPr lang="ru-RU" sz="1600" b="1" dirty="0" smtClean="0"/>
              <a:t>продуктов с </a:t>
            </a:r>
            <a:r>
              <a:rPr lang="ru-RU" sz="1600" b="1" dirty="0"/>
              <a:t>открытым исходным кодом. Из наиболее популярных </a:t>
            </a:r>
            <a:r>
              <a:rPr lang="ru-RU" sz="1600" b="1" dirty="0" smtClean="0"/>
              <a:t>отметим </a:t>
            </a:r>
            <a:r>
              <a:rPr lang="en-US" sz="1600" b="1" dirty="0" smtClean="0"/>
              <a:t>memcached </a:t>
            </a:r>
            <a:r>
              <a:rPr lang="en-US" sz="1600" b="1" dirty="0"/>
              <a:t>(</a:t>
            </a:r>
            <a:r>
              <a:rPr lang="ru-RU" sz="1600" b="1" dirty="0"/>
              <a:t>и родственные ему </a:t>
            </a:r>
            <a:r>
              <a:rPr lang="en-US" sz="1600" b="1" dirty="0"/>
              <a:t>memcachedb </a:t>
            </a:r>
            <a:r>
              <a:rPr lang="ru-RU" sz="1600" b="1" dirty="0"/>
              <a:t>и </a:t>
            </a:r>
            <a:r>
              <a:rPr lang="en-US" sz="1600" b="1" dirty="0"/>
              <a:t>membase </a:t>
            </a:r>
            <a:r>
              <a:rPr lang="en-US" sz="1600" b="1" dirty="0" smtClean="0"/>
              <a:t>)</a:t>
            </a:r>
            <a:r>
              <a:rPr lang="ru-RU" sz="1600" b="1" dirty="0" smtClean="0"/>
              <a:t>, Redis </a:t>
            </a:r>
            <a:r>
              <a:rPr lang="ru-RU" sz="1600" b="1" dirty="0"/>
              <a:t>и Riak.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7" y="2341320"/>
            <a:ext cx="2438095" cy="7619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87" y="4599156"/>
            <a:ext cx="2619375" cy="6667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198" y="2341320"/>
            <a:ext cx="3870656" cy="12927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63" y="3609024"/>
            <a:ext cx="2960675" cy="11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3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КЗ-хранилище </a:t>
            </a:r>
            <a:r>
              <a:rPr lang="en-US" sz="1600" b="1" dirty="0" err="1" smtClean="0">
                <a:solidFill>
                  <a:schemeClr val="bg1"/>
                </a:solidFill>
              </a:rPr>
              <a:t>Riak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22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1" dirty="0" smtClean="0">
                <a:solidFill>
                  <a:srgbClr val="C00000"/>
                </a:solidFill>
              </a:rPr>
              <a:t>Riak</a:t>
            </a:r>
            <a:r>
              <a:rPr lang="en-US" sz="1600" b="1" i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 smtClean="0"/>
              <a:t>– </a:t>
            </a:r>
            <a:r>
              <a:rPr lang="ru-RU" sz="1600" b="1" dirty="0"/>
              <a:t>это не просто хранилище ключей и значений, </a:t>
            </a:r>
            <a:r>
              <a:rPr lang="ru-RU" sz="1600" b="1" dirty="0" smtClean="0"/>
              <a:t>система </a:t>
            </a:r>
            <a:r>
              <a:rPr lang="ru-RU" sz="1600" b="1" dirty="0"/>
              <a:t>изначально поддерживает такие веб-технологии, как </a:t>
            </a:r>
            <a:r>
              <a:rPr lang="ru-RU" sz="1600" b="1" dirty="0">
                <a:solidFill>
                  <a:srgbClr val="C00000"/>
                </a:solidFill>
              </a:rPr>
              <a:t>HTTP</a:t>
            </a:r>
            <a:r>
              <a:rPr lang="ru-RU" sz="1600" b="1" dirty="0"/>
              <a:t> </a:t>
            </a:r>
            <a:r>
              <a:rPr lang="ru-RU" sz="1600" b="1" dirty="0" smtClean="0"/>
              <a:t>и</a:t>
            </a:r>
            <a:r>
              <a:rPr lang="en-US" sz="1600" b="1" dirty="0" smtClean="0"/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REST</a:t>
            </a:r>
            <a:r>
              <a:rPr lang="ru-RU" sz="1600" b="1" dirty="0"/>
              <a:t>. Это точный повтор системы Dynamo, используемой </a:t>
            </a:r>
            <a:r>
              <a:rPr lang="ru-RU" sz="1600" b="1" dirty="0" smtClean="0"/>
              <a:t>компанией </a:t>
            </a:r>
            <a:r>
              <a:rPr lang="ru-RU" sz="1600" b="1" dirty="0"/>
              <a:t>Amazon, с некоторыми дополнительными функциями, например</a:t>
            </a:r>
            <a:r>
              <a:rPr lang="ru-RU" sz="1600" b="1" dirty="0" smtClean="0"/>
              <a:t>,</a:t>
            </a:r>
            <a:r>
              <a:rPr lang="en-US" sz="1600" b="1" dirty="0" smtClean="0"/>
              <a:t> </a:t>
            </a:r>
            <a:r>
              <a:rPr lang="ru-RU" sz="1600" b="1" dirty="0" smtClean="0"/>
              <a:t>векторные </a:t>
            </a:r>
            <a:r>
              <a:rPr lang="ru-RU" sz="1600" b="1" dirty="0"/>
              <a:t>часы для разрешения конфликтов.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44" y="90012"/>
            <a:ext cx="2105498" cy="8000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6729" y="2664005"/>
            <a:ext cx="850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Значением в </a:t>
            </a:r>
            <a:r>
              <a:rPr lang="en-US" sz="1600" b="1" dirty="0"/>
              <a:t>Riak </a:t>
            </a:r>
            <a:r>
              <a:rPr lang="ru-RU" sz="1600" b="1" dirty="0" smtClean="0"/>
              <a:t>может </a:t>
            </a:r>
            <a:r>
              <a:rPr lang="ru-RU" sz="1600" b="1" dirty="0"/>
              <a:t>быть всё что угодно: простой текст, XML-документ, </a:t>
            </a:r>
            <a:r>
              <a:rPr lang="ru-RU" sz="1600" b="1" dirty="0" smtClean="0"/>
              <a:t>изображение</a:t>
            </a:r>
            <a:r>
              <a:rPr lang="en-US" sz="1600" b="1" dirty="0" smtClean="0"/>
              <a:t> </a:t>
            </a:r>
            <a:r>
              <a:rPr lang="ru-RU" sz="1600" b="1" dirty="0" smtClean="0"/>
              <a:t>и т.д</a:t>
            </a:r>
            <a:r>
              <a:rPr lang="ru-RU" sz="1600" b="1" dirty="0"/>
              <a:t>., а связи между ключами описываются именованными </a:t>
            </a:r>
            <a:r>
              <a:rPr lang="ru-RU" sz="1600" b="1" dirty="0" smtClean="0"/>
              <a:t>структурами</a:t>
            </a:r>
            <a:r>
              <a:rPr lang="ru-RU" sz="1600" b="1" dirty="0"/>
              <a:t>, которые называются </a:t>
            </a:r>
            <a:r>
              <a:rPr lang="ru-RU" sz="1600" b="1" i="1" dirty="0">
                <a:solidFill>
                  <a:srgbClr val="C00000"/>
                </a:solidFill>
              </a:rPr>
              <a:t>ссылками</a:t>
            </a:r>
            <a:r>
              <a:rPr lang="ru-RU" sz="1600" b="1" i="1" dirty="0"/>
              <a:t> </a:t>
            </a:r>
            <a:r>
              <a:rPr lang="ru-RU" sz="1600" b="1" dirty="0"/>
              <a:t>(links).</a:t>
            </a:r>
            <a:endParaRPr lang="ru-RU" sz="1600" b="1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206729" y="3632794"/>
            <a:ext cx="85353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Акроним REST означает </a:t>
            </a:r>
            <a:r>
              <a:rPr lang="ru-RU" sz="1600" b="1" dirty="0">
                <a:solidFill>
                  <a:srgbClr val="C00000"/>
                </a:solidFill>
              </a:rPr>
              <a:t>REpresentational State Transfer (</a:t>
            </a:r>
            <a:r>
              <a:rPr lang="ru-RU" sz="1600" b="1" dirty="0" smtClean="0">
                <a:solidFill>
                  <a:srgbClr val="C00000"/>
                </a:solidFill>
              </a:rPr>
              <a:t>передача представимых </a:t>
            </a:r>
            <a:r>
              <a:rPr lang="ru-RU" sz="1600" b="1" dirty="0">
                <a:solidFill>
                  <a:srgbClr val="C00000"/>
                </a:solidFill>
              </a:rPr>
              <a:t>состояний)</a:t>
            </a:r>
            <a:r>
              <a:rPr lang="ru-RU" sz="1600" b="1" dirty="0"/>
              <a:t>. </a:t>
            </a:r>
            <a:r>
              <a:rPr lang="ru-RU" sz="1600" b="1" dirty="0" smtClean="0"/>
              <a:t>Этот архитектурный </a:t>
            </a:r>
            <a:r>
              <a:rPr lang="ru-RU" sz="1600" b="1" dirty="0"/>
              <a:t>стиль де факто стал основой многих </a:t>
            </a:r>
            <a:r>
              <a:rPr lang="ru-RU" sz="1600" b="1" dirty="0" smtClean="0"/>
              <a:t>веб-приложений.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REST </a:t>
            </a:r>
            <a:r>
              <a:rPr lang="ru-RU" sz="1600" b="1" dirty="0"/>
              <a:t>– это рекомендация </a:t>
            </a:r>
            <a:r>
              <a:rPr lang="ru-RU" sz="1600" b="1" dirty="0" smtClean="0"/>
              <a:t>по отображению </a:t>
            </a:r>
            <a:r>
              <a:rPr lang="ru-RU" sz="1600" b="1" dirty="0"/>
              <a:t>ресурсов на URL-адреса и взаимодействию с </a:t>
            </a:r>
            <a:r>
              <a:rPr lang="ru-RU" sz="1600" b="1" dirty="0" smtClean="0"/>
              <a:t>ресурсами </a:t>
            </a:r>
            <a:r>
              <a:rPr lang="ru-RU" sz="1600" b="1" dirty="0"/>
              <a:t>путем использования глаголов, соответствующих </a:t>
            </a:r>
            <a:r>
              <a:rPr lang="ru-RU" sz="1600" b="1" dirty="0" smtClean="0"/>
              <a:t>операциям CRUD</a:t>
            </a:r>
            <a:r>
              <a:rPr lang="ru-RU" sz="1600" b="1" dirty="0"/>
              <a:t>: </a:t>
            </a:r>
            <a:r>
              <a:rPr lang="ru-RU" sz="1600" b="1" dirty="0">
                <a:solidFill>
                  <a:srgbClr val="C00000"/>
                </a:solidFill>
              </a:rPr>
              <a:t>POST</a:t>
            </a:r>
            <a:r>
              <a:rPr lang="ru-RU" sz="1600" b="1" dirty="0"/>
              <a:t> (создание), </a:t>
            </a:r>
            <a:r>
              <a:rPr lang="ru-RU" sz="1600" b="1" dirty="0">
                <a:solidFill>
                  <a:srgbClr val="C00000"/>
                </a:solidFill>
              </a:rPr>
              <a:t>GET</a:t>
            </a:r>
            <a:r>
              <a:rPr lang="ru-RU" sz="1600" b="1" dirty="0"/>
              <a:t> (чтение) , </a:t>
            </a:r>
            <a:r>
              <a:rPr lang="ru-RU" sz="1600" b="1" dirty="0">
                <a:solidFill>
                  <a:srgbClr val="C00000"/>
                </a:solidFill>
              </a:rPr>
              <a:t>PUT</a:t>
            </a:r>
            <a:r>
              <a:rPr lang="ru-RU" sz="1600" b="1" dirty="0"/>
              <a:t> (обновление) и </a:t>
            </a:r>
            <a:r>
              <a:rPr lang="ru-RU" sz="1600" b="1" dirty="0" smtClean="0">
                <a:solidFill>
                  <a:srgbClr val="C00000"/>
                </a:solidFill>
              </a:rPr>
              <a:t>DELETE</a:t>
            </a:r>
            <a:r>
              <a:rPr lang="ru-RU" sz="1600" b="1" dirty="0" smtClean="0"/>
              <a:t>  (</a:t>
            </a:r>
            <a:r>
              <a:rPr lang="ru-RU" sz="1600" b="1" dirty="0"/>
              <a:t>удаление).</a:t>
            </a:r>
          </a:p>
        </p:txBody>
      </p:sp>
    </p:spTree>
    <p:extLst>
      <p:ext uri="{BB962C8B-B14F-4D97-AF65-F5344CB8AC3E}">
        <p14:creationId xmlns:p14="http://schemas.microsoft.com/office/powerpoint/2010/main" val="11285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КЗ-хранилище </a:t>
            </a:r>
            <a:r>
              <a:rPr lang="en-US" sz="1600" b="1" dirty="0" err="1" smtClean="0">
                <a:solidFill>
                  <a:schemeClr val="bg1"/>
                </a:solidFill>
              </a:rPr>
              <a:t>Riak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23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44" y="90012"/>
            <a:ext cx="2105498" cy="800089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3773"/>
            <a:ext cx="9143999" cy="446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38088" y="1268712"/>
            <a:ext cx="4037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Официальный сайт</a:t>
            </a:r>
            <a:r>
              <a:rPr lang="en-US" sz="1600" b="1" dirty="0" smtClean="0"/>
              <a:t>: </a:t>
            </a:r>
            <a:r>
              <a:rPr lang="en-US" sz="1600" b="1" dirty="0">
                <a:solidFill>
                  <a:srgbClr val="C00000"/>
                </a:solidFill>
              </a:rPr>
              <a:t>http://basho.com/riak/</a:t>
            </a:r>
            <a:endParaRPr lang="ru-RU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Сильные стороны </a:t>
            </a:r>
            <a:r>
              <a:rPr lang="en-US" sz="1600" b="1" dirty="0" err="1" smtClean="0">
                <a:solidFill>
                  <a:schemeClr val="bg1"/>
                </a:solidFill>
              </a:rPr>
              <a:t>Riak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24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b="1" dirty="0" smtClean="0"/>
              <a:t>Riak </a:t>
            </a:r>
            <a:r>
              <a:rPr lang="ru-RU" sz="1600" b="1" dirty="0" smtClean="0"/>
              <a:t>подходит для проектирования </a:t>
            </a:r>
            <a:r>
              <a:rPr lang="ru-RU" sz="1600" b="1" dirty="0" smtClean="0">
                <a:solidFill>
                  <a:srgbClr val="C00000"/>
                </a:solidFill>
              </a:rPr>
              <a:t>крупномасштабной системы </a:t>
            </a:r>
            <a:r>
              <a:rPr lang="ru-RU" sz="1600" b="1" dirty="0" smtClean="0"/>
              <a:t>(наподобие </a:t>
            </a:r>
            <a:r>
              <a:rPr lang="en-US" sz="1600" b="1" dirty="0" smtClean="0"/>
              <a:t>Amazon)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Обеспечивается высокая доступность.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Устранение точек общего отказа с целью обеспечения бесперебойной работы и наращивания кластера в соответствии с изменяющимися требованиями.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Поддерживается более десятка языков. Предпочтение отдается </a:t>
            </a:r>
            <a:r>
              <a:rPr lang="en-US" sz="1600" b="1" dirty="0" smtClean="0">
                <a:solidFill>
                  <a:srgbClr val="C00000"/>
                </a:solidFill>
              </a:rPr>
              <a:t>Erlang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Если требуется большее быстродействие, чем обеспечивает протокол </a:t>
            </a:r>
            <a:r>
              <a:rPr lang="en-US" sz="1600" b="1" dirty="0" smtClean="0"/>
              <a:t>HTTP</a:t>
            </a:r>
            <a:r>
              <a:rPr lang="ru-RU" sz="1600" b="1" dirty="0" smtClean="0"/>
              <a:t>, можно обмениваться данными по эффективному двоичному транспортному протоколу </a:t>
            </a:r>
            <a:r>
              <a:rPr lang="en-US" sz="1600" b="1" dirty="0" smtClean="0">
                <a:solidFill>
                  <a:srgbClr val="C00000"/>
                </a:solidFill>
              </a:rPr>
              <a:t>Protobuf</a:t>
            </a:r>
            <a:r>
              <a:rPr lang="ru-RU" sz="1600" b="1" dirty="0" smtClean="0"/>
              <a:t>.</a:t>
            </a: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44" y="90012"/>
            <a:ext cx="2105498" cy="8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7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Слабые стороны </a:t>
            </a:r>
            <a:r>
              <a:rPr lang="en-US" sz="1600" b="1" dirty="0" smtClean="0">
                <a:solidFill>
                  <a:schemeClr val="bg1"/>
                </a:solidFill>
              </a:rPr>
              <a:t>Riak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25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Когда требуется простые средства формулирования запросов, сложные структуры данных или жесткая схема, отсутствует необходимость горизонтального масштабирования, то </a:t>
            </a:r>
            <a:r>
              <a:rPr lang="en-US" sz="1600" b="1" dirty="0" smtClean="0"/>
              <a:t>Riak </a:t>
            </a:r>
            <a:r>
              <a:rPr lang="ru-RU" sz="1600" b="1" dirty="0" smtClean="0"/>
              <a:t>не подойдет.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В </a:t>
            </a:r>
            <a:r>
              <a:rPr lang="en-US" sz="1600" b="1" dirty="0" smtClean="0"/>
              <a:t>Riak </a:t>
            </a:r>
            <a:r>
              <a:rPr lang="ru-RU" sz="1600" b="1" dirty="0" smtClean="0"/>
              <a:t>отсутствуют простые и надежные средства формулирования произвольных запросов.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Если не писать запросы на </a:t>
            </a:r>
            <a:r>
              <a:rPr lang="en-US" sz="1600" b="1" dirty="0" smtClean="0"/>
              <a:t>Erlang</a:t>
            </a:r>
            <a:r>
              <a:rPr lang="ru-RU" sz="1600" b="1" dirty="0" smtClean="0"/>
              <a:t>, то можно столкнуться с некоторыми ограничениями </a:t>
            </a:r>
            <a:r>
              <a:rPr lang="en-US" sz="1600" b="1" dirty="0" smtClean="0"/>
              <a:t>JavaScript</a:t>
            </a:r>
            <a:r>
              <a:rPr lang="ru-RU" sz="1600" b="1" dirty="0" smtClean="0"/>
              <a:t>.</a:t>
            </a: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44" y="90012"/>
            <a:ext cx="2105498" cy="8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</a:rPr>
              <a:t>КЗ-хранилище </a:t>
            </a:r>
            <a:r>
              <a:rPr lang="en-US" sz="1600" b="1" dirty="0" smtClean="0">
                <a:solidFill>
                  <a:schemeClr val="bg1"/>
                </a:solidFill>
              </a:rPr>
              <a:t>Redis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25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Redis (REmote DIctionary Service – удаленная служба словарей) </a:t>
            </a:r>
            <a:r>
              <a:rPr lang="ru-RU" sz="1600" b="1" dirty="0" smtClean="0"/>
              <a:t>–</a:t>
            </a:r>
            <a:r>
              <a:rPr lang="en-US" sz="1600" b="1" dirty="0" smtClean="0"/>
              <a:t> </a:t>
            </a:r>
            <a:r>
              <a:rPr lang="ru-RU" sz="1600" b="1" dirty="0" smtClean="0"/>
              <a:t>простое </a:t>
            </a:r>
            <a:r>
              <a:rPr lang="ru-RU" sz="1600" b="1" dirty="0"/>
              <a:t>в работе хранилище ключей и значений с развитым </a:t>
            </a:r>
            <a:r>
              <a:rPr lang="ru-RU" sz="1600" b="1" dirty="0" smtClean="0"/>
              <a:t>набором</a:t>
            </a:r>
            <a:r>
              <a:rPr lang="en-US" sz="1600" b="1" dirty="0" smtClean="0"/>
              <a:t> </a:t>
            </a:r>
            <a:r>
              <a:rPr lang="ru-RU" sz="1600" b="1" dirty="0" smtClean="0"/>
              <a:t>команд</a:t>
            </a:r>
            <a:r>
              <a:rPr lang="ru-RU" sz="1600" b="1" dirty="0"/>
              <a:t>. Первая версия системы вышла в 2009 году.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Основное преимущество – скорость выполнения операций. Чтение в </a:t>
            </a:r>
            <a:r>
              <a:rPr lang="en-US" sz="1600" b="1" dirty="0" smtClean="0"/>
              <a:t>Redis </a:t>
            </a:r>
            <a:r>
              <a:rPr lang="ru-RU" sz="1600" b="1" dirty="0" smtClean="0"/>
              <a:t>производится быстро</a:t>
            </a:r>
            <a:r>
              <a:rPr lang="ru-RU" sz="1600" b="1" dirty="0"/>
              <a:t>, а запись еще быстрее – на некоторых эталонных тестах </a:t>
            </a:r>
            <a:r>
              <a:rPr lang="ru-RU" sz="1600" b="1" dirty="0" smtClean="0"/>
              <a:t>продемонстрировано </a:t>
            </a:r>
            <a:r>
              <a:rPr lang="ru-RU" sz="1600" b="1" dirty="0"/>
              <a:t>до </a:t>
            </a:r>
            <a:r>
              <a:rPr lang="ru-RU" sz="1600" b="1" dirty="0">
                <a:solidFill>
                  <a:srgbClr val="C00000"/>
                </a:solidFill>
              </a:rPr>
              <a:t>100 000 операций SET в секунду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На базовом уровне Redis относится к хранилищам ключей и значений, но в СУБД поддерживаются </a:t>
            </a:r>
            <a:r>
              <a:rPr lang="ru-RU" sz="1600" b="1" dirty="0"/>
              <a:t>сложные структуры данных, хотя и не до такой степени, как </a:t>
            </a:r>
            <a:r>
              <a:rPr lang="ru-RU" sz="1600" b="1" dirty="0" smtClean="0"/>
              <a:t>документо-ориентированные </a:t>
            </a:r>
            <a:r>
              <a:rPr lang="ru-RU" sz="1600" b="1" dirty="0"/>
              <a:t>базы данных.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Она </a:t>
            </a:r>
            <a:r>
              <a:rPr lang="ru-RU" sz="1600" b="1" dirty="0"/>
              <a:t>поддерживает запросы</a:t>
            </a:r>
            <a:r>
              <a:rPr lang="ru-RU" sz="1600" b="1" dirty="0" smtClean="0"/>
              <a:t>, возвращающие </a:t>
            </a:r>
            <a:r>
              <a:rPr lang="ru-RU" sz="1600" b="1" dirty="0"/>
              <a:t>множества, но не таком уровне детальности, как </a:t>
            </a:r>
            <a:r>
              <a:rPr lang="ru-RU" sz="1600" b="1" dirty="0" smtClean="0"/>
              <a:t>реляционные </a:t>
            </a:r>
            <a:r>
              <a:rPr lang="ru-RU" sz="1600" b="1" dirty="0"/>
              <a:t>СУБД, и без поддержки типов.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6" y="98556"/>
            <a:ext cx="2490710" cy="8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</a:rPr>
              <a:t>КЗ-хранилище </a:t>
            </a:r>
            <a:r>
              <a:rPr lang="en-US" sz="1600" b="1" dirty="0">
                <a:solidFill>
                  <a:schemeClr val="bg1"/>
                </a:solidFill>
              </a:rPr>
              <a:t>Redis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23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38088" y="1268712"/>
            <a:ext cx="3326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Официальный сайт</a:t>
            </a:r>
            <a:r>
              <a:rPr lang="en-US" sz="1600" b="1" dirty="0" smtClean="0"/>
              <a:t>: </a:t>
            </a:r>
            <a:r>
              <a:rPr lang="en-US" sz="1600" b="1" dirty="0">
                <a:solidFill>
                  <a:srgbClr val="C00000"/>
                </a:solidFill>
              </a:rPr>
              <a:t>http</a:t>
            </a:r>
            <a:r>
              <a:rPr lang="en-US" sz="1600" b="1" dirty="0" smtClean="0">
                <a:solidFill>
                  <a:srgbClr val="C00000"/>
                </a:solidFill>
              </a:rPr>
              <a:t>://redis.io</a:t>
            </a:r>
            <a:r>
              <a:rPr lang="en-US" sz="1600" b="1" dirty="0">
                <a:solidFill>
                  <a:srgbClr val="C00000"/>
                </a:solidFill>
              </a:rPr>
              <a:t>/</a:t>
            </a:r>
            <a:endParaRPr lang="ru-RU" sz="1600" b="1" dirty="0">
              <a:solidFill>
                <a:srgbClr val="C0000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6" y="98556"/>
            <a:ext cx="2490710" cy="83185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" y="1718772"/>
            <a:ext cx="9136347" cy="443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018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Сильные стороны </a:t>
            </a:r>
            <a:r>
              <a:rPr lang="en-US" sz="1600" b="1" dirty="0" smtClean="0">
                <a:solidFill>
                  <a:schemeClr val="bg1"/>
                </a:solidFill>
              </a:rPr>
              <a:t>Redis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25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600" b="1" dirty="0"/>
              <a:t>Очевидное достоинство Redis – быстродействие, чем могут </a:t>
            </a:r>
            <a:r>
              <a:rPr lang="ru-RU" sz="1600" b="1" dirty="0" smtClean="0"/>
              <a:t>похвастаться </a:t>
            </a:r>
            <a:r>
              <a:rPr lang="ru-RU" sz="1600" b="1" dirty="0"/>
              <a:t>многие подобные хранилища ключей и значений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/>
              <a:t>Redis еще умеет хранить </a:t>
            </a:r>
            <a:r>
              <a:rPr lang="ru-RU" sz="1600" b="1" dirty="0" smtClean="0">
                <a:solidFill>
                  <a:srgbClr val="C00000"/>
                </a:solidFill>
              </a:rPr>
              <a:t>составные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 smtClean="0">
                <a:solidFill>
                  <a:srgbClr val="C00000"/>
                </a:solidFill>
              </a:rPr>
              <a:t>значения</a:t>
            </a:r>
            <a:r>
              <a:rPr lang="ru-RU" sz="1600" b="1" dirty="0" smtClean="0"/>
              <a:t> </a:t>
            </a:r>
            <a:r>
              <a:rPr lang="ru-RU" sz="1600" b="1" dirty="0"/>
              <a:t>– списки, хеши и множества – и применять к ним </a:t>
            </a:r>
            <a:r>
              <a:rPr lang="ru-RU" sz="1600" b="1" dirty="0" smtClean="0"/>
              <a:t>специальные операции.</a:t>
            </a:r>
            <a:endParaRPr lang="en-US" sz="1600" b="1" dirty="0"/>
          </a:p>
          <a:p>
            <a:pPr marL="285750" indent="-285750" algn="just">
              <a:buFontTx/>
              <a:buChar char="-"/>
            </a:pPr>
            <a:endParaRPr lang="en-US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/>
              <a:t>Р</a:t>
            </a:r>
            <a:r>
              <a:rPr lang="ru-RU" sz="1600" b="1" dirty="0" smtClean="0"/>
              <a:t>епликация </a:t>
            </a:r>
            <a:r>
              <a:rPr lang="ru-RU" sz="1600" b="1" dirty="0"/>
              <a:t>типа главный-подчиненный </a:t>
            </a:r>
            <a:r>
              <a:rPr lang="ru-RU" sz="1600" b="1" dirty="0" smtClean="0"/>
              <a:t>–</a:t>
            </a:r>
            <a:r>
              <a:rPr lang="en-US" sz="1600" b="1" dirty="0" smtClean="0"/>
              <a:t> </a:t>
            </a:r>
            <a:r>
              <a:rPr lang="ru-RU" sz="1600" b="1" dirty="0" smtClean="0"/>
              <a:t>удобный </a:t>
            </a:r>
            <a:r>
              <a:rPr lang="ru-RU" sz="1600" b="1" dirty="0"/>
              <a:t>способ повысить долговечность, не принося </a:t>
            </a:r>
            <a:r>
              <a:rPr lang="ru-RU" sz="1600" b="1" dirty="0" smtClean="0"/>
              <a:t>быстродействия </a:t>
            </a:r>
            <a:r>
              <a:rPr lang="ru-RU" sz="1600" b="1" dirty="0"/>
              <a:t>в жертву медленной дозаписи в файл при каждой </a:t>
            </a:r>
            <a:r>
              <a:rPr lang="ru-RU" sz="1600" b="1" dirty="0" smtClean="0"/>
              <a:t>операции</a:t>
            </a:r>
            <a:r>
              <a:rPr lang="ru-RU" sz="1600" b="1" dirty="0"/>
              <a:t>. К тому же, репликация повышает производительность систем, </a:t>
            </a:r>
            <a:r>
              <a:rPr lang="ru-RU" sz="1600" b="1" dirty="0" smtClean="0"/>
              <a:t>в</a:t>
            </a:r>
            <a:r>
              <a:rPr lang="en-US" sz="1600" b="1" dirty="0" smtClean="0"/>
              <a:t> </a:t>
            </a:r>
            <a:r>
              <a:rPr lang="ru-RU" sz="1600" b="1" dirty="0" smtClean="0"/>
              <a:t>которых </a:t>
            </a:r>
            <a:r>
              <a:rPr lang="ru-RU" sz="1600" b="1" dirty="0"/>
              <a:t>основная нагрузка приходится на операции чтения.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6" y="98556"/>
            <a:ext cx="2490710" cy="8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4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Слабые стороны </a:t>
            </a:r>
            <a:r>
              <a:rPr lang="en-US" sz="1600" b="1" dirty="0" smtClean="0">
                <a:solidFill>
                  <a:schemeClr val="bg1"/>
                </a:solidFill>
              </a:rPr>
              <a:t>Redis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24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600" b="1" dirty="0"/>
              <a:t>Своим быстродействием Redis обязана, прежде всего, тому, что </a:t>
            </a:r>
            <a:r>
              <a:rPr lang="ru-RU" sz="1600" b="1" dirty="0" smtClean="0"/>
              <a:t>хранит </a:t>
            </a:r>
            <a:r>
              <a:rPr lang="ru-RU" sz="1600" b="1" dirty="0"/>
              <a:t>все данные в памяти. Любому хранилищу в оперативной </a:t>
            </a:r>
            <a:r>
              <a:rPr lang="ru-RU" sz="1600" b="1" dirty="0" smtClean="0"/>
              <a:t>памяти присуща </a:t>
            </a:r>
            <a:r>
              <a:rPr lang="ru-RU" sz="1600" b="1" dirty="0"/>
              <a:t>проблема долговечности данных; если остановить базу, </a:t>
            </a:r>
            <a:r>
              <a:rPr lang="ru-RU" sz="1600" b="1" dirty="0" smtClean="0"/>
              <a:t>не сбросив </a:t>
            </a:r>
            <a:r>
              <a:rPr lang="ru-RU" sz="1600" b="1" dirty="0"/>
              <a:t>данные на диск, то данные будут потеряны.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/>
              <a:t>Redis также не поддерживает наборы данных, размер которых </a:t>
            </a:r>
            <a:r>
              <a:rPr lang="ru-RU" sz="1600" b="1" dirty="0" smtClean="0"/>
              <a:t>превышает </a:t>
            </a:r>
            <a:r>
              <a:rPr lang="ru-RU" sz="1600" b="1" dirty="0"/>
              <a:t>объем доступной оперативной </a:t>
            </a:r>
            <a:r>
              <a:rPr lang="ru-RU" sz="1600" b="1" dirty="0" smtClean="0"/>
              <a:t>памяти.</a:t>
            </a: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6" y="98556"/>
            <a:ext cx="2490710" cy="8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Реляционные СУБД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569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Реляционные системы </a:t>
            </a:r>
            <a:r>
              <a:rPr lang="ru-RU" sz="1600" b="1" dirty="0" smtClean="0"/>
              <a:t>управления </a:t>
            </a:r>
            <a:r>
              <a:rPr lang="ru-RU" sz="1600" b="1" dirty="0"/>
              <a:t>базами данных (РСУБД) основаны на </a:t>
            </a:r>
            <a:r>
              <a:rPr lang="ru-RU" sz="1600" b="1" dirty="0">
                <a:solidFill>
                  <a:srgbClr val="C00000"/>
                </a:solidFill>
              </a:rPr>
              <a:t>теории множеств</a:t>
            </a:r>
            <a:r>
              <a:rPr lang="ru-RU" sz="1600" b="1" dirty="0"/>
              <a:t>, в </a:t>
            </a:r>
            <a:r>
              <a:rPr lang="ru-RU" sz="1600" b="1" dirty="0" smtClean="0"/>
              <a:t>основе </a:t>
            </a:r>
            <a:r>
              <a:rPr lang="ru-RU" sz="1600" b="1" dirty="0"/>
              <a:t>их реализации лежат </a:t>
            </a:r>
            <a:r>
              <a:rPr lang="ru-RU" sz="1600" b="1" dirty="0">
                <a:solidFill>
                  <a:srgbClr val="C00000"/>
                </a:solidFill>
              </a:rPr>
              <a:t>двумерные таблицы</a:t>
            </a:r>
            <a:r>
              <a:rPr lang="ru-RU" sz="1600" b="1" dirty="0"/>
              <a:t>, состоящие из </a:t>
            </a:r>
            <a:r>
              <a:rPr lang="ru-RU" sz="1600" b="1" dirty="0" smtClean="0"/>
              <a:t>строк и </a:t>
            </a:r>
            <a:r>
              <a:rPr lang="ru-RU" sz="1600" b="1" dirty="0"/>
              <a:t>столбцов.</a:t>
            </a:r>
            <a:endParaRPr lang="ru-RU" sz="1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28701" y="2365074"/>
            <a:ext cx="551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Канонический способ взаимодействия с РСУБД – </a:t>
            </a:r>
            <a:r>
              <a:rPr lang="ru-RU" sz="1600" b="1" dirty="0" smtClean="0"/>
              <a:t>написание </a:t>
            </a:r>
            <a:r>
              <a:rPr lang="ru-RU" sz="1600" b="1" dirty="0"/>
              <a:t>запросов на языке </a:t>
            </a:r>
            <a:r>
              <a:rPr lang="ru-RU" sz="1600" b="1" dirty="0">
                <a:solidFill>
                  <a:srgbClr val="C00000"/>
                </a:solidFill>
              </a:rPr>
              <a:t>Structured Query Language (SQL)</a:t>
            </a:r>
            <a:r>
              <a:rPr lang="ru-RU" sz="1600" b="1" dirty="0"/>
              <a:t>.</a:t>
            </a:r>
            <a:endParaRPr lang="ru-RU" sz="1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28701" y="3248976"/>
            <a:ext cx="5693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Значения </a:t>
            </a:r>
            <a:r>
              <a:rPr lang="ru-RU" sz="1600" b="1" dirty="0"/>
              <a:t>данных </a:t>
            </a:r>
            <a:r>
              <a:rPr lang="ru-RU" sz="1600" b="1" dirty="0">
                <a:solidFill>
                  <a:srgbClr val="C00000"/>
                </a:solidFill>
              </a:rPr>
              <a:t>типизированы</a:t>
            </a:r>
            <a:r>
              <a:rPr lang="ru-RU" sz="1600" b="1" dirty="0"/>
              <a:t>, это могут быть числа, строки, даты</a:t>
            </a:r>
            <a:r>
              <a:rPr lang="ru-RU" sz="1600" b="1" dirty="0" smtClean="0"/>
              <a:t>, неструктурированные </a:t>
            </a:r>
            <a:r>
              <a:rPr lang="ru-RU" sz="1600" b="1" dirty="0"/>
              <a:t>двоичные объекты (BLOB) и т. п. Тип </a:t>
            </a:r>
            <a:r>
              <a:rPr lang="ru-RU" sz="1600" b="1" dirty="0" smtClean="0"/>
              <a:t>данных контролируется </a:t>
            </a:r>
            <a:r>
              <a:rPr lang="ru-RU" sz="1600" b="1" dirty="0"/>
              <a:t>системой.</a:t>
            </a:r>
            <a:endParaRPr lang="ru-RU" sz="16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35429" y="4419132"/>
            <a:ext cx="850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Б</a:t>
            </a:r>
            <a:r>
              <a:rPr lang="ru-RU" sz="1600" b="1" dirty="0" smtClean="0"/>
              <a:t>лагодаря математическим </a:t>
            </a:r>
            <a:r>
              <a:rPr lang="ru-RU" sz="1600" b="1" dirty="0"/>
              <a:t>основаниям реляционной модели (теории множеств) исходные</a:t>
            </a:r>
          </a:p>
          <a:p>
            <a:pPr algn="just"/>
            <a:r>
              <a:rPr lang="ru-RU" sz="1600" b="1" dirty="0"/>
              <a:t>таблицы можно соединять и трансформировать в новые, более </a:t>
            </a:r>
            <a:r>
              <a:rPr lang="ru-RU" sz="1600" b="1" dirty="0" smtClean="0"/>
              <a:t>сложные</a:t>
            </a:r>
            <a:r>
              <a:rPr lang="ru-RU" sz="1600" b="1" dirty="0"/>
              <a:t>.</a:t>
            </a:r>
            <a:endParaRPr lang="ru-RU" sz="1600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084" y="1347775"/>
            <a:ext cx="37052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26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2620" y="3068952"/>
            <a:ext cx="850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СТОЛБЦОВЫЕ БАЗЫ ДАННЫХ</a:t>
            </a: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9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Столбцовые базы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27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417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Столбцовые</a:t>
            </a:r>
            <a:r>
              <a:rPr lang="ru-RU" sz="1600" b="1" dirty="0"/>
              <a:t>, или ориентированные на хранение данных по </a:t>
            </a:r>
            <a:r>
              <a:rPr lang="ru-RU" sz="1600" b="1" dirty="0" smtClean="0"/>
              <a:t>столбцам</a:t>
            </a:r>
            <a:r>
              <a:rPr lang="en-US" sz="1600" b="1" dirty="0" smtClean="0"/>
              <a:t> </a:t>
            </a:r>
            <a:r>
              <a:rPr lang="ru-RU" sz="1600" b="1" dirty="0" smtClean="0"/>
              <a:t>базы </a:t>
            </a:r>
            <a:r>
              <a:rPr lang="ru-RU" sz="1600" b="1" dirty="0"/>
              <a:t>данных получили свое название благодаря одному </a:t>
            </a:r>
            <a:r>
              <a:rPr lang="ru-RU" sz="1600" b="1" dirty="0" smtClean="0"/>
              <a:t>существенному </a:t>
            </a:r>
            <a:r>
              <a:rPr lang="ru-RU" sz="1600" b="1" dirty="0"/>
              <a:t>аспекту дизайна: данные, принадлежащие одному столбцу (в </a:t>
            </a:r>
            <a:r>
              <a:rPr lang="ru-RU" sz="1600" b="1" dirty="0" smtClean="0"/>
              <a:t>смысле </a:t>
            </a:r>
            <a:r>
              <a:rPr lang="ru-RU" sz="1600" b="1" dirty="0"/>
              <a:t>двумерных таблиц) хранятся рядом.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Напротив</a:t>
            </a:r>
            <a:r>
              <a:rPr lang="ru-RU" sz="1600" b="1" dirty="0"/>
              <a:t>, в строковых </a:t>
            </a:r>
            <a:r>
              <a:rPr lang="ru-RU" sz="1600" b="1" dirty="0" smtClean="0"/>
              <a:t>базах</a:t>
            </a:r>
            <a:r>
              <a:rPr lang="en-US" sz="1600" b="1" dirty="0" smtClean="0"/>
              <a:t> </a:t>
            </a:r>
            <a:r>
              <a:rPr lang="ru-RU" sz="1600" b="1" dirty="0" smtClean="0"/>
              <a:t>данных </a:t>
            </a:r>
            <a:r>
              <a:rPr lang="ru-RU" sz="1600" b="1" dirty="0"/>
              <a:t>(к числу которых относятся реляционные), рядом </a:t>
            </a:r>
            <a:r>
              <a:rPr lang="ru-RU" sz="1600" b="1" dirty="0" smtClean="0"/>
              <a:t>хранятся</a:t>
            </a:r>
            <a:r>
              <a:rPr lang="en-US" sz="1600" b="1" dirty="0" smtClean="0"/>
              <a:t> </a:t>
            </a:r>
            <a:r>
              <a:rPr lang="ru-RU" sz="1600" b="1" dirty="0" smtClean="0"/>
              <a:t>данные</a:t>
            </a:r>
            <a:r>
              <a:rPr lang="ru-RU" sz="1600" b="1" dirty="0"/>
              <a:t>, принадлежащие одной строке</a:t>
            </a:r>
            <a:r>
              <a:rPr lang="ru-RU" sz="1600" b="1" dirty="0" smtClean="0"/>
              <a:t>.</a:t>
            </a:r>
            <a:r>
              <a:rPr lang="en-US" sz="1600" b="1" dirty="0" smtClean="0"/>
              <a:t> 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76" y="1347776"/>
            <a:ext cx="4780109" cy="47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Столбцовые базы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28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3471" y="1448736"/>
            <a:ext cx="8657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В </a:t>
            </a:r>
            <a:r>
              <a:rPr lang="ru-RU" sz="1600" b="1" dirty="0"/>
              <a:t>столбцовых базах данных добавление нового </a:t>
            </a:r>
            <a:r>
              <a:rPr lang="ru-RU" sz="1600" b="1" dirty="0" smtClean="0"/>
              <a:t>столбца </a:t>
            </a:r>
            <a:r>
              <a:rPr lang="ru-RU" sz="1600" b="1" dirty="0"/>
              <a:t>обходится дешево и производится построчно.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В </a:t>
            </a:r>
            <a:r>
              <a:rPr lang="ru-RU" sz="1600" b="1" dirty="0"/>
              <a:t>каждой </a:t>
            </a:r>
            <a:r>
              <a:rPr lang="ru-RU" sz="1600" b="1" dirty="0" smtClean="0"/>
              <a:t>строке</a:t>
            </a:r>
            <a:r>
              <a:rPr lang="en-US" sz="1600" b="1" dirty="0" smtClean="0"/>
              <a:t> </a:t>
            </a:r>
            <a:r>
              <a:rPr lang="ru-RU" sz="1600" b="1" dirty="0" smtClean="0"/>
              <a:t>набор </a:t>
            </a:r>
            <a:r>
              <a:rPr lang="ru-RU" sz="1600" b="1" dirty="0"/>
              <a:t>столбцов может быть разным, возможно даже, что в </a:t>
            </a:r>
            <a:r>
              <a:rPr lang="ru-RU" sz="1600" b="1" dirty="0" smtClean="0"/>
              <a:t>некоторых</a:t>
            </a:r>
            <a:r>
              <a:rPr lang="en-US" sz="1600" b="1" dirty="0" smtClean="0"/>
              <a:t> </a:t>
            </a:r>
            <a:r>
              <a:rPr lang="ru-RU" sz="1600" b="1" dirty="0" smtClean="0"/>
              <a:t>строках </a:t>
            </a:r>
            <a:r>
              <a:rPr lang="ru-RU" sz="1600" b="1" dirty="0"/>
              <a:t>столбцов вообще нет, и, значит, таблица может быть </a:t>
            </a:r>
            <a:r>
              <a:rPr lang="ru-RU" sz="1600" b="1" i="1" dirty="0" smtClean="0"/>
              <a:t>разреженной </a:t>
            </a:r>
            <a:r>
              <a:rPr lang="ru-RU" sz="1600" b="1" dirty="0"/>
              <a:t>без накладных расходов на хранение </a:t>
            </a:r>
            <a:r>
              <a:rPr lang="ru-RU" sz="1600" b="1" dirty="0" err="1"/>
              <a:t>null</a:t>
            </a:r>
            <a:r>
              <a:rPr lang="ru-RU" sz="1600" b="1" dirty="0"/>
              <a:t>-значений.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С точки</a:t>
            </a:r>
            <a:r>
              <a:rPr lang="en-US" sz="1600" b="1" dirty="0" smtClean="0"/>
              <a:t> </a:t>
            </a:r>
            <a:r>
              <a:rPr lang="ru-RU" sz="1600" b="1" dirty="0" smtClean="0"/>
              <a:t>зрения </a:t>
            </a:r>
            <a:r>
              <a:rPr lang="ru-RU" sz="1600" b="1" dirty="0"/>
              <a:t>структуры, столбцовые базы данных занимают </a:t>
            </a:r>
            <a:r>
              <a:rPr lang="ru-RU" sz="1600" b="1" dirty="0" smtClean="0"/>
              <a:t>промежуточное </a:t>
            </a:r>
            <a:r>
              <a:rPr lang="ru-RU" sz="1600" b="1" dirty="0"/>
              <a:t>положение между реляционными СУБД и КЗ-хранилищами.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6600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Столбцовые базы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29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На рынке столбцовых баз данных конкуренция меньше, чем </a:t>
            </a:r>
            <a:r>
              <a:rPr lang="ru-RU" sz="1600" b="1" dirty="0" smtClean="0"/>
              <a:t>среди</a:t>
            </a:r>
            <a:r>
              <a:rPr lang="en-US" sz="1600" b="1" dirty="0" smtClean="0"/>
              <a:t> </a:t>
            </a:r>
            <a:r>
              <a:rPr lang="ru-RU" sz="1600" b="1" dirty="0" smtClean="0"/>
              <a:t>реляционных </a:t>
            </a:r>
            <a:r>
              <a:rPr lang="ru-RU" sz="1600" b="1" dirty="0"/>
              <a:t>СУБД и хранилищ ключей и значений. Наиболее </a:t>
            </a:r>
            <a:r>
              <a:rPr lang="ru-RU" sz="1600" b="1" dirty="0" smtClean="0"/>
              <a:t>популярны </a:t>
            </a:r>
            <a:r>
              <a:rPr lang="ru-RU" sz="1600" b="1" dirty="0"/>
              <a:t>три системы: </a:t>
            </a:r>
            <a:r>
              <a:rPr lang="ru-RU" sz="1600" b="1" dirty="0" smtClean="0"/>
              <a:t>HBase, Cassandra</a:t>
            </a:r>
            <a:r>
              <a:rPr lang="en-US" sz="1600" b="1" dirty="0" smtClean="0"/>
              <a:t> </a:t>
            </a:r>
            <a:r>
              <a:rPr lang="ru-RU" sz="1600" b="1" dirty="0" smtClean="0"/>
              <a:t>и </a:t>
            </a:r>
            <a:r>
              <a:rPr lang="en-US" sz="1600" b="1" dirty="0"/>
              <a:t>Hypertable 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07" y="2178773"/>
            <a:ext cx="4426915" cy="11302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8" y="2684931"/>
            <a:ext cx="2906698" cy="19483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68" y="4007575"/>
            <a:ext cx="3217548" cy="149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8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Столбцовая база данных </a:t>
            </a:r>
            <a:r>
              <a:rPr lang="en-US" sz="1600" b="1" dirty="0" err="1" smtClean="0">
                <a:solidFill>
                  <a:schemeClr val="bg1"/>
                </a:solidFill>
              </a:rPr>
              <a:t>HBase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30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Из всех рассмотренных нами нереляционных СУБД эта </a:t>
            </a:r>
            <a:r>
              <a:rPr lang="ru-RU" sz="1600" b="1" dirty="0" smtClean="0"/>
              <a:t>столбцовая </a:t>
            </a:r>
            <a:r>
              <a:rPr lang="ru-RU" sz="1600" b="1" dirty="0"/>
              <a:t>база данных ближе всего к реляционной модели. HBase </a:t>
            </a:r>
            <a:r>
              <a:rPr lang="ru-RU" sz="1600" b="1" dirty="0" smtClean="0"/>
              <a:t>спроектирована </a:t>
            </a:r>
            <a:r>
              <a:rPr lang="ru-RU" sz="1600" b="1" dirty="0"/>
              <a:t>по образцу системы Google BigTable, построена на </a:t>
            </a:r>
            <a:r>
              <a:rPr lang="ru-RU" sz="1600" b="1" dirty="0" smtClean="0"/>
              <a:t>базе</a:t>
            </a:r>
            <a:r>
              <a:rPr lang="en-US" sz="1600" b="1" dirty="0" smtClean="0"/>
              <a:t> </a:t>
            </a:r>
            <a:r>
              <a:rPr lang="ru-RU" sz="1600" b="1" dirty="0" smtClean="0"/>
              <a:t>Hadoop </a:t>
            </a:r>
            <a:r>
              <a:rPr lang="ru-RU" sz="1600" b="1" dirty="0"/>
              <a:t>(механизм распределения-редукции) и предназначена </a:t>
            </a:r>
            <a:r>
              <a:rPr lang="ru-RU" sz="1600" b="1" dirty="0" smtClean="0"/>
              <a:t>для</a:t>
            </a:r>
            <a:r>
              <a:rPr lang="en-US" sz="1600" b="1" dirty="0" smtClean="0"/>
              <a:t> </a:t>
            </a:r>
            <a:r>
              <a:rPr lang="ru-RU" sz="1600" b="1" dirty="0" smtClean="0"/>
              <a:t>горизонтального </a:t>
            </a:r>
            <a:r>
              <a:rPr lang="ru-RU" sz="1600" b="1" dirty="0"/>
              <a:t>масштабирования на кластерах, составленных </a:t>
            </a:r>
            <a:r>
              <a:rPr lang="ru-RU" sz="1600" b="1" dirty="0" smtClean="0"/>
              <a:t>из</a:t>
            </a:r>
            <a:r>
              <a:rPr lang="en-US" sz="1600" b="1" dirty="0" smtClean="0"/>
              <a:t> </a:t>
            </a:r>
            <a:r>
              <a:rPr lang="ru-RU" sz="1600" b="1" dirty="0" smtClean="0"/>
              <a:t>стандартного </a:t>
            </a:r>
            <a:r>
              <a:rPr lang="ru-RU" sz="1600" b="1" dirty="0"/>
              <a:t>оборудования</a:t>
            </a:r>
            <a:r>
              <a:rPr lang="ru-RU" sz="1600" b="1" dirty="0" smtClean="0"/>
              <a:t>.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/>
              <a:t>Самая сложная часть в изучении HBase – не технология; </a:t>
            </a:r>
            <a:r>
              <a:rPr lang="ru-RU" sz="1600" b="1" dirty="0" smtClean="0"/>
              <a:t>проблема </a:t>
            </a:r>
            <a:r>
              <a:rPr lang="ru-RU" sz="1600" b="1" dirty="0"/>
              <a:t>в том, что многие термины, применяемые в HBase, </a:t>
            </a:r>
            <a:r>
              <a:rPr lang="ru-RU" sz="1600" b="1" dirty="0" smtClean="0"/>
              <a:t>обманчиво</a:t>
            </a:r>
            <a:r>
              <a:rPr lang="en-US" sz="1600" b="1" dirty="0" smtClean="0"/>
              <a:t> </a:t>
            </a:r>
            <a:r>
              <a:rPr lang="ru-RU" sz="1600" b="1" dirty="0" smtClean="0"/>
              <a:t>знакомы.</a:t>
            </a:r>
            <a:r>
              <a:rPr lang="ru-RU" sz="1600" b="1" dirty="0"/>
              <a:t> Например, HBase хранит данные в контейнерах, </a:t>
            </a:r>
            <a:r>
              <a:rPr lang="ru-RU" sz="1600" b="1" dirty="0" smtClean="0"/>
              <a:t>которые</a:t>
            </a:r>
            <a:r>
              <a:rPr lang="en-US" sz="1600" b="1" dirty="0" smtClean="0"/>
              <a:t> </a:t>
            </a:r>
            <a:r>
              <a:rPr lang="ru-RU" sz="1600" b="1" dirty="0" smtClean="0"/>
              <a:t>называются </a:t>
            </a:r>
            <a:r>
              <a:rPr lang="ru-RU" sz="1600" b="1" i="1" dirty="0"/>
              <a:t>таблицами</a:t>
            </a:r>
            <a:r>
              <a:rPr lang="ru-RU" sz="1600" b="1" dirty="0"/>
              <a:t>. Таблицы же состоят из </a:t>
            </a:r>
            <a:r>
              <a:rPr lang="ru-RU" sz="1600" b="1" i="1" dirty="0"/>
              <a:t>ячеек</a:t>
            </a:r>
            <a:r>
              <a:rPr lang="ru-RU" sz="1600" b="1" dirty="0"/>
              <a:t>, </a:t>
            </a:r>
            <a:r>
              <a:rPr lang="ru-RU" sz="1600" b="1" dirty="0" smtClean="0"/>
              <a:t>находящихся</a:t>
            </a:r>
            <a:r>
              <a:rPr lang="en-US" sz="1600" b="1" dirty="0" smtClean="0"/>
              <a:t> </a:t>
            </a:r>
            <a:r>
              <a:rPr lang="ru-RU" sz="1600" b="1" dirty="0" smtClean="0"/>
              <a:t>на </a:t>
            </a:r>
            <a:r>
              <a:rPr lang="ru-RU" sz="1600" b="1" dirty="0"/>
              <a:t>пересечении </a:t>
            </a:r>
            <a:r>
              <a:rPr lang="ru-RU" sz="1600" b="1" i="1" dirty="0"/>
              <a:t>строк </a:t>
            </a:r>
            <a:r>
              <a:rPr lang="ru-RU" sz="1600" b="1" dirty="0"/>
              <a:t>и </a:t>
            </a:r>
            <a:r>
              <a:rPr lang="ru-RU" sz="1600" b="1" i="1" dirty="0"/>
              <a:t>столбцов</a:t>
            </a:r>
            <a:r>
              <a:rPr lang="ru-RU" sz="1600" b="1" dirty="0" smtClean="0"/>
              <a:t>.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Но! </a:t>
            </a:r>
            <a:r>
              <a:rPr lang="ru-RU" sz="1600" b="1" dirty="0"/>
              <a:t>Таблицы HBase ведут себя совсем не так, как отношения</a:t>
            </a:r>
            <a:r>
              <a:rPr lang="ru-RU" sz="1600" b="1" dirty="0" smtClean="0"/>
              <a:t>, строки </a:t>
            </a:r>
            <a:r>
              <a:rPr lang="ru-RU" sz="1600" b="1" dirty="0"/>
              <a:t>ничуть не похожи на записи, а состав столбцов может </a:t>
            </a:r>
            <a:r>
              <a:rPr lang="ru-RU" sz="1600" b="1" dirty="0" smtClean="0"/>
              <a:t>быть переменным </a:t>
            </a:r>
            <a:r>
              <a:rPr lang="ru-RU" sz="1600" b="1" dirty="0"/>
              <a:t>(схема его не контролирует).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34" y="90012"/>
            <a:ext cx="3215178" cy="8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8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Столбцовая база данных </a:t>
            </a:r>
            <a:r>
              <a:rPr lang="en-US" sz="1600" b="1" dirty="0" err="1" smtClean="0">
                <a:solidFill>
                  <a:schemeClr val="bg1"/>
                </a:solidFill>
              </a:rPr>
              <a:t>HBase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31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В HBase </a:t>
            </a:r>
            <a:r>
              <a:rPr lang="ru-RU" sz="1600" b="1" dirty="0"/>
              <a:t>встроен ряд функций, отсутствующих в других базах данных</a:t>
            </a:r>
            <a:r>
              <a:rPr lang="ru-RU" sz="1600" b="1" dirty="0" smtClean="0"/>
              <a:t>, например</a:t>
            </a:r>
            <a:r>
              <a:rPr lang="ru-RU" sz="1600" b="1" dirty="0"/>
              <a:t>, версионирование, сжатие, сборка мусора (для данных </a:t>
            </a:r>
            <a:r>
              <a:rPr lang="ru-RU" sz="1600" b="1" dirty="0" smtClean="0"/>
              <a:t>с истекшим </a:t>
            </a:r>
            <a:r>
              <a:rPr lang="ru-RU" sz="1600" b="1" dirty="0"/>
              <a:t>сроком хранения) и таблицы в памяти.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Раз </a:t>
            </a:r>
            <a:r>
              <a:rPr lang="ru-RU" sz="1600" b="1" dirty="0"/>
              <a:t>эти </a:t>
            </a:r>
            <a:r>
              <a:rPr lang="ru-RU" sz="1600" b="1" dirty="0" smtClean="0"/>
              <a:t>возможности </a:t>
            </a:r>
            <a:r>
              <a:rPr lang="ru-RU" sz="1600" b="1" dirty="0"/>
              <a:t>присутствуют изначально, значит, вам придется писать </a:t>
            </a:r>
            <a:r>
              <a:rPr lang="ru-RU" sz="1600" b="1" dirty="0" smtClean="0"/>
              <a:t>меньше кода</a:t>
            </a:r>
            <a:r>
              <a:rPr lang="ru-RU" sz="1600" b="1" dirty="0"/>
              <a:t>, когда они потребуются.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Кроме </a:t>
            </a:r>
            <a:r>
              <a:rPr lang="ru-RU" sz="1600" b="1" dirty="0"/>
              <a:t>того, HBase дает строгие </a:t>
            </a:r>
            <a:r>
              <a:rPr lang="ru-RU" sz="1600" b="1" dirty="0" smtClean="0"/>
              <a:t>гарантии </a:t>
            </a:r>
            <a:r>
              <a:rPr lang="ru-RU" sz="1600" b="1" dirty="0"/>
              <a:t>непротиворечивости, что упрощает переход от реляционных </a:t>
            </a:r>
            <a:r>
              <a:rPr lang="ru-RU" sz="1600" b="1" dirty="0" smtClean="0"/>
              <a:t>баз данных.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Отдельные операции могут выполняться медленнее</a:t>
            </a:r>
            <a:r>
              <a:rPr lang="ru-RU" sz="1600" b="1" dirty="0" smtClean="0"/>
              <a:t>, чем </a:t>
            </a:r>
            <a:r>
              <a:rPr lang="ru-RU" sz="1600" b="1" dirty="0"/>
              <a:t>их эквиваленты в других базах данных, но просмотр </a:t>
            </a:r>
            <a:r>
              <a:rPr lang="ru-RU" sz="1600" b="1" dirty="0" smtClean="0"/>
              <a:t>гигантских наборов </a:t>
            </a:r>
            <a:r>
              <a:rPr lang="ru-RU" sz="1600" b="1" dirty="0"/>
              <a:t>данных – дело, которым HBase занимается с особенным </a:t>
            </a:r>
            <a:r>
              <a:rPr lang="ru-RU" sz="1600" b="1" dirty="0" smtClean="0"/>
              <a:t>удовольствием</a:t>
            </a:r>
            <a:r>
              <a:rPr lang="ru-RU" sz="1600" b="1" dirty="0"/>
              <a:t>. Поэтому при обработке трудоемких запросов HBase </a:t>
            </a:r>
            <a:r>
              <a:rPr lang="ru-RU" sz="1600" b="1" dirty="0" smtClean="0"/>
              <a:t>часто </a:t>
            </a:r>
            <a:r>
              <a:rPr lang="ru-RU" sz="1600" b="1" dirty="0"/>
              <a:t>обгоняет другие СУБД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Этим объясняется, почему HBase так </a:t>
            </a:r>
            <a:r>
              <a:rPr lang="ru-RU" sz="1600" b="1" dirty="0" smtClean="0"/>
              <a:t>часто применяется </a:t>
            </a:r>
            <a:r>
              <a:rPr lang="ru-RU" sz="1600" b="1" dirty="0"/>
              <a:t>в крупных компаниях для реализации систем </a:t>
            </a:r>
            <a:r>
              <a:rPr lang="ru-RU" sz="1600" b="1" dirty="0" smtClean="0"/>
              <a:t>анализа журналов </a:t>
            </a:r>
            <a:r>
              <a:rPr lang="ru-RU" sz="1600" b="1" dirty="0"/>
              <a:t>и поиска.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34" y="90012"/>
            <a:ext cx="3215178" cy="8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Столбцовая база данных </a:t>
            </a:r>
            <a:r>
              <a:rPr lang="en-US" sz="1600" b="1" dirty="0" err="1" smtClean="0">
                <a:solidFill>
                  <a:schemeClr val="bg1"/>
                </a:solidFill>
              </a:rPr>
              <a:t>HBase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32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66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В частности, Facebook выбрала HBase как основной </a:t>
            </a:r>
            <a:r>
              <a:rPr lang="ru-RU" sz="1600" b="1" dirty="0" smtClean="0"/>
              <a:t>компонент </a:t>
            </a:r>
            <a:r>
              <a:rPr lang="ru-RU" sz="1600" b="1" dirty="0"/>
              <a:t>своей инфраструктуры обмена сообщениями, </a:t>
            </a:r>
            <a:r>
              <a:rPr lang="ru-RU" sz="1600" b="1" dirty="0" smtClean="0"/>
              <a:t>анонсированной в </a:t>
            </a:r>
            <a:r>
              <a:rPr lang="ru-RU" sz="1600" b="1" dirty="0"/>
              <a:t>ноябре 2010 года.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На </a:t>
            </a:r>
            <a:r>
              <a:rPr lang="ru-RU" sz="1600" b="1" dirty="0"/>
              <a:t>сайте Stumbleupon HBase уже несколько </a:t>
            </a:r>
            <a:r>
              <a:rPr lang="ru-RU" sz="1600" b="1" dirty="0" smtClean="0"/>
              <a:t>лет применяется </a:t>
            </a:r>
            <a:r>
              <a:rPr lang="ru-RU" sz="1600" b="1" dirty="0"/>
              <a:t>в качестве хранилища данных, работающего в </a:t>
            </a:r>
            <a:r>
              <a:rPr lang="ru-RU" sz="1600" b="1" dirty="0" smtClean="0"/>
              <a:t>режиме реального </a:t>
            </a:r>
            <a:r>
              <a:rPr lang="ru-RU" sz="1600" b="1" dirty="0"/>
              <a:t>времени, и обработки аналитических данных. Некоторые</a:t>
            </a:r>
          </a:p>
          <a:p>
            <a:pPr algn="just"/>
            <a:r>
              <a:rPr lang="ru-RU" sz="1600" b="1" dirty="0"/>
              <a:t>функции сайта берут данные непосредственно из HBase.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В Twitter HBase </a:t>
            </a:r>
            <a:r>
              <a:rPr lang="ru-RU" sz="1600" b="1" dirty="0"/>
              <a:t>также используется для самых разных целей – от </a:t>
            </a:r>
            <a:r>
              <a:rPr lang="ru-RU" sz="1600" b="1" dirty="0" smtClean="0"/>
              <a:t>генерации данных </a:t>
            </a:r>
            <a:r>
              <a:rPr lang="ru-RU" sz="1600" b="1" dirty="0"/>
              <a:t>(для таких приложений, как поиск людей) до хранения </a:t>
            </a:r>
            <a:r>
              <a:rPr lang="ru-RU" sz="1600" b="1" dirty="0" smtClean="0"/>
              <a:t>результатов </a:t>
            </a:r>
            <a:r>
              <a:rPr lang="ru-RU" sz="1600" b="1" dirty="0"/>
              <a:t>мониторинга и данных о производительности. Среди </a:t>
            </a:r>
            <a:r>
              <a:rPr lang="ru-RU" sz="1600" b="1" dirty="0" smtClean="0"/>
              <a:t>громких </a:t>
            </a:r>
            <a:r>
              <a:rPr lang="ru-RU" sz="1600" b="1" dirty="0"/>
              <a:t>имен, использующих HBase, можно назвать также eBay, Meetup</a:t>
            </a:r>
            <a:r>
              <a:rPr lang="ru-RU" sz="1600" b="1" dirty="0" smtClean="0"/>
              <a:t>, Ning</a:t>
            </a:r>
            <a:r>
              <a:rPr lang="ru-RU" sz="1600" b="1" dirty="0"/>
              <a:t>, Yahoo! и многие другие.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34" y="90012"/>
            <a:ext cx="3215178" cy="8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Сильные стороны </a:t>
            </a:r>
            <a:r>
              <a:rPr lang="en-US" sz="1600" b="1" dirty="0" smtClean="0">
                <a:solidFill>
                  <a:schemeClr val="bg1"/>
                </a:solidFill>
              </a:rPr>
              <a:t>HBase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33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600" b="1" dirty="0" smtClean="0"/>
              <a:t>HBase дает возможности горизонтальной масштабируемости, встроенные средства версионирования и сжатия.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В </a:t>
            </a:r>
            <a:r>
              <a:rPr lang="en-US" sz="1600" b="1" dirty="0" smtClean="0"/>
              <a:t>HBase </a:t>
            </a:r>
            <a:r>
              <a:rPr lang="ru-RU" sz="1600" b="1" dirty="0" smtClean="0"/>
              <a:t>имеются механизмы учета конкретных серверных стоек; репликация данных между узлами, установленными в одной или в разных стойках ЦОД, обеспечивает быструю отработку отказов без заметного снижения функциональности.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34" y="90012"/>
            <a:ext cx="3215178" cy="8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Слабые  стороны </a:t>
            </a:r>
            <a:r>
              <a:rPr lang="en-US" sz="1600" b="1" dirty="0" smtClean="0">
                <a:solidFill>
                  <a:schemeClr val="bg1"/>
                </a:solidFill>
              </a:rPr>
              <a:t>HBase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34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600" b="1" dirty="0" smtClean="0"/>
              <a:t>Существует нижний порог числа узлов при горизонтальном масштабировании.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Поскольку система предназначена для обработки больших массивов данных, администрировать ее сравнительно трудно.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Кроме </a:t>
            </a:r>
            <a:r>
              <a:rPr lang="ru-RU" sz="1600" b="1" dirty="0"/>
              <a:t>того, HBase почти никогда не развертывается в изоляции</a:t>
            </a:r>
            <a:r>
              <a:rPr lang="ru-RU" sz="1600" b="1" dirty="0" smtClean="0"/>
              <a:t>. Она </a:t>
            </a:r>
            <a:r>
              <a:rPr lang="ru-RU" sz="1600" b="1" dirty="0"/>
              <a:t>часть экосистемы масштабируемых компонентов, в число </a:t>
            </a:r>
            <a:r>
              <a:rPr lang="ru-RU" sz="1600" b="1" dirty="0" smtClean="0"/>
              <a:t>которых </a:t>
            </a:r>
            <a:r>
              <a:rPr lang="ru-RU" sz="1600" b="1" dirty="0"/>
              <a:t>входит Hadoop (независимая реализация каркаса </a:t>
            </a:r>
            <a:r>
              <a:rPr lang="ru-RU" sz="1600" b="1" dirty="0" err="1"/>
              <a:t>MapReduce</a:t>
            </a:r>
            <a:r>
              <a:rPr lang="ru-RU" sz="1600" b="1" dirty="0" smtClean="0"/>
              <a:t>, впервые </a:t>
            </a:r>
            <a:r>
              <a:rPr lang="ru-RU" sz="1600" b="1" dirty="0"/>
              <a:t>предложенного Google ), распределенная файловая </a:t>
            </a:r>
            <a:r>
              <a:rPr lang="ru-RU" sz="1600" b="1" dirty="0" smtClean="0"/>
              <a:t>система Hadoop </a:t>
            </a:r>
            <a:r>
              <a:rPr lang="ru-RU" sz="1600" b="1" dirty="0"/>
              <a:t>(HDFS) и </a:t>
            </a:r>
            <a:r>
              <a:rPr lang="ru-RU" sz="1600" b="1" dirty="0" err="1"/>
              <a:t>Zookeeper</a:t>
            </a:r>
            <a:r>
              <a:rPr lang="ru-RU" sz="1600" b="1" dirty="0"/>
              <a:t> (служба без главного сервера, </a:t>
            </a:r>
            <a:r>
              <a:rPr lang="ru-RU" sz="1600" b="1" dirty="0" smtClean="0"/>
              <a:t>координирующая </a:t>
            </a:r>
            <a:r>
              <a:rPr lang="ru-RU" sz="1600" b="1" dirty="0"/>
              <a:t>работу узлов). У этой экосистемы имеются как плюсы, </a:t>
            </a:r>
            <a:r>
              <a:rPr lang="ru-RU" sz="1600" b="1" dirty="0" smtClean="0"/>
              <a:t>так и </a:t>
            </a:r>
            <a:r>
              <a:rPr lang="ru-RU" sz="1600" b="1" dirty="0"/>
              <a:t>минусы; она обеспечивает высокую </a:t>
            </a:r>
            <a:r>
              <a:rPr lang="ru-RU" sz="1600" b="1" dirty="0" smtClean="0"/>
              <a:t> стабильность</a:t>
            </a:r>
            <a:r>
              <a:rPr lang="ru-RU" sz="1600" b="1" dirty="0"/>
              <a:t>, но возлагает </a:t>
            </a:r>
            <a:r>
              <a:rPr lang="ru-RU" sz="1600" b="1" dirty="0" smtClean="0"/>
              <a:t>на администратора </a:t>
            </a:r>
            <a:r>
              <a:rPr lang="ru-RU" sz="1600" b="1" dirty="0"/>
              <a:t>груз ответственности за обслуживание</a:t>
            </a:r>
            <a:r>
              <a:rPr lang="ru-RU" sz="1600" b="1" dirty="0" smtClean="0"/>
              <a:t>. 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HBase </a:t>
            </a:r>
            <a:r>
              <a:rPr lang="ru-RU" sz="1600" b="1" dirty="0"/>
              <a:t>не предоставляет никаких средств сортировки или индексирования, помимо ключей строк. Строки хранятся отсортированными по ключам, но ни по какому другому полю, скажем по имени и значению столбца, сортировка не производится. Поэтому для поиска строки по любому критерию, кроме ее ключа, придется либо сканировать всю таблицу, либо строить и сопровождать собственный индекс</a:t>
            </a:r>
            <a:r>
              <a:rPr lang="ru-RU" sz="1600" b="1" dirty="0" smtClean="0"/>
              <a:t>.</a:t>
            </a:r>
            <a:r>
              <a:rPr lang="ru-RU" sz="1600" dirty="0"/>
              <a:t> </a:t>
            </a:r>
            <a:endParaRPr lang="ru-RU" sz="1600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Отсутствует </a:t>
            </a:r>
            <a:r>
              <a:rPr lang="ru-RU" sz="1600" b="1" dirty="0"/>
              <a:t>также понятие типа данных. Значения всех полей </a:t>
            </a:r>
            <a:r>
              <a:rPr lang="ru-RU" sz="1600" b="1" dirty="0" smtClean="0"/>
              <a:t>в HBase </a:t>
            </a:r>
            <a:r>
              <a:rPr lang="ru-RU" sz="1600" b="1" dirty="0"/>
              <a:t>трактуются как </a:t>
            </a:r>
            <a:r>
              <a:rPr lang="ru-RU" sz="1600" b="1" dirty="0" smtClean="0"/>
              <a:t>не интерпретируемые </a:t>
            </a:r>
            <a:r>
              <a:rPr lang="ru-RU" sz="1600" b="1" dirty="0"/>
              <a:t>массивы байтов.</a:t>
            </a: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34" y="90012"/>
            <a:ext cx="3215178" cy="8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35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2620" y="3068952"/>
            <a:ext cx="850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ДОКУМЕНТО-ОРИЕНТИРОВАННЫЕ БАЗЫ</a:t>
            </a: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7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Реляционные СУБД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4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Существует немало реляционных СУБД с открытым </a:t>
            </a:r>
            <a:r>
              <a:rPr lang="ru-RU" sz="1600" b="1" dirty="0" smtClean="0"/>
              <a:t>исходным кодом </a:t>
            </a:r>
            <a:r>
              <a:rPr lang="ru-RU" sz="1600" b="1" dirty="0"/>
              <a:t>– MySQL, H2, HSQLDB, SQLite и многие другие, так что </a:t>
            </a:r>
            <a:r>
              <a:rPr lang="ru-RU" sz="1600" b="1" dirty="0" smtClean="0"/>
              <a:t>выбирать </a:t>
            </a:r>
            <a:r>
              <a:rPr lang="ru-RU" sz="1600" b="1" dirty="0"/>
              <a:t>есть из чего.</a:t>
            </a:r>
            <a:endParaRPr lang="ru-RU" sz="16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17" y="2086471"/>
            <a:ext cx="3895257" cy="17879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59" y="2489452"/>
            <a:ext cx="3655694" cy="19192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148" y="1889377"/>
            <a:ext cx="1200150" cy="1200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80" y="3874458"/>
            <a:ext cx="3173975" cy="15044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17" y="5020751"/>
            <a:ext cx="3398815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err="1" smtClean="0">
                <a:solidFill>
                  <a:schemeClr val="bg1"/>
                </a:solidFill>
              </a:rPr>
              <a:t>Документо</a:t>
            </a:r>
            <a:r>
              <a:rPr lang="ru-RU" sz="1600" b="1" dirty="0" smtClean="0">
                <a:solidFill>
                  <a:schemeClr val="bg1"/>
                </a:solidFill>
              </a:rPr>
              <a:t>-ориентированные базы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36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66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В документо-ориентированных, или просто документных </a:t>
            </a:r>
            <a:r>
              <a:rPr lang="ru-RU" sz="1600" b="1" dirty="0" smtClean="0"/>
              <a:t>базах</a:t>
            </a:r>
            <a:r>
              <a:rPr lang="en-US" sz="1600" b="1" dirty="0" smtClean="0"/>
              <a:t> </a:t>
            </a:r>
            <a:r>
              <a:rPr lang="ru-RU" sz="1600" b="1" dirty="0" smtClean="0"/>
              <a:t>данных </a:t>
            </a:r>
            <a:r>
              <a:rPr lang="ru-RU" sz="1600" b="1" dirty="0"/>
              <a:t>хранятся – естественно – документы. В двух словах </a:t>
            </a:r>
            <a:r>
              <a:rPr lang="ru-RU" sz="1600" b="1" dirty="0" smtClean="0"/>
              <a:t>документ </a:t>
            </a:r>
            <a:r>
              <a:rPr lang="ru-RU" sz="1600" b="1" dirty="0"/>
              <a:t>– это некий аналог хеша, в котором имеется поле </a:t>
            </a:r>
            <a:r>
              <a:rPr lang="ru-RU" sz="1600" b="1" dirty="0" smtClean="0"/>
              <a:t>уникального</a:t>
            </a:r>
            <a:r>
              <a:rPr lang="en-US" sz="1600" b="1" dirty="0" smtClean="0"/>
              <a:t> </a:t>
            </a:r>
            <a:r>
              <a:rPr lang="ru-RU" sz="1600" b="1" dirty="0" smtClean="0"/>
              <a:t>идентификатора</a:t>
            </a:r>
            <a:r>
              <a:rPr lang="ru-RU" sz="1600" b="1" dirty="0"/>
              <a:t>, а в качестве значения могут выступать данные </a:t>
            </a:r>
            <a:r>
              <a:rPr lang="ru-RU" sz="1600" b="1" dirty="0" smtClean="0"/>
              <a:t>произвольного </a:t>
            </a:r>
            <a:r>
              <a:rPr lang="ru-RU" sz="1600" b="1" dirty="0"/>
              <a:t>типа, в том числе другие хеши. Документы могут </a:t>
            </a:r>
            <a:r>
              <a:rPr lang="ru-RU" sz="1600" b="1" dirty="0" smtClean="0"/>
              <a:t>содержать </a:t>
            </a:r>
            <a:r>
              <a:rPr lang="ru-RU" sz="1600" b="1" dirty="0"/>
              <a:t>вложенные структуры и обладают высокой гибкостью, что </a:t>
            </a:r>
            <a:r>
              <a:rPr lang="ru-RU" sz="1600" b="1" dirty="0" smtClean="0"/>
              <a:t>делает </a:t>
            </a:r>
            <a:r>
              <a:rPr lang="ru-RU" sz="1600" b="1" dirty="0"/>
              <a:t>их пригодными для применения в разных предметных областях.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576" y="3158964"/>
            <a:ext cx="866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Система налагает немного ограничений на входные данные при </a:t>
            </a:r>
            <a:r>
              <a:rPr lang="ru-RU" sz="1600" b="1" dirty="0" smtClean="0"/>
              <a:t>условии</a:t>
            </a:r>
            <a:r>
              <a:rPr lang="ru-RU" sz="1600" b="1" dirty="0"/>
              <a:t>, что они удовлетворяют базовым требованиям к </a:t>
            </a:r>
            <a:r>
              <a:rPr lang="ru-RU" sz="1600" b="1" dirty="0" smtClean="0"/>
              <a:t>представимости </a:t>
            </a:r>
            <a:r>
              <a:rPr lang="ru-RU" sz="1600" b="1" dirty="0"/>
              <a:t>в виде документа. В различных документных базах данных </a:t>
            </a:r>
            <a:r>
              <a:rPr lang="ru-RU" sz="1600" b="1" dirty="0" smtClean="0"/>
              <a:t>применяются </a:t>
            </a:r>
            <a:r>
              <a:rPr lang="ru-RU" sz="1600" b="1" dirty="0"/>
              <a:t>различные подходы к индексированию, </a:t>
            </a:r>
            <a:r>
              <a:rPr lang="ru-RU" sz="1600" b="1" dirty="0" smtClean="0"/>
              <a:t>формулированию</a:t>
            </a:r>
            <a:r>
              <a:rPr lang="en-US" sz="1600" b="1" dirty="0" smtClean="0"/>
              <a:t> </a:t>
            </a:r>
            <a:r>
              <a:rPr lang="ru-RU" sz="1600" b="1" dirty="0" smtClean="0"/>
              <a:t>произвольных </a:t>
            </a:r>
            <a:r>
              <a:rPr lang="ru-RU" sz="1600" b="1" dirty="0"/>
              <a:t>запросов, репликации, обеспечению согласованности</a:t>
            </a:r>
          </a:p>
          <a:p>
            <a:pPr algn="just"/>
            <a:r>
              <a:rPr lang="ru-RU" sz="1600" b="1" dirty="0"/>
              <a:t>и другим аспектам. Для правильного выбора системы нужно </a:t>
            </a:r>
            <a:r>
              <a:rPr lang="ru-RU" sz="1600" b="1" dirty="0" smtClean="0"/>
              <a:t>хорошо</a:t>
            </a:r>
            <a:r>
              <a:rPr lang="en-US" sz="1600" b="1" dirty="0" smtClean="0"/>
              <a:t> </a:t>
            </a:r>
            <a:r>
              <a:rPr lang="ru-RU" sz="1600" b="1" dirty="0" smtClean="0"/>
              <a:t>понимать </a:t>
            </a:r>
            <a:r>
              <a:rPr lang="ru-RU" sz="1600" b="1" dirty="0"/>
              <a:t>эти различия и их влияние на конкретный сценарий </a:t>
            </a:r>
            <a:r>
              <a:rPr lang="ru-RU" sz="1600" b="1" dirty="0" smtClean="0"/>
              <a:t>использования</a:t>
            </a:r>
            <a:r>
              <a:rPr lang="ru-RU" sz="1600" b="1" dirty="0"/>
              <a:t>.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8381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</a:rPr>
              <a:t>Документо-ориентированные базы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37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Два основных игрока на поле документных баз данных с </a:t>
            </a:r>
            <a:r>
              <a:rPr lang="ru-RU" sz="1600" b="1" dirty="0" smtClean="0"/>
              <a:t>открытым исходным </a:t>
            </a:r>
            <a:r>
              <a:rPr lang="ru-RU" sz="1600" b="1" dirty="0"/>
              <a:t>кодом – MongoDB </a:t>
            </a:r>
            <a:r>
              <a:rPr lang="ru-RU" sz="1600" b="1" dirty="0" smtClean="0"/>
              <a:t>и CouchDB.</a:t>
            </a: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7" y="2367863"/>
            <a:ext cx="4257551" cy="14191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6" y="2168832"/>
            <a:ext cx="2883138" cy="22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err="1" smtClean="0">
                <a:solidFill>
                  <a:schemeClr val="bg1"/>
                </a:solidFill>
              </a:rPr>
              <a:t>Документо</a:t>
            </a:r>
            <a:r>
              <a:rPr lang="ru-RU" sz="1600" b="1" dirty="0" smtClean="0">
                <a:solidFill>
                  <a:schemeClr val="bg1"/>
                </a:solidFill>
              </a:rPr>
              <a:t>-ориентированная база </a:t>
            </a:r>
            <a:r>
              <a:rPr lang="en-US" sz="1600" b="1" dirty="0" smtClean="0">
                <a:solidFill>
                  <a:schemeClr val="bg1"/>
                </a:solidFill>
              </a:rPr>
              <a:t>MongoDB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38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СУБД MongoDB проектировалась для хранения </a:t>
            </a:r>
            <a:r>
              <a:rPr lang="ru-RU" sz="1600" b="1" i="1" dirty="0"/>
              <a:t>гигантских </a:t>
            </a:r>
            <a:r>
              <a:rPr lang="ru-RU" sz="1600" b="1" dirty="0" smtClean="0"/>
              <a:t>объемов </a:t>
            </a:r>
            <a:r>
              <a:rPr lang="ru-RU" sz="1600" b="1" dirty="0"/>
              <a:t>данных (</a:t>
            </a:r>
            <a:r>
              <a:rPr lang="ru-RU" sz="1600" b="1" i="1" dirty="0" err="1"/>
              <a:t>mongo</a:t>
            </a:r>
            <a:r>
              <a:rPr lang="ru-RU" sz="1600" b="1" i="1" dirty="0"/>
              <a:t> </a:t>
            </a:r>
            <a:r>
              <a:rPr lang="ru-RU" sz="1600" b="1" dirty="0"/>
              <a:t>– часть слова hu</a:t>
            </a:r>
            <a:r>
              <a:rPr lang="ru-RU" sz="1600" b="1" i="1" dirty="0"/>
              <a:t>mongo</a:t>
            </a:r>
            <a:r>
              <a:rPr lang="ru-RU" sz="1600" b="1" dirty="0"/>
              <a:t>us – «монструозный</a:t>
            </a:r>
            <a:r>
              <a:rPr lang="ru-RU" sz="1600" b="1" dirty="0" smtClean="0"/>
              <a:t>»).</a:t>
            </a:r>
            <a:endParaRPr lang="ru-RU" sz="1600" b="1" dirty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При </a:t>
            </a:r>
            <a:r>
              <a:rPr lang="ru-RU" sz="1600" b="1" dirty="0"/>
              <a:t>настройке сервера Mongo предпочтение отдается </a:t>
            </a:r>
            <a:r>
              <a:rPr lang="ru-RU" sz="1600" b="1" dirty="0" smtClean="0"/>
              <a:t>согласованности </a:t>
            </a:r>
            <a:r>
              <a:rPr lang="ru-RU" sz="1600" b="1" dirty="0"/>
              <a:t>– после операции записи все последующие операции чтения </a:t>
            </a:r>
            <a:r>
              <a:rPr lang="ru-RU" sz="1600" b="1" dirty="0" smtClean="0"/>
              <a:t>извлекут </a:t>
            </a:r>
            <a:r>
              <a:rPr lang="ru-RU" sz="1600" b="1" dirty="0"/>
              <a:t>одно и то же значение (до следующего обновления).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Эта особенность </a:t>
            </a:r>
            <a:r>
              <a:rPr lang="ru-RU" sz="1600" b="1" dirty="0"/>
              <a:t>делает MongoDB привлекательной альтернативой для тех</a:t>
            </a:r>
            <a:r>
              <a:rPr lang="ru-RU" sz="1600" b="1" dirty="0" smtClean="0"/>
              <a:t>,</a:t>
            </a:r>
            <a:r>
              <a:rPr lang="en-US" sz="1600" b="1" dirty="0" smtClean="0"/>
              <a:t> </a:t>
            </a:r>
            <a:r>
              <a:rPr lang="ru-RU" sz="1600" b="1" dirty="0" smtClean="0"/>
              <a:t>кто </a:t>
            </a:r>
            <a:r>
              <a:rPr lang="ru-RU" sz="1600" b="1" dirty="0"/>
              <a:t>имеет опыт работы с РСУБД. </a:t>
            </a:r>
            <a:r>
              <a:rPr lang="ru-RU" sz="1600" b="1" dirty="0" smtClean="0"/>
              <a:t>Кром</a:t>
            </a:r>
            <a:r>
              <a:rPr lang="ru-RU" sz="1600" b="1" dirty="0"/>
              <a:t>е</a:t>
            </a:r>
            <a:r>
              <a:rPr lang="ru-RU" sz="1600" b="1" dirty="0" smtClean="0"/>
              <a:t> </a:t>
            </a:r>
            <a:r>
              <a:rPr lang="ru-RU" sz="1600" b="1" dirty="0"/>
              <a:t>того, MongoDB </a:t>
            </a:r>
            <a:r>
              <a:rPr lang="ru-RU" sz="1600" b="1" dirty="0" smtClean="0"/>
              <a:t>поддерживает</a:t>
            </a:r>
            <a:r>
              <a:rPr lang="en-US" sz="1600" b="1" dirty="0" smtClean="0"/>
              <a:t> </a:t>
            </a:r>
            <a:r>
              <a:rPr lang="ru-RU" sz="1600" b="1" dirty="0" smtClean="0"/>
              <a:t>атомарные </a:t>
            </a:r>
            <a:r>
              <a:rPr lang="ru-RU" sz="1600" b="1" dirty="0"/>
              <a:t>операции чтения-записи, в том числе </a:t>
            </a:r>
            <a:r>
              <a:rPr lang="ru-RU" sz="1600" b="1" dirty="0" smtClean="0"/>
              <a:t>инкрементирование</a:t>
            </a:r>
            <a:r>
              <a:rPr lang="en-US" sz="1600" b="1" dirty="0" smtClean="0"/>
              <a:t> </a:t>
            </a:r>
            <a:r>
              <a:rPr lang="ru-RU" sz="1600" b="1" dirty="0" smtClean="0"/>
              <a:t>значения </a:t>
            </a:r>
            <a:r>
              <a:rPr lang="ru-RU" sz="1600" b="1" dirty="0"/>
              <a:t>и запросы к вложенным документам.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Благодаря использованию </a:t>
            </a:r>
            <a:r>
              <a:rPr lang="ru-RU" sz="1600" b="1" dirty="0"/>
              <a:t>JavaScript в качестве языка запросов MongoDB </a:t>
            </a:r>
            <a:r>
              <a:rPr lang="ru-RU" sz="1600" b="1" dirty="0" smtClean="0"/>
              <a:t>поддерживает</a:t>
            </a:r>
            <a:r>
              <a:rPr lang="en-US" sz="1600" b="1" dirty="0" smtClean="0"/>
              <a:t> </a:t>
            </a:r>
            <a:r>
              <a:rPr lang="ru-RU" sz="1600" b="1" dirty="0" smtClean="0"/>
              <a:t>как </a:t>
            </a:r>
            <a:r>
              <a:rPr lang="ru-RU" sz="1600" b="1" dirty="0"/>
              <a:t>простые запросы, так и сложные задания с </a:t>
            </a:r>
            <a:r>
              <a:rPr lang="ru-RU" sz="1600" b="1" dirty="0" smtClean="0"/>
              <a:t>распределением-редукцией</a:t>
            </a:r>
            <a:r>
              <a:rPr lang="ru-RU" sz="1600" b="1" dirty="0"/>
              <a:t>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31" y="0"/>
            <a:ext cx="3222350" cy="10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err="1" smtClean="0">
                <a:solidFill>
                  <a:schemeClr val="bg1"/>
                </a:solidFill>
              </a:rPr>
              <a:t>Документо</a:t>
            </a:r>
            <a:r>
              <a:rPr lang="ru-RU" sz="1600" b="1" dirty="0" smtClean="0">
                <a:solidFill>
                  <a:schemeClr val="bg1"/>
                </a:solidFill>
              </a:rPr>
              <a:t>-ориентированная база </a:t>
            </a:r>
            <a:r>
              <a:rPr lang="en-US" sz="1600" b="1" dirty="0" smtClean="0">
                <a:solidFill>
                  <a:schemeClr val="bg1"/>
                </a:solidFill>
              </a:rPr>
              <a:t>MongoDB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39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31" y="0"/>
            <a:ext cx="3222350" cy="107411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2838"/>
            <a:ext cx="9144000" cy="443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65214" y="1358724"/>
            <a:ext cx="37626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Официальный сайт: </a:t>
            </a:r>
            <a:r>
              <a:rPr lang="en-US" sz="1600" b="1" dirty="0" smtClean="0">
                <a:solidFill>
                  <a:srgbClr val="C00000"/>
                </a:solidFill>
              </a:rPr>
              <a:t>www.mongodb.org</a:t>
            </a:r>
            <a:endParaRPr lang="ru-RU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4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Документо-ориентированная база </a:t>
            </a:r>
            <a:r>
              <a:rPr lang="en-US" sz="1600" b="1" dirty="0" smtClean="0">
                <a:solidFill>
                  <a:schemeClr val="bg1"/>
                </a:solidFill>
              </a:rPr>
              <a:t>CouchDB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40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Система CouchDB рассчитана на разнообразные сценарии </a:t>
            </a:r>
            <a:r>
              <a:rPr lang="ru-RU" sz="1600" b="1" dirty="0" smtClean="0"/>
              <a:t>развертывания </a:t>
            </a:r>
            <a:r>
              <a:rPr lang="ru-RU" sz="1600" b="1" dirty="0"/>
              <a:t>– от центра обработки данных до настольного ПК и </a:t>
            </a:r>
            <a:r>
              <a:rPr lang="ru-RU" sz="1600" b="1" dirty="0" smtClean="0"/>
              <a:t>даже</a:t>
            </a:r>
            <a:r>
              <a:rPr lang="en-US" sz="1600" b="1" dirty="0" smtClean="0"/>
              <a:t> </a:t>
            </a:r>
            <a:r>
              <a:rPr lang="ru-RU" sz="1600" b="1" dirty="0"/>
              <a:t>смартфона. Написанная на языке Erlang, CouchDB может </a:t>
            </a:r>
            <a:r>
              <a:rPr lang="ru-RU" sz="1600" b="1" dirty="0" smtClean="0"/>
              <a:t>похвастаться </a:t>
            </a:r>
            <a:r>
              <a:rPr lang="ru-RU" sz="1600" b="1" dirty="0"/>
              <a:t>уровнем живучести, нечасто встречающимся среди баз данных.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Ее </a:t>
            </a:r>
            <a:r>
              <a:rPr lang="ru-RU" sz="1600" b="1" dirty="0"/>
              <a:t>файлы данных почти невозможно повредить, при этом </a:t>
            </a:r>
            <a:r>
              <a:rPr lang="ru-RU" sz="1600" b="1" dirty="0" smtClean="0"/>
              <a:t>CouchDB сохраняет </a:t>
            </a:r>
            <a:r>
              <a:rPr lang="ru-RU" sz="1600" b="1" dirty="0"/>
              <a:t>высокую доступность даже в условиях спорадической </a:t>
            </a:r>
            <a:r>
              <a:rPr lang="ru-RU" sz="1600" b="1" dirty="0" smtClean="0"/>
              <a:t>потери </a:t>
            </a:r>
            <a:r>
              <a:rPr lang="ru-RU" sz="1600" b="1" dirty="0"/>
              <a:t>связи или аппаратных сбоев. Как и в Mongo, языком запросов </a:t>
            </a:r>
            <a:r>
              <a:rPr lang="ru-RU" sz="1600" b="1" dirty="0" smtClean="0"/>
              <a:t>в CouchDB </a:t>
            </a:r>
            <a:r>
              <a:rPr lang="ru-RU" sz="1600" b="1" dirty="0"/>
              <a:t>является JavaScript. Представления описываются </a:t>
            </a:r>
            <a:r>
              <a:rPr lang="ru-RU" sz="1600" b="1" dirty="0" smtClean="0"/>
              <a:t>функциями </a:t>
            </a:r>
            <a:r>
              <a:rPr lang="ru-RU" sz="1600" b="1" dirty="0"/>
              <a:t>mapreduce, которые хранятся в виде документов и </a:t>
            </a:r>
            <a:r>
              <a:rPr lang="ru-RU" sz="1600" b="1" dirty="0" smtClean="0"/>
              <a:t>реплицируются </a:t>
            </a:r>
            <a:r>
              <a:rPr lang="ru-RU" sz="1600" b="1" dirty="0"/>
              <a:t>между узлами как обычные данные.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08" y="90012"/>
            <a:ext cx="1039502" cy="8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8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err="1" smtClean="0">
                <a:solidFill>
                  <a:schemeClr val="bg1"/>
                </a:solidFill>
              </a:rPr>
              <a:t>Документо</a:t>
            </a:r>
            <a:r>
              <a:rPr lang="ru-RU" sz="1600" b="1" dirty="0" smtClean="0">
                <a:solidFill>
                  <a:schemeClr val="bg1"/>
                </a:solidFill>
              </a:rPr>
              <a:t>-ориентированная база </a:t>
            </a:r>
            <a:r>
              <a:rPr lang="en-US" sz="1600" b="1" dirty="0" err="1" smtClean="0">
                <a:solidFill>
                  <a:schemeClr val="bg1"/>
                </a:solidFill>
              </a:rPr>
              <a:t>CouchDB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41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Официальный сайт: </a:t>
            </a:r>
            <a:r>
              <a:rPr lang="en-US" sz="1600" b="1" dirty="0">
                <a:solidFill>
                  <a:srgbClr val="C00000"/>
                </a:solidFill>
              </a:rPr>
              <a:t>couchdb.apache.org</a:t>
            </a:r>
            <a:endParaRPr lang="ru-RU" sz="1600" b="1" dirty="0" smtClean="0">
              <a:solidFill>
                <a:srgbClr val="C00000"/>
              </a:solidFill>
            </a:endParaRP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08" y="90012"/>
            <a:ext cx="1039502" cy="82815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74212"/>
            <a:ext cx="9162612" cy="44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00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Сильные стороны </a:t>
            </a:r>
            <a:r>
              <a:rPr lang="en-US" sz="1600" b="1" dirty="0" smtClean="0">
                <a:solidFill>
                  <a:schemeClr val="bg1"/>
                </a:solidFill>
              </a:rPr>
              <a:t>CouchDB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33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600" b="1" dirty="0"/>
              <a:t>Предполагая, что сети принципиально </a:t>
            </a:r>
            <a:r>
              <a:rPr lang="ru-RU" sz="1600" b="1" dirty="0" smtClean="0"/>
              <a:t>ненадежны</a:t>
            </a:r>
            <a:r>
              <a:rPr lang="ru-RU" sz="1600" b="1" dirty="0"/>
              <a:t>, а аппаратные сбои неизбежны, CouchDB предлагает </a:t>
            </a:r>
            <a:r>
              <a:rPr lang="ru-RU" sz="1600" b="1" dirty="0" smtClean="0"/>
              <a:t>полностью </a:t>
            </a:r>
            <a:r>
              <a:rPr lang="ru-RU" sz="1600" b="1" dirty="0"/>
              <a:t>децентрализованный подход к организации хранилищ </a:t>
            </a:r>
            <a:r>
              <a:rPr lang="ru-RU" sz="1600" b="1" dirty="0" smtClean="0"/>
              <a:t>данных.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Достаточно </a:t>
            </a:r>
            <a:r>
              <a:rPr lang="ru-RU" sz="1600" b="1" dirty="0"/>
              <a:t>малая, чтобы уместиться в смартфоне, и </a:t>
            </a:r>
            <a:r>
              <a:rPr lang="ru-RU" sz="1600" b="1" dirty="0" smtClean="0"/>
              <a:t>достаточно большая </a:t>
            </a:r>
            <a:r>
              <a:rPr lang="ru-RU" sz="1600" b="1" dirty="0"/>
              <a:t>для поддержки корпоративных решений, CouchDB </a:t>
            </a:r>
            <a:r>
              <a:rPr lang="ru-RU" sz="1600" b="1" dirty="0" smtClean="0"/>
              <a:t>может быть </a:t>
            </a:r>
            <a:r>
              <a:rPr lang="ru-RU" sz="1600" b="1" dirty="0"/>
              <a:t>развернута на самых разных платформах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/>
              <a:t>CouchDB – в равной мере база данных и API. Поскольку CouchDB появилась «из веб и </a:t>
            </a:r>
            <a:r>
              <a:rPr lang="ru-RU" sz="1600" b="1" dirty="0" smtClean="0"/>
              <a:t>для веб</a:t>
            </a:r>
            <a:r>
              <a:rPr lang="ru-RU" sz="1600" b="1" dirty="0"/>
              <a:t>», то она достаточно просто встраивается как отдельный слой в </a:t>
            </a:r>
            <a:r>
              <a:rPr lang="ru-RU" sz="1600" b="1" dirty="0" smtClean="0"/>
              <a:t>веб-технологии </a:t>
            </a:r>
            <a:r>
              <a:rPr lang="ru-RU" sz="1600" b="1" dirty="0"/>
              <a:t>– подобно балансировщикам нагрузки и </a:t>
            </a:r>
            <a:r>
              <a:rPr lang="ru-RU" sz="1600" b="1" dirty="0" smtClean="0"/>
              <a:t>распределенным кэшам</a:t>
            </a:r>
            <a:r>
              <a:rPr lang="ru-RU" sz="1600" b="1" dirty="0"/>
              <a:t>, – но при этом сохраняет уникальность своих API.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08" y="90012"/>
            <a:ext cx="1039502" cy="8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1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Слабые  стороны </a:t>
            </a:r>
            <a:r>
              <a:rPr lang="en-US" sz="1600" b="1" dirty="0">
                <a:solidFill>
                  <a:schemeClr val="bg1"/>
                </a:solidFill>
              </a:rPr>
              <a:t>CouchDB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34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600" b="1" dirty="0"/>
              <a:t>Основанные </a:t>
            </a:r>
            <a:r>
              <a:rPr lang="ru-RU" sz="1600" b="1" dirty="0" smtClean="0"/>
              <a:t>на технологии </a:t>
            </a:r>
            <a:r>
              <a:rPr lang="ru-RU" sz="1600" b="1" dirty="0"/>
              <a:t>mapreduce представления, при всей своей новизне, </a:t>
            </a:r>
            <a:r>
              <a:rPr lang="ru-RU" sz="1600" b="1" dirty="0" smtClean="0"/>
              <a:t>не могут </a:t>
            </a:r>
            <a:r>
              <a:rPr lang="ru-RU" sz="1600" b="1" dirty="0"/>
              <a:t>обеспечить столь же гибкие средства выборки данных, как реляционные СУБД (в производственной системе </a:t>
            </a:r>
            <a:r>
              <a:rPr lang="ru-RU" sz="1600" b="1" dirty="0" smtClean="0"/>
              <a:t>вообще </a:t>
            </a:r>
            <a:r>
              <a:rPr lang="ru-RU" sz="1600" b="1" dirty="0"/>
              <a:t>не рекомендуется прибегать к произвольным запросам</a:t>
            </a:r>
            <a:r>
              <a:rPr lang="ru-RU" sz="1600" b="1" dirty="0" smtClean="0"/>
              <a:t>).</a:t>
            </a:r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Принятая </a:t>
            </a:r>
            <a:r>
              <a:rPr lang="ru-RU" sz="1600" b="1" dirty="0"/>
              <a:t>в CouchDB стратегия репликации не всегда </a:t>
            </a:r>
            <a:r>
              <a:rPr lang="ru-RU" sz="1600" b="1" dirty="0" smtClean="0"/>
              <a:t>является </a:t>
            </a:r>
            <a:r>
              <a:rPr lang="ru-RU" sz="1600" b="1" dirty="0"/>
              <a:t>подходящим выбором. В CouchDB в основу репликации </a:t>
            </a:r>
            <a:r>
              <a:rPr lang="ru-RU" sz="1600" b="1" dirty="0" smtClean="0"/>
              <a:t>положен принцип </a:t>
            </a:r>
            <a:r>
              <a:rPr lang="ru-RU" sz="1600" b="1" dirty="0"/>
              <a:t>«всё или ничего», то есть на всех реплицируемых </a:t>
            </a:r>
            <a:r>
              <a:rPr lang="ru-RU" sz="1600" b="1" dirty="0" smtClean="0"/>
              <a:t>серверах хранятся </a:t>
            </a:r>
            <a:r>
              <a:rPr lang="ru-RU" sz="1600" b="1" dirty="0"/>
              <a:t>одни и те же данные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/>
              <a:t>Не существует механизма </a:t>
            </a:r>
            <a:r>
              <a:rPr lang="ru-RU" sz="1600" b="1" dirty="0" smtClean="0"/>
              <a:t>сегментирования</a:t>
            </a:r>
            <a:r>
              <a:rPr lang="ru-RU" sz="1600" b="1" dirty="0"/>
              <a:t>, позволяющего распределить данные по различным </a:t>
            </a:r>
            <a:r>
              <a:rPr lang="ru-RU" sz="1600" b="1" dirty="0" smtClean="0"/>
              <a:t>серверам в </a:t>
            </a:r>
            <a:r>
              <a:rPr lang="ru-RU" sz="1600" b="1" dirty="0"/>
              <a:t>ЦОД. Основная причина добавления новых узлов в CouchDB – </a:t>
            </a:r>
            <a:r>
              <a:rPr lang="ru-RU" sz="1600" b="1" dirty="0" smtClean="0"/>
              <a:t>не столько </a:t>
            </a:r>
            <a:r>
              <a:rPr lang="ru-RU" sz="1600" b="1" dirty="0"/>
              <a:t>распределить данные, сколько увеличить </a:t>
            </a:r>
            <a:r>
              <a:rPr lang="ru-RU" sz="1600" b="1" dirty="0" smtClean="0"/>
              <a:t>производительность </a:t>
            </a:r>
            <a:r>
              <a:rPr lang="ru-RU" sz="1600" b="1" dirty="0"/>
              <a:t>операций чтения и записи.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08" y="90012"/>
            <a:ext cx="1039502" cy="8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42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2620" y="3068952"/>
            <a:ext cx="850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ГРАФОВЫЕ БАЗЫ ДАННЫХ</a:t>
            </a:r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3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err="1" smtClean="0">
                <a:solidFill>
                  <a:schemeClr val="bg1"/>
                </a:solidFill>
              </a:rPr>
              <a:t>Графовые</a:t>
            </a:r>
            <a:r>
              <a:rPr lang="ru-RU" sz="1600" b="1" dirty="0" smtClean="0">
                <a:solidFill>
                  <a:schemeClr val="bg1"/>
                </a:solidFill>
              </a:rPr>
              <a:t> базы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43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Из реже используемых стилей следует отметить </a:t>
            </a:r>
            <a:r>
              <a:rPr lang="ru-RU" sz="1600" b="1" dirty="0" err="1"/>
              <a:t>графовые</a:t>
            </a:r>
            <a:r>
              <a:rPr lang="ru-RU" sz="1600" b="1" dirty="0"/>
              <a:t> базы </a:t>
            </a:r>
            <a:r>
              <a:rPr lang="ru-RU" sz="1600" b="1" dirty="0" smtClean="0"/>
              <a:t>данных</a:t>
            </a:r>
            <a:r>
              <a:rPr lang="ru-RU" sz="1600" b="1" dirty="0"/>
              <a:t>, достоинства которых ярко проявляются при обработке данных </a:t>
            </a:r>
            <a:r>
              <a:rPr lang="ru-RU" sz="1600" b="1" dirty="0" smtClean="0"/>
              <a:t>с большим </a:t>
            </a:r>
            <a:r>
              <a:rPr lang="ru-RU" sz="1600" b="1" dirty="0"/>
              <a:t>количеством связей.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err="1" smtClean="0"/>
              <a:t>Графовая</a:t>
            </a:r>
            <a:r>
              <a:rPr lang="ru-RU" sz="1600" b="1" dirty="0" smtClean="0"/>
              <a:t> </a:t>
            </a:r>
            <a:r>
              <a:rPr lang="ru-RU" sz="1600" b="1" dirty="0"/>
              <a:t>база состоит из узлов и </a:t>
            </a:r>
            <a:r>
              <a:rPr lang="ru-RU" sz="1600" b="1" dirty="0" smtClean="0"/>
              <a:t>связей </a:t>
            </a:r>
            <a:r>
              <a:rPr lang="ru-RU" sz="1600" b="1" dirty="0"/>
              <a:t>между ними. Как с узлами, так и со связями можно </a:t>
            </a:r>
            <a:r>
              <a:rPr lang="ru-RU" sz="1600" b="1" dirty="0" smtClean="0"/>
              <a:t>ассоциировать свойства </a:t>
            </a:r>
            <a:r>
              <a:rPr lang="ru-RU" sz="1600" b="1" dirty="0"/>
              <a:t>– пары ключ-значение, – в которых хранятся данные.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Истинная </a:t>
            </a:r>
            <a:r>
              <a:rPr lang="ru-RU" sz="1600" b="1" dirty="0"/>
              <a:t>сила </a:t>
            </a:r>
            <a:r>
              <a:rPr lang="ru-RU" sz="1600" b="1" dirty="0" err="1"/>
              <a:t>графовых</a:t>
            </a:r>
            <a:r>
              <a:rPr lang="ru-RU" sz="1600" b="1" dirty="0"/>
              <a:t> баз данных заключается в возможности </a:t>
            </a:r>
            <a:r>
              <a:rPr lang="ru-RU" sz="1600" b="1" dirty="0" smtClean="0"/>
              <a:t>обхода </a:t>
            </a:r>
            <a:r>
              <a:rPr lang="ru-RU" sz="1600" b="1" dirty="0"/>
              <a:t>узлов, следуя связям</a:t>
            </a:r>
            <a:r>
              <a:rPr lang="ru-RU" sz="1600" b="1" dirty="0" smtClean="0"/>
              <a:t>. Рассмотрим </a:t>
            </a:r>
            <a:r>
              <a:rPr lang="ru-RU" sz="1600" b="1" dirty="0"/>
              <a:t>наиболее популярную на сегодня </a:t>
            </a:r>
            <a:r>
              <a:rPr lang="ru-RU" sz="1600" b="1" dirty="0" err="1" smtClean="0"/>
              <a:t>графовую</a:t>
            </a:r>
            <a:r>
              <a:rPr lang="ru-RU" sz="1600" b="1" dirty="0" smtClean="0"/>
              <a:t> </a:t>
            </a:r>
            <a:r>
              <a:rPr lang="ru-RU" sz="1600" b="1" dirty="0"/>
              <a:t>базу данных – </a:t>
            </a:r>
            <a:r>
              <a:rPr lang="en-US" sz="1600" b="1" dirty="0"/>
              <a:t>Neo4J.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3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CRUD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5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8660" y="1347776"/>
            <a:ext cx="5652811" cy="227199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8088" y="3789048"/>
            <a:ext cx="8844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CRUD</a:t>
            </a:r>
            <a:r>
              <a:rPr lang="ru-RU" sz="1600" b="1" dirty="0"/>
              <a:t> – это мнемоническая аббревиатура для запоминания основных </a:t>
            </a:r>
            <a:r>
              <a:rPr lang="ru-RU" sz="1600" b="1" dirty="0" smtClean="0"/>
              <a:t>операций </a:t>
            </a:r>
            <a:r>
              <a:rPr lang="ru-RU" sz="1600" b="1" dirty="0"/>
              <a:t>работы с данными: </a:t>
            </a:r>
            <a:r>
              <a:rPr lang="ru-RU" sz="1600" b="1" i="1" dirty="0" err="1">
                <a:solidFill>
                  <a:srgbClr val="C00000"/>
                </a:solidFill>
              </a:rPr>
              <a:t>Create</a:t>
            </a:r>
            <a:r>
              <a:rPr lang="ru-RU" sz="1600" b="1" dirty="0">
                <a:solidFill>
                  <a:srgbClr val="C00000"/>
                </a:solidFill>
              </a:rPr>
              <a:t>, </a:t>
            </a:r>
            <a:r>
              <a:rPr lang="ru-RU" sz="1600" b="1" i="1" dirty="0" err="1">
                <a:solidFill>
                  <a:srgbClr val="C00000"/>
                </a:solidFill>
              </a:rPr>
              <a:t>Read</a:t>
            </a:r>
            <a:r>
              <a:rPr lang="ru-RU" sz="1600" b="1" dirty="0">
                <a:solidFill>
                  <a:srgbClr val="C00000"/>
                </a:solidFill>
              </a:rPr>
              <a:t>, </a:t>
            </a:r>
            <a:r>
              <a:rPr lang="ru-RU" sz="1600" b="1" i="1" dirty="0" err="1">
                <a:solidFill>
                  <a:srgbClr val="C00000"/>
                </a:solidFill>
              </a:rPr>
              <a:t>Update</a:t>
            </a:r>
            <a:r>
              <a:rPr lang="ru-RU" sz="1600" b="1" dirty="0">
                <a:solidFill>
                  <a:srgbClr val="C00000"/>
                </a:solidFill>
              </a:rPr>
              <a:t>, </a:t>
            </a:r>
            <a:r>
              <a:rPr lang="ru-RU" sz="1600" b="1" i="1" dirty="0">
                <a:solidFill>
                  <a:srgbClr val="C00000"/>
                </a:solidFill>
              </a:rPr>
              <a:t>Delete </a:t>
            </a:r>
            <a:r>
              <a:rPr lang="ru-RU" sz="1600" b="1" dirty="0"/>
              <a:t>(создание, чтение, </a:t>
            </a:r>
            <a:r>
              <a:rPr lang="ru-RU" sz="1600" b="1" dirty="0" smtClean="0"/>
              <a:t>обновление</a:t>
            </a:r>
            <a:r>
              <a:rPr lang="ru-RU" sz="1600" b="1" dirty="0"/>
              <a:t>, удаление).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Все </a:t>
            </a:r>
            <a:r>
              <a:rPr lang="ru-RU" sz="1600" b="1" dirty="0"/>
              <a:t>операции, кроме </a:t>
            </a:r>
            <a:r>
              <a:rPr lang="ru-RU" sz="1600" b="1" i="1" dirty="0">
                <a:solidFill>
                  <a:srgbClr val="C00000"/>
                </a:solidFill>
              </a:rPr>
              <a:t>вставки новых записей </a:t>
            </a:r>
            <a:r>
              <a:rPr lang="ru-RU" sz="1600" b="1" dirty="0"/>
              <a:t>(</a:t>
            </a:r>
            <a:r>
              <a:rPr lang="ru-RU" sz="1600" b="1" i="1" dirty="0" err="1"/>
              <a:t>create</a:t>
            </a:r>
            <a:r>
              <a:rPr lang="ru-RU" sz="1600" b="1" dirty="0" smtClean="0"/>
              <a:t>),</a:t>
            </a:r>
            <a:r>
              <a:rPr lang="en-US" sz="1600" b="1" dirty="0" smtClean="0"/>
              <a:t> </a:t>
            </a:r>
            <a:r>
              <a:rPr lang="ru-RU" sz="1600" b="1" i="1" dirty="0" smtClean="0">
                <a:solidFill>
                  <a:srgbClr val="C00000"/>
                </a:solidFill>
              </a:rPr>
              <a:t>модификации </a:t>
            </a:r>
            <a:r>
              <a:rPr lang="ru-RU" sz="1600" b="1" i="1" dirty="0">
                <a:solidFill>
                  <a:srgbClr val="C00000"/>
                </a:solidFill>
              </a:rPr>
              <a:t>существующих</a:t>
            </a:r>
            <a:r>
              <a:rPr lang="ru-RU" sz="1600" b="1" dirty="0"/>
              <a:t> (</a:t>
            </a:r>
            <a:r>
              <a:rPr lang="ru-RU" sz="1600" b="1" i="1" dirty="0" err="1"/>
              <a:t>update</a:t>
            </a:r>
            <a:r>
              <a:rPr lang="ru-RU" sz="1600" b="1" dirty="0"/>
              <a:t>) и </a:t>
            </a:r>
            <a:r>
              <a:rPr lang="ru-RU" sz="1600" b="1" i="1" dirty="0">
                <a:solidFill>
                  <a:srgbClr val="C00000"/>
                </a:solidFill>
              </a:rPr>
              <a:t>удаления ненужных </a:t>
            </a:r>
            <a:r>
              <a:rPr lang="ru-RU" sz="1600" b="1" dirty="0"/>
              <a:t>(</a:t>
            </a:r>
            <a:r>
              <a:rPr lang="ru-RU" sz="1600" b="1" i="1" dirty="0"/>
              <a:t>delete</a:t>
            </a:r>
            <a:r>
              <a:rPr lang="ru-RU" sz="1600" b="1" dirty="0"/>
              <a:t>), – </a:t>
            </a:r>
            <a:r>
              <a:rPr lang="ru-RU" sz="1600" b="1" dirty="0" smtClean="0"/>
              <a:t>сколь</a:t>
            </a:r>
            <a:r>
              <a:rPr lang="en-US" sz="1600" b="1" dirty="0" smtClean="0"/>
              <a:t> </a:t>
            </a:r>
            <a:r>
              <a:rPr lang="ru-RU" sz="1600" b="1" dirty="0" smtClean="0"/>
              <a:t>бы </a:t>
            </a:r>
            <a:r>
              <a:rPr lang="ru-RU" sz="1600" b="1" dirty="0"/>
              <a:t>хитроумными ни были соответствующие запросы – называются </a:t>
            </a:r>
            <a:r>
              <a:rPr lang="ru-RU" sz="1600" b="1" i="1" dirty="0" smtClean="0">
                <a:solidFill>
                  <a:srgbClr val="C00000"/>
                </a:solidFill>
              </a:rPr>
              <a:t>операциями </a:t>
            </a:r>
            <a:r>
              <a:rPr lang="ru-RU" sz="1600" b="1" i="1" dirty="0">
                <a:solidFill>
                  <a:srgbClr val="C00000"/>
                </a:solidFill>
              </a:rPr>
              <a:t>чтения </a:t>
            </a:r>
            <a:r>
              <a:rPr lang="ru-RU" sz="1600" b="1" dirty="0"/>
              <a:t>(</a:t>
            </a:r>
            <a:r>
              <a:rPr lang="ru-RU" sz="1600" b="1" i="1" dirty="0" err="1"/>
              <a:t>read</a:t>
            </a:r>
            <a:r>
              <a:rPr lang="ru-RU" sz="1600" b="1" dirty="0"/>
              <a:t>). </a:t>
            </a:r>
            <a:endParaRPr lang="en-US" sz="1600" b="1" dirty="0" smtClean="0"/>
          </a:p>
          <a:p>
            <a:pPr algn="just"/>
            <a:endParaRPr lang="en-US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62012" y="2168832"/>
            <a:ext cx="4043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Имея в своем распоряжении операции CRUD, вы можете</a:t>
            </a:r>
            <a:r>
              <a:rPr lang="en-US" sz="1600" b="1" dirty="0"/>
              <a:t> </a:t>
            </a:r>
            <a:r>
              <a:rPr lang="ru-RU" sz="1600" b="1" dirty="0"/>
              <a:t>делать с данными всё что угодно.</a:t>
            </a:r>
          </a:p>
        </p:txBody>
      </p:sp>
    </p:spTree>
    <p:extLst>
      <p:ext uri="{BB962C8B-B14F-4D97-AF65-F5344CB8AC3E}">
        <p14:creationId xmlns:p14="http://schemas.microsoft.com/office/powerpoint/2010/main" val="58631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err="1" smtClean="0">
                <a:solidFill>
                  <a:schemeClr val="bg1"/>
                </a:solidFill>
              </a:rPr>
              <a:t>Графовая</a:t>
            </a:r>
            <a:r>
              <a:rPr lang="ru-RU" sz="1600" b="1" dirty="0" smtClean="0">
                <a:solidFill>
                  <a:schemeClr val="bg1"/>
                </a:solidFill>
              </a:rPr>
              <a:t> база данных </a:t>
            </a:r>
            <a:r>
              <a:rPr lang="en-US" sz="1600" b="1" dirty="0" smtClean="0">
                <a:solidFill>
                  <a:schemeClr val="bg1"/>
                </a:solidFill>
              </a:rPr>
              <a:t>Neo4J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44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Операция, на которой другие базы данных часто сдаются, – это </a:t>
            </a:r>
            <a:r>
              <a:rPr lang="ru-RU" sz="1600" b="1" dirty="0" smtClean="0"/>
              <a:t>обход </a:t>
            </a:r>
            <a:r>
              <a:rPr lang="ru-RU" sz="1600" b="1" dirty="0"/>
              <a:t>данных со ссылками на себя или с другими сложно </a:t>
            </a:r>
            <a:r>
              <a:rPr lang="ru-RU" sz="1600" b="1" dirty="0" smtClean="0"/>
              <a:t>устроенными связями</a:t>
            </a:r>
            <a:r>
              <a:rPr lang="ru-RU" sz="1600" b="1" dirty="0"/>
              <a:t>. Именно здесь достоинства Neo4J проявляются во всем </a:t>
            </a:r>
            <a:r>
              <a:rPr lang="ru-RU" sz="1600" b="1" dirty="0" smtClean="0"/>
              <a:t>блеске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Преимущество </a:t>
            </a:r>
            <a:r>
              <a:rPr lang="ru-RU" sz="1600" b="1" dirty="0"/>
              <a:t>графовой базы данных в том и состоит, что </a:t>
            </a:r>
            <a:r>
              <a:rPr lang="ru-RU" sz="1600" b="1" dirty="0" smtClean="0"/>
              <a:t>обеспечивается </a:t>
            </a:r>
            <a:r>
              <a:rPr lang="ru-RU" sz="1600" b="1" dirty="0"/>
              <a:t>быстрый просмотр узлов и связей для поиска нужных </a:t>
            </a:r>
            <a:r>
              <a:rPr lang="ru-RU" sz="1600" b="1" dirty="0" smtClean="0"/>
              <a:t>данных</a:t>
            </a:r>
            <a:r>
              <a:rPr lang="ru-RU" sz="1600" b="1" dirty="0"/>
              <a:t>. Такие базы часто используются в социальных сетях и </a:t>
            </a:r>
            <a:r>
              <a:rPr lang="ru-RU" sz="1600" b="1" dirty="0" smtClean="0"/>
              <a:t>завоевали признание </a:t>
            </a:r>
            <a:r>
              <a:rPr lang="ru-RU" sz="1600" b="1" dirty="0"/>
              <a:t>за свою гибкость, кульминацией которой служит Neo4j.</a:t>
            </a: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852" y="3439594"/>
            <a:ext cx="3623319" cy="19541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6" y="90012"/>
            <a:ext cx="1710228" cy="9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7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Сильные стороны </a:t>
            </a:r>
            <a:r>
              <a:rPr lang="en-US" sz="1600" b="1" dirty="0" smtClean="0">
                <a:solidFill>
                  <a:schemeClr val="bg1"/>
                </a:solidFill>
              </a:rPr>
              <a:t>Neo4j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33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b="1" dirty="0" smtClean="0"/>
              <a:t>Neo4j </a:t>
            </a:r>
            <a:r>
              <a:rPr lang="ru-RU" sz="1600" b="1" dirty="0" smtClean="0"/>
              <a:t>прекрасно подходит для хранения </a:t>
            </a:r>
            <a:r>
              <a:rPr lang="ru-RU" sz="1600" b="1" dirty="0" smtClean="0">
                <a:solidFill>
                  <a:srgbClr val="C00000"/>
                </a:solidFill>
              </a:rPr>
              <a:t>неструктурированных данных </a:t>
            </a:r>
            <a:r>
              <a:rPr lang="ru-RU" sz="1600" b="1" dirty="0" smtClean="0"/>
              <a:t>– иногда даже лучше, чем документные хранилища. В СУБД нет ни типов, ни схемы, она не накладывает никаких ограничений на взаимосвязи между данными.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В дистрибутив </a:t>
            </a:r>
            <a:r>
              <a:rPr lang="en-US" sz="1600" b="1" dirty="0" smtClean="0"/>
              <a:t>Neo4j </a:t>
            </a:r>
            <a:r>
              <a:rPr lang="ru-RU" sz="1600" b="1" dirty="0" smtClean="0"/>
              <a:t>входят инструменты для </a:t>
            </a:r>
            <a:r>
              <a:rPr lang="ru-RU" sz="1600" b="1" dirty="0" smtClean="0">
                <a:solidFill>
                  <a:srgbClr val="C00000"/>
                </a:solidFill>
              </a:rPr>
              <a:t>ускорения поиска</a:t>
            </a:r>
            <a:r>
              <a:rPr lang="ru-RU" sz="1600" b="1" dirty="0" smtClean="0"/>
              <a:t> (</a:t>
            </a:r>
            <a:r>
              <a:rPr lang="en-US" sz="1600" b="1" dirty="0" smtClean="0"/>
              <a:t>Lucene</a:t>
            </a:r>
            <a:r>
              <a:rPr lang="ru-RU" sz="1600" b="1" dirty="0" smtClean="0"/>
              <a:t>)</a:t>
            </a:r>
            <a:r>
              <a:rPr lang="en-US" sz="1600" b="1" dirty="0" smtClean="0"/>
              <a:t> </a:t>
            </a:r>
            <a:r>
              <a:rPr lang="ru-RU" sz="1600" b="1" dirty="0" smtClean="0"/>
              <a:t>и простые в использовании </a:t>
            </a:r>
            <a:r>
              <a:rPr lang="ru-RU" sz="1600" b="1" dirty="0" smtClean="0">
                <a:solidFill>
                  <a:srgbClr val="C00000"/>
                </a:solidFill>
              </a:rPr>
              <a:t>языковые расширения</a:t>
            </a:r>
            <a:r>
              <a:rPr lang="ru-RU" sz="1600" b="1" dirty="0" smtClean="0"/>
              <a:t>, в частности </a:t>
            </a:r>
            <a:r>
              <a:rPr lang="en-US" sz="1600" b="1" dirty="0" smtClean="0"/>
              <a:t>Gremlin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REST-</a:t>
            </a:r>
            <a:r>
              <a:rPr lang="ru-RU" sz="1600" b="1" dirty="0" smtClean="0"/>
              <a:t>интерфейс.</a:t>
            </a:r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При работе с СУБД не нужно производить массивное соединение с последующей фильтрацией результатов. Переход из одного узла графа в другой требует всего одного шага, если между узлами имеется связь.</a:t>
            </a:r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6" y="90012"/>
            <a:ext cx="1710228" cy="9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5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Слабые  стороны </a:t>
            </a:r>
            <a:r>
              <a:rPr lang="en-US" sz="1600" b="1" dirty="0" smtClean="0">
                <a:solidFill>
                  <a:schemeClr val="bg1"/>
                </a:solidFill>
              </a:rPr>
              <a:t>Neo4j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</a:rPr>
              <a:t>34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ru-RU" sz="1600" b="1" dirty="0" smtClean="0"/>
              <a:t>При рассмотрении графовой модели имеется одно ограничение – ребра не могут входить в ту же вершину, из которой исходят.</a:t>
            </a:r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В </a:t>
            </a:r>
            <a:r>
              <a:rPr lang="en-US" sz="1600" b="1" dirty="0" smtClean="0"/>
              <a:t>Neo4j </a:t>
            </a:r>
            <a:r>
              <a:rPr lang="ru-RU" sz="1600" b="1" dirty="0" smtClean="0"/>
              <a:t>разрешается репликация только графа целиком. Невозможно сегментировать граф, что налагает ограничения на его размер.</a:t>
            </a:r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Простейшая версия </a:t>
            </a:r>
            <a:r>
              <a:rPr lang="en-US" sz="1600" b="1" dirty="0" smtClean="0"/>
              <a:t>Net4j </a:t>
            </a:r>
            <a:r>
              <a:rPr lang="ru-RU" sz="1600" b="1" dirty="0" smtClean="0"/>
              <a:t>поставляется с открытым исходным кодом, но за версию </a:t>
            </a:r>
            <a:r>
              <a:rPr lang="en-US" sz="1600" b="1" dirty="0" smtClean="0"/>
              <a:t>Enterprise (</a:t>
            </a:r>
            <a:r>
              <a:rPr lang="ru-RU" sz="1600" b="1" dirty="0" smtClean="0"/>
              <a:t>высокодоступный кластер, резервное копирование) для построения производственной системы придется заплатить за лицензию.</a:t>
            </a:r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</p:txBody>
      </p:sp>
      <p:pic>
        <p:nvPicPr>
          <p:cNvPr id="9" name="Picture 2" descr="http://photos4.meetupstatic.com/photos/event/9/2/4/d/global_15637453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90012"/>
            <a:ext cx="878375" cy="90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56" y="90012"/>
            <a:ext cx="1710228" cy="9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CRUD: create (INSERT)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6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424" y="3969072"/>
            <a:ext cx="86411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Insert </a:t>
            </a:r>
            <a:r>
              <a:rPr lang="en-US" sz="1600" b="1" dirty="0"/>
              <a:t>a row into the actors table containing id=5, name=“Nicole Kidman”, DOB=“06/20/1967” gender=“F</a:t>
            </a:r>
            <a:r>
              <a:rPr lang="en-US" sz="1600" b="1" dirty="0" smtClean="0"/>
              <a:t>”</a:t>
            </a:r>
            <a:r>
              <a:rPr lang="ru-RU" sz="1600" b="1" dirty="0" smtClean="0"/>
              <a:t>.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>
                <a:solidFill>
                  <a:srgbClr val="C00000"/>
                </a:solidFill>
              </a:rPr>
              <a:t>INSERT INTO </a:t>
            </a:r>
            <a:r>
              <a:rPr lang="en-US" sz="1600" b="1" dirty="0" smtClean="0">
                <a:solidFill>
                  <a:srgbClr val="C00000"/>
                </a:solidFill>
              </a:rPr>
              <a:t>actors VALUES </a:t>
            </a:r>
            <a:r>
              <a:rPr lang="en-US" sz="1600" b="1" dirty="0">
                <a:solidFill>
                  <a:srgbClr val="C00000"/>
                </a:solidFill>
              </a:rPr>
              <a:t>(‘5’, ‘Nicole Kidman’, ‘06/20/1967’, ‘F’);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84969"/>
              </p:ext>
            </p:extLst>
          </p:nvPr>
        </p:nvGraphicFramePr>
        <p:xfrm>
          <a:off x="321954" y="1448736"/>
          <a:ext cx="50282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34"/>
                <a:gridCol w="1564146"/>
                <a:gridCol w="1620216"/>
                <a:gridCol w="1260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birth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 Cruize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07/03/1962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Katie Hoimes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12/18/1978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 Farley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02/15/1964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Tina Fey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05/18/1970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10" y="1397840"/>
            <a:ext cx="1744834" cy="1861156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863046" y="2168832"/>
            <a:ext cx="1049266" cy="4442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62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CRUD: read (SELECT)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7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2526" y="3519012"/>
            <a:ext cx="8958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Get </a:t>
            </a:r>
            <a:r>
              <a:rPr lang="en-US" sz="1600" b="1" dirty="0"/>
              <a:t>all rows and columns from the “actors” </a:t>
            </a:r>
            <a:r>
              <a:rPr lang="en-US" sz="1600" b="1" dirty="0" smtClean="0"/>
              <a:t>table.</a:t>
            </a:r>
            <a:endParaRPr lang="en-US" sz="1600" b="1" dirty="0"/>
          </a:p>
          <a:p>
            <a:pPr algn="just"/>
            <a:r>
              <a:rPr lang="en-US" sz="1600" b="1" dirty="0">
                <a:solidFill>
                  <a:srgbClr val="C00000"/>
                </a:solidFill>
              </a:rPr>
              <a:t>SELECT </a:t>
            </a:r>
            <a:r>
              <a:rPr lang="en-US" sz="1600" b="1" dirty="0" smtClean="0">
                <a:solidFill>
                  <a:srgbClr val="C00000"/>
                </a:solidFill>
              </a:rPr>
              <a:t>* FROM </a:t>
            </a:r>
            <a:r>
              <a:rPr lang="en-US" sz="1600" b="1" dirty="0">
                <a:solidFill>
                  <a:srgbClr val="C00000"/>
                </a:solidFill>
              </a:rPr>
              <a:t>actors;</a:t>
            </a:r>
          </a:p>
          <a:p>
            <a:pPr algn="just"/>
            <a:endParaRPr lang="en-US" sz="1600" b="1" dirty="0">
              <a:solidFill>
                <a:srgbClr val="C00000"/>
              </a:solidFill>
            </a:endParaRPr>
          </a:p>
          <a:p>
            <a:pPr algn="just"/>
            <a:r>
              <a:rPr lang="en-US" sz="1600" b="1" dirty="0"/>
              <a:t>Get all rows  and columns from the “actors” table whose name field is “Tom Cruise.”</a:t>
            </a:r>
          </a:p>
          <a:p>
            <a:pPr algn="just"/>
            <a:r>
              <a:rPr lang="en-US" sz="1600" b="1" dirty="0">
                <a:solidFill>
                  <a:srgbClr val="C00000"/>
                </a:solidFill>
              </a:rPr>
              <a:t>SELECT </a:t>
            </a:r>
            <a:r>
              <a:rPr lang="en-US" sz="1600" b="1" dirty="0" smtClean="0">
                <a:solidFill>
                  <a:srgbClr val="C00000"/>
                </a:solidFill>
              </a:rPr>
              <a:t>* FROM actors WHERE </a:t>
            </a:r>
            <a:r>
              <a:rPr lang="en-US" sz="1600" b="1" dirty="0">
                <a:solidFill>
                  <a:srgbClr val="C00000"/>
                </a:solidFill>
              </a:rPr>
              <a:t>name = ‘Tom Cruise’;</a:t>
            </a:r>
          </a:p>
          <a:p>
            <a:pPr algn="just"/>
            <a:endParaRPr lang="en-US" sz="1600" b="1" dirty="0">
              <a:solidFill>
                <a:srgbClr val="C00000"/>
              </a:solidFill>
            </a:endParaRPr>
          </a:p>
          <a:p>
            <a:pPr algn="just"/>
            <a:r>
              <a:rPr lang="en-US" sz="1600" b="1" dirty="0"/>
              <a:t>Get all rows and columns from the “actors” table whose name field is either “Tom Cruise” or “Katie Holmes.”</a:t>
            </a:r>
          </a:p>
          <a:p>
            <a:pPr algn="just"/>
            <a:r>
              <a:rPr lang="en-US" sz="1600" b="1" dirty="0">
                <a:solidFill>
                  <a:srgbClr val="C00000"/>
                </a:solidFill>
              </a:rPr>
              <a:t>SELECT </a:t>
            </a:r>
            <a:r>
              <a:rPr lang="en-US" sz="1600" b="1" dirty="0" smtClean="0">
                <a:solidFill>
                  <a:srgbClr val="C00000"/>
                </a:solidFill>
              </a:rPr>
              <a:t>* FROM actors WHERE </a:t>
            </a:r>
            <a:r>
              <a:rPr lang="en-US" sz="1600" b="1" dirty="0">
                <a:solidFill>
                  <a:srgbClr val="C00000"/>
                </a:solidFill>
              </a:rPr>
              <a:t>name = ‘Tom Cruise</a:t>
            </a:r>
            <a:r>
              <a:rPr lang="en-US" sz="1600" b="1" dirty="0" smtClean="0">
                <a:solidFill>
                  <a:srgbClr val="C00000"/>
                </a:solidFill>
              </a:rPr>
              <a:t>’  </a:t>
            </a:r>
            <a:r>
              <a:rPr lang="en-US" sz="1600" b="1" dirty="0">
                <a:solidFill>
                  <a:srgbClr val="C00000"/>
                </a:solidFill>
              </a:rPr>
              <a:t>OR name = ‘Katie Holmes’;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13705"/>
              </p:ext>
            </p:extLst>
          </p:nvPr>
        </p:nvGraphicFramePr>
        <p:xfrm>
          <a:off x="251424" y="1366416"/>
          <a:ext cx="50282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34"/>
                <a:gridCol w="1564146"/>
                <a:gridCol w="1620216"/>
                <a:gridCol w="1260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birth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 Cruize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07/03/1962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Katie Hoimes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12/18/1978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 Farley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02/15/1964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Tina Fey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05/18/1970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10" y="1397840"/>
            <a:ext cx="1744834" cy="1861156"/>
          </a:xfrm>
          <a:prstGeom prst="rect">
            <a:avLst/>
          </a:prstGeom>
        </p:spPr>
      </p:pic>
      <p:sp>
        <p:nvSpPr>
          <p:cNvPr id="13" name="Стрелка вправо 12"/>
          <p:cNvSpPr/>
          <p:nvPr/>
        </p:nvSpPr>
        <p:spPr>
          <a:xfrm>
            <a:off x="5841089" y="2133348"/>
            <a:ext cx="1049266" cy="4442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60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CRUD: update (UPDATE)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8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424" y="3429000"/>
            <a:ext cx="86411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Change Tom Cruise’s gender</a:t>
            </a:r>
          </a:p>
          <a:p>
            <a:pPr algn="just"/>
            <a:r>
              <a:rPr lang="en-US" sz="1600" b="1" dirty="0">
                <a:solidFill>
                  <a:srgbClr val="C00000"/>
                </a:solidFill>
              </a:rPr>
              <a:t>UPDATE </a:t>
            </a:r>
            <a:r>
              <a:rPr lang="en-US" sz="1600" b="1" dirty="0" smtClean="0">
                <a:solidFill>
                  <a:srgbClr val="C00000"/>
                </a:solidFill>
              </a:rPr>
              <a:t>actors SET </a:t>
            </a:r>
            <a:r>
              <a:rPr lang="en-US" sz="1600" b="1" dirty="0">
                <a:solidFill>
                  <a:srgbClr val="C00000"/>
                </a:solidFill>
              </a:rPr>
              <a:t>gender = ‘F</a:t>
            </a:r>
            <a:r>
              <a:rPr lang="en-US" sz="1600" b="1" dirty="0" smtClean="0">
                <a:solidFill>
                  <a:srgbClr val="C00000"/>
                </a:solidFill>
              </a:rPr>
              <a:t>’ WHERE </a:t>
            </a:r>
            <a:r>
              <a:rPr lang="en-US" sz="1600" b="1" dirty="0">
                <a:solidFill>
                  <a:srgbClr val="C00000"/>
                </a:solidFill>
              </a:rPr>
              <a:t>name = ‘Tom Cruise’;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600" b="1" dirty="0"/>
              <a:t>Change Tom Cruise’s gender if he is a man</a:t>
            </a:r>
          </a:p>
          <a:p>
            <a:pPr algn="just"/>
            <a:r>
              <a:rPr lang="en-US" sz="1600" b="1" dirty="0">
                <a:solidFill>
                  <a:srgbClr val="C00000"/>
                </a:solidFill>
              </a:rPr>
              <a:t>UPDATE </a:t>
            </a:r>
            <a:r>
              <a:rPr lang="en-US" sz="1600" b="1" dirty="0" smtClean="0">
                <a:solidFill>
                  <a:srgbClr val="C00000"/>
                </a:solidFill>
              </a:rPr>
              <a:t>actors SET </a:t>
            </a:r>
            <a:r>
              <a:rPr lang="en-US" sz="1600" b="1" dirty="0">
                <a:solidFill>
                  <a:srgbClr val="C00000"/>
                </a:solidFill>
              </a:rPr>
              <a:t>gender = ‘F</a:t>
            </a:r>
            <a:r>
              <a:rPr lang="en-US" sz="1600" b="1" dirty="0" smtClean="0">
                <a:solidFill>
                  <a:srgbClr val="C00000"/>
                </a:solidFill>
              </a:rPr>
              <a:t>’ WHERE </a:t>
            </a:r>
            <a:r>
              <a:rPr lang="en-US" sz="1600" b="1" dirty="0">
                <a:solidFill>
                  <a:srgbClr val="C00000"/>
                </a:solidFill>
              </a:rPr>
              <a:t>name = ‘Tom Cruise</a:t>
            </a:r>
            <a:r>
              <a:rPr lang="en-US" sz="1600" b="1" dirty="0" smtClean="0">
                <a:solidFill>
                  <a:srgbClr val="C00000"/>
                </a:solidFill>
              </a:rPr>
              <a:t>’ AND </a:t>
            </a:r>
            <a:r>
              <a:rPr lang="en-US" sz="1600" b="1" dirty="0">
                <a:solidFill>
                  <a:srgbClr val="C00000"/>
                </a:solidFill>
              </a:rPr>
              <a:t>gender = ‘M’;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67440"/>
              </p:ext>
            </p:extLst>
          </p:nvPr>
        </p:nvGraphicFramePr>
        <p:xfrm>
          <a:off x="251424" y="1366416"/>
          <a:ext cx="50282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34"/>
                <a:gridCol w="1564146"/>
                <a:gridCol w="1620216"/>
                <a:gridCol w="1260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birth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 Cruize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07/03/1962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Katie Hoimes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12/18/1978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 Farley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02/15/1964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Tina Fey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05/18/1970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10" y="1397840"/>
            <a:ext cx="1744834" cy="1861156"/>
          </a:xfrm>
          <a:prstGeom prst="rect">
            <a:avLst/>
          </a:prstGeom>
        </p:spPr>
      </p:pic>
      <p:sp>
        <p:nvSpPr>
          <p:cNvPr id="13" name="Стрелка вправо 12"/>
          <p:cNvSpPr/>
          <p:nvPr/>
        </p:nvSpPr>
        <p:spPr>
          <a:xfrm>
            <a:off x="5841089" y="2133348"/>
            <a:ext cx="1049266" cy="4442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60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CRUD: delete (DELETE)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9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Современные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СУБД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424" y="3429000"/>
            <a:ext cx="86411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Delete Tom Cruise from the table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600" b="1" dirty="0" smtClean="0">
                <a:solidFill>
                  <a:srgbClr val="C00000"/>
                </a:solidFill>
              </a:rPr>
              <a:t>DELETE </a:t>
            </a:r>
            <a:r>
              <a:rPr lang="en-US" sz="1600" b="1" dirty="0">
                <a:solidFill>
                  <a:srgbClr val="C00000"/>
                </a:solidFill>
              </a:rPr>
              <a:t>FROM </a:t>
            </a:r>
            <a:r>
              <a:rPr lang="en-US" sz="1600" b="1" dirty="0" smtClean="0">
                <a:solidFill>
                  <a:srgbClr val="C00000"/>
                </a:solidFill>
              </a:rPr>
              <a:t>actors WHERE </a:t>
            </a:r>
            <a:r>
              <a:rPr lang="en-US" sz="1600" b="1" dirty="0">
                <a:solidFill>
                  <a:srgbClr val="C00000"/>
                </a:solidFill>
              </a:rPr>
              <a:t>name = ‘Tom Cruise’;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67440"/>
              </p:ext>
            </p:extLst>
          </p:nvPr>
        </p:nvGraphicFramePr>
        <p:xfrm>
          <a:off x="251424" y="1366416"/>
          <a:ext cx="50282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34"/>
                <a:gridCol w="1564146"/>
                <a:gridCol w="1620216"/>
                <a:gridCol w="12601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birth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 Cruize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07/03/1962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Katie Hoimes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12/18/1978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Chris Farley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02/15/1964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Tina Fey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05/18/1970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410" y="1397840"/>
            <a:ext cx="1744834" cy="1861156"/>
          </a:xfrm>
          <a:prstGeom prst="rect">
            <a:avLst/>
          </a:prstGeom>
        </p:spPr>
      </p:pic>
      <p:sp>
        <p:nvSpPr>
          <p:cNvPr id="13" name="Стрелка вправо 12"/>
          <p:cNvSpPr/>
          <p:nvPr/>
        </p:nvSpPr>
        <p:spPr>
          <a:xfrm>
            <a:off x="5841089" y="2133348"/>
            <a:ext cx="1049266" cy="44429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65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7607</TotalTime>
  <Words>3559</Words>
  <Application>Microsoft Office PowerPoint</Application>
  <PresentationFormat>Экран (4:3)</PresentationFormat>
  <Paragraphs>543</Paragraphs>
  <Slides>54</Slides>
  <Notes>54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55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</cp:lastModifiedBy>
  <cp:revision>873</cp:revision>
  <dcterms:created xsi:type="dcterms:W3CDTF">2011-02-07T16:44:09Z</dcterms:created>
  <dcterms:modified xsi:type="dcterms:W3CDTF">2015-11-25T11:37:30Z</dcterms:modified>
</cp:coreProperties>
</file>