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06" r:id="rId3"/>
    <p:sldId id="575" r:id="rId4"/>
    <p:sldId id="504" r:id="rId5"/>
    <p:sldId id="607" r:id="rId6"/>
    <p:sldId id="597" r:id="rId7"/>
    <p:sldId id="608" r:id="rId8"/>
    <p:sldId id="609" r:id="rId9"/>
    <p:sldId id="610" r:id="rId10"/>
    <p:sldId id="536" r:id="rId11"/>
    <p:sldId id="542" r:id="rId12"/>
    <p:sldId id="270" r:id="rId13"/>
    <p:sldId id="272" r:id="rId14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721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746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92398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9647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05.3.2017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7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6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7. Введение в БД.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Теоретические основы РБД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Самостоятельная работа</a:t>
            </a:r>
            <a:endParaRPr lang="mk-MK" sz="2000" b="1" dirty="0">
              <a:solidFill>
                <a:schemeClr val="bg1"/>
              </a:solidFill>
              <a:latin typeface="Sansation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1032" y="0"/>
            <a:ext cx="522268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10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944" y="1380218"/>
            <a:ext cx="877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9.</a:t>
            </a:r>
          </a:p>
          <a:p>
            <a:endParaRPr lang="ru-RU" sz="1600" b="1" dirty="0"/>
          </a:p>
          <a:p>
            <a:pPr algn="just"/>
            <a:r>
              <a:rPr lang="ru-RU" sz="1600" b="1" dirty="0" smtClean="0"/>
              <a:t>Представьте обозначения  операций «условное соединение» для отношений </a:t>
            </a:r>
            <a:r>
              <a:rPr lang="en-US" sz="1600" b="1" dirty="0" smtClean="0"/>
              <a:t>R1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R2</a:t>
            </a:r>
            <a:r>
              <a:rPr lang="ru-RU" sz="1600" b="1" dirty="0" smtClean="0"/>
              <a:t>. Приведите пример на каждую из этих операций.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4417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Операция большого деления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1032" y="0"/>
            <a:ext cx="522268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100" b="1" dirty="0" smtClean="0">
                <a:solidFill>
                  <a:schemeClr val="bg1"/>
                </a:solidFill>
              </a:rPr>
              <a:t>11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944" y="1380218"/>
                <a:ext cx="87726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b="1" dirty="0" smtClean="0">
                    <a:solidFill>
                      <a:srgbClr val="C00000"/>
                    </a:solidFill>
                  </a:rPr>
                  <a:t>Задание 10. </a:t>
                </a:r>
                <a:endParaRPr lang="ru-RU" sz="1600" b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ru-RU" sz="1600" b="1" dirty="0" smtClean="0"/>
                  <a:t>Объяснить алгоритм формирования результирующего отношения в данном примере для операции большого деления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1" i="1" dirty="0" smtClean="0">
                        <a:latin typeface="Cambria Math"/>
                      </a:rPr>
                      <m:t>Q</m:t>
                    </m:r>
                    <m:r>
                      <a:rPr lang="en-US" sz="1600" b="1" i="1">
                        <a:latin typeface="Cambria Math"/>
                        <a:ea typeface="Cambria Math"/>
                      </a:rPr>
                      <m:t>⋇</m:t>
                    </m:r>
                    <m:r>
                      <a:rPr lang="en-US" sz="1600" b="1" i="1" smtClean="0">
                        <a:latin typeface="Cambria Math"/>
                      </a:rPr>
                      <m:t>𝑺</m:t>
                    </m:r>
                  </m:oMath>
                </a14:m>
                <a:endParaRPr lang="ru-RU" sz="1600" b="1" dirty="0" smtClean="0"/>
              </a:p>
              <a:p>
                <a:pPr algn="just"/>
                <a:endParaRPr lang="ru-RU" sz="1600" b="1" dirty="0" smtClean="0"/>
              </a:p>
              <a:p>
                <a:pPr algn="just"/>
                <a:endParaRPr lang="en-US" sz="1600" b="1" dirty="0"/>
              </a:p>
              <a:p>
                <a:pPr algn="just"/>
                <a:endParaRPr lang="en-US" sz="1600" b="1" dirty="0"/>
              </a:p>
              <a:p>
                <a:pPr algn="just"/>
                <a:endParaRPr lang="ru-RU" sz="16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4" y="1380218"/>
                <a:ext cx="8772631" cy="1815882"/>
              </a:xfrm>
              <a:prstGeom prst="rect">
                <a:avLst/>
              </a:prstGeom>
              <a:blipFill rotWithShape="1">
                <a:blip r:embed="rId5"/>
                <a:stretch>
                  <a:fillRect l="-417" t="-1007" r="-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1" y="2438868"/>
            <a:ext cx="5753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1.</a:t>
            </a:r>
          </a:p>
          <a:p>
            <a:endParaRPr lang="ru-RU" sz="1600" b="1" dirty="0"/>
          </a:p>
          <a:p>
            <a:pPr algn="just"/>
            <a:r>
              <a:rPr lang="ru-RU" sz="1600" b="1" dirty="0" smtClean="0"/>
              <a:t>Недопустимые символы в именовании файлов в операционной системе с файловой системой </a:t>
            </a:r>
            <a:r>
              <a:rPr lang="en-US" sz="1600" b="1" dirty="0" smtClean="0"/>
              <a:t>NTFS</a:t>
            </a:r>
            <a:r>
              <a:rPr lang="ru-RU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69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2.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Дайте краткое описание реализации хранения, каталогизации, журналирования в файловой системе </a:t>
            </a:r>
            <a:r>
              <a:rPr lang="en-US" sz="1600" b="1" dirty="0" smtClean="0"/>
              <a:t>*nix-</a:t>
            </a:r>
            <a:r>
              <a:rPr lang="ru-RU" sz="1600" b="1" dirty="0" smtClean="0"/>
              <a:t>систем </a:t>
            </a:r>
            <a:r>
              <a:rPr lang="en-US" sz="1600" b="1" dirty="0" smtClean="0"/>
              <a:t>Ext</a:t>
            </a:r>
            <a:r>
              <a:rPr lang="ru-RU" sz="1600" b="1" dirty="0" smtClean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6810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...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3</a:t>
            </a:r>
            <a:endParaRPr lang="ru-RU" sz="1600" b="1" dirty="0">
              <a:solidFill>
                <a:srgbClr val="C00000"/>
              </a:solidFill>
            </a:endParaRPr>
          </a:p>
          <a:p>
            <a:endParaRPr lang="ru-RU" sz="1600" b="1" dirty="0"/>
          </a:p>
          <a:p>
            <a:r>
              <a:rPr lang="ru-RU" sz="1600" b="1" dirty="0"/>
              <a:t>Предметная область: </a:t>
            </a:r>
            <a:r>
              <a:rPr lang="ru-RU" sz="1600" b="1" dirty="0">
                <a:solidFill>
                  <a:srgbClr val="C00000"/>
                </a:solidFill>
              </a:rPr>
              <a:t>п</a:t>
            </a:r>
            <a:r>
              <a:rPr lang="ru-RU" sz="1600" b="1" dirty="0" smtClean="0">
                <a:solidFill>
                  <a:srgbClr val="C00000"/>
                </a:solidFill>
              </a:rPr>
              <a:t>оликлиника </a:t>
            </a:r>
            <a:r>
              <a:rPr lang="ru-RU" sz="1600" b="1" dirty="0">
                <a:solidFill>
                  <a:srgbClr val="C00000"/>
                </a:solidFill>
              </a:rPr>
              <a:t>(учет пациентов).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Основные </a:t>
            </a:r>
            <a:r>
              <a:rPr lang="ru-RU" sz="1600" b="1" dirty="0"/>
              <a:t>предметно-значимые сущности</a:t>
            </a:r>
            <a:r>
              <a:rPr lang="ru-RU" sz="1600" b="1" dirty="0" smtClean="0"/>
              <a:t>: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Основные </a:t>
            </a:r>
            <a:r>
              <a:rPr lang="ru-RU" sz="1600" b="1" dirty="0"/>
              <a:t>предметно-значимые атрибуты сущностей:</a:t>
            </a:r>
          </a:p>
          <a:p>
            <a:pPr algn="just"/>
            <a:endParaRPr lang="ru-RU" sz="1600" b="1" dirty="0"/>
          </a:p>
          <a:p>
            <a:r>
              <a:rPr lang="ru-RU" sz="1600" b="1" dirty="0"/>
              <a:t>Основные требования к функциям системы</a:t>
            </a:r>
            <a:r>
              <a:rPr lang="ru-RU" sz="1600" b="1" dirty="0" smtClean="0"/>
              <a:t>: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5689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spcBef>
                <a:spcPts val="0"/>
              </a:spcBef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8088" y="1328738"/>
            <a:ext cx="87544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Задание № </a:t>
            </a:r>
            <a:r>
              <a:rPr lang="ru-RU" sz="1600" b="1" dirty="0" smtClean="0">
                <a:solidFill>
                  <a:srgbClr val="C00000"/>
                </a:solidFill>
              </a:rPr>
              <a:t>4. </a:t>
            </a:r>
          </a:p>
          <a:p>
            <a:endParaRPr lang="ru-RU" sz="16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/>
              <a:t>Используя набор атрибутов сущностей предметной области БАНК, составить диаграмму «сущность-связь» (</a:t>
            </a:r>
            <a:r>
              <a:rPr lang="en-US" sz="1600" b="1" dirty="0" smtClean="0"/>
              <a:t>ER</a:t>
            </a:r>
            <a:r>
              <a:rPr lang="ru-RU" sz="1600" b="1" dirty="0" smtClean="0"/>
              <a:t>).</a:t>
            </a:r>
            <a:endParaRPr lang="ru-RU" sz="16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39472"/>
              </p:ext>
            </p:extLst>
          </p:nvPr>
        </p:nvGraphicFramePr>
        <p:xfrm>
          <a:off x="860882" y="2618892"/>
          <a:ext cx="7400466" cy="2760060"/>
        </p:xfrm>
        <a:graphic>
          <a:graphicData uri="http://schemas.openxmlformats.org/drawingml/2006/table">
            <a:tbl>
              <a:tblPr/>
              <a:tblGrid>
                <a:gridCol w="281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/>
                        </a:rPr>
                        <a:t>МЕНЕДЖЕР</a:t>
                      </a:r>
                      <a:endParaRPr lang="ru-RU" sz="1600" dirty="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/>
                        </a:rPr>
                        <a:t>ФИЛИАЛ</a:t>
                      </a:r>
                      <a:endParaRPr lang="ru-RU" sz="160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менеджера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НМ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филиала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НФ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Стаж работы (СТАЖ)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74520" algn="l"/>
                        </a:tabLst>
                      </a:pPr>
                      <a:r>
                        <a:rPr lang="ru-RU" sz="1600" dirty="0">
                          <a:effectLst/>
                        </a:rPr>
                        <a:t>Адрес филиала (АДР_Ф)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Специальность (СПЕЦ)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/>
                        </a:rPr>
                        <a:t>КЛИЕНТ</a:t>
                      </a:r>
                      <a:endParaRPr lang="ru-RU" sz="1600" dirty="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/>
                        </a:rPr>
                        <a:t>СЧЕТ</a:t>
                      </a:r>
                      <a:endParaRPr lang="ru-RU" sz="160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клиента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НК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Номер счета</a:t>
                      </a:r>
                      <a:r>
                        <a:rPr lang="ru-RU" sz="1600">
                          <a:effectLst/>
                        </a:rPr>
                        <a:t> (</a:t>
                      </a:r>
                      <a:r>
                        <a:rPr lang="ru-RU" sz="1600" b="1">
                          <a:effectLst/>
                        </a:rPr>
                        <a:t>НС</a:t>
                      </a:r>
                      <a:r>
                        <a:rPr lang="ru-RU" sz="160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Ф.И.О. клиента (ФИО_К)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 счета (ТИП)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Социальное положение (СОЦ)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Остаток на счете (ОСТ)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Адрес клиента (АДР_К)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6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3188" y="1347775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№5.</a:t>
            </a:r>
          </a:p>
          <a:p>
            <a:pPr algn="just"/>
            <a:r>
              <a:rPr lang="ru-RU" sz="1600" b="1" dirty="0" smtClean="0"/>
              <a:t> Ниже представлено отношение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К отношению применяется операция проекции</a:t>
            </a:r>
            <a:r>
              <a:rPr lang="ru-RU" sz="1600" b="1" dirty="0"/>
              <a:t>: </a:t>
            </a:r>
            <a:endParaRPr lang="ru-RU" sz="1600" b="1" dirty="0" smtClean="0"/>
          </a:p>
          <a:p>
            <a:pPr algn="just"/>
            <a:r>
              <a:rPr lang="ru-RU" sz="1600" b="1" dirty="0" smtClean="0"/>
              <a:t>π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FIRSTNAME</a:t>
            </a:r>
            <a:r>
              <a:rPr lang="ru-RU" sz="1600" b="1" baseline="-25000" dirty="0" smtClean="0"/>
              <a:t>, </a:t>
            </a:r>
            <a:r>
              <a:rPr lang="en-US" sz="1600" b="1" baseline="-25000" dirty="0" smtClean="0"/>
              <a:t>DEPARTAMENT</a:t>
            </a:r>
            <a:r>
              <a:rPr lang="ru-RU" sz="1600" b="1" baseline="-25000" dirty="0" smtClean="0"/>
              <a:t>)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Каким будет результат операции проекции?</a:t>
            </a:r>
            <a:endParaRPr lang="ru-RU" sz="1600" b="1" dirty="0"/>
          </a:p>
          <a:p>
            <a:pPr algn="just"/>
            <a:endParaRPr lang="ru-RU" sz="1600" b="1" dirty="0"/>
          </a:p>
        </p:txBody>
      </p:sp>
      <p:pic>
        <p:nvPicPr>
          <p:cNvPr id="1028" name="Picture 4" descr="http://docs.yworks.com/yfilesajax/yfiles-for-java/tutorial/doc/getData/figures/employees1-table_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2424993"/>
            <a:ext cx="8771664" cy="273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7355" y="1448736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№6.</a:t>
            </a:r>
          </a:p>
          <a:p>
            <a:pPr algn="just"/>
            <a:r>
              <a:rPr lang="ru-RU" sz="1600" b="1" dirty="0" smtClean="0"/>
              <a:t> Ниже представлено отношение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К отношению применяется операция выборки: </a:t>
            </a:r>
          </a:p>
          <a:p>
            <a:pPr algn="just"/>
            <a:r>
              <a:rPr lang="ru-RU" sz="1600" b="1" dirty="0" smtClean="0"/>
              <a:t>σ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PHONEEXTENSION</a:t>
            </a:r>
            <a:r>
              <a:rPr lang="ru-RU" sz="1600" b="1" baseline="-25000" dirty="0" smtClean="0"/>
              <a:t>&gt;</a:t>
            </a:r>
            <a:r>
              <a:rPr lang="en-US" sz="1600" b="1" baseline="-25000" dirty="0" smtClean="0"/>
              <a:t>=122</a:t>
            </a:r>
            <a:r>
              <a:rPr lang="ru-RU" sz="1600" b="1" baseline="-25000" dirty="0" smtClean="0"/>
              <a:t> </a:t>
            </a:r>
            <a:r>
              <a:rPr lang="ru-RU" sz="1600" b="1" baseline="-25000" dirty="0"/>
              <a:t>^ </a:t>
            </a:r>
            <a:r>
              <a:rPr lang="en-US" sz="1600" b="1" baseline="-25000" dirty="0" smtClean="0"/>
              <a:t>SUPERVISOR&gt;=</a:t>
            </a:r>
            <a:r>
              <a:rPr lang="ru-RU" sz="1600" b="1" baseline="-25000" dirty="0" smtClean="0"/>
              <a:t>3) </a:t>
            </a:r>
            <a:r>
              <a:rPr lang="en-US" sz="1600" b="1" dirty="0" smtClean="0"/>
              <a:t>STAFF. </a:t>
            </a:r>
            <a:r>
              <a:rPr lang="ru-RU" sz="1600" b="1" dirty="0" smtClean="0"/>
              <a:t>Каким будет результат операции выборки?</a:t>
            </a:r>
            <a:endParaRPr lang="ru-RU" sz="1600" b="1" dirty="0"/>
          </a:p>
          <a:p>
            <a:pPr algn="just"/>
            <a:endParaRPr lang="ru-RU" sz="1600" b="1" dirty="0"/>
          </a:p>
        </p:txBody>
      </p:sp>
      <p:pic>
        <p:nvPicPr>
          <p:cNvPr id="11" name="Picture 4" descr="http://docs.yworks.com/yfilesajax/yfiles-for-java/tutorial/doc/getData/figures/employees1-table_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5" y="2525954"/>
            <a:ext cx="8771664" cy="273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8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№7.</a:t>
            </a:r>
          </a:p>
          <a:p>
            <a:pPr algn="just"/>
            <a:r>
              <a:rPr lang="ru-RU" sz="1600" b="1" dirty="0"/>
              <a:t> </a:t>
            </a:r>
            <a:r>
              <a:rPr lang="ru-RU" sz="1600" b="1" dirty="0" smtClean="0"/>
              <a:t>    На рисунке ниже представлены связанные отношения. К данным отношениям применяется операция  умножения в совокупности с операциями выборки и проекции: 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π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MODEL</a:t>
            </a:r>
            <a:r>
              <a:rPr lang="ru-RU" sz="1600" b="1" baseline="-25000" dirty="0" smtClean="0"/>
              <a:t>) </a:t>
            </a:r>
            <a:r>
              <a:rPr lang="ru-RU" sz="1600" b="1" dirty="0" smtClean="0"/>
              <a:t>σ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CAR</a:t>
            </a:r>
            <a:r>
              <a:rPr lang="ru-RU" sz="1600" b="1" baseline="-25000" dirty="0" smtClean="0"/>
              <a:t>.</a:t>
            </a:r>
            <a:r>
              <a:rPr lang="en-US" sz="1600" b="1" baseline="-25000" dirty="0" smtClean="0"/>
              <a:t>MODELKEY</a:t>
            </a:r>
            <a:r>
              <a:rPr lang="ru-RU" sz="1600" b="1" baseline="-25000" dirty="0" smtClean="0"/>
              <a:t>=</a:t>
            </a:r>
            <a:r>
              <a:rPr lang="en-US" sz="1600" b="1" baseline="-25000" dirty="0" smtClean="0"/>
              <a:t>MAKEMODEL</a:t>
            </a:r>
            <a:r>
              <a:rPr lang="ru-RU" sz="1600" b="1" baseline="-25000" dirty="0" smtClean="0"/>
              <a:t>.</a:t>
            </a:r>
            <a:r>
              <a:rPr lang="en-US" sz="1600" b="1" baseline="-25000" dirty="0" smtClean="0"/>
              <a:t>MODELKEY</a:t>
            </a:r>
            <a:r>
              <a:rPr lang="en-US" sz="1600" b="1" baseline="-25000" dirty="0"/>
              <a:t> </a:t>
            </a:r>
            <a:r>
              <a:rPr lang="ru-RU" sz="1600" b="1" baseline="-25000" dirty="0" smtClean="0"/>
              <a:t>^ </a:t>
            </a:r>
            <a:r>
              <a:rPr lang="en-US" sz="1600" b="1" baseline="-25000" dirty="0" smtClean="0"/>
              <a:t>YEAR&gt;2004</a:t>
            </a:r>
            <a:r>
              <a:rPr lang="ru-RU" sz="1600" b="1" baseline="-25000" dirty="0" smtClean="0"/>
              <a:t>) </a:t>
            </a:r>
            <a:r>
              <a:rPr lang="en-US" sz="1600" b="1" dirty="0" smtClean="0"/>
              <a:t>CAR</a:t>
            </a:r>
            <a:r>
              <a:rPr lang="ru-RU" sz="1600" b="1" dirty="0" smtClean="0"/>
              <a:t> × </a:t>
            </a:r>
            <a:r>
              <a:rPr lang="en-US" sz="1600" b="1" dirty="0" smtClean="0"/>
              <a:t>MAKEMODEL. </a:t>
            </a:r>
            <a:r>
              <a:rPr lang="ru-RU" sz="1600" b="1" dirty="0" smtClean="0"/>
              <a:t>Что получится в результате этой операции?</a:t>
            </a:r>
            <a:endParaRPr lang="ru-RU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26" y="2861490"/>
            <a:ext cx="6691380" cy="36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9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 в БД.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Теоретические основы РБД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9473" y="1364739"/>
                <a:ext cx="868684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600" b="1" dirty="0" smtClean="0">
                    <a:solidFill>
                      <a:srgbClr val="C00000"/>
                    </a:solidFill>
                  </a:rPr>
                  <a:t>Задание №8.</a:t>
                </a:r>
              </a:p>
              <a:p>
                <a:pPr algn="just"/>
                <a:r>
                  <a:rPr lang="ru-RU" sz="1600" b="1" dirty="0"/>
                  <a:t> </a:t>
                </a:r>
                <a:r>
                  <a:rPr lang="ru-RU" sz="1600" b="1" dirty="0" smtClean="0"/>
                  <a:t>    На рисунке ниже представлены связанные отношения. К данным отношениям применяется операция  внешнего соединения отношений и операция проекции: </a:t>
                </a:r>
                <a:r>
                  <a:rPr lang="ru-RU" sz="1600" b="1" dirty="0"/>
                  <a:t/>
                </a:r>
                <a:br>
                  <a:rPr lang="ru-RU" sz="1600" b="1" dirty="0"/>
                </a:br>
                <a:r>
                  <a:rPr lang="ru-RU" sz="1600" b="1" dirty="0" smtClean="0"/>
                  <a:t>π</a:t>
                </a:r>
                <a:r>
                  <a:rPr lang="ru-RU" sz="1600" b="1" baseline="-25000" dirty="0" smtClean="0"/>
                  <a:t>(</a:t>
                </a:r>
                <a:r>
                  <a:rPr lang="en-US" sz="1600" b="1" baseline="-25000" dirty="0" smtClean="0"/>
                  <a:t>MODEL, MAKE</a:t>
                </a:r>
                <a:r>
                  <a:rPr lang="ru-RU" sz="1600" b="1" baseline="-25000" dirty="0" smtClean="0"/>
                  <a:t>) </a:t>
                </a:r>
                <a:r>
                  <a:rPr lang="en-US" sz="1600" b="1" dirty="0" smtClean="0"/>
                  <a:t>MAKEMODEL</a:t>
                </a:r>
                <a:r>
                  <a:rPr lang="ru-RU" sz="1600" b="1" dirty="0"/>
                  <a:t>=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latin typeface="Cambria Math"/>
                        <a:ea typeface="Cambria Math"/>
                      </a:rPr>
                      <m:t>×=</m:t>
                    </m:r>
                  </m:oMath>
                </a14:m>
                <a:r>
                  <a:rPr lang="ru-RU" sz="1600" b="1" dirty="0" smtClean="0"/>
                  <a:t> </a:t>
                </a:r>
                <a:r>
                  <a:rPr lang="en-US" sz="1600" b="1" dirty="0" smtClean="0"/>
                  <a:t>MAKE. </a:t>
                </a:r>
                <a:r>
                  <a:rPr lang="ru-RU" sz="1600" b="1" dirty="0" smtClean="0"/>
                  <a:t>Что получится в результате этой операции?</a:t>
                </a:r>
                <a:endParaRPr lang="ru-RU" sz="1600" b="1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3" y="1364739"/>
                <a:ext cx="8686848" cy="1077218"/>
              </a:xfrm>
              <a:prstGeom prst="rect">
                <a:avLst/>
              </a:prstGeom>
              <a:blipFill rotWithShape="1">
                <a:blip r:embed="rId5"/>
                <a:stretch>
                  <a:fillRect l="-351" t="-1695" r="-421" b="-6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07" y="2547279"/>
            <a:ext cx="6691380" cy="36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8216</TotalTime>
  <Words>444</Words>
  <Application>Microsoft Office PowerPoint</Application>
  <PresentationFormat>Экран (4:3)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924</cp:revision>
  <dcterms:created xsi:type="dcterms:W3CDTF">2011-02-07T16:44:09Z</dcterms:created>
  <dcterms:modified xsi:type="dcterms:W3CDTF">2017-03-05T08:23:00Z</dcterms:modified>
</cp:coreProperties>
</file>