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597" r:id="rId3"/>
    <p:sldId id="608" r:id="rId4"/>
    <p:sldId id="609" r:id="rId5"/>
    <p:sldId id="610" r:id="rId6"/>
    <p:sldId id="613" r:id="rId7"/>
    <p:sldId id="270" r:id="rId8"/>
    <p:sldId id="272" r:id="rId9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7721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746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92398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9647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0805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26.11.2018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9. Реляционная алгебра. Язык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SQL. 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Концепция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NoSQL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Самостоятельная работа</a:t>
            </a:r>
            <a:endParaRPr lang="mk-MK" sz="2000" b="1" dirty="0">
              <a:solidFill>
                <a:schemeClr val="bg1"/>
              </a:solidFill>
              <a:latin typeface="Sansation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9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Реляционная алгебра.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Язык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SQL.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Концепция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NoSQL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3188" y="1347775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№1.</a:t>
            </a:r>
          </a:p>
          <a:p>
            <a:pPr algn="just"/>
            <a:r>
              <a:rPr lang="ru-RU" sz="1600" b="1" dirty="0" smtClean="0"/>
              <a:t> Ниже представлено отношение </a:t>
            </a:r>
            <a:r>
              <a:rPr lang="en-US" sz="1600" b="1" dirty="0" smtClean="0"/>
              <a:t>STAFF</a:t>
            </a:r>
            <a:r>
              <a:rPr lang="ru-RU" sz="1600" b="1" dirty="0" smtClean="0"/>
              <a:t>. К отношению применяется операция проекции</a:t>
            </a:r>
            <a:r>
              <a:rPr lang="ru-RU" sz="1600" b="1" dirty="0"/>
              <a:t>: </a:t>
            </a:r>
            <a:endParaRPr lang="ru-RU" sz="1600" b="1" dirty="0" smtClean="0"/>
          </a:p>
          <a:p>
            <a:pPr algn="just"/>
            <a:r>
              <a:rPr lang="ru-RU" sz="1600" b="1" dirty="0" smtClean="0"/>
              <a:t>π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FIRSTNAME</a:t>
            </a:r>
            <a:r>
              <a:rPr lang="ru-RU" sz="1600" b="1" baseline="-25000" dirty="0" smtClean="0"/>
              <a:t>, </a:t>
            </a:r>
            <a:r>
              <a:rPr lang="en-US" sz="1600" b="1" baseline="-25000" dirty="0" smtClean="0"/>
              <a:t>DEPARTAMENT</a:t>
            </a:r>
            <a:r>
              <a:rPr lang="ru-RU" sz="1600" b="1" baseline="-25000" dirty="0" smtClean="0"/>
              <a:t>) </a:t>
            </a:r>
            <a:r>
              <a:rPr lang="en-US" sz="1600" b="1" dirty="0" smtClean="0"/>
              <a:t>STAFF</a:t>
            </a:r>
            <a:r>
              <a:rPr lang="ru-RU" sz="1600" b="1" dirty="0" smtClean="0"/>
              <a:t>. Каким будет результат операции проекции?</a:t>
            </a:r>
            <a:endParaRPr lang="ru-RU" sz="1600" b="1" dirty="0"/>
          </a:p>
          <a:p>
            <a:pPr algn="just"/>
            <a:endParaRPr lang="ru-RU" sz="1600" b="1" dirty="0"/>
          </a:p>
        </p:txBody>
      </p:sp>
      <p:pic>
        <p:nvPicPr>
          <p:cNvPr id="1028" name="Picture 4" descr="http://docs.yworks.com/yfilesajax/yfiles-for-java/tutorial/doc/getData/figures/employees1-table_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2424993"/>
            <a:ext cx="8771664" cy="273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13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Реляционная алгебра.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Язык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SQL.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Концепция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NoSQL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7355" y="1448736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№2.</a:t>
            </a:r>
          </a:p>
          <a:p>
            <a:pPr algn="just"/>
            <a:r>
              <a:rPr lang="ru-RU" sz="1600" b="1" dirty="0" smtClean="0"/>
              <a:t> Ниже представлено отношение </a:t>
            </a:r>
            <a:r>
              <a:rPr lang="en-US" sz="1600" b="1" dirty="0" smtClean="0"/>
              <a:t>STAFF</a:t>
            </a:r>
            <a:r>
              <a:rPr lang="ru-RU" sz="1600" b="1" dirty="0" smtClean="0"/>
              <a:t>. К отношению применяется операция выборки: </a:t>
            </a:r>
          </a:p>
          <a:p>
            <a:pPr algn="just"/>
            <a:r>
              <a:rPr lang="ru-RU" sz="1600" b="1" dirty="0" smtClean="0"/>
              <a:t>σ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PHONEEXTENSION</a:t>
            </a:r>
            <a:r>
              <a:rPr lang="ru-RU" sz="1600" b="1" baseline="-25000" dirty="0" smtClean="0"/>
              <a:t>&gt;</a:t>
            </a:r>
            <a:r>
              <a:rPr lang="en-US" sz="1600" b="1" baseline="-25000" dirty="0" smtClean="0"/>
              <a:t>=122</a:t>
            </a:r>
            <a:r>
              <a:rPr lang="ru-RU" sz="1600" b="1" baseline="-25000" dirty="0" smtClean="0"/>
              <a:t> </a:t>
            </a:r>
            <a:r>
              <a:rPr lang="ru-RU" sz="1600" b="1" baseline="-25000" dirty="0"/>
              <a:t>^ </a:t>
            </a:r>
            <a:r>
              <a:rPr lang="en-US" sz="1600" b="1" baseline="-25000" dirty="0" smtClean="0"/>
              <a:t>SUPERVISOR&gt;=</a:t>
            </a:r>
            <a:r>
              <a:rPr lang="ru-RU" sz="1600" b="1" baseline="-25000" dirty="0" smtClean="0"/>
              <a:t>3) </a:t>
            </a:r>
            <a:r>
              <a:rPr lang="en-US" sz="1600" b="1" dirty="0" smtClean="0"/>
              <a:t>STAFF. </a:t>
            </a:r>
            <a:r>
              <a:rPr lang="ru-RU" sz="1600" b="1" dirty="0" smtClean="0"/>
              <a:t>Каким будет результат операции выборки?</a:t>
            </a:r>
            <a:endParaRPr lang="ru-RU" sz="1600" b="1" dirty="0"/>
          </a:p>
          <a:p>
            <a:pPr algn="just"/>
            <a:endParaRPr lang="ru-RU" sz="1600" b="1" dirty="0"/>
          </a:p>
        </p:txBody>
      </p:sp>
      <p:pic>
        <p:nvPicPr>
          <p:cNvPr id="11" name="Picture 4" descr="http://docs.yworks.com/yfilesajax/yfiles-for-java/tutorial/doc/getData/figures/employees1-table_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5" y="2525954"/>
            <a:ext cx="8771664" cy="273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Реляционная алгебра.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Язык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SQL.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Концепция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NoSQL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</a:t>
            </a:r>
            <a:r>
              <a:rPr lang="en-US" sz="1600" b="1" dirty="0" smtClean="0">
                <a:solidFill>
                  <a:srgbClr val="C00000"/>
                </a:solidFill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ru-RU" sz="1600" b="1" dirty="0"/>
              <a:t> </a:t>
            </a:r>
            <a:r>
              <a:rPr lang="ru-RU" sz="1600" b="1" dirty="0" smtClean="0"/>
              <a:t>    На рисунке ниже представлены связанные отношения. К данным отношениям применяется операция  умножения в совокупности с операциями выборки и проекции: 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π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MODEL</a:t>
            </a:r>
            <a:r>
              <a:rPr lang="ru-RU" sz="1600" b="1" baseline="-25000" dirty="0" smtClean="0"/>
              <a:t>) </a:t>
            </a:r>
            <a:r>
              <a:rPr lang="ru-RU" sz="1600" b="1" dirty="0" smtClean="0"/>
              <a:t>σ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CAR</a:t>
            </a:r>
            <a:r>
              <a:rPr lang="ru-RU" sz="1600" b="1" baseline="-25000" dirty="0" smtClean="0"/>
              <a:t>.</a:t>
            </a:r>
            <a:r>
              <a:rPr lang="en-US" sz="1600" b="1" baseline="-25000" dirty="0" smtClean="0"/>
              <a:t>MODELKEY</a:t>
            </a:r>
            <a:r>
              <a:rPr lang="ru-RU" sz="1600" b="1" baseline="-25000" dirty="0" smtClean="0"/>
              <a:t>=</a:t>
            </a:r>
            <a:r>
              <a:rPr lang="en-US" sz="1600" b="1" baseline="-25000" dirty="0" smtClean="0"/>
              <a:t>MAKEMODEL</a:t>
            </a:r>
            <a:r>
              <a:rPr lang="ru-RU" sz="1600" b="1" baseline="-25000" dirty="0" smtClean="0"/>
              <a:t>.</a:t>
            </a:r>
            <a:r>
              <a:rPr lang="en-US" sz="1600" b="1" baseline="-25000" dirty="0" smtClean="0"/>
              <a:t>MODELKEY</a:t>
            </a:r>
            <a:r>
              <a:rPr lang="en-US" sz="1600" b="1" baseline="-25000" dirty="0"/>
              <a:t> </a:t>
            </a:r>
            <a:r>
              <a:rPr lang="ru-RU" sz="1600" b="1" baseline="-25000" dirty="0" smtClean="0"/>
              <a:t>^ </a:t>
            </a:r>
            <a:r>
              <a:rPr lang="en-US" sz="1600" b="1" baseline="-25000" dirty="0" smtClean="0"/>
              <a:t>YEAR&gt;2004</a:t>
            </a:r>
            <a:r>
              <a:rPr lang="ru-RU" sz="1600" b="1" baseline="-25000" dirty="0" smtClean="0"/>
              <a:t>) </a:t>
            </a:r>
            <a:r>
              <a:rPr lang="en-US" sz="1600" b="1" dirty="0" smtClean="0"/>
              <a:t>CAR</a:t>
            </a:r>
            <a:r>
              <a:rPr lang="ru-RU" sz="1600" b="1" dirty="0" smtClean="0"/>
              <a:t> × </a:t>
            </a:r>
            <a:r>
              <a:rPr lang="en-US" sz="1600" b="1" dirty="0" smtClean="0"/>
              <a:t>MAKEMODEL. </a:t>
            </a:r>
            <a:r>
              <a:rPr lang="ru-RU" sz="1600" b="1" dirty="0" smtClean="0"/>
              <a:t>Что получится в результате этой операции?</a:t>
            </a:r>
            <a:endParaRPr lang="ru-RU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26" y="2861490"/>
            <a:ext cx="6691380" cy="36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25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Реляционная алгебра.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Язык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SQL.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Концепция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NoSQL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9473" y="1364739"/>
                <a:ext cx="868684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600" b="1" dirty="0" smtClean="0">
                    <a:solidFill>
                      <a:srgbClr val="C00000"/>
                    </a:solidFill>
                  </a:rPr>
                  <a:t>Задание №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4</a:t>
                </a:r>
                <a:r>
                  <a:rPr lang="ru-RU" sz="1600" b="1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algn="just"/>
                <a:r>
                  <a:rPr lang="ru-RU" sz="1600" b="1" dirty="0"/>
                  <a:t> </a:t>
                </a:r>
                <a:r>
                  <a:rPr lang="ru-RU" sz="1600" b="1" dirty="0" smtClean="0"/>
                  <a:t>    На рисунке ниже представлены связанные отношения. К данным отношениям применяется операция  внешнего соединения отношений и операция проекции: </a:t>
                </a:r>
                <a:r>
                  <a:rPr lang="ru-RU" sz="1600" b="1" dirty="0"/>
                  <a:t/>
                </a:r>
                <a:br>
                  <a:rPr lang="ru-RU" sz="1600" b="1" dirty="0"/>
                </a:br>
                <a:r>
                  <a:rPr lang="ru-RU" sz="1600" b="1" dirty="0" smtClean="0"/>
                  <a:t>π</a:t>
                </a:r>
                <a:r>
                  <a:rPr lang="ru-RU" sz="1600" b="1" baseline="-25000" dirty="0" smtClean="0"/>
                  <a:t>(</a:t>
                </a:r>
                <a:r>
                  <a:rPr lang="en-US" sz="1600" b="1" baseline="-25000" dirty="0" smtClean="0"/>
                  <a:t>MODEL, MAKE</a:t>
                </a:r>
                <a:r>
                  <a:rPr lang="ru-RU" sz="1600" b="1" baseline="-25000" dirty="0" smtClean="0"/>
                  <a:t>) </a:t>
                </a:r>
                <a:r>
                  <a:rPr lang="en-US" sz="1600" b="1" dirty="0" smtClean="0"/>
                  <a:t>MAKEMODEL</a:t>
                </a:r>
                <a:r>
                  <a:rPr lang="ru-RU" sz="1600" b="1" dirty="0"/>
                  <a:t>=</a:t>
                </a:r>
                <a14:m>
                  <m:oMath xmlns:m="http://schemas.openxmlformats.org/officeDocument/2006/math">
                    <m:r>
                      <a:rPr lang="ru-RU" sz="1600" b="1" i="1" dirty="0" smtClean="0">
                        <a:latin typeface="Cambria Math"/>
                        <a:ea typeface="Cambria Math"/>
                      </a:rPr>
                      <m:t>×=</m:t>
                    </m:r>
                  </m:oMath>
                </a14:m>
                <a:r>
                  <a:rPr lang="ru-RU" sz="1600" b="1" dirty="0" smtClean="0"/>
                  <a:t> </a:t>
                </a:r>
                <a:r>
                  <a:rPr lang="en-US" sz="1600" b="1" dirty="0" smtClean="0"/>
                  <a:t>MAKE. </a:t>
                </a:r>
                <a:r>
                  <a:rPr lang="ru-RU" sz="1600" b="1" dirty="0" smtClean="0"/>
                  <a:t>Что получится в результате этой операции?</a:t>
                </a:r>
                <a:endParaRPr lang="ru-RU" sz="1600" b="1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3" y="1364739"/>
                <a:ext cx="8686848" cy="1077218"/>
              </a:xfrm>
              <a:prstGeom prst="rect">
                <a:avLst/>
              </a:prstGeom>
              <a:blipFill>
                <a:blip r:embed="rId5"/>
                <a:stretch>
                  <a:fillRect l="-351" t="-1695" r="-421" b="-6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07" y="2547279"/>
            <a:ext cx="6691380" cy="36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1032" y="0"/>
            <a:ext cx="522268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Sansation" pitchFamily="2" charset="0"/>
              </a:rPr>
              <a:t>35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Реляционная алгебра.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Язык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SQL.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Концепция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NoSQL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086" y="2168901"/>
            <a:ext cx="74709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CREATE DATABASE </a:t>
            </a:r>
            <a:r>
              <a:rPr lang="ru-RU" sz="1600" b="1" dirty="0" err="1"/>
              <a:t>mydb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USE </a:t>
            </a:r>
            <a:r>
              <a:rPr lang="ru-RU" sz="1600" b="1" dirty="0" err="1"/>
              <a:t>mydb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CREATE TABLE </a:t>
            </a:r>
            <a:r>
              <a:rPr lang="ru-RU" sz="1600" b="1" dirty="0" err="1"/>
              <a:t>mytable</a:t>
            </a:r>
            <a:r>
              <a:rPr lang="ru-RU" sz="1600" b="1" dirty="0"/>
              <a:t> ( </a:t>
            </a:r>
            <a:r>
              <a:rPr lang="ru-RU" sz="1600" b="1" dirty="0" err="1"/>
              <a:t>id</a:t>
            </a:r>
            <a:r>
              <a:rPr lang="ru-RU" sz="1600" b="1" dirty="0"/>
              <a:t> INT PRIMARY KEY, name VARCHAR(20) );</a:t>
            </a:r>
          </a:p>
          <a:p>
            <a:r>
              <a:rPr lang="ru-RU" sz="1600" b="1" dirty="0"/>
              <a:t>INSERT INTO </a:t>
            </a:r>
            <a:r>
              <a:rPr lang="ru-RU" sz="1600" b="1" dirty="0" err="1"/>
              <a:t>mytable</a:t>
            </a:r>
            <a:r>
              <a:rPr lang="ru-RU" sz="1600" b="1" dirty="0"/>
              <a:t> VALUES ( 1, '</a:t>
            </a:r>
            <a:r>
              <a:rPr lang="ru-RU" sz="1600" b="1" dirty="0" err="1"/>
              <a:t>Will</a:t>
            </a:r>
            <a:r>
              <a:rPr lang="ru-RU" sz="1600" b="1" dirty="0"/>
              <a:t>' );</a:t>
            </a:r>
          </a:p>
          <a:p>
            <a:r>
              <a:rPr lang="ru-RU" sz="1600" b="1" dirty="0"/>
              <a:t>INSERT INTO </a:t>
            </a:r>
            <a:r>
              <a:rPr lang="ru-RU" sz="1600" b="1" dirty="0" err="1"/>
              <a:t>mytable</a:t>
            </a:r>
            <a:r>
              <a:rPr lang="ru-RU" sz="1600" b="1" dirty="0"/>
              <a:t> VALUES ( 2, '</a:t>
            </a:r>
            <a:r>
              <a:rPr lang="ru-RU" sz="1600" b="1" dirty="0" err="1"/>
              <a:t>Marry</a:t>
            </a:r>
            <a:r>
              <a:rPr lang="ru-RU" sz="1600" b="1" dirty="0"/>
              <a:t>' );</a:t>
            </a:r>
          </a:p>
          <a:p>
            <a:r>
              <a:rPr lang="ru-RU" sz="1600" b="1" dirty="0"/>
              <a:t>INSERT INTO </a:t>
            </a:r>
            <a:r>
              <a:rPr lang="ru-RU" sz="1600" b="1" dirty="0" err="1"/>
              <a:t>mytable</a:t>
            </a:r>
            <a:r>
              <a:rPr lang="ru-RU" sz="1600" b="1" dirty="0"/>
              <a:t> VALUES ( 3, '</a:t>
            </a:r>
            <a:r>
              <a:rPr lang="ru-RU" sz="1600" b="1" dirty="0" err="1"/>
              <a:t>Dean</a:t>
            </a:r>
            <a:r>
              <a:rPr lang="ru-RU" sz="1600" b="1" dirty="0"/>
              <a:t>' );</a:t>
            </a:r>
          </a:p>
          <a:p>
            <a:r>
              <a:rPr lang="ru-RU" sz="1600" b="1" dirty="0"/>
              <a:t>SELECT </a:t>
            </a:r>
            <a:r>
              <a:rPr lang="ru-RU" sz="1600" b="1" dirty="0" err="1"/>
              <a:t>id</a:t>
            </a:r>
            <a:r>
              <a:rPr lang="ru-RU" sz="1600" b="1" dirty="0"/>
              <a:t>, name FROM </a:t>
            </a:r>
            <a:r>
              <a:rPr lang="ru-RU" sz="1600" b="1" dirty="0" err="1"/>
              <a:t>mytable</a:t>
            </a:r>
            <a:r>
              <a:rPr lang="ru-RU" sz="1600" b="1" dirty="0"/>
              <a:t> WHERE </a:t>
            </a:r>
            <a:r>
              <a:rPr lang="ru-RU" sz="1600" b="1" dirty="0" err="1"/>
              <a:t>id</a:t>
            </a:r>
            <a:r>
              <a:rPr lang="ru-RU" sz="1600" b="1" dirty="0"/>
              <a:t> = 1;</a:t>
            </a:r>
          </a:p>
          <a:p>
            <a:r>
              <a:rPr lang="ru-RU" sz="1600" b="1" dirty="0"/>
              <a:t>UPDATE </a:t>
            </a:r>
            <a:r>
              <a:rPr lang="ru-RU" sz="1600" b="1" dirty="0" err="1"/>
              <a:t>mytable</a:t>
            </a:r>
            <a:r>
              <a:rPr lang="ru-RU" sz="1600" b="1" dirty="0"/>
              <a:t> SET name = '</a:t>
            </a:r>
            <a:r>
              <a:rPr lang="ru-RU" sz="1600" b="1" dirty="0" err="1"/>
              <a:t>Willy</a:t>
            </a:r>
            <a:r>
              <a:rPr lang="ru-RU" sz="1600" b="1" dirty="0"/>
              <a:t>' WHERE </a:t>
            </a:r>
            <a:r>
              <a:rPr lang="ru-RU" sz="1600" b="1" dirty="0" err="1"/>
              <a:t>id</a:t>
            </a:r>
            <a:r>
              <a:rPr lang="ru-RU" sz="1600" b="1" dirty="0"/>
              <a:t> = 1;</a:t>
            </a:r>
          </a:p>
          <a:p>
            <a:r>
              <a:rPr lang="ru-RU" sz="1600" b="1" dirty="0"/>
              <a:t>SELECT </a:t>
            </a:r>
            <a:r>
              <a:rPr lang="ru-RU" sz="1600" b="1" dirty="0" err="1"/>
              <a:t>id</a:t>
            </a:r>
            <a:r>
              <a:rPr lang="ru-RU" sz="1600" b="1" dirty="0"/>
              <a:t>, name FROM </a:t>
            </a:r>
            <a:r>
              <a:rPr lang="ru-RU" sz="1600" b="1" dirty="0" err="1"/>
              <a:t>mytable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DELETE FROM </a:t>
            </a:r>
            <a:r>
              <a:rPr lang="ru-RU" sz="1600" b="1" dirty="0" err="1"/>
              <a:t>mytable</a:t>
            </a:r>
            <a:r>
              <a:rPr lang="ru-RU" sz="1600" b="1" dirty="0"/>
              <a:t> WHERE </a:t>
            </a:r>
            <a:r>
              <a:rPr lang="ru-RU" sz="1600" b="1" dirty="0" err="1"/>
              <a:t>id</a:t>
            </a:r>
            <a:r>
              <a:rPr lang="ru-RU" sz="1600" b="1" dirty="0"/>
              <a:t> = 1;</a:t>
            </a:r>
          </a:p>
          <a:p>
            <a:r>
              <a:rPr lang="ru-RU" sz="1600" b="1" dirty="0"/>
              <a:t>SELECT </a:t>
            </a:r>
            <a:r>
              <a:rPr lang="ru-RU" sz="1600" b="1" dirty="0" err="1"/>
              <a:t>id</a:t>
            </a:r>
            <a:r>
              <a:rPr lang="ru-RU" sz="1600" b="1" dirty="0"/>
              <a:t>, name FROM </a:t>
            </a:r>
            <a:r>
              <a:rPr lang="ru-RU" sz="1600" b="1" dirty="0" err="1"/>
              <a:t>mytable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DROP DATABASE </a:t>
            </a:r>
            <a:r>
              <a:rPr lang="ru-RU" sz="1600" b="1" dirty="0" err="1"/>
              <a:t>mydb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SELECT </a:t>
            </a:r>
            <a:r>
              <a:rPr lang="ru-RU" sz="1600" b="1" dirty="0" err="1"/>
              <a:t>count</a:t>
            </a:r>
            <a:r>
              <a:rPr lang="ru-RU" sz="1600" b="1" dirty="0"/>
              <a:t>(1) from </a:t>
            </a:r>
            <a:r>
              <a:rPr lang="ru-RU" sz="1600" b="1" dirty="0" err="1"/>
              <a:t>mytable</a:t>
            </a:r>
            <a:r>
              <a:rPr lang="ru-RU" sz="1600" b="1" dirty="0"/>
              <a:t>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8088" y="1246172"/>
            <a:ext cx="8754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№</a:t>
            </a:r>
            <a:r>
              <a:rPr lang="en-US" sz="1600" b="1" dirty="0" smtClean="0">
                <a:solidFill>
                  <a:srgbClr val="C00000"/>
                </a:solidFill>
              </a:rPr>
              <a:t>5</a:t>
            </a:r>
            <a:r>
              <a:rPr lang="ru-RU" sz="1600" b="1" dirty="0" smtClean="0">
                <a:solidFill>
                  <a:srgbClr val="C00000"/>
                </a:solidFill>
              </a:rPr>
              <a:t>.</a:t>
            </a:r>
            <a:endParaRPr lang="ru-RU" sz="16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/>
              <a:t> Ниже </a:t>
            </a:r>
            <a:r>
              <a:rPr lang="ru-RU" sz="1600" b="1" dirty="0" smtClean="0"/>
              <a:t>представлен программный код на языке </a:t>
            </a:r>
            <a:r>
              <a:rPr lang="en-US" sz="1600" b="1" dirty="0" smtClean="0"/>
              <a:t>SQL</a:t>
            </a:r>
            <a:r>
              <a:rPr lang="ru-RU" sz="1600" b="1" dirty="0" smtClean="0"/>
              <a:t>. Дайте пояснение по каждой команде о ее назначении и результате (какие изменения произойдут в созданной базе данных). 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2757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8509</TotalTime>
  <Words>341</Words>
  <Application>Microsoft Office PowerPoint</Application>
  <PresentationFormat>Экран (4:3)</PresentationFormat>
  <Paragraphs>61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946</cp:revision>
  <dcterms:created xsi:type="dcterms:W3CDTF">2011-02-07T16:44:09Z</dcterms:created>
  <dcterms:modified xsi:type="dcterms:W3CDTF">2018-11-26T08:48:28Z</dcterms:modified>
</cp:coreProperties>
</file>