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488" r:id="rId3"/>
    <p:sldId id="353" r:id="rId4"/>
    <p:sldId id="460" r:id="rId5"/>
    <p:sldId id="489" r:id="rId6"/>
    <p:sldId id="461" r:id="rId7"/>
    <p:sldId id="462" r:id="rId8"/>
    <p:sldId id="515" r:id="rId9"/>
    <p:sldId id="463" r:id="rId10"/>
    <p:sldId id="464" r:id="rId11"/>
    <p:sldId id="465" r:id="rId12"/>
    <p:sldId id="490" r:id="rId13"/>
    <p:sldId id="354" r:id="rId14"/>
    <p:sldId id="466" r:id="rId15"/>
    <p:sldId id="467" r:id="rId16"/>
    <p:sldId id="468" r:id="rId17"/>
    <p:sldId id="491" r:id="rId18"/>
    <p:sldId id="355" r:id="rId19"/>
    <p:sldId id="492" r:id="rId20"/>
    <p:sldId id="356" r:id="rId21"/>
    <p:sldId id="469" r:id="rId22"/>
    <p:sldId id="470" r:id="rId23"/>
    <p:sldId id="471" r:id="rId24"/>
    <p:sldId id="493" r:id="rId25"/>
    <p:sldId id="472" r:id="rId26"/>
    <p:sldId id="473" r:id="rId27"/>
    <p:sldId id="474" r:id="rId28"/>
    <p:sldId id="494" r:id="rId29"/>
    <p:sldId id="357" r:id="rId30"/>
    <p:sldId id="476" r:id="rId31"/>
    <p:sldId id="516" r:id="rId32"/>
    <p:sldId id="495" r:id="rId33"/>
    <p:sldId id="475" r:id="rId34"/>
    <p:sldId id="477" r:id="rId35"/>
    <p:sldId id="496" r:id="rId36"/>
    <p:sldId id="478" r:id="rId37"/>
    <p:sldId id="479" r:id="rId38"/>
    <p:sldId id="480" r:id="rId39"/>
    <p:sldId id="481" r:id="rId40"/>
    <p:sldId id="482" r:id="rId41"/>
    <p:sldId id="483" r:id="rId42"/>
    <p:sldId id="497" r:id="rId43"/>
    <p:sldId id="484" r:id="rId44"/>
    <p:sldId id="485" r:id="rId45"/>
    <p:sldId id="486" r:id="rId46"/>
    <p:sldId id="487" r:id="rId47"/>
    <p:sldId id="498" r:id="rId48"/>
    <p:sldId id="367" r:id="rId49"/>
    <p:sldId id="499" r:id="rId50"/>
    <p:sldId id="501" r:id="rId51"/>
    <p:sldId id="500" r:id="rId52"/>
    <p:sldId id="517" r:id="rId53"/>
    <p:sldId id="503" r:id="rId54"/>
    <p:sldId id="518" r:id="rId55"/>
    <p:sldId id="504" r:id="rId56"/>
    <p:sldId id="502" r:id="rId57"/>
    <p:sldId id="506" r:id="rId58"/>
    <p:sldId id="519" r:id="rId59"/>
    <p:sldId id="507" r:id="rId60"/>
    <p:sldId id="520" r:id="rId61"/>
    <p:sldId id="508" r:id="rId62"/>
    <p:sldId id="509" r:id="rId63"/>
    <p:sldId id="510" r:id="rId64"/>
    <p:sldId id="511" r:id="rId65"/>
    <p:sldId id="521" r:id="rId66"/>
    <p:sldId id="512" r:id="rId67"/>
    <p:sldId id="513" r:id="rId68"/>
    <p:sldId id="522" r:id="rId69"/>
    <p:sldId id="514" r:id="rId70"/>
    <p:sldId id="523" r:id="rId71"/>
    <p:sldId id="524" r:id="rId72"/>
    <p:sldId id="270" r:id="rId73"/>
    <p:sldId id="272" r:id="rId74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7721" autoAdjust="0"/>
    <p:restoredTop sz="99821" autoAdjust="0"/>
  </p:normalViewPr>
  <p:slideViewPr>
    <p:cSldViewPr showGuides="1">
      <p:cViewPr>
        <p:scale>
          <a:sx n="66" d="100"/>
          <a:sy n="66" d="100"/>
        </p:scale>
        <p:origin x="-1956" y="-27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92398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7964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39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40</a:t>
            </a:fld>
            <a:endParaRPr lang="mk-MK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41</a:t>
            </a:fld>
            <a:endParaRPr lang="mk-MK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42</a:t>
            </a:fld>
            <a:endParaRPr lang="mk-MK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43</a:t>
            </a:fld>
            <a:endParaRPr lang="mk-MK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44</a:t>
            </a:fld>
            <a:endParaRPr lang="mk-MK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45</a:t>
            </a:fld>
            <a:endParaRPr lang="mk-MK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46</a:t>
            </a:fld>
            <a:endParaRPr lang="mk-MK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47</a:t>
            </a:fld>
            <a:endParaRPr lang="mk-MK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48</a:t>
            </a:fld>
            <a:endParaRPr lang="mk-MK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49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50</a:t>
            </a:fld>
            <a:endParaRPr lang="mk-MK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51</a:t>
            </a:fld>
            <a:endParaRPr lang="mk-MK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52</a:t>
            </a:fld>
            <a:endParaRPr lang="mk-MK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53</a:t>
            </a:fld>
            <a:endParaRPr lang="mk-MK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54</a:t>
            </a:fld>
            <a:endParaRPr lang="mk-MK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55</a:t>
            </a:fld>
            <a:endParaRPr lang="mk-MK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56</a:t>
            </a:fld>
            <a:endParaRPr lang="mk-MK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57</a:t>
            </a:fld>
            <a:endParaRPr lang="mk-MK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58</a:t>
            </a:fld>
            <a:endParaRPr lang="mk-MK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59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60</a:t>
            </a:fld>
            <a:endParaRPr lang="mk-MK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61</a:t>
            </a:fld>
            <a:endParaRPr lang="mk-MK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62</a:t>
            </a:fld>
            <a:endParaRPr lang="mk-MK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63</a:t>
            </a:fld>
            <a:endParaRPr lang="mk-MK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64</a:t>
            </a:fld>
            <a:endParaRPr lang="mk-MK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65</a:t>
            </a:fld>
            <a:endParaRPr lang="mk-MK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66</a:t>
            </a:fld>
            <a:endParaRPr lang="mk-MK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67</a:t>
            </a:fld>
            <a:endParaRPr lang="mk-MK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68</a:t>
            </a:fld>
            <a:endParaRPr lang="mk-MK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69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70</a:t>
            </a:fld>
            <a:endParaRPr lang="mk-MK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71</a:t>
            </a:fld>
            <a:endParaRPr lang="mk-MK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72</a:t>
            </a:fld>
            <a:endParaRPr lang="mk-MK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73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15.04.2015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gi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eg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gif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gif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Модели баз данных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Функциональная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 descr="http://fadyart.com/en/images/stories/component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16" y="1239197"/>
            <a:ext cx="8564246" cy="504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6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Объектно-ориентированная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 descr="http://www.cs.sjsu.edu/%7Epearce/oom/patterns2/modeling_files/image003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8" y="1538748"/>
            <a:ext cx="8686154" cy="38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1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НА ОСНОВЕ ЗАПИСЕЙ.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06152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Модели данных на основе записей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8" y="1305342"/>
            <a:ext cx="8844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модели </a:t>
            </a:r>
            <a:r>
              <a:rPr lang="ru-RU" sz="1600" b="1" dirty="0">
                <a:solidFill>
                  <a:srgbClr val="C00000"/>
                </a:solidFill>
              </a:rPr>
              <a:t>на основе записей </a:t>
            </a:r>
            <a:r>
              <a:rPr lang="ru-RU" sz="1600" b="1" dirty="0"/>
              <a:t>база данных состоит из нескольких записей фиксированного формата, которые могут иметь разные типы.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Каждый </a:t>
            </a:r>
            <a:r>
              <a:rPr lang="ru-RU" sz="1600" b="1" dirty="0">
                <a:solidFill>
                  <a:srgbClr val="C00000"/>
                </a:solidFill>
              </a:rPr>
              <a:t>тип записи </a:t>
            </a:r>
            <a:r>
              <a:rPr lang="ru-RU" sz="1600" b="1" dirty="0"/>
              <a:t>определяет фиксированное количество полей, каждое из которых имеет фиксированную длину.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r>
              <a:rPr lang="ru-RU" sz="1600" b="1" dirty="0"/>
              <a:t>Существуют три основных типа логических моделей данных на основе записей: </a:t>
            </a:r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реляционная </a:t>
            </a:r>
            <a:r>
              <a:rPr lang="ru-RU" sz="1600" b="1" dirty="0">
                <a:solidFill>
                  <a:srgbClr val="C00000"/>
                </a:solidFill>
              </a:rPr>
              <a:t>модель данных </a:t>
            </a:r>
            <a:r>
              <a:rPr lang="ru-RU" sz="1600" b="1" dirty="0"/>
              <a:t>(</a:t>
            </a:r>
            <a:r>
              <a:rPr lang="ru-RU" sz="1600" b="1" i="1" dirty="0" err="1"/>
              <a:t>relational</a:t>
            </a:r>
            <a:r>
              <a:rPr lang="ru-RU" sz="1600" b="1" i="1" dirty="0"/>
              <a:t> </a:t>
            </a:r>
            <a:r>
              <a:rPr lang="ru-RU" sz="1600" b="1" i="1" dirty="0" err="1"/>
              <a:t>data</a:t>
            </a:r>
            <a:r>
              <a:rPr lang="ru-RU" sz="1600" b="1" i="1" dirty="0"/>
              <a:t> </a:t>
            </a:r>
            <a:r>
              <a:rPr lang="ru-RU" sz="1600" b="1" i="1" dirty="0" err="1"/>
              <a:t>model</a:t>
            </a:r>
            <a:r>
              <a:rPr lang="ru-RU" sz="1600" b="1" dirty="0"/>
              <a:t>), </a:t>
            </a:r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сетевая </a:t>
            </a:r>
            <a:r>
              <a:rPr lang="ru-RU" sz="1600" b="1" dirty="0">
                <a:solidFill>
                  <a:srgbClr val="C00000"/>
                </a:solidFill>
              </a:rPr>
              <a:t>модель данных </a:t>
            </a:r>
            <a:r>
              <a:rPr lang="ru-RU" sz="1600" b="1" dirty="0"/>
              <a:t>(</a:t>
            </a:r>
            <a:r>
              <a:rPr lang="ru-RU" sz="1600" b="1" i="1" dirty="0" err="1"/>
              <a:t>network</a:t>
            </a:r>
            <a:r>
              <a:rPr lang="ru-RU" sz="1600" b="1" i="1" dirty="0"/>
              <a:t> </a:t>
            </a:r>
            <a:r>
              <a:rPr lang="ru-RU" sz="1600" b="1" i="1" dirty="0" err="1"/>
              <a:t>data</a:t>
            </a:r>
            <a:r>
              <a:rPr lang="ru-RU" sz="1600" b="1" i="1" dirty="0"/>
              <a:t> </a:t>
            </a:r>
            <a:r>
              <a:rPr lang="ru-RU" sz="1600" b="1" i="1" dirty="0" err="1"/>
              <a:t>model</a:t>
            </a:r>
            <a:r>
              <a:rPr lang="ru-RU" sz="1600" b="1" dirty="0"/>
              <a:t>), </a:t>
            </a:r>
          </a:p>
          <a:p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иерархическая </a:t>
            </a:r>
            <a:r>
              <a:rPr lang="ru-RU" sz="1600" b="1" dirty="0">
                <a:solidFill>
                  <a:srgbClr val="C00000"/>
                </a:solidFill>
              </a:rPr>
              <a:t>модель данных </a:t>
            </a:r>
            <a:r>
              <a:rPr lang="ru-RU" sz="1600" b="1" dirty="0"/>
              <a:t>(</a:t>
            </a:r>
            <a:r>
              <a:rPr lang="ru-RU" sz="1600" b="1" i="1" dirty="0" err="1"/>
              <a:t>hierarchical</a:t>
            </a:r>
            <a:r>
              <a:rPr lang="ru-RU" sz="1600" b="1" i="1" dirty="0"/>
              <a:t> </a:t>
            </a:r>
            <a:r>
              <a:rPr lang="ru-RU" sz="1600" b="1" i="1" dirty="0" err="1"/>
              <a:t>data</a:t>
            </a:r>
            <a:r>
              <a:rPr lang="ru-RU" sz="1600" b="1" i="1" dirty="0"/>
              <a:t> </a:t>
            </a:r>
            <a:r>
              <a:rPr lang="ru-RU" sz="1600" b="1" i="1" dirty="0" err="1"/>
              <a:t>model</a:t>
            </a:r>
            <a:r>
              <a:rPr lang="ru-RU" sz="1600" b="1" dirty="0"/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модель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 descr="http://www.ibm.com/developerworks/library/x-matters8/rela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6" y="1358724"/>
            <a:ext cx="7470996" cy="464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8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Сетевая модель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" y="1628760"/>
            <a:ext cx="8892576" cy="373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1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Иерархическая модель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0" name="Picture 2" descr="&amp;Icy;&amp;iecy;&amp;rcy;&amp;acy;&amp;rcy;&amp;khcy;&amp;icy;&amp;yacy;, &amp;yacy;&amp;vcy;&amp;lcy;&amp;yacy;&amp;yucy;&amp;shchcy;&amp;acy;&amp;yacy;&amp;scy;&amp;yacy; &amp;pcy;&amp;rcy;&amp;ocy;&amp;icy;&amp;zcy;&amp;vcy;&amp;ocy;&amp;dcy;&amp;ncy;&amp;ocy;&amp;jcy; &amp;ocy;&amp;tcy; &amp;scy;&amp;tcy;&amp;rcy;&amp;ucy;&amp;kcy;&amp;tcy;&amp;ucy;&amp;rcy;&amp;ycy; &amp;mcy;&amp;ocy;&amp;dcy;&amp;iecy;&amp;lcy;&amp;i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4" y="1417132"/>
            <a:ext cx="5472400" cy="147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&amp;Pcy;&amp;rcy;&amp;icy;&amp;mcy;&amp;iecy;&amp;rcy; &amp;pcy;&amp;rcy;&amp;ocy;&amp;icy;&amp;zcy;&amp;vcy;&amp;ocy;&amp;dcy;&amp;ncy;&amp;ocy;&amp;jcy; &amp;icy;&amp;iecy;&amp;rcy;&amp;acy;&amp;rcy;&amp;khcy;&amp;icy;&amp;icy; &amp;ocy;&amp;tcy; &amp;ucy;&amp;zcy;&amp;lcy;&amp;acy; «&amp;Gcy;&amp;ocy;&amp;rcy;&amp;ncy;&amp;ycy;&amp;jcy; &amp;vcy;&amp;iecy;&amp;lcy;&amp;ocy;&amp;scy;&amp;icy;&amp;pcy;&amp;iecy;&amp;dcy;»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589" y="1334494"/>
            <a:ext cx="2929846" cy="48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84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ФИЗИЧЕСКИЕ МОДЕЛИ.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01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Физические 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Физические модели данных описывают то, как данные хранятся в компьютере, представляя информацию о структуре записей, их упорядоченности и существующих путях доступа.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Физических </a:t>
            </a:r>
            <a:r>
              <a:rPr lang="ru-RU" sz="1600" b="1" dirty="0"/>
              <a:t>моделей данных не так много, как логических, а самыми популярными среди них являются </a:t>
            </a:r>
            <a:r>
              <a:rPr lang="ru-RU" sz="1600" b="1" dirty="0">
                <a:solidFill>
                  <a:srgbClr val="C00000"/>
                </a:solidFill>
              </a:rPr>
              <a:t>обобщающая модель </a:t>
            </a:r>
            <a:r>
              <a:rPr lang="ru-RU" sz="1600" b="1" dirty="0"/>
              <a:t>(</a:t>
            </a:r>
            <a:r>
              <a:rPr lang="ru-RU" sz="1600" b="1" i="1" dirty="0" err="1"/>
              <a:t>unifying</a:t>
            </a:r>
            <a:r>
              <a:rPr lang="ru-RU" sz="1600" b="1" i="1" dirty="0"/>
              <a:t> </a:t>
            </a:r>
            <a:r>
              <a:rPr lang="ru-RU" sz="1600" b="1" i="1" dirty="0" err="1"/>
              <a:t>model</a:t>
            </a:r>
            <a:r>
              <a:rPr lang="ru-RU" sz="1600" b="1" dirty="0"/>
              <a:t>) и </a:t>
            </a:r>
            <a:r>
              <a:rPr lang="ru-RU" sz="1600" b="1" dirty="0">
                <a:solidFill>
                  <a:srgbClr val="C00000"/>
                </a:solidFill>
              </a:rPr>
              <a:t>модель памяти кадров </a:t>
            </a:r>
            <a:r>
              <a:rPr lang="ru-RU" sz="1600" b="1" dirty="0"/>
              <a:t>(</a:t>
            </a:r>
            <a:r>
              <a:rPr lang="ru-RU" sz="1600" b="1" i="1" dirty="0" err="1"/>
              <a:t>frame</a:t>
            </a:r>
            <a:r>
              <a:rPr lang="ru-RU" sz="1600" b="1" i="1" dirty="0"/>
              <a:t> </a:t>
            </a:r>
            <a:r>
              <a:rPr lang="ru-RU" sz="1600" b="1" i="1" dirty="0" err="1"/>
              <a:t>memory</a:t>
            </a:r>
            <a:r>
              <a:rPr lang="ru-RU" sz="1600" b="1" dirty="0"/>
              <a:t>).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042" y="2708904"/>
            <a:ext cx="4216716" cy="274086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13" y="2708904"/>
            <a:ext cx="4267810" cy="1980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ИЕРАРХИЧЕСКАЯ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622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ДАННЫХ. ОСНОВНЫЕ ОПРЕДЕЛЕНИЯ.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67328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Иерархическая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</a:t>
            </a:r>
            <a:r>
              <a:rPr lang="ru-RU" sz="1600" b="1" dirty="0">
                <a:solidFill>
                  <a:srgbClr val="C00000"/>
                </a:solidFill>
              </a:rPr>
              <a:t>иерархической модели связи </a:t>
            </a:r>
            <a:r>
              <a:rPr lang="ru-RU" sz="1600" b="1" dirty="0"/>
              <a:t>между данными можно описать с помощью упорядоченного графа (или дерева).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</p:txBody>
      </p:sp>
      <p:pic>
        <p:nvPicPr>
          <p:cNvPr id="8194" name="Picture 2" descr="&amp;Pcy;&amp;rcy;&amp;iecy;&amp;dcy;&amp;scy;&amp;tcy;&amp;acy;&amp;vcy;&amp;lcy;&amp;iecy;&amp;ncy;&amp;icy;&amp;iecy; &amp;scy;&amp;vcy;&amp;yacy;&amp;zcy;&amp;iecy;&amp;jcy; &amp;vcy; &amp;icy;&amp;iecy;&amp;rcy;&amp;acy;&amp;rcy;&amp;khcy;&amp;icy;&amp;chcy;&amp;iecy;&amp;scy;&amp;kcy;&amp;ocy;&amp;jcy; &amp;mcy;&amp;ocy;&amp;dcy;&amp;iecy;&amp;lcy;&amp;icy;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684" y="1718772"/>
            <a:ext cx="1890252" cy="142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28576" y="1898796"/>
            <a:ext cx="65037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описания структуры (схемы) иерархической БД на некотором языке программирования используется </a:t>
            </a:r>
            <a:r>
              <a:rPr lang="ru-RU" sz="1600" b="1" dirty="0">
                <a:solidFill>
                  <a:srgbClr val="C00000"/>
                </a:solidFill>
              </a:rPr>
              <a:t>древовидная структура</a:t>
            </a:r>
            <a:r>
              <a:rPr lang="ru-RU" sz="1600" b="1" dirty="0"/>
              <a:t>, в узлах которой стоят объекты с типом данных «узел». Объект «узел» схож с типами данных «</a:t>
            </a:r>
            <a:r>
              <a:rPr lang="ru-RU" sz="1600" b="1" dirty="0">
                <a:solidFill>
                  <a:srgbClr val="C00000"/>
                </a:solidFill>
              </a:rPr>
              <a:t>структура</a:t>
            </a:r>
            <a:r>
              <a:rPr lang="ru-RU" sz="1600" b="1" dirty="0"/>
              <a:t>» языков программирования С и «</a:t>
            </a:r>
            <a:r>
              <a:rPr lang="ru-RU" sz="1600" b="1" dirty="0">
                <a:solidFill>
                  <a:srgbClr val="C00000"/>
                </a:solidFill>
              </a:rPr>
              <a:t>запись</a:t>
            </a:r>
            <a:r>
              <a:rPr lang="ru-RU" sz="1600" b="1" dirty="0"/>
              <a:t>» языка </a:t>
            </a:r>
            <a:r>
              <a:rPr lang="ru-RU" sz="1600" b="1" dirty="0" err="1"/>
              <a:t>Pascal</a:t>
            </a:r>
            <a:r>
              <a:rPr lang="ru-RU" sz="1600" b="1" dirty="0"/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424" y="3248976"/>
            <a:ext cx="857351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них допускается вложенность типов, каждый из которых находится на некотором уровне. Тип «узел» является составным. Он включает в себя ссылки на подобъекты («поддеревья»), каждый из которых, и свою очередь, является типом «узел» с другими вложенными объектами. Каждое «дерево» состоит из одного «корневого» объекта (узла) и упорядоченного набора (возможно, пустого) подчиненных узлов.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Каждый </a:t>
            </a:r>
            <a:r>
              <a:rPr lang="ru-RU" sz="1600" b="1" dirty="0"/>
              <a:t>из элементарных узлов, включенных в «дерево», несет в себе простую или составную информацию, заключенную в прикрепленном к нему объекте. Простой «узел» несет в </a:t>
            </a:r>
            <a:r>
              <a:rPr lang="ru-RU" sz="1600" b="1" dirty="0" smtClean="0"/>
              <a:t>себе </a:t>
            </a:r>
            <a:r>
              <a:rPr lang="ru-RU" sz="1600" b="1" dirty="0"/>
              <a:t>объект из одного типа, например числового, а составной объединяет некоторую совокупность типов, например, целое, строку символов и указатель (ссылку).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Иерархическая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организации физического размещения иерархических данных в памяти </a:t>
            </a:r>
            <a:r>
              <a:rPr lang="ru-RU" sz="1600" b="1" dirty="0" smtClean="0"/>
              <a:t>могут </a:t>
            </a:r>
            <a:r>
              <a:rPr lang="ru-RU" sz="1600" b="1" dirty="0"/>
              <a:t>использоваться следующие группы методов: </a:t>
            </a:r>
          </a:p>
          <a:p>
            <a:pPr algn="just"/>
            <a:r>
              <a:rPr lang="ru-RU" sz="1600" b="1" dirty="0" smtClean="0"/>
              <a:t>- представление </a:t>
            </a:r>
            <a:r>
              <a:rPr lang="ru-RU" sz="1600" b="1" dirty="0"/>
              <a:t>линейным списком </a:t>
            </a:r>
            <a:r>
              <a:rPr lang="ru-RU" sz="1600" b="1" dirty="0">
                <a:solidFill>
                  <a:srgbClr val="C00000"/>
                </a:solidFill>
              </a:rPr>
              <a:t>с последовательным распределением памяти </a:t>
            </a:r>
            <a:r>
              <a:rPr lang="ru-RU" sz="1600" b="1" dirty="0"/>
              <a:t>(адресная арифметика, левосписковые структуры); </a:t>
            </a:r>
          </a:p>
          <a:p>
            <a:pPr algn="just"/>
            <a:r>
              <a:rPr lang="ru-RU" sz="1600" b="1" dirty="0" smtClean="0"/>
              <a:t>- представление </a:t>
            </a:r>
            <a:r>
              <a:rPr lang="ru-RU" sz="1600" b="1" dirty="0">
                <a:solidFill>
                  <a:srgbClr val="C00000"/>
                </a:solidFill>
              </a:rPr>
              <a:t>связными линейными списками </a:t>
            </a:r>
            <a:r>
              <a:rPr lang="ru-RU" sz="1600" b="1" dirty="0"/>
              <a:t>(методы, использующие указатели и справочники). </a:t>
            </a:r>
          </a:p>
        </p:txBody>
      </p:sp>
      <p:pic>
        <p:nvPicPr>
          <p:cNvPr id="9218" name="Picture 2" descr="&amp;Dcy;&amp;acy;&amp;ncy;&amp;ncy;&amp;ycy;&amp;iecy; &amp;vcy; &amp;icy;&amp;iecy;&amp;rcy;&amp;acy;&amp;rcy;&amp;khcy;&amp;icy;&amp;chcy;&amp;iecy;&amp;scy;&amp;kcy;&amp;ocy;&amp;jcy; &amp;bcy;&amp;acy;&amp;zcy;&amp;iecy; &amp;dcy;&amp;ycy;&amp;ncy;&amp;ncy;&amp;ycy;&amp;khcy;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55" y="2597274"/>
            <a:ext cx="5846950" cy="360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30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Иерархическая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15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 основным операциям манипулирования иерархически организованными данными относятся следующие: </a:t>
            </a:r>
          </a:p>
          <a:p>
            <a:pPr algn="just"/>
            <a:r>
              <a:rPr lang="ru-RU" sz="1600" b="1" dirty="0" smtClean="0"/>
              <a:t>- поиск </a:t>
            </a:r>
            <a:r>
              <a:rPr lang="ru-RU" sz="1600" b="1" dirty="0"/>
              <a:t>указанного экземпляра БД (например, дерева со значением 10 в поле </a:t>
            </a:r>
            <a:r>
              <a:rPr lang="ru-RU" sz="1600" b="1" dirty="0" err="1"/>
              <a:t>Отд_номер</a:t>
            </a:r>
            <a:r>
              <a:rPr lang="ru-RU" sz="1600" b="1" dirty="0"/>
              <a:t>); </a:t>
            </a:r>
          </a:p>
          <a:p>
            <a:pPr algn="just"/>
            <a:r>
              <a:rPr lang="ru-RU" sz="1600" b="1" dirty="0" smtClean="0"/>
              <a:t>- переход </a:t>
            </a:r>
            <a:r>
              <a:rPr lang="ru-RU" sz="1600" b="1" dirty="0"/>
              <a:t>от одного дерева к другому; </a:t>
            </a:r>
          </a:p>
          <a:p>
            <a:pPr algn="just"/>
            <a:r>
              <a:rPr lang="ru-RU" sz="1600" b="1" dirty="0" smtClean="0"/>
              <a:t>- переход </a:t>
            </a:r>
            <a:r>
              <a:rPr lang="ru-RU" sz="1600" b="1" dirty="0"/>
              <a:t>от одной записи к другой внутри дерева (например, к следующей записи типа Сотрудники); </a:t>
            </a:r>
          </a:p>
          <a:p>
            <a:pPr algn="just"/>
            <a:r>
              <a:rPr lang="ru-RU" sz="1600" b="1" dirty="0" smtClean="0"/>
              <a:t>- вставка </a:t>
            </a:r>
            <a:r>
              <a:rPr lang="ru-RU" sz="1600" b="1" dirty="0"/>
              <a:t>новой записи в указанную позицию; </a:t>
            </a:r>
          </a:p>
          <a:p>
            <a:pPr algn="just"/>
            <a:r>
              <a:rPr lang="ru-RU" sz="1600" b="1" dirty="0" smtClean="0"/>
              <a:t>- удаление </a:t>
            </a:r>
            <a:r>
              <a:rPr lang="ru-RU" sz="1600" b="1" dirty="0"/>
              <a:t>текущей записи и т. д.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соответствии с определением типа «деревом, можно заключить, что между предками и потомками </a:t>
            </a:r>
            <a:r>
              <a:rPr lang="ru-RU" sz="1600" b="1" dirty="0">
                <a:solidFill>
                  <a:srgbClr val="C00000"/>
                </a:solidFill>
              </a:rPr>
              <a:t>автоматически поддерживается контроль целостности связей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Основное </a:t>
            </a:r>
            <a:r>
              <a:rPr lang="ru-RU" sz="1600" b="1" dirty="0"/>
              <a:t>правило контроля целостности формулируется следующим образом; </a:t>
            </a:r>
            <a:r>
              <a:rPr lang="ru-RU" sz="1600" b="1" dirty="0">
                <a:solidFill>
                  <a:srgbClr val="C00000"/>
                </a:solidFill>
              </a:rPr>
              <a:t>потомок не может существовать без родителя, а у некоторых родителей может не быть потомков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Механизмы </a:t>
            </a:r>
            <a:r>
              <a:rPr lang="ru-RU" sz="1600" b="1" dirty="0"/>
              <a:t>поддержания целостности связей между записями различных деревьев отсутствуют. </a:t>
            </a:r>
          </a:p>
        </p:txBody>
      </p:sp>
    </p:spTree>
    <p:extLst>
      <p:ext uri="{BB962C8B-B14F-4D97-AF65-F5344CB8AC3E}">
        <p14:creationId xmlns:p14="http://schemas.microsoft.com/office/powerpoint/2010/main" val="307813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Иерархическая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модель: достоинства и недостатки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эффективное </a:t>
            </a:r>
            <a:r>
              <a:rPr lang="ru-RU" sz="1600" b="1" dirty="0"/>
              <a:t>использование памяти </a:t>
            </a:r>
            <a:r>
              <a:rPr lang="ru-RU" sz="1600" b="1" dirty="0" smtClean="0"/>
              <a:t>и </a:t>
            </a:r>
            <a:r>
              <a:rPr lang="ru-RU" sz="1600" b="1" dirty="0"/>
              <a:t>неплохие показатели времени выполнения основных операций над данными. Иерархическая модель данных удобна для работы с иерархически упорядоченной информацией.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</a:t>
            </a:r>
            <a:r>
              <a:rPr lang="ru-RU" sz="1600" b="1" dirty="0"/>
              <a:t> </a:t>
            </a:r>
            <a:r>
              <a:rPr lang="ru-RU" sz="1600" b="1" dirty="0" smtClean="0"/>
              <a:t>громоздкость </a:t>
            </a:r>
            <a:r>
              <a:rPr lang="ru-RU" sz="1600" b="1" dirty="0"/>
              <a:t>для обработки информации с достаточно сложными логическими связями, а также сложность понимания для обычного пользователя.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На </a:t>
            </a:r>
            <a:r>
              <a:rPr lang="ru-RU" sz="1600" b="1" dirty="0"/>
              <a:t>иерархической модели данных основано сравнительно ограниченное количество СУБД, в числе которых можно назвать зарубежные системы </a:t>
            </a:r>
            <a:r>
              <a:rPr lang="ru-RU" sz="1600" b="1" dirty="0">
                <a:solidFill>
                  <a:srgbClr val="C00000"/>
                </a:solidFill>
              </a:rPr>
              <a:t>IMS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PC/</a:t>
            </a:r>
            <a:r>
              <a:rPr lang="ru-RU" sz="1600" b="1" dirty="0" err="1">
                <a:solidFill>
                  <a:srgbClr val="C00000"/>
                </a:solidFill>
              </a:rPr>
              <a:t>Focus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Team-Up</a:t>
            </a:r>
            <a:r>
              <a:rPr lang="ru-RU" sz="1600" b="1" dirty="0"/>
              <a:t> и </a:t>
            </a:r>
            <a:r>
              <a:rPr lang="ru-RU" sz="1600" b="1" dirty="0" err="1">
                <a:solidFill>
                  <a:srgbClr val="C00000"/>
                </a:solidFill>
              </a:rPr>
              <a:t>Data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 smtClean="0">
                <a:solidFill>
                  <a:srgbClr val="C00000"/>
                </a:solidFill>
              </a:rPr>
              <a:t>Edge</a:t>
            </a:r>
            <a:r>
              <a:rPr lang="ru-RU" sz="1600" b="1" dirty="0" smtClean="0"/>
              <a:t>.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8079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СЕТЕВАЯ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242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Сетевая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Сетевая модель данных </a:t>
            </a:r>
            <a:r>
              <a:rPr lang="ru-RU" sz="1600" b="1" dirty="0"/>
              <a:t>позволяет отображать разнообразные взаимосвязи элементов данных в виде произвольного </a:t>
            </a:r>
            <a:r>
              <a:rPr lang="ru-RU" sz="1600" b="1" dirty="0">
                <a:solidFill>
                  <a:srgbClr val="C00000"/>
                </a:solidFill>
              </a:rPr>
              <a:t>графа</a:t>
            </a:r>
            <a:r>
              <a:rPr lang="ru-RU" sz="1600" b="1" dirty="0"/>
              <a:t>, обобщая тем самым иерархическую модель данных.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45314" y="1988808"/>
            <a:ext cx="6882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описания схемы сетевой БД используется две группы типов: «запись» и «связь». Тип «связь» определяется для двух типов «запись»: предка и </a:t>
            </a:r>
            <a:r>
              <a:rPr lang="ru-RU" sz="1600" b="1" dirty="0" smtClean="0"/>
              <a:t>потомка.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Переменные </a:t>
            </a:r>
            <a:r>
              <a:rPr lang="ru-RU" sz="1600" b="1" dirty="0"/>
              <a:t>типа «связь» являются экземплярами связей. </a:t>
            </a:r>
          </a:p>
        </p:txBody>
      </p:sp>
      <p:pic>
        <p:nvPicPr>
          <p:cNvPr id="10242" name="Picture 2" descr="&amp;Pcy;&amp;rcy;&amp;iecy;&amp;dcy;&amp;scy;&amp;tcy;&amp;acy;&amp;vcy;&amp;lcy;&amp;iecy;&amp;ncy;&amp;icy;&amp;iecy; &amp;scy;&amp;vcy;&amp;yacy;&amp;zcy;&amp;iecy;&amp;jcy; &amp;vcy; &amp;scy;&amp;iecy;&amp;tcy;&amp;iecy;&amp;vcy;&amp;ocy;&amp;jcy; &amp;mcy;&amp;ocy;&amp;dcy;&amp;iecy;&amp;lcy;&amp;icy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62" y="1842063"/>
            <a:ext cx="1696774" cy="127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081502" y="3429000"/>
            <a:ext cx="37434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Сетевая БД состоит из </a:t>
            </a:r>
            <a:r>
              <a:rPr lang="ru-RU" sz="1600" b="1" dirty="0">
                <a:solidFill>
                  <a:srgbClr val="C00000"/>
                </a:solidFill>
              </a:rPr>
              <a:t>набора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записей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набора соответствующих связей</a:t>
            </a:r>
            <a:r>
              <a:rPr lang="ru-RU" sz="1600" b="1" dirty="0"/>
              <a:t>. На формирование связи особых ограничений не накладывается. Если в иерархических структурах запись-потомок могла иметь только одну запись-предка, то в сетевой модели данных </a:t>
            </a:r>
            <a:r>
              <a:rPr lang="ru-RU" sz="1600" b="1" dirty="0">
                <a:solidFill>
                  <a:srgbClr val="C00000"/>
                </a:solidFill>
              </a:rPr>
              <a:t>запись-потомок может иметь произвольное число записей-предков (сводных родителей)</a:t>
            </a:r>
            <a:r>
              <a:rPr lang="ru-RU" sz="1600" b="1" dirty="0"/>
              <a:t>. </a:t>
            </a:r>
          </a:p>
        </p:txBody>
      </p:sp>
      <p:pic>
        <p:nvPicPr>
          <p:cNvPr id="10244" name="Picture 4" descr="&amp;Pcy;&amp;rcy;&amp;icy;&amp;mcy;&amp;iecy;&amp;rcy; &amp;scy;&amp;khcy;&amp;iecy;&amp;mcy;&amp;ycy; &amp;scy;&amp;iecy;&amp;tcy;&amp;iecy;&amp;vcy;&amp;ocy;&amp;jcy; &amp;Bcy;&amp;Dcy;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3" y="3642310"/>
            <a:ext cx="4836189" cy="212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8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Сетевая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 числу важнейших операций манипулирования данными баз сетевого типа можно отнести следующие: </a:t>
            </a:r>
          </a:p>
          <a:p>
            <a:r>
              <a:rPr lang="ru-RU" sz="1600" b="1" dirty="0" smtClean="0"/>
              <a:t>- поиск </a:t>
            </a:r>
            <a:r>
              <a:rPr lang="ru-RU" sz="1600" b="1" dirty="0"/>
              <a:t>записи в БД; </a:t>
            </a:r>
          </a:p>
          <a:p>
            <a:r>
              <a:rPr lang="ru-RU" sz="1600" b="1" dirty="0" smtClean="0"/>
              <a:t>- переход </a:t>
            </a:r>
            <a:r>
              <a:rPr lang="ru-RU" sz="1600" b="1" dirty="0"/>
              <a:t>от предка к первому потомку; </a:t>
            </a:r>
          </a:p>
          <a:p>
            <a:r>
              <a:rPr lang="ru-RU" sz="1600" b="1" dirty="0" smtClean="0"/>
              <a:t>- переход </a:t>
            </a:r>
            <a:r>
              <a:rPr lang="ru-RU" sz="1600" b="1" dirty="0"/>
              <a:t>от потомка к предку; </a:t>
            </a:r>
          </a:p>
          <a:p>
            <a:r>
              <a:rPr lang="ru-RU" sz="1600" b="1" dirty="0" smtClean="0"/>
              <a:t>- создание </a:t>
            </a:r>
            <a:r>
              <a:rPr lang="ru-RU" sz="1600" b="1" dirty="0"/>
              <a:t>новой записи; </a:t>
            </a:r>
          </a:p>
          <a:p>
            <a:r>
              <a:rPr lang="ru-RU" sz="1600" b="1" dirty="0" smtClean="0"/>
              <a:t>- удаление </a:t>
            </a:r>
            <a:r>
              <a:rPr lang="ru-RU" sz="1600" b="1" dirty="0"/>
              <a:t>текущей записи; </a:t>
            </a:r>
          </a:p>
          <a:p>
            <a:r>
              <a:rPr lang="ru-RU" sz="1600" b="1" dirty="0" smtClean="0"/>
              <a:t>- обновление </a:t>
            </a:r>
            <a:r>
              <a:rPr lang="ru-RU" sz="1600" b="1" dirty="0"/>
              <a:t>текущей записи; </a:t>
            </a:r>
          </a:p>
          <a:p>
            <a:r>
              <a:rPr lang="ru-RU" sz="1600" b="1" dirty="0" smtClean="0"/>
              <a:t>- включение </a:t>
            </a:r>
            <a:r>
              <a:rPr lang="ru-RU" sz="1600" b="1" dirty="0"/>
              <a:t>записи в связь; </a:t>
            </a:r>
          </a:p>
          <a:p>
            <a:r>
              <a:rPr lang="ru-RU" sz="1600" b="1" dirty="0" smtClean="0"/>
              <a:t>- исключение </a:t>
            </a:r>
            <a:r>
              <a:rPr lang="ru-RU" sz="1600" b="1" dirty="0"/>
              <a:t>записи из связи; </a:t>
            </a:r>
          </a:p>
          <a:p>
            <a:r>
              <a:rPr lang="ru-RU" sz="1600" b="1" dirty="0" smtClean="0"/>
              <a:t>- изменение </a:t>
            </a:r>
            <a:r>
              <a:rPr lang="ru-RU" sz="1600" b="1" dirty="0"/>
              <a:t>связей и т. д </a:t>
            </a:r>
          </a:p>
        </p:txBody>
      </p:sp>
    </p:spTree>
    <p:extLst>
      <p:ext uri="{BB962C8B-B14F-4D97-AF65-F5344CB8AC3E}">
        <p14:creationId xmlns:p14="http://schemas.microsoft.com/office/powerpoint/2010/main" val="289250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Сетевая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модель: достоинства и недостатки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возможность </a:t>
            </a:r>
            <a:r>
              <a:rPr lang="ru-RU" sz="1600" b="1" dirty="0"/>
              <a:t>эффективной реализации по показателям затрат памяти и оперативности. В сравнении с иерархической моделью сетевая модель предоставляет большие возможности в смысле </a:t>
            </a:r>
            <a:r>
              <a:rPr lang="ru-RU" sz="1600" b="1" dirty="0">
                <a:solidFill>
                  <a:srgbClr val="C00000"/>
                </a:solidFill>
              </a:rPr>
              <a:t>допустимости</a:t>
            </a:r>
            <a:r>
              <a:rPr lang="ru-RU" sz="1600" b="1" dirty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образования произвольных связей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smtClean="0"/>
              <a:t>высокая </a:t>
            </a:r>
            <a:r>
              <a:rPr lang="ru-RU" sz="1600" b="1" dirty="0"/>
              <a:t>сложность и жесткость схемы БД, построенной на ее основе, из-за того, что основные атрибуты задаются при проектирование, в то время как иерархическая база позволяет прикреплять к своим узлам любые объекты. А также сложность для понимания и выполнения обработки информации в БД обычным пользователем. Кроме того, в сетевой модели данных ослаблен контроль целостности связей вследствие допустимости установления произвольных связей между записями.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Наиболее </a:t>
            </a:r>
            <a:r>
              <a:rPr lang="ru-RU" sz="1600" b="1" dirty="0"/>
              <a:t>известными сетевыми СУБД являются следующие: </a:t>
            </a:r>
            <a:r>
              <a:rPr lang="ru-RU" sz="1600" b="1" dirty="0">
                <a:solidFill>
                  <a:srgbClr val="C00000"/>
                </a:solidFill>
              </a:rPr>
              <a:t>IDMS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db_Vistal</a:t>
            </a:r>
            <a:r>
              <a:rPr lang="ru-RU" sz="1600" b="1" dirty="0"/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КОМПАС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33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РЕЛЯЦИОННАЯ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3634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Реляционная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Реляционная модель данных предложена сотрудником фирмы </a:t>
            </a:r>
            <a:r>
              <a:rPr lang="ru-RU" sz="1600" b="1" dirty="0">
                <a:solidFill>
                  <a:srgbClr val="C00000"/>
                </a:solidFill>
              </a:rPr>
              <a:t>IВМ </a:t>
            </a:r>
            <a:r>
              <a:rPr lang="ru-RU" sz="1600" b="1" dirty="0" err="1">
                <a:solidFill>
                  <a:srgbClr val="C00000"/>
                </a:solidFill>
              </a:rPr>
              <a:t>Удгаром</a:t>
            </a:r>
            <a:r>
              <a:rPr lang="ru-RU" sz="1600" b="1" dirty="0">
                <a:solidFill>
                  <a:srgbClr val="C00000"/>
                </a:solidFill>
              </a:rPr>
              <a:t> Коддом </a:t>
            </a:r>
            <a:r>
              <a:rPr lang="ru-RU" sz="1600" b="1" dirty="0"/>
              <a:t>и основывается на понятии </a:t>
            </a:r>
            <a:r>
              <a:rPr lang="ru-RU" sz="1600" b="1" dirty="0">
                <a:solidFill>
                  <a:srgbClr val="C00000"/>
                </a:solidFill>
              </a:rPr>
              <a:t>отношение</a:t>
            </a:r>
            <a:r>
              <a:rPr lang="ru-RU" sz="1600" b="1" dirty="0"/>
              <a:t> (</a:t>
            </a:r>
            <a:r>
              <a:rPr lang="ru-RU" sz="1600" b="1" i="1" dirty="0" err="1"/>
              <a:t>relation</a:t>
            </a:r>
            <a:r>
              <a:rPr lang="ru-RU" sz="1600" b="1" dirty="0"/>
              <a:t>).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Отношение </a:t>
            </a:r>
            <a:r>
              <a:rPr lang="ru-RU" sz="1600" b="1" dirty="0"/>
              <a:t>представляет собой множество элементов, называемых </a:t>
            </a:r>
            <a:r>
              <a:rPr lang="ru-RU" sz="1600" b="1" dirty="0">
                <a:solidFill>
                  <a:srgbClr val="C00000"/>
                </a:solidFill>
              </a:rPr>
              <a:t>кортежами</a:t>
            </a:r>
            <a:r>
              <a:rPr lang="ru-RU" sz="1600" b="1" dirty="0"/>
              <a:t>. Наглядной формой представления отношения является привычная для человеческого восприятия </a:t>
            </a:r>
            <a:r>
              <a:rPr lang="ru-RU" sz="1600" b="1" dirty="0">
                <a:solidFill>
                  <a:srgbClr val="C00000"/>
                </a:solidFill>
              </a:rPr>
              <a:t>двумерная таблица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Таблица </a:t>
            </a:r>
            <a:r>
              <a:rPr lang="ru-RU" sz="1600" b="1" dirty="0"/>
              <a:t>имеет строки (записи) и столбцы (колонки). Каждая строка таблицы имеет одинаковую структуру и состоит из </a:t>
            </a:r>
            <a:r>
              <a:rPr lang="ru-RU" sz="1600" b="1" dirty="0">
                <a:solidFill>
                  <a:srgbClr val="C00000"/>
                </a:solidFill>
              </a:rPr>
              <a:t>полей</a:t>
            </a:r>
            <a:r>
              <a:rPr lang="ru-RU" sz="1600" b="1" dirty="0"/>
              <a:t>. Строкам таблицы соответствуют кортежи, а столбцам — </a:t>
            </a:r>
            <a:r>
              <a:rPr lang="ru-RU" sz="1600" b="1" dirty="0">
                <a:solidFill>
                  <a:srgbClr val="C00000"/>
                </a:solidFill>
              </a:rPr>
              <a:t>атрибуты отношения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 </a:t>
            </a:r>
            <a:r>
              <a:rPr lang="ru-RU" sz="1600" b="1" dirty="0"/>
              <a:t>помощью одной таблицы удобно описывать простейший вид связей между данными, а именно деление одного объекта (явления, сущности, системы и проч.), информация о котором хранится в таблице, на множество подобъектов, каждому из которых соответствует строка или запись таблицы.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При </a:t>
            </a:r>
            <a:r>
              <a:rPr lang="ru-RU" sz="1600" b="1" dirty="0"/>
              <a:t>этом каждый из подобъектов имеет одинаковую структуру или свойства, описываемые соответствующими значениями полей записей. </a:t>
            </a:r>
            <a:r>
              <a:rPr lang="ru-RU" sz="1600" b="1" dirty="0" smtClean="0"/>
              <a:t>Поскольку </a:t>
            </a:r>
            <a:r>
              <a:rPr lang="ru-RU" sz="1600" b="1" dirty="0"/>
              <a:t>в рамках одной таблицы не удается описать более сложные логические структуры данных из предметной области, применяют </a:t>
            </a:r>
            <a:r>
              <a:rPr lang="ru-RU" sz="1600" b="1" dirty="0">
                <a:solidFill>
                  <a:srgbClr val="C00000"/>
                </a:solidFill>
              </a:rPr>
              <a:t>связывание таблиц</a:t>
            </a:r>
            <a:r>
              <a:rPr lang="ru-RU" sz="16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Основные определения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Модель данных </a:t>
            </a:r>
            <a:r>
              <a:rPr lang="ru-RU" sz="1600" b="1" dirty="0"/>
              <a:t>- интегрированный набор понятий для описания и обработки данных, связей между ними и ограничений, накладываемых на </a:t>
            </a:r>
            <a:r>
              <a:rPr lang="ru-RU" sz="1600" b="1" dirty="0" smtClean="0"/>
              <a:t>данные.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Модель является представлением </a:t>
            </a:r>
            <a:r>
              <a:rPr lang="ru-RU" sz="1600" b="1" dirty="0" smtClean="0"/>
              <a:t>«реального мира» </a:t>
            </a:r>
            <a:r>
              <a:rPr lang="ru-RU" sz="1600" b="1" dirty="0"/>
              <a:t>объектов и событий, а также существующих между ними связей. </a:t>
            </a:r>
            <a:r>
              <a:rPr lang="ru-RU" sz="1600" b="1" dirty="0" smtClean="0"/>
              <a:t>Модель </a:t>
            </a:r>
            <a:r>
              <a:rPr lang="ru-RU" sz="1600" b="1" dirty="0"/>
              <a:t>должна </a:t>
            </a:r>
            <a:r>
              <a:rPr lang="ru-RU" sz="1600" b="1" dirty="0">
                <a:solidFill>
                  <a:srgbClr val="C00000"/>
                </a:solidFill>
              </a:rPr>
              <a:t>отражать основные концепции</a:t>
            </a:r>
            <a:r>
              <a:rPr lang="ru-RU" sz="1600" b="1" dirty="0"/>
              <a:t>, представленные в таком виде, который позволит </a:t>
            </a:r>
            <a:r>
              <a:rPr lang="ru-RU" sz="1600" b="1" dirty="0">
                <a:solidFill>
                  <a:srgbClr val="C00000"/>
                </a:solidFill>
              </a:rPr>
              <a:t>проектировщикам и пользователям базы данных обмениваться конкретными и недвусмысленными мнениями </a:t>
            </a:r>
            <a:r>
              <a:rPr lang="ru-RU" sz="1600" b="1" dirty="0"/>
              <a:t>о роли тех или иных </a:t>
            </a:r>
            <a:r>
              <a:rPr lang="ru-RU" sz="1600" b="1" dirty="0" smtClean="0"/>
              <a:t>данных. 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Модель </a:t>
            </a:r>
            <a:r>
              <a:rPr lang="ru-RU" sz="1600" b="1" dirty="0"/>
              <a:t>данных можно рассматривать как сочетание трех указанных ниже </a:t>
            </a:r>
            <a:r>
              <a:rPr lang="ru-RU" sz="1600" b="1" dirty="0" smtClean="0"/>
              <a:t>компонентов</a:t>
            </a:r>
            <a:r>
              <a:rPr lang="ru-RU" sz="1600" b="1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Структурная часть</a:t>
            </a:r>
            <a:r>
              <a:rPr lang="ru-RU" sz="1600" b="1" dirty="0"/>
              <a:t> </a:t>
            </a:r>
            <a:r>
              <a:rPr lang="ru-RU" sz="1600" b="1" dirty="0" smtClean="0"/>
              <a:t>- набор </a:t>
            </a:r>
            <a:r>
              <a:rPr lang="ru-RU" sz="1600" b="1" dirty="0"/>
              <a:t>правил, по которым может быть построена база данных.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Управляющая часть </a:t>
            </a:r>
            <a:r>
              <a:rPr lang="ru-RU" sz="1600" b="1" dirty="0" smtClean="0"/>
              <a:t>- определяет </a:t>
            </a:r>
            <a:r>
              <a:rPr lang="ru-RU" sz="1600" b="1" dirty="0"/>
              <a:t>типы допустимых операций с данными (сюда относятся операции обновления и извлечения данных, а также операции изменения структуры базы данных).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Набор</a:t>
            </a:r>
            <a:r>
              <a:rPr lang="ru-RU" sz="1600" b="1" dirty="0" smtClean="0"/>
              <a:t> </a:t>
            </a:r>
            <a:r>
              <a:rPr lang="ru-RU" sz="1600" b="1" dirty="0">
                <a:solidFill>
                  <a:srgbClr val="C00000"/>
                </a:solidFill>
              </a:rPr>
              <a:t>ограничений</a:t>
            </a:r>
            <a:r>
              <a:rPr lang="ru-RU" sz="1600" b="1" dirty="0" smtClean="0"/>
              <a:t> (необязательный) – для поддержки </a:t>
            </a:r>
            <a:r>
              <a:rPr lang="ru-RU" sz="1600" b="1" dirty="0"/>
              <a:t>целостности данных, гарантирующих корректность используемых данных.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Реляционная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простота</a:t>
            </a:r>
            <a:r>
              <a:rPr lang="ru-RU" sz="1600" b="1" dirty="0"/>
              <a:t>, понятность и удобство физической </a:t>
            </a:r>
            <a:r>
              <a:rPr lang="ru-RU" sz="1600" b="1" dirty="0" smtClean="0"/>
              <a:t>реализации. </a:t>
            </a:r>
            <a:r>
              <a:rPr lang="ru-RU" sz="1600" b="1" dirty="0"/>
              <a:t>Именно простота и понятность для пользователя явились основной причиной их широкого использования. Проблемы же эффективности обработки данных этого типа оказались технически вполне разрешимыми.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smtClean="0"/>
              <a:t>отсутствие </a:t>
            </a:r>
            <a:r>
              <a:rPr lang="ru-RU" sz="1600" b="1" dirty="0"/>
              <a:t>стандартных средств идентификации отдельных записей и сложность описания иерархических и сетевых связей.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Примерами </a:t>
            </a:r>
            <a:r>
              <a:rPr lang="ru-RU" sz="1600" b="1" dirty="0"/>
              <a:t>зарубежных реляционных СУБД </a:t>
            </a:r>
            <a:r>
              <a:rPr lang="ru-RU" sz="1600" b="1" dirty="0" smtClean="0"/>
              <a:t>являются </a:t>
            </a:r>
            <a:r>
              <a:rPr lang="ru-RU" sz="1600" b="1" dirty="0"/>
              <a:t>следующие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err="1">
                <a:solidFill>
                  <a:srgbClr val="C00000"/>
                </a:solidFill>
              </a:rPr>
              <a:t>dBaseIII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Plus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dBase</a:t>
            </a:r>
            <a:r>
              <a:rPr lang="ru-RU" sz="1600" b="1" dirty="0">
                <a:solidFill>
                  <a:srgbClr val="C00000"/>
                </a:solidFill>
              </a:rPr>
              <a:t> IY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DB2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R:BASE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FoxPro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Paradox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dBASE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Visual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FoxPro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Access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Clarion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Ingres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Oracle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99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Реляционная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№2. </a:t>
            </a:r>
          </a:p>
          <a:p>
            <a:pPr algn="just"/>
            <a:r>
              <a:rPr lang="ru-RU" sz="1600" b="1" dirty="0" smtClean="0"/>
              <a:t>Привести краткое описание 12 правил Кодда для реляционной модели баз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16" y="1988808"/>
            <a:ext cx="666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0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ПОСТРЕЛЯЦИОННАЯ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3800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Постреляционная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Классическая реляционная модель предполагает неделимость данных, хранящихся в полях записей таблиц. Это означает, что информация в таблице представляется в </a:t>
            </a:r>
            <a:r>
              <a:rPr lang="ru-RU" sz="1600" b="1" dirty="0">
                <a:solidFill>
                  <a:srgbClr val="C00000"/>
                </a:solidFill>
              </a:rPr>
              <a:t>первой нормальной форме</a:t>
            </a:r>
            <a:r>
              <a:rPr lang="ru-RU" sz="1600" b="1" dirty="0"/>
              <a:t>. Существует ряд случаев, когда это ограничение мешает эффективной реализации приложений.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Постреляционная </a:t>
            </a:r>
            <a:r>
              <a:rPr lang="ru-RU" sz="1600" b="1" dirty="0"/>
              <a:t>модель данных представляет собой </a:t>
            </a:r>
            <a:r>
              <a:rPr lang="ru-RU" sz="1600" b="1" dirty="0">
                <a:solidFill>
                  <a:srgbClr val="C00000"/>
                </a:solidFill>
              </a:rPr>
              <a:t>расширенную реляционную модель</a:t>
            </a:r>
            <a:r>
              <a:rPr lang="ru-RU" sz="1600" b="1" dirty="0"/>
              <a:t>, снимающую ограничение неделимости данных, хранящихся в записях таблиц.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Постреляционная </a:t>
            </a:r>
            <a:r>
              <a:rPr lang="ru-RU" sz="1600" b="1" dirty="0"/>
              <a:t>модель данных допускает </a:t>
            </a:r>
            <a:r>
              <a:rPr lang="ru-RU" sz="1600" b="1" dirty="0">
                <a:solidFill>
                  <a:srgbClr val="C00000"/>
                </a:solidFill>
              </a:rPr>
              <a:t>многозначные поля </a:t>
            </a:r>
            <a:r>
              <a:rPr lang="ru-RU" sz="1600" b="1" dirty="0"/>
              <a:t>— поля, значения которых состоят из подзначений. Набор значений многозначных полей считается самостоятельной таблицей, встроенной в основную таблицу.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Помимо обеспечения вложенности полей постреляционная модель поддерживает </a:t>
            </a:r>
            <a:r>
              <a:rPr lang="ru-RU" sz="1600" b="1" dirty="0">
                <a:solidFill>
                  <a:srgbClr val="C00000"/>
                </a:solidFill>
              </a:rPr>
              <a:t>ассоциированные многозначные поля </a:t>
            </a:r>
            <a:r>
              <a:rPr lang="ru-RU" sz="1600" b="1" dirty="0"/>
              <a:t>(множественные группы).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Совокупность </a:t>
            </a:r>
            <a:r>
              <a:rPr lang="ru-RU" sz="1600" b="1" dirty="0"/>
              <a:t>ассоциированных полей называется </a:t>
            </a:r>
            <a:r>
              <a:rPr lang="ru-RU" sz="1600" b="1" dirty="0">
                <a:solidFill>
                  <a:srgbClr val="C00000"/>
                </a:solidFill>
              </a:rPr>
              <a:t>ассоциацией</a:t>
            </a:r>
            <a:r>
              <a:rPr lang="ru-RU" sz="1600" b="1" dirty="0"/>
              <a:t>. При этом в строке первое значение одного столбца ассоциации соответствует первым значениям всех других столбцов ассоциации. Аналогичным образом связаны все вторые значения столбцов и т.д. </a:t>
            </a:r>
          </a:p>
        </p:txBody>
      </p:sp>
    </p:spTree>
    <p:extLst>
      <p:ext uri="{BB962C8B-B14F-4D97-AF65-F5344CB8AC3E}">
        <p14:creationId xmlns:p14="http://schemas.microsoft.com/office/powerpoint/2010/main" val="22986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Постреляционная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модель: достоинства и недостатки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возможность </a:t>
            </a:r>
            <a:r>
              <a:rPr lang="ru-RU" sz="1600" b="1" dirty="0"/>
              <a:t>представления совокупности связанных реляционных таблиц одной постреляционной таблицей. Это обеспечивает высокую наглядность представления информации и повышение эффективности ее обработки.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smtClean="0"/>
              <a:t>сложность </a:t>
            </a:r>
            <a:r>
              <a:rPr lang="ru-RU" sz="1600" b="1" dirty="0"/>
              <a:t>решения проблемы обеспечения целостности и непротиворечивости хранимых данных.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Примером </a:t>
            </a:r>
            <a:r>
              <a:rPr lang="ru-RU" sz="1600" b="1" dirty="0"/>
              <a:t>СУБД поддерживающих данную модель является </a:t>
            </a:r>
            <a:r>
              <a:rPr lang="ru-RU" sz="1600" b="1" dirty="0" err="1">
                <a:solidFill>
                  <a:srgbClr val="C00000"/>
                </a:solidFill>
              </a:rPr>
              <a:t>uniVers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Bubba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Dasdb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199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МНОГОМЕРНАЯ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22251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Многомерный подход к представлению данных в базе появился практически одновременно с реляционным, но реально работающих многомерных СУБД (МСУБД) до настоящего времени было очень мало. С середины 90-х годов интерес к ним стал приобретать массовый характер.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Толчком </a:t>
            </a:r>
            <a:r>
              <a:rPr lang="ru-RU" sz="1600" b="1" dirty="0"/>
              <a:t>послужила в 1993 году программная статья одного из основоположников реляционного подхода Э. Кодда. В ней сформулированы 12 основных требований к системам класса </a:t>
            </a:r>
            <a:r>
              <a:rPr lang="ru-RU" sz="1600" b="1" dirty="0">
                <a:solidFill>
                  <a:srgbClr val="C00000"/>
                </a:solidFill>
              </a:rPr>
              <a:t>OLAP</a:t>
            </a:r>
            <a:r>
              <a:rPr lang="ru-RU" sz="1600" b="1" dirty="0"/>
              <a:t> (</a:t>
            </a:r>
            <a:r>
              <a:rPr lang="ru-RU" sz="1600" b="1" i="1" dirty="0" err="1">
                <a:solidFill>
                  <a:srgbClr val="C00000"/>
                </a:solidFill>
              </a:rPr>
              <a:t>OnLine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i="1" dirty="0" err="1">
                <a:solidFill>
                  <a:srgbClr val="C00000"/>
                </a:solidFill>
              </a:rPr>
              <a:t>Analytical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i="1" dirty="0" err="1">
                <a:solidFill>
                  <a:srgbClr val="C00000"/>
                </a:solidFill>
              </a:rPr>
              <a:t>Processing</a:t>
            </a:r>
            <a:r>
              <a:rPr lang="ru-RU" sz="1600" b="1" dirty="0">
                <a:solidFill>
                  <a:srgbClr val="C00000"/>
                </a:solidFill>
              </a:rPr>
              <a:t> — оперативная аналитическая обработка</a:t>
            </a:r>
            <a:r>
              <a:rPr lang="ru-RU" sz="1600" b="1" dirty="0"/>
              <a:t>), важнейшие из которых связаны с возможностями концептуального представления и обработки многомерных данных. Многомерные системы позволяют оперативно обрабатывать информацию для проведения анализа и принятия решения.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развитии концепций ИС можно выделить следующие два направления: </a:t>
            </a:r>
          </a:p>
          <a:p>
            <a:pPr algn="just"/>
            <a:r>
              <a:rPr lang="ru-RU" sz="1600" b="1" dirty="0" smtClean="0"/>
              <a:t>- системы </a:t>
            </a:r>
            <a:r>
              <a:rPr lang="ru-RU" sz="1600" b="1" dirty="0"/>
              <a:t>оперативной (транзакционной) обработки; </a:t>
            </a:r>
          </a:p>
          <a:p>
            <a:pPr algn="just"/>
            <a:r>
              <a:rPr lang="ru-RU" sz="1600" b="1" dirty="0" smtClean="0"/>
              <a:t>- системы </a:t>
            </a:r>
            <a:r>
              <a:rPr lang="ru-RU" sz="1600" b="1" dirty="0"/>
              <a:t>аналитической обработки (системы поддержки принятия решений).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Реляционные </a:t>
            </a:r>
            <a:r>
              <a:rPr lang="ru-RU" sz="1600" b="1" dirty="0"/>
              <a:t>СУБД предназначались для информационных систем оперативной обработки информации и в этой области были весьма эффективны. В системах аналитической обработки они показали себя несколько неповоротливыми и недостаточно гибкими. Более эффективными здесь оказываются </a:t>
            </a:r>
            <a:r>
              <a:rPr lang="ru-RU" sz="1600" b="1" dirty="0">
                <a:solidFill>
                  <a:srgbClr val="C00000"/>
                </a:solidFill>
              </a:rPr>
              <a:t>многомерные СУБД (МСУБД)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8243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4" name="Picture 2" descr="http://oracle.axoft.ru/upload/iblock/c47/ol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20" y="1538748"/>
            <a:ext cx="7054580" cy="432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1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26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358724"/>
            <a:ext cx="873116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Многомерные СУБД являются узкоспециализированными СУБД, предназначенными для интерактивной аналитической обработки информации. Основные свойства, присущие к этим СУБД: </a:t>
            </a:r>
            <a:r>
              <a:rPr lang="ru-RU" sz="1600" b="1" dirty="0" err="1">
                <a:solidFill>
                  <a:srgbClr val="C00000"/>
                </a:solidFill>
              </a:rPr>
              <a:t>агрегируемость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историчность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прогнозируемость данных</a:t>
            </a:r>
            <a:r>
              <a:rPr lang="ru-RU" sz="1600" b="1" dirty="0"/>
              <a:t>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err="1" smtClean="0">
                <a:solidFill>
                  <a:srgbClr val="C00000"/>
                </a:solidFill>
              </a:rPr>
              <a:t>Агрегируемость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>
                <a:solidFill>
                  <a:srgbClr val="C00000"/>
                </a:solidFill>
              </a:rPr>
              <a:t>данных</a:t>
            </a:r>
            <a:r>
              <a:rPr lang="ru-RU" sz="1600" b="1" dirty="0"/>
              <a:t> означает рассмотрение информации на различных уровнях ее обобщения. В информационных системах степень детальности представления информации для пользователя зависит от его уровня: аналитик, пользователь-оператор, управляющий, руководитель.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Историчность </a:t>
            </a:r>
            <a:r>
              <a:rPr lang="ru-RU" sz="1600" b="1" dirty="0">
                <a:solidFill>
                  <a:srgbClr val="C00000"/>
                </a:solidFill>
              </a:rPr>
              <a:t>данных </a:t>
            </a:r>
            <a:r>
              <a:rPr lang="ru-RU" sz="1600" b="1" dirty="0"/>
              <a:t>предполагает обеспечение высокого уровня статичности (неизменности) собственно данных и их взаимосвязей, а также обязательность привязки данных ко времени.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Статичность </a:t>
            </a:r>
            <a:r>
              <a:rPr lang="ru-RU" sz="1600" b="1" dirty="0">
                <a:solidFill>
                  <a:srgbClr val="C00000"/>
                </a:solidFill>
              </a:rPr>
              <a:t>данных </a:t>
            </a:r>
            <a:r>
              <a:rPr lang="ru-RU" sz="1600" b="1" dirty="0"/>
              <a:t>позволяет использовать при их обработке специализированные методы загрузки, хранения, индексации и выборки.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Временная </a:t>
            </a:r>
            <a:r>
              <a:rPr lang="ru-RU" sz="1600" b="1" dirty="0"/>
              <a:t>привязка данных необходима для частого выполнения запросов, имеющих значения времени и даты в составе выборки. Необходимость упорядочения данных по времени в процессе обработки и представления данных пользователю накладывает требования на механизмы хранения и доступа к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326412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27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358724"/>
            <a:ext cx="873116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Основные </a:t>
            </a:r>
            <a:r>
              <a:rPr lang="ru-RU" sz="1600" b="1" dirty="0"/>
              <a:t>понятия многомерных моделей данных, к числу которых относятся измерение и ячейка. 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Измерение </a:t>
            </a:r>
            <a:r>
              <a:rPr lang="ru-RU" sz="1600" b="1" dirty="0">
                <a:solidFill>
                  <a:srgbClr val="C00000"/>
                </a:solidFill>
              </a:rPr>
              <a:t>(</a:t>
            </a:r>
            <a:r>
              <a:rPr lang="ru-RU" sz="1600" b="1" i="1" dirty="0" err="1">
                <a:solidFill>
                  <a:srgbClr val="C00000"/>
                </a:solidFill>
              </a:rPr>
              <a:t>Dimension</a:t>
            </a:r>
            <a:r>
              <a:rPr lang="ru-RU" sz="1600" b="1" dirty="0">
                <a:solidFill>
                  <a:srgbClr val="C00000"/>
                </a:solidFill>
              </a:rPr>
              <a:t>)</a:t>
            </a:r>
            <a:r>
              <a:rPr lang="ru-RU" sz="1600" b="1" dirty="0"/>
              <a:t> - это множество однотипных данных, образующих одну из граней гиперкуба, который используется для визуализации информации. Примерами наиболее часто используемых временных измерений являются Дни, Месяцы, Кварталы и Годы. В качестве географических измерений широко употребляются Города, Районы, Регионы и Страны. В многомерной модели данных измерения играют роль индексов, служащих для идентификации конкретных значений в ячейках гиперкуба.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Ячейка </a:t>
            </a:r>
            <a:r>
              <a:rPr lang="ru-RU" sz="1600" b="1" dirty="0">
                <a:solidFill>
                  <a:srgbClr val="C00000"/>
                </a:solidFill>
              </a:rPr>
              <a:t>(</a:t>
            </a:r>
            <a:r>
              <a:rPr lang="ru-RU" sz="1600" b="1" i="1" dirty="0" err="1">
                <a:solidFill>
                  <a:srgbClr val="C00000"/>
                </a:solidFill>
              </a:rPr>
              <a:t>Cell</a:t>
            </a:r>
            <a:r>
              <a:rPr lang="ru-RU" sz="1600" b="1" dirty="0">
                <a:solidFill>
                  <a:srgbClr val="C00000"/>
                </a:solidFill>
              </a:rPr>
              <a:t>) или показатель </a:t>
            </a:r>
            <a:r>
              <a:rPr lang="ru-RU" sz="1600" b="1" dirty="0" smtClean="0"/>
              <a:t>- </a:t>
            </a:r>
            <a:r>
              <a:rPr lang="ru-RU" sz="1600" b="1" dirty="0"/>
              <a:t>это поле, значение которого однозначно определяется фиксированным набором измерений. Тип поля чаше всего определен как цифровой. В зависимости от того, как формируются значения некоторой ячейки, обычно она может быть переменной (значения изменяются и могут быть загружены из внешнего источника данных или сформированы программно) либо формулой (значения, подобно формульным ячейкам электронных таблиц, вычисляются по заранее заданным формулам).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98945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Основные определения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sz="1600" b="1" dirty="0"/>
              <a:t>Цель построения модели данных заключается в представлении данных в понятном виде. </a:t>
            </a:r>
            <a:endParaRPr lang="ru-RU" sz="1600" b="1" dirty="0" smtClean="0"/>
          </a:p>
          <a:p>
            <a:endParaRPr lang="ru-RU" sz="1600" b="1" dirty="0"/>
          </a:p>
          <a:p>
            <a:r>
              <a:rPr lang="ru-RU" sz="1600" b="1" dirty="0" smtClean="0"/>
              <a:t>Модели </a:t>
            </a:r>
            <a:r>
              <a:rPr lang="ru-RU" sz="1600" b="1" dirty="0"/>
              <a:t>данных подразделяются на три </a:t>
            </a:r>
            <a:r>
              <a:rPr lang="ru-RU" sz="1600" b="1" dirty="0" smtClean="0"/>
              <a:t>категории: </a:t>
            </a:r>
            <a:endParaRPr lang="ru-RU" sz="1600" b="1" dirty="0" smtClean="0"/>
          </a:p>
          <a:p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объектные</a:t>
            </a:r>
            <a:r>
              <a:rPr lang="ru-RU" sz="1600" b="1" dirty="0" smtClean="0"/>
              <a:t> </a:t>
            </a:r>
            <a:r>
              <a:rPr lang="ru-RU" sz="1600" b="1" dirty="0"/>
              <a:t>(</a:t>
            </a:r>
            <a:r>
              <a:rPr lang="ru-RU" sz="1600" b="1" i="1" dirty="0" err="1"/>
              <a:t>object-based</a:t>
            </a:r>
            <a:r>
              <a:rPr lang="ru-RU" sz="1600" b="1" dirty="0"/>
              <a:t>) модели данных, 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модели </a:t>
            </a:r>
            <a:r>
              <a:rPr lang="ru-RU" sz="1600" b="1" dirty="0"/>
              <a:t>данных </a:t>
            </a:r>
            <a:r>
              <a:rPr lang="ru-RU" sz="1600" b="1" dirty="0">
                <a:solidFill>
                  <a:srgbClr val="C00000"/>
                </a:solidFill>
              </a:rPr>
              <a:t>на основе записей </a:t>
            </a:r>
            <a:r>
              <a:rPr lang="ru-RU" sz="1600" b="1" dirty="0"/>
              <a:t>(</a:t>
            </a:r>
            <a:r>
              <a:rPr lang="ru-RU" sz="1600" b="1" i="1" dirty="0" err="1"/>
              <a:t>record-based</a:t>
            </a:r>
            <a:r>
              <a:rPr lang="ru-RU" sz="1600" b="1" dirty="0" smtClean="0"/>
              <a:t>),</a:t>
            </a:r>
          </a:p>
          <a:p>
            <a:r>
              <a:rPr lang="ru-RU" sz="1600" b="1" dirty="0" smtClean="0"/>
              <a:t> 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физические</a:t>
            </a:r>
            <a:r>
              <a:rPr lang="ru-RU" sz="1600" b="1" dirty="0" smtClean="0"/>
              <a:t> </a:t>
            </a:r>
            <a:r>
              <a:rPr lang="ru-RU" sz="1600" b="1" dirty="0"/>
              <a:t>модели данных. </a:t>
            </a:r>
            <a:endParaRPr lang="ru-RU" sz="1600" b="1" dirty="0" smtClean="0"/>
          </a:p>
          <a:p>
            <a:pPr marL="285750" indent="-285750">
              <a:buFontTx/>
              <a:buChar char="-"/>
            </a:pPr>
            <a:endParaRPr lang="ru-RU" sz="1600" b="1" dirty="0"/>
          </a:p>
          <a:p>
            <a:endParaRPr lang="ru-RU" sz="1600" b="1" dirty="0" smtClean="0"/>
          </a:p>
          <a:p>
            <a:pPr algn="just"/>
            <a:r>
              <a:rPr lang="ru-RU" sz="1600" b="1" dirty="0" smtClean="0"/>
              <a:t>Первые </a:t>
            </a:r>
            <a:r>
              <a:rPr lang="ru-RU" sz="1600" b="1" dirty="0"/>
              <a:t>две используются для описания данных на </a:t>
            </a:r>
            <a:r>
              <a:rPr lang="ru-RU" sz="1600" b="1" dirty="0">
                <a:solidFill>
                  <a:srgbClr val="C00000"/>
                </a:solidFill>
              </a:rPr>
              <a:t>концептуальном и внешнем уровнях</a:t>
            </a:r>
            <a:r>
              <a:rPr lang="ru-RU" sz="1600" b="1" dirty="0"/>
              <a:t>, а последняя — </a:t>
            </a:r>
            <a:r>
              <a:rPr lang="ru-RU" sz="1600" b="1" dirty="0">
                <a:solidFill>
                  <a:srgbClr val="C00000"/>
                </a:solidFill>
              </a:rPr>
              <a:t>на внутреннем уровне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8469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28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268712"/>
            <a:ext cx="87311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случае многомерной модели данных применяется ряд специальных операций, к которым относятся: </a:t>
            </a:r>
            <a:r>
              <a:rPr lang="ru-RU" sz="1600" b="1" dirty="0">
                <a:solidFill>
                  <a:srgbClr val="C00000"/>
                </a:solidFill>
              </a:rPr>
              <a:t>формирование «среза»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«вращение»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агрегация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детализация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Операция «Срез</a:t>
            </a:r>
            <a:r>
              <a:rPr lang="ru-RU" sz="1600" b="1" dirty="0">
                <a:solidFill>
                  <a:srgbClr val="C00000"/>
                </a:solidFill>
              </a:rPr>
              <a:t>» (</a:t>
            </a:r>
            <a:r>
              <a:rPr lang="ru-RU" sz="1600" b="1" i="1" dirty="0" err="1">
                <a:solidFill>
                  <a:srgbClr val="C00000"/>
                </a:solidFill>
              </a:rPr>
              <a:t>Slice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представляет собой подмножество гиперкуба, полученное в результате фиксации одного или нескольких измерений. Формирование «срезов» выполняется для ограничения используемых пользователем значений, так как все значения гиперкуба практически никогда одновременно не используются.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Операция </a:t>
            </a:r>
            <a:r>
              <a:rPr lang="ru-RU" sz="1600" b="1" dirty="0">
                <a:solidFill>
                  <a:srgbClr val="C00000"/>
                </a:solidFill>
              </a:rPr>
              <a:t>«вращение» (</a:t>
            </a:r>
            <a:r>
              <a:rPr lang="ru-RU" sz="1600" b="1" dirty="0" err="1">
                <a:solidFill>
                  <a:srgbClr val="C00000"/>
                </a:solidFill>
              </a:rPr>
              <a:t>Rotate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применяется при двухмерном представлении данных. Суть ее заключается в изменении порядка измерений при визуальном представлении данных. Так, «вращение» двухмерной таблицы, показанной на рисунке, приведет к изменению ее вида таким образом, что по оси X будет марка автомобиля, а по оси У — время.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Операцию </a:t>
            </a:r>
            <a:r>
              <a:rPr lang="ru-RU" sz="1600" b="1" dirty="0">
                <a:solidFill>
                  <a:srgbClr val="C00000"/>
                </a:solidFill>
              </a:rPr>
              <a:t>«вращение» </a:t>
            </a:r>
            <a:r>
              <a:rPr lang="ru-RU" sz="1600" b="1" dirty="0"/>
              <a:t>можно обобщить и на многомерный случай, если под ней понимать процедуру изменения порядка следования измерений. В простейшем случае, например, это может быть взаимная перестановка двух произвольных измерений.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Операции </a:t>
            </a:r>
            <a:r>
              <a:rPr lang="ru-RU" sz="1600" b="1" dirty="0">
                <a:solidFill>
                  <a:srgbClr val="C00000"/>
                </a:solidFill>
              </a:rPr>
              <a:t>«агрегация» (</a:t>
            </a:r>
            <a:r>
              <a:rPr lang="ru-RU" sz="1600" b="1" i="1" dirty="0" err="1">
                <a:solidFill>
                  <a:srgbClr val="C00000"/>
                </a:solidFill>
              </a:rPr>
              <a:t>Drill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i="1" dirty="0" err="1">
                <a:solidFill>
                  <a:srgbClr val="C00000"/>
                </a:solidFill>
              </a:rPr>
              <a:t>Up</a:t>
            </a:r>
            <a:r>
              <a:rPr lang="ru-RU" sz="1600" b="1" dirty="0">
                <a:solidFill>
                  <a:srgbClr val="C00000"/>
                </a:solidFill>
              </a:rPr>
              <a:t>) и «детализация» (</a:t>
            </a:r>
            <a:r>
              <a:rPr lang="ru-RU" sz="1600" b="1" i="1" dirty="0" err="1">
                <a:solidFill>
                  <a:srgbClr val="C00000"/>
                </a:solidFill>
              </a:rPr>
              <a:t>Drill</a:t>
            </a:r>
            <a:r>
              <a:rPr lang="ru-RU" sz="1600" b="1" i="1" dirty="0">
                <a:solidFill>
                  <a:srgbClr val="C00000"/>
                </a:solidFill>
              </a:rPr>
              <a:t> </a:t>
            </a:r>
            <a:r>
              <a:rPr lang="ru-RU" sz="1600" b="1" i="1" dirty="0" err="1">
                <a:solidFill>
                  <a:srgbClr val="C00000"/>
                </a:solidFill>
              </a:rPr>
              <a:t>Down</a:t>
            </a:r>
            <a:r>
              <a:rPr lang="ru-RU" sz="1600" b="1" dirty="0">
                <a:solidFill>
                  <a:srgbClr val="C00000"/>
                </a:solidFill>
              </a:rPr>
              <a:t>) </a:t>
            </a:r>
            <a:r>
              <a:rPr lang="ru-RU" sz="1600" b="1" dirty="0"/>
              <a:t>означают соответственно переход к более общему и к более детальному представлению информации пользователю из гиперкуба. </a:t>
            </a:r>
          </a:p>
        </p:txBody>
      </p:sp>
    </p:spTree>
    <p:extLst>
      <p:ext uri="{BB962C8B-B14F-4D97-AF65-F5344CB8AC3E}">
        <p14:creationId xmlns:p14="http://schemas.microsoft.com/office/powerpoint/2010/main" val="30225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Многомерная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модель: достоинства и недостатки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29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268712"/>
            <a:ext cx="87311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удобство </a:t>
            </a:r>
            <a:r>
              <a:rPr lang="ru-RU" sz="1600" b="1" dirty="0"/>
              <a:t>и эффективность аналитической обработки больших объемов данных, связанных со временем. При организации обработки аналогичных данных на основе реляционной модели происходит нелинейный рост трудоемкости операций в зависимости от размерности БД и существенное увеличение затрат оперативной памяти на индексацию.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smtClean="0"/>
              <a:t>громоздкость </a:t>
            </a:r>
            <a:r>
              <a:rPr lang="ru-RU" sz="1600" b="1" dirty="0"/>
              <a:t>для простейших задач обычной оперативной обработки информации.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Примерами </a:t>
            </a:r>
            <a:r>
              <a:rPr lang="ru-RU" sz="1600" b="1" dirty="0"/>
              <a:t>систем, поддерживающих многомерные модели данных, являются </a:t>
            </a:r>
            <a:r>
              <a:rPr lang="ru-RU" sz="1600" b="1" dirty="0" err="1">
                <a:solidFill>
                  <a:srgbClr val="C00000"/>
                </a:solidFill>
              </a:rPr>
              <a:t>Essbase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Media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Multi-matrix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Oracle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 err="1">
                <a:solidFill>
                  <a:srgbClr val="C00000"/>
                </a:solidFill>
              </a:rPr>
              <a:t>Express</a:t>
            </a:r>
            <a:r>
              <a:rPr lang="ru-RU" sz="1600" b="1" dirty="0">
                <a:solidFill>
                  <a:srgbClr val="C00000"/>
                </a:solidFill>
              </a:rPr>
              <a:t> Server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Cache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40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МОДЕЛИ ПРЕДСТАВЛЕНИЯ ДАННЫХ. </a:t>
            </a:r>
          </a:p>
          <a:p>
            <a:pPr algn="ctr"/>
            <a:r>
              <a:rPr lang="ru-RU" sz="2000" b="1" dirty="0" smtClean="0"/>
              <a:t>ОБЪЕКТНО-ОРИЕНТИРОВАННАЯ МОДЕЛЬ.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569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Объектно-ориентированная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30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424" y="1268712"/>
            <a:ext cx="87311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объектно-ориентированной модели при представлении данных имеется возможность </a:t>
            </a:r>
            <a:r>
              <a:rPr lang="ru-RU" sz="1600" b="1" dirty="0">
                <a:solidFill>
                  <a:srgbClr val="C00000"/>
                </a:solidFill>
              </a:rPr>
              <a:t>идентифицировать отдельные записи базы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Между </a:t>
            </a:r>
            <a:r>
              <a:rPr lang="ru-RU" sz="1600" b="1" dirty="0"/>
              <a:t>записями базы данных и функциями их обработки устанавливаются взаимосвязи с помощью механизмов, подобных соответствующим средствам в объектно-ориентированных языках программирования.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Стандартизованная объектно-ориентированной модель описана в рекомендациях стандарта </a:t>
            </a:r>
            <a:r>
              <a:rPr lang="ru-RU" sz="1600" b="1" dirty="0">
                <a:solidFill>
                  <a:srgbClr val="C00000"/>
                </a:solidFill>
              </a:rPr>
              <a:t>ODMG</a:t>
            </a:r>
            <a:r>
              <a:rPr lang="ru-RU" sz="1600" b="1" dirty="0"/>
              <a:t> (</a:t>
            </a:r>
            <a:r>
              <a:rPr lang="ru-RU" sz="1600" b="1" i="1" dirty="0" err="1"/>
              <a:t>Object</a:t>
            </a:r>
            <a:r>
              <a:rPr lang="ru-RU" sz="1600" b="1" i="1" dirty="0"/>
              <a:t> </a:t>
            </a:r>
            <a:r>
              <a:rPr lang="ru-RU" sz="1600" b="1" i="1" dirty="0" err="1"/>
              <a:t>Database</a:t>
            </a:r>
            <a:r>
              <a:rPr lang="ru-RU" sz="1600" b="1" i="1" dirty="0"/>
              <a:t> </a:t>
            </a:r>
            <a:r>
              <a:rPr lang="ru-RU" sz="1600" b="1" i="1" dirty="0" err="1"/>
              <a:t>Management</a:t>
            </a:r>
            <a:r>
              <a:rPr lang="ru-RU" sz="1600" b="1" i="1" dirty="0"/>
              <a:t> Group</a:t>
            </a:r>
            <a:r>
              <a:rPr lang="ru-RU" sz="1600" b="1" dirty="0"/>
              <a:t> — группа управления объектно-ориентированными базами данных). В течение более чем десятилетнего существования ODMG опубликовала три базовых версии стандарта, последняя из которых называется ODMG 3.0. Для иллюстрации ключевых идей рассмотрим несколько упрощенную модель объектно-ориентированной БД.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Структура </a:t>
            </a:r>
            <a:r>
              <a:rPr lang="ru-RU" sz="1600" b="1" dirty="0"/>
              <a:t>объектно-ориентированной БД графически представима в виде дерева, узлами которого являются объекты. Свойства объектов описываются некоторым стандартным типом (например, строковым — </a:t>
            </a:r>
            <a:r>
              <a:rPr lang="ru-RU" sz="1600" b="1" i="1" dirty="0" err="1"/>
              <a:t>string</a:t>
            </a:r>
            <a:r>
              <a:rPr lang="ru-RU" sz="1600" b="1" dirty="0"/>
              <a:t>) или типом, конструируемым пользователем (определяется как </a:t>
            </a:r>
            <a:r>
              <a:rPr lang="ru-RU" sz="1600" b="1" i="1" dirty="0" err="1"/>
              <a:t>class</a:t>
            </a:r>
            <a:r>
              <a:rPr lang="ru-RU" sz="1600" b="1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2626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Объектно-ориентированная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386" name="Picture 2" descr="&amp;Icy;&amp;zcy;&amp;ocy;&amp;bcy;&amp;rcy;&amp;acy;&amp;zhcy;&amp;iecy;&amp;ncy;&amp;icy;&amp;iecy;:Bd 9 2.1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1268711"/>
            <a:ext cx="7229489" cy="488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Объектно-ориентированная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2852" y="1358724"/>
            <a:ext cx="8844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Основные понятия ООП применительно к объектно-ориентированной модели БД: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Инкапсуляция</a:t>
            </a:r>
            <a:r>
              <a:rPr lang="ru-RU" sz="1600" b="1" dirty="0" smtClean="0"/>
              <a:t> </a:t>
            </a:r>
            <a:r>
              <a:rPr lang="ru-RU" sz="1600" b="1" dirty="0"/>
              <a:t>ограничивает область видимости имени свойства пределами того объекта, в котором оно определено. Так, если в объект </a:t>
            </a:r>
            <a:r>
              <a:rPr lang="ru-RU" sz="1600" b="1" dirty="0" smtClean="0"/>
              <a:t>типа </a:t>
            </a:r>
            <a:r>
              <a:rPr lang="ru-RU" sz="1600" b="1" dirty="0"/>
              <a:t>КАТАЛОГ добавить свойство, задающее телефон автора книги и имеющее название телефон, то мы получим одноименные свойства у объектов АБОНЕНТ и КАТАЛОГ. </a:t>
            </a:r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Наследование</a:t>
            </a:r>
            <a:r>
              <a:rPr lang="ru-RU" sz="1600" b="1" dirty="0"/>
              <a:t>, наоборот, распространяет область видимости свойства на всех потомков объекта. Так, всем объектам типа КНИГА, являющимся потомками объекта типа КАТАЛОГ, можно приписать свойства объекта-родителя: ISBN, УДК, название и автор.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 smtClean="0">
                <a:solidFill>
                  <a:srgbClr val="C00000"/>
                </a:solidFill>
              </a:rPr>
              <a:t>Полиморфизм</a:t>
            </a:r>
            <a:r>
              <a:rPr lang="ru-RU" sz="1600" b="1" dirty="0" smtClean="0"/>
              <a:t> </a:t>
            </a:r>
            <a:r>
              <a:rPr lang="ru-RU" sz="1600" b="1" dirty="0"/>
              <a:t>в объектно-ориентированных языках программирования означает способность одного и того же программного кода работать с разнотипными данными. </a:t>
            </a:r>
            <a:r>
              <a:rPr lang="ru-RU" sz="1600" b="1" dirty="0" smtClean="0"/>
              <a:t>Другими </a:t>
            </a:r>
            <a:r>
              <a:rPr lang="ru-RU" sz="1600" b="1" dirty="0"/>
              <a:t>словами, он означает допустимость в объектах разных типов иметь методы (процедуры или функции) с одинаковыми именами. </a:t>
            </a:r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19312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>
                <a:solidFill>
                  <a:schemeClr val="bg1"/>
                </a:solidFill>
                <a:latin typeface="Sansation" pitchFamily="2" charset="0"/>
              </a:rPr>
              <a:t>Объектно-ориентированная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модель: достоинства и недостатки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33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72852" y="1358724"/>
            <a:ext cx="884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Достоинства: </a:t>
            </a:r>
            <a:r>
              <a:rPr lang="ru-RU" sz="1600" b="1" dirty="0" smtClean="0"/>
              <a:t>возможность </a:t>
            </a:r>
            <a:r>
              <a:rPr lang="ru-RU" sz="1600" b="1" dirty="0"/>
              <a:t>отображения информации о сложных взаимосвязях объектов. Объектно-ориентированная модель данных позволяет идентифицировать отдельную запись базы данных и определять функции их обработки.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Недостатки</a:t>
            </a:r>
            <a:r>
              <a:rPr lang="ru-RU" sz="1600" b="1" dirty="0">
                <a:solidFill>
                  <a:srgbClr val="C00000"/>
                </a:solidFill>
              </a:rPr>
              <a:t>: </a:t>
            </a:r>
            <a:r>
              <a:rPr lang="ru-RU" sz="1600" b="1" dirty="0" smtClean="0"/>
              <a:t>высокая </a:t>
            </a:r>
            <a:r>
              <a:rPr lang="ru-RU" sz="1600" b="1" dirty="0"/>
              <a:t>понятийная сложность, неудобство обработки данных и низкая скорость выполнения запросов.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Примерами </a:t>
            </a:r>
            <a:r>
              <a:rPr lang="ru-RU" sz="1600" b="1" dirty="0"/>
              <a:t>СУБД являются: </a:t>
            </a:r>
            <a:r>
              <a:rPr lang="ru-RU" sz="1600" b="1" dirty="0">
                <a:solidFill>
                  <a:srgbClr val="C00000"/>
                </a:solidFill>
              </a:rPr>
              <a:t>POET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Jasmine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Versant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O2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ODB-</a:t>
            </a:r>
            <a:r>
              <a:rPr lang="ru-RU" sz="1600" b="1" dirty="0" err="1">
                <a:solidFill>
                  <a:srgbClr val="C00000"/>
                </a:solidFill>
              </a:rPr>
              <a:t>Jumpiter</a:t>
            </a:r>
            <a:r>
              <a:rPr lang="ru-RU" sz="1600" b="1" dirty="0"/>
              <a:t>, а также </a:t>
            </a:r>
            <a:r>
              <a:rPr lang="ru-RU" sz="1600" b="1" dirty="0" err="1">
                <a:solidFill>
                  <a:srgbClr val="C00000"/>
                </a:solidFill>
              </a:rPr>
              <a:t>Iris</a:t>
            </a:r>
            <a:r>
              <a:rPr lang="ru-RU" sz="1600" b="1" dirty="0"/>
              <a:t>, </a:t>
            </a:r>
            <a:r>
              <a:rPr lang="ru-RU" sz="1600" b="1" dirty="0" err="1">
                <a:solidFill>
                  <a:srgbClr val="C00000"/>
                </a:solidFill>
              </a:rPr>
              <a:t>Orion</a:t>
            </a:r>
            <a:r>
              <a:rPr lang="ru-RU" sz="1600" b="1" dirty="0">
                <a:solidFill>
                  <a:srgbClr val="C00000"/>
                </a:solidFill>
              </a:rPr>
              <a:t> </a:t>
            </a:r>
            <a:r>
              <a:rPr lang="ru-RU" sz="1600" b="1" dirty="0"/>
              <a:t>и </a:t>
            </a:r>
            <a:r>
              <a:rPr lang="ru-RU" sz="1600" b="1" dirty="0" err="1">
                <a:solidFill>
                  <a:srgbClr val="C00000"/>
                </a:solidFill>
              </a:rPr>
              <a:t>Postgres</a:t>
            </a:r>
            <a:r>
              <a:rPr lang="ru-RU" sz="16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951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ОСНОВЫ РЕЛЯЦИОННОЙ АЛГЕБРЫ.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393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Реляционная алгебра </a:t>
            </a:r>
            <a:r>
              <a:rPr lang="ru-RU" sz="1600" b="1" dirty="0" smtClean="0"/>
              <a:t>представляет собой набор операторов, использующих отношения в качестве аргументов и возвращающие отношения в качестве результата.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Реляционная алгебра базируется на теории множеств и является основой логики работы баз данных.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/>
              <a:t>Таблица состоит из </a:t>
            </a:r>
            <a:r>
              <a:rPr lang="ru-RU" sz="1600" b="1" dirty="0" smtClean="0"/>
              <a:t>4-х </a:t>
            </a:r>
            <a:r>
              <a:rPr lang="ru-RU" sz="1600" b="1" dirty="0"/>
              <a:t>строк, строка в таблице является </a:t>
            </a:r>
            <a:r>
              <a:rPr lang="ru-RU" sz="1600" b="1" dirty="0">
                <a:solidFill>
                  <a:srgbClr val="C00000"/>
                </a:solidFill>
              </a:rPr>
              <a:t>кортежем</a:t>
            </a:r>
            <a:r>
              <a:rPr lang="ru-RU" sz="1600" b="1" dirty="0"/>
              <a:t> в реляционной теории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Множество </a:t>
            </a:r>
            <a:r>
              <a:rPr lang="ru-RU" sz="1600" b="1" dirty="0"/>
              <a:t>упорядоченных кортежей называется </a:t>
            </a:r>
            <a:r>
              <a:rPr lang="ru-RU" sz="1600" b="1" dirty="0" smtClean="0">
                <a:solidFill>
                  <a:srgbClr val="C00000"/>
                </a:solidFill>
              </a:rPr>
              <a:t>отношением</a:t>
            </a:r>
            <a:r>
              <a:rPr lang="ru-RU" sz="1600" b="1" dirty="0" smtClean="0"/>
              <a:t>. Перед </a:t>
            </a:r>
            <a:r>
              <a:rPr lang="ru-RU" sz="1600" b="1" dirty="0"/>
              <a:t>тем как дать определение отношения, введем еще один термин </a:t>
            </a:r>
            <a:r>
              <a:rPr lang="ru-RU" sz="1600" b="1" dirty="0" smtClean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домен</a:t>
            </a:r>
            <a:r>
              <a:rPr lang="ru-RU" sz="1600" b="1" dirty="0"/>
              <a:t>. Домены применительно к таблице это столбцы</a:t>
            </a:r>
            <a:r>
              <a:rPr lang="ru-RU" sz="1600" b="1" dirty="0" smtClean="0"/>
              <a:t>.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44816"/>
              </p:ext>
            </p:extLst>
          </p:nvPr>
        </p:nvGraphicFramePr>
        <p:xfrm>
          <a:off x="1691616" y="2798916"/>
          <a:ext cx="5493600" cy="187365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12976"/>
                <a:gridCol w="1170156"/>
                <a:gridCol w="2520336"/>
                <a:gridCol w="990132"/>
              </a:tblGrid>
              <a:tr h="3927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327362"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360174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</a:tr>
              <a:tr h="392734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</a:tr>
              <a:tr h="392734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Пусть </a:t>
            </a:r>
            <a:r>
              <a:rPr lang="ru-RU" sz="1600" b="1" dirty="0"/>
              <a:t>даны N множеств D</a:t>
            </a:r>
            <a:r>
              <a:rPr lang="ru-RU" sz="1600" b="1" baseline="-25000" dirty="0"/>
              <a:t>1</a:t>
            </a:r>
            <a:r>
              <a:rPr lang="ru-RU" sz="1600" b="1" dirty="0"/>
              <a:t>,D</a:t>
            </a:r>
            <a:r>
              <a:rPr lang="ru-RU" sz="1600" b="1" baseline="-25000" dirty="0"/>
              <a:t>2</a:t>
            </a:r>
            <a:r>
              <a:rPr lang="ru-RU" sz="1600" b="1" dirty="0"/>
              <a:t>, …. </a:t>
            </a:r>
            <a:r>
              <a:rPr lang="ru-RU" sz="1600" b="1" dirty="0" err="1"/>
              <a:t>D</a:t>
            </a:r>
            <a:r>
              <a:rPr lang="ru-RU" sz="1600" b="1" baseline="-25000" dirty="0" err="1"/>
              <a:t>n</a:t>
            </a:r>
            <a:r>
              <a:rPr lang="ru-RU" sz="1600" b="1" dirty="0"/>
              <a:t> (домены), </a:t>
            </a:r>
            <a:r>
              <a:rPr lang="ru-RU" sz="1600" b="1" dirty="0">
                <a:solidFill>
                  <a:srgbClr val="C00000"/>
                </a:solidFill>
              </a:rPr>
              <a:t>отношением R</a:t>
            </a:r>
            <a:r>
              <a:rPr lang="ru-RU" sz="1600" b="1" dirty="0"/>
              <a:t> над этими множествами называется множество упорядоченных N-кортежей вида &lt;</a:t>
            </a:r>
            <a:r>
              <a:rPr lang="ru-RU" sz="1600" b="1" dirty="0" smtClean="0"/>
              <a:t>d</a:t>
            </a:r>
            <a:r>
              <a:rPr lang="ru-RU" sz="1600" b="1" baseline="-25000" dirty="0" smtClean="0"/>
              <a:t>1</a:t>
            </a:r>
            <a:r>
              <a:rPr lang="ru-RU" sz="1600" b="1" dirty="0" smtClean="0"/>
              <a:t>,d</a:t>
            </a:r>
            <a:r>
              <a:rPr lang="ru-RU" sz="1600" b="1" baseline="-25000" dirty="0" smtClean="0"/>
              <a:t>2</a:t>
            </a:r>
            <a:r>
              <a:rPr lang="ru-RU" sz="1600" b="1" dirty="0" smtClean="0"/>
              <a:t>,...</a:t>
            </a:r>
            <a:r>
              <a:rPr lang="ru-RU" sz="1600" b="1" dirty="0" err="1"/>
              <a:t>d</a:t>
            </a:r>
            <a:r>
              <a:rPr lang="ru-RU" sz="1600" b="1" baseline="-25000" dirty="0" err="1"/>
              <a:t>n</a:t>
            </a:r>
            <a:r>
              <a:rPr lang="ru-RU" sz="1600" b="1" dirty="0"/>
              <a:t>&gt;, где d</a:t>
            </a:r>
            <a:r>
              <a:rPr lang="ru-RU" sz="1600" b="1" baseline="-25000" dirty="0"/>
              <a:t>1</a:t>
            </a:r>
            <a:r>
              <a:rPr lang="ru-RU" sz="1600" b="1" dirty="0"/>
              <a:t> принадлежит D</a:t>
            </a:r>
            <a:r>
              <a:rPr lang="ru-RU" sz="1600" b="1" baseline="-25000" dirty="0"/>
              <a:t>1</a:t>
            </a:r>
            <a:r>
              <a:rPr lang="ru-RU" sz="1600" b="1" dirty="0"/>
              <a:t> и </a:t>
            </a:r>
            <a:r>
              <a:rPr lang="ru-RU" sz="1600" b="1" dirty="0" smtClean="0"/>
              <a:t>т.д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Множества </a:t>
            </a:r>
            <a:r>
              <a:rPr lang="ru-RU" sz="1600" b="1" dirty="0"/>
              <a:t>D</a:t>
            </a:r>
            <a:r>
              <a:rPr lang="ru-RU" sz="1600" b="1" baseline="-25000" dirty="0"/>
              <a:t>1</a:t>
            </a:r>
            <a:r>
              <a:rPr lang="ru-RU" sz="1600" b="1" dirty="0"/>
              <a:t>,D</a:t>
            </a:r>
            <a:r>
              <a:rPr lang="ru-RU" sz="1600" b="1" baseline="-25000" dirty="0"/>
              <a:t>2</a:t>
            </a:r>
            <a:r>
              <a:rPr lang="ru-RU" sz="1600" b="1" dirty="0"/>
              <a:t>,..D</a:t>
            </a:r>
            <a:r>
              <a:rPr lang="ru-RU" sz="1600" b="1" baseline="-25000" dirty="0"/>
              <a:t>n</a:t>
            </a:r>
            <a:r>
              <a:rPr lang="ru-RU" sz="1600" b="1" dirty="0"/>
              <a:t> называются </a:t>
            </a:r>
            <a:r>
              <a:rPr lang="ru-RU" sz="1600" b="1" dirty="0">
                <a:solidFill>
                  <a:srgbClr val="C00000"/>
                </a:solidFill>
              </a:rPr>
              <a:t>доменами отношения R</a:t>
            </a:r>
            <a:r>
              <a:rPr lang="ru-RU" sz="1600" b="1" dirty="0" smtClean="0"/>
              <a:t>. Каждый </a:t>
            </a:r>
            <a:r>
              <a:rPr lang="ru-RU" sz="1600" b="1" dirty="0"/>
              <a:t>элемент кортежа представляет собой значение одного из атрибутов, соответствующего одному из доменов.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101" y="2915446"/>
            <a:ext cx="6116397" cy="312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65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ОБЪЕКТНЫЕ МОДЕЛИ ДАННЫХ.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88635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КЛЮЧИ В ОТНОШЕНИЯХ.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6209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отношении </a:t>
            </a:r>
            <a:r>
              <a:rPr lang="ru-RU" sz="1600" b="1" dirty="0" smtClean="0"/>
              <a:t>все </a:t>
            </a:r>
            <a:r>
              <a:rPr lang="ru-RU" sz="1600" b="1" dirty="0"/>
              <a:t>кортежи должны различаться. Для однозначной идентификации кортежа существует </a:t>
            </a:r>
            <a:r>
              <a:rPr lang="ru-RU" sz="1600" b="1" dirty="0">
                <a:solidFill>
                  <a:srgbClr val="C00000"/>
                </a:solidFill>
              </a:rPr>
              <a:t>первичный ключ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Первичный </a:t>
            </a:r>
            <a:r>
              <a:rPr lang="ru-RU" sz="1600" b="1" dirty="0">
                <a:solidFill>
                  <a:srgbClr val="C00000"/>
                </a:solidFill>
              </a:rPr>
              <a:t>ключ </a:t>
            </a:r>
            <a:r>
              <a:rPr lang="ru-RU" sz="1600" b="1" dirty="0"/>
              <a:t>это атрибут или набор из минимального числа атрибутов, который однозначно идентифицирует конкретный кортеж и не содержит дополнительных атрибутов.</a:t>
            </a:r>
            <a:br>
              <a:rPr lang="ru-RU" sz="1600" b="1" dirty="0"/>
            </a:br>
            <a:endParaRPr lang="ru-RU" sz="1600" b="1" dirty="0" smtClean="0"/>
          </a:p>
          <a:p>
            <a:pPr algn="just"/>
            <a:r>
              <a:rPr lang="ru-RU" sz="1600" b="1" dirty="0" smtClean="0"/>
              <a:t>Все </a:t>
            </a:r>
            <a:r>
              <a:rPr lang="ru-RU" sz="1600" b="1" dirty="0"/>
              <a:t>атрибуты в первичном ключе должны быть необходимыми и достаточными для идентификации конкретного кортежа, и исключение любого из атрибутов в ключе сделает его недостаточным для идентификации.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Однозначно идентифицировать водителя необходимо и значение из столбца “Название организации” и из “Имя водителя”. </a:t>
            </a:r>
            <a:r>
              <a:rPr lang="ru-RU" sz="1600" b="1" dirty="0" smtClean="0"/>
              <a:t> Такой </a:t>
            </a:r>
            <a:r>
              <a:rPr lang="ru-RU" sz="1600" b="1" dirty="0"/>
              <a:t>ключ называется </a:t>
            </a:r>
            <a:r>
              <a:rPr lang="ru-RU" sz="1600" b="1" dirty="0">
                <a:solidFill>
                  <a:srgbClr val="C00000"/>
                </a:solidFill>
              </a:rPr>
              <a:t>составным</a:t>
            </a:r>
            <a:r>
              <a:rPr lang="ru-RU" sz="1600" b="1" dirty="0"/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61261"/>
              </p:ext>
            </p:extLst>
          </p:nvPr>
        </p:nvGraphicFramePr>
        <p:xfrm>
          <a:off x="2231687" y="3969072"/>
          <a:ext cx="4680626" cy="16027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340313"/>
                <a:gridCol w="234031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COMPANY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DRIVER</a:t>
                      </a:r>
                    </a:p>
                  </a:txBody>
                  <a:tcPr marL="76711" marR="76711" marT="38356" marB="38356" anchor="ctr"/>
                </a:tc>
              </a:tr>
              <a:tr h="280269"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”Темная сторона”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Владимир</a:t>
                      </a:r>
                    </a:p>
                  </a:txBody>
                  <a:tcPr marL="76711" marR="76711" marT="38356" marB="38356" anchor="ctr"/>
                </a:tc>
              </a:tr>
              <a:tr h="154981"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Михаил</a:t>
                      </a:r>
                    </a:p>
                  </a:txBody>
                  <a:tcPr marL="76711" marR="76711" marT="38356" marB="38356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Руслан</a:t>
                      </a:r>
                    </a:p>
                  </a:txBody>
                  <a:tcPr marL="76711" marR="76711" marT="38356" marB="38356" anchor="ctr"/>
                </a:tc>
              </a:tr>
              <a:tr h="191007"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marL="76711" marR="76711" marT="38356" marB="38356"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Владимир</a:t>
                      </a:r>
                    </a:p>
                  </a:txBody>
                  <a:tcPr marL="76711" marR="76711" marT="38356" marB="3835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27" y="1593108"/>
            <a:ext cx="6041236" cy="388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6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реляционной БД таблицы взаимосвязаны и соотносятся друг с другом как </a:t>
            </a:r>
            <a:r>
              <a:rPr lang="ru-RU" sz="1600" b="1" dirty="0">
                <a:solidFill>
                  <a:srgbClr val="C00000"/>
                </a:solidFill>
              </a:rPr>
              <a:t>главные</a:t>
            </a:r>
            <a:r>
              <a:rPr lang="ru-RU" sz="1600" b="1" dirty="0"/>
              <a:t> и </a:t>
            </a:r>
            <a:r>
              <a:rPr lang="ru-RU" sz="1600" b="1" dirty="0">
                <a:solidFill>
                  <a:srgbClr val="C00000"/>
                </a:solidFill>
              </a:rPr>
              <a:t>подчиненные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Связь </a:t>
            </a:r>
            <a:r>
              <a:rPr lang="ru-RU" sz="1600" b="1" dirty="0"/>
              <a:t>главной и </a:t>
            </a:r>
            <a:r>
              <a:rPr lang="ru-RU" sz="1600" b="1" dirty="0" err="1"/>
              <a:t>подчиненнной</a:t>
            </a:r>
            <a:r>
              <a:rPr lang="ru-RU" sz="1600" b="1" dirty="0"/>
              <a:t> таблицы осуществляется через </a:t>
            </a:r>
            <a:r>
              <a:rPr lang="ru-RU" sz="1600" b="1" dirty="0">
                <a:solidFill>
                  <a:srgbClr val="C00000"/>
                </a:solidFill>
              </a:rPr>
              <a:t>первичный ключ </a:t>
            </a:r>
            <a:r>
              <a:rPr lang="ru-RU" sz="1600" b="1" dirty="0"/>
              <a:t>(</a:t>
            </a:r>
            <a:r>
              <a:rPr lang="ru-RU" sz="1600" b="1" dirty="0" err="1"/>
              <a:t>primary</a:t>
            </a:r>
            <a:r>
              <a:rPr lang="ru-RU" sz="1600" b="1" dirty="0"/>
              <a:t> </a:t>
            </a:r>
            <a:r>
              <a:rPr lang="ru-RU" sz="1600" b="1" dirty="0" err="1"/>
              <a:t>key</a:t>
            </a:r>
            <a:r>
              <a:rPr lang="ru-RU" sz="1600" b="1" dirty="0"/>
              <a:t>) главной таблицы и </a:t>
            </a:r>
            <a:r>
              <a:rPr lang="ru-RU" sz="1600" b="1" dirty="0">
                <a:solidFill>
                  <a:srgbClr val="C00000"/>
                </a:solidFill>
              </a:rPr>
              <a:t>внешний ключ </a:t>
            </a:r>
            <a:r>
              <a:rPr lang="ru-RU" sz="1600" b="1" dirty="0"/>
              <a:t>( </a:t>
            </a:r>
            <a:r>
              <a:rPr lang="ru-RU" sz="1600" b="1" dirty="0" err="1"/>
              <a:t>foreign</a:t>
            </a:r>
            <a:r>
              <a:rPr lang="ru-RU" sz="1600" b="1" dirty="0"/>
              <a:t> </a:t>
            </a:r>
            <a:r>
              <a:rPr lang="ru-RU" sz="1600" b="1" dirty="0" err="1"/>
              <a:t>key</a:t>
            </a:r>
            <a:r>
              <a:rPr lang="ru-RU" sz="1600" b="1" dirty="0"/>
              <a:t> ) подчиненной таблицы.</a:t>
            </a:r>
            <a:br>
              <a:rPr lang="ru-RU" sz="1600" b="1" dirty="0"/>
            </a:br>
            <a:endParaRPr lang="ru-RU" sz="1600" b="1" dirty="0" smtClean="0"/>
          </a:p>
          <a:p>
            <a:pPr algn="just"/>
            <a:r>
              <a:rPr lang="ru-RU" sz="1600" b="1" dirty="0" smtClean="0"/>
              <a:t>Внешний </a:t>
            </a:r>
            <a:r>
              <a:rPr lang="ru-RU" sz="1600" b="1" dirty="0"/>
              <a:t>ключ это атрибут или набор атрибутов, который в главной таблице является первичным ключем.</a:t>
            </a:r>
          </a:p>
        </p:txBody>
      </p:sp>
    </p:spTree>
    <p:extLst>
      <p:ext uri="{BB962C8B-B14F-4D97-AF65-F5344CB8AC3E}">
        <p14:creationId xmlns:p14="http://schemas.microsoft.com/office/powerpoint/2010/main" val="393200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5" y="1381751"/>
            <a:ext cx="7372241" cy="483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341436" y="3158964"/>
            <a:ext cx="85963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ОПЕРАЦИИ РЕЛЯЦИОННОЙ АЛГЕБРЫ.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9550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Реляционная алгебра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Основные восемь операций реляционной алгебры были предложены </a:t>
            </a:r>
            <a:r>
              <a:rPr lang="ru-RU" sz="1600" b="1" dirty="0" err="1" smtClean="0"/>
              <a:t>Э.Коддом</a:t>
            </a:r>
            <a:r>
              <a:rPr lang="ru-RU" sz="1600" b="1" dirty="0" smtClean="0"/>
              <a:t>:</a:t>
            </a:r>
          </a:p>
          <a:p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- Объединение.</a:t>
            </a:r>
            <a:endParaRPr lang="ru-RU" sz="1600" b="1" dirty="0"/>
          </a:p>
          <a:p>
            <a:r>
              <a:rPr lang="ru-RU" sz="1600" b="1" dirty="0" smtClean="0"/>
              <a:t>- Пересечение.</a:t>
            </a:r>
            <a:endParaRPr lang="ru-RU" sz="1600" b="1" dirty="0"/>
          </a:p>
          <a:p>
            <a:r>
              <a:rPr lang="ru-RU" sz="1600" b="1" dirty="0" smtClean="0"/>
              <a:t>- Вычитание.</a:t>
            </a:r>
            <a:endParaRPr lang="ru-RU" sz="1600" b="1" dirty="0"/>
          </a:p>
          <a:p>
            <a:r>
              <a:rPr lang="ru-RU" sz="1600" b="1" dirty="0" smtClean="0"/>
              <a:t>- Декартово произведение.</a:t>
            </a:r>
          </a:p>
          <a:p>
            <a:endParaRPr lang="ru-RU" sz="1600" b="1" dirty="0"/>
          </a:p>
          <a:p>
            <a:r>
              <a:rPr lang="ru-RU" sz="1600" b="1" dirty="0" smtClean="0"/>
              <a:t>- Выборка.</a:t>
            </a:r>
            <a:endParaRPr lang="ru-RU" sz="1600" b="1" dirty="0"/>
          </a:p>
          <a:p>
            <a:r>
              <a:rPr lang="ru-RU" sz="1600" b="1" dirty="0" smtClean="0"/>
              <a:t>- Проекция.</a:t>
            </a:r>
            <a:endParaRPr lang="ru-RU" sz="1600" b="1" dirty="0"/>
          </a:p>
          <a:p>
            <a:r>
              <a:rPr lang="ru-RU" sz="1600" b="1" dirty="0" smtClean="0"/>
              <a:t>- Соединение.</a:t>
            </a:r>
            <a:endParaRPr lang="ru-RU" sz="1600" b="1" dirty="0"/>
          </a:p>
          <a:p>
            <a:r>
              <a:rPr lang="ru-RU" sz="1600" b="1" dirty="0" smtClean="0"/>
              <a:t>- Деление.</a:t>
            </a:r>
            <a:endParaRPr lang="ru-RU" sz="1600" b="1" dirty="0"/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Первая половина операций аналогична таким же операциям над множествами. Часть операций можно выразить через другие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3301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проекции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Проекция</a:t>
            </a:r>
            <a:r>
              <a:rPr lang="ru-RU" sz="1600" b="1" dirty="0"/>
              <a:t> является операцией, при которой </a:t>
            </a:r>
            <a:r>
              <a:rPr lang="ru-RU" sz="1600" b="1" dirty="0">
                <a:solidFill>
                  <a:srgbClr val="C00000"/>
                </a:solidFill>
              </a:rPr>
              <a:t>из отношения выделяются атрибуты только из указанных доменов</a:t>
            </a:r>
            <a:r>
              <a:rPr lang="ru-RU" sz="1600" b="1" dirty="0"/>
              <a:t>, то есть из таблицы выбираются только нужные столбцы, при этом, если получится несколько одинаковых кортежей, то в результирующем отношении остается только по одному экземпляру подобного кортежа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Для примера сделаем проекцию на таблице PRODUCTS выбрав из нее ID и PRICE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Синтаксис операции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 smtClean="0"/>
              <a:t>π</a:t>
            </a:r>
            <a:r>
              <a:rPr lang="ru-RU" sz="1600" b="1" baseline="-25000" dirty="0" smtClean="0"/>
              <a:t>(ID</a:t>
            </a:r>
            <a:r>
              <a:rPr lang="ru-RU" sz="1600" b="1" baseline="-25000" dirty="0"/>
              <a:t>, PRICE) </a:t>
            </a:r>
            <a:r>
              <a:rPr lang="ru-RU" sz="1600" b="1" dirty="0" smtClean="0"/>
              <a:t>PRODUCTS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В результате этой операции получим отношение: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13349"/>
              </p:ext>
            </p:extLst>
          </p:nvPr>
        </p:nvGraphicFramePr>
        <p:xfrm>
          <a:off x="5382108" y="4329122"/>
          <a:ext cx="3612376" cy="17664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806188"/>
                <a:gridCol w="1806188"/>
              </a:tblGrid>
              <a:tr h="35328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353282"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190</a:t>
                      </a:r>
                    </a:p>
                  </a:txBody>
                  <a:tcPr anchor="ctr"/>
                </a:tc>
              </a:tr>
              <a:tr h="353282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60</a:t>
                      </a:r>
                    </a:p>
                  </a:txBody>
                  <a:tcPr anchor="ctr"/>
                </a:tc>
              </a:tr>
              <a:tr h="353282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100</a:t>
                      </a:r>
                    </a:p>
                  </a:txBody>
                  <a:tcPr anchor="ctr"/>
                </a:tc>
              </a:tr>
              <a:tr h="353282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59936"/>
              </p:ext>
            </p:extLst>
          </p:nvPr>
        </p:nvGraphicFramePr>
        <p:xfrm>
          <a:off x="161412" y="4329121"/>
          <a:ext cx="5002303" cy="17656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0271"/>
                <a:gridCol w="1065508"/>
                <a:gridCol w="2294940"/>
                <a:gridCol w="901584"/>
              </a:tblGrid>
              <a:tr h="3581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Стрелка вправо 2"/>
          <p:cNvSpPr/>
          <p:nvPr/>
        </p:nvSpPr>
        <p:spPr>
          <a:xfrm>
            <a:off x="4932048" y="5138675"/>
            <a:ext cx="495066" cy="27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81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53188" y="1347775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№3.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</a:t>
            </a:r>
            <a:r>
              <a:rPr lang="ru-RU" sz="1600" b="1" dirty="0" smtClean="0"/>
              <a:t>К </a:t>
            </a:r>
            <a:r>
              <a:rPr lang="ru-RU" sz="1600" b="1" dirty="0" smtClean="0"/>
              <a:t>отношению применяется операция проекции</a:t>
            </a:r>
            <a:r>
              <a:rPr lang="ru-RU" sz="1600" b="1" dirty="0"/>
              <a:t>: 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FIRSTNAME</a:t>
            </a:r>
            <a:r>
              <a:rPr lang="ru-RU" sz="1600" b="1" baseline="-25000" dirty="0" smtClean="0"/>
              <a:t>, </a:t>
            </a:r>
            <a:r>
              <a:rPr lang="en-US" sz="1600" b="1" baseline="-25000" dirty="0" smtClean="0"/>
              <a:t>LASTNAME, DEPARTAMENT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Каким будет результат операции проекции?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028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" y="2424993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6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выборки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Выборка</a:t>
            </a:r>
            <a:r>
              <a:rPr lang="ru-RU" sz="1600" b="1" dirty="0"/>
              <a:t> </a:t>
            </a:r>
            <a:r>
              <a:rPr lang="ru-RU" sz="1600" b="1" dirty="0" smtClean="0"/>
              <a:t>- </a:t>
            </a:r>
            <a:r>
              <a:rPr lang="ru-RU" sz="1600" b="1" dirty="0"/>
              <a:t>это операция, которая </a:t>
            </a:r>
            <a:r>
              <a:rPr lang="ru-RU" sz="1600" b="1" dirty="0">
                <a:solidFill>
                  <a:srgbClr val="C00000"/>
                </a:solidFill>
              </a:rPr>
              <a:t>выделяет множество строк в таблице, удовлетворяющих заданным условиям</a:t>
            </a:r>
            <a:r>
              <a:rPr lang="ru-RU" sz="1600" b="1" dirty="0"/>
              <a:t>. Условием может быть любое логическое выражение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 smtClean="0"/>
              <a:t> 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Для примера сделаем выборку из таблицы с ценой больше 90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Синтаксис операции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 smtClean="0"/>
              <a:t>σ</a:t>
            </a:r>
            <a:r>
              <a:rPr lang="ru-RU" sz="1600" b="1" baseline="-25000" dirty="0" smtClean="0"/>
              <a:t>(PRICE&gt;90</a:t>
            </a:r>
            <a:r>
              <a:rPr lang="ru-RU" sz="1600" b="1" baseline="-25000" dirty="0"/>
              <a:t>) </a:t>
            </a:r>
            <a:r>
              <a:rPr lang="ru-RU" sz="1600" b="1" dirty="0"/>
              <a:t>PRODUCTS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62142"/>
              </p:ext>
            </p:extLst>
          </p:nvPr>
        </p:nvGraphicFramePr>
        <p:xfrm>
          <a:off x="3585379" y="4604096"/>
          <a:ext cx="5041433" cy="15849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52846"/>
                <a:gridCol w="1155472"/>
                <a:gridCol w="2166510"/>
                <a:gridCol w="86660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PRICE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6418"/>
              </p:ext>
            </p:extLst>
          </p:nvPr>
        </p:nvGraphicFramePr>
        <p:xfrm>
          <a:off x="3620997" y="2508119"/>
          <a:ext cx="5002303" cy="1765674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0271"/>
                <a:gridCol w="1065508"/>
                <a:gridCol w="2294940"/>
                <a:gridCol w="901584"/>
              </a:tblGrid>
              <a:tr h="35811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Стрелка вправо 10"/>
          <p:cNvSpPr/>
          <p:nvPr/>
        </p:nvSpPr>
        <p:spPr>
          <a:xfrm rot="5400000">
            <a:off x="5809942" y="4306340"/>
            <a:ext cx="495066" cy="2705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4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Объектные 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 Box 52"/>
          <p:cNvSpPr txBox="1">
            <a:spLocks noChangeArrowheads="1"/>
          </p:cNvSpPr>
          <p:nvPr/>
        </p:nvSpPr>
        <p:spPr bwMode="auto">
          <a:xfrm>
            <a:off x="228576" y="1257288"/>
            <a:ext cx="859636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При создании объектных моделей данных используются следующие понятия: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Сущность</a:t>
            </a:r>
            <a:r>
              <a:rPr lang="ru-RU" sz="1600" b="1" dirty="0" smtClean="0"/>
              <a:t> </a:t>
            </a:r>
            <a:r>
              <a:rPr lang="ru-RU" sz="1600" b="1" dirty="0"/>
              <a:t>— это отдельный элемент </a:t>
            </a:r>
            <a:r>
              <a:rPr lang="ru-RU" sz="1600" b="1" dirty="0" smtClean="0"/>
              <a:t>данных </a:t>
            </a:r>
            <a:r>
              <a:rPr lang="ru-RU" sz="1600" b="1" dirty="0"/>
              <a:t>(сотрудник или клиент, место или вещь, понятие или событие), который должен быть представлен в </a:t>
            </a:r>
            <a:r>
              <a:rPr lang="ru-RU" sz="1600" b="1" dirty="0" smtClean="0"/>
              <a:t>базе. </a:t>
            </a:r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Атрибут</a:t>
            </a:r>
            <a:r>
              <a:rPr lang="ru-RU" sz="1600" b="1" dirty="0" smtClean="0"/>
              <a:t> </a:t>
            </a:r>
            <a:r>
              <a:rPr lang="ru-RU" sz="1600" b="1" dirty="0"/>
              <a:t>— это свойство, которое описывает некоторый аспект объекта и значение которого следует зафиксировать.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Связь</a:t>
            </a:r>
            <a:r>
              <a:rPr lang="ru-RU" sz="1600" b="1" dirty="0" smtClean="0"/>
              <a:t> </a:t>
            </a:r>
            <a:r>
              <a:rPr lang="ru-RU" sz="1600" b="1" dirty="0"/>
              <a:t>— это ассоциативное отношение между сущностями. 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Наиболее </a:t>
            </a:r>
            <a:r>
              <a:rPr lang="ru-RU" sz="1600" b="1" dirty="0"/>
              <a:t>общие типы объектных моделей </a:t>
            </a:r>
            <a:r>
              <a:rPr lang="ru-RU" sz="1600" b="1" dirty="0" smtClean="0"/>
              <a:t>данных</a:t>
            </a:r>
            <a:r>
              <a:rPr lang="ru-RU" sz="1600" b="1" dirty="0"/>
              <a:t>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модель </a:t>
            </a:r>
            <a:r>
              <a:rPr lang="ru-RU" sz="1600" b="1" dirty="0">
                <a:solidFill>
                  <a:srgbClr val="C00000"/>
                </a:solidFill>
              </a:rPr>
              <a:t>типа </a:t>
            </a:r>
            <a:r>
              <a:rPr lang="ru-RU" sz="1600" b="1" dirty="0" smtClean="0">
                <a:solidFill>
                  <a:srgbClr val="C00000"/>
                </a:solidFill>
              </a:rPr>
              <a:t>«сущность-связь»</a:t>
            </a:r>
            <a:r>
              <a:rPr lang="ru-RU" sz="1600" b="1" dirty="0" smtClean="0"/>
              <a:t>, </a:t>
            </a:r>
            <a:r>
              <a:rPr lang="ru-RU" sz="1600" b="1" dirty="0"/>
              <a:t>или ER-модель (</a:t>
            </a:r>
            <a:r>
              <a:rPr lang="ru-RU" sz="1600" b="1" i="1" dirty="0" err="1"/>
              <a:t>Entity-Relationship</a:t>
            </a:r>
            <a:r>
              <a:rPr lang="ru-RU" sz="1600" b="1" i="1" dirty="0"/>
              <a:t> </a:t>
            </a:r>
            <a:r>
              <a:rPr lang="ru-RU" sz="1600" b="1" i="1" dirty="0" err="1"/>
              <a:t>model</a:t>
            </a:r>
            <a:r>
              <a:rPr lang="ru-RU" sz="1600" b="1" dirty="0" smtClean="0"/>
              <a:t>). В </a:t>
            </a:r>
            <a:r>
              <a:rPr lang="ru-RU" sz="1600" b="1" dirty="0"/>
              <a:t>настоящее время ER-модель стала одним из основных методов концептуального проектирования баз данных. 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семантическая модель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функциональная модель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>
                <a:solidFill>
                  <a:srgbClr val="C00000"/>
                </a:solidFill>
              </a:rPr>
              <a:t>объектно-ориентированная </a:t>
            </a:r>
            <a:r>
              <a:rPr lang="ru-RU" sz="1600" b="1" dirty="0">
                <a:solidFill>
                  <a:srgbClr val="C00000"/>
                </a:solidFill>
              </a:rPr>
              <a:t>модель</a:t>
            </a:r>
            <a:r>
              <a:rPr lang="ru-RU" sz="1600" b="1" dirty="0" smtClean="0"/>
              <a:t>. Объектно-ориентированная </a:t>
            </a:r>
            <a:r>
              <a:rPr lang="ru-RU" sz="1600" b="1" dirty="0"/>
              <a:t>модель расширяет определение сущности с целью включения в него не только атрибутов, которые описывают состояние объекта, но и действий, которые с ним связаны, т.е. его </a:t>
            </a:r>
            <a:r>
              <a:rPr lang="ru-RU" sz="1600" b="1" dirty="0">
                <a:solidFill>
                  <a:srgbClr val="C00000"/>
                </a:solidFill>
              </a:rPr>
              <a:t>поведение</a:t>
            </a:r>
            <a:r>
              <a:rPr lang="ru-RU" sz="1600" b="1" dirty="0"/>
              <a:t>. В таком случае говорят, что объект инкапсулирует состояние и поведение. </a:t>
            </a:r>
          </a:p>
        </p:txBody>
      </p:sp>
    </p:spTree>
    <p:extLst>
      <p:ext uri="{BB962C8B-B14F-4D97-AF65-F5344CB8AC3E}">
        <p14:creationId xmlns:p14="http://schemas.microsoft.com/office/powerpoint/2010/main" val="136912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37355" y="1448736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</a:t>
            </a:r>
            <a:r>
              <a:rPr lang="en-US" sz="1600" b="1" dirty="0" smtClean="0">
                <a:solidFill>
                  <a:srgbClr val="C00000"/>
                </a:solidFill>
              </a:rPr>
              <a:t>4</a:t>
            </a:r>
            <a:r>
              <a:rPr lang="ru-RU" sz="1600" b="1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ru-RU" sz="1600" b="1" dirty="0" smtClean="0"/>
              <a:t> Ниже представлено отношение </a:t>
            </a:r>
            <a:r>
              <a:rPr lang="en-US" sz="1600" b="1" dirty="0" smtClean="0"/>
              <a:t>STAFF</a:t>
            </a:r>
            <a:r>
              <a:rPr lang="ru-RU" sz="1600" b="1" dirty="0" smtClean="0"/>
              <a:t>. </a:t>
            </a:r>
            <a:r>
              <a:rPr lang="ru-RU" sz="1600" b="1" dirty="0" smtClean="0"/>
              <a:t>К </a:t>
            </a:r>
            <a:r>
              <a:rPr lang="ru-RU" sz="1600" b="1" dirty="0" smtClean="0"/>
              <a:t>отношению применяется операция </a:t>
            </a:r>
            <a:r>
              <a:rPr lang="ru-RU" sz="1600" b="1" dirty="0" smtClean="0"/>
              <a:t>выборки: </a:t>
            </a:r>
          </a:p>
          <a:p>
            <a:pPr algn="just"/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PHONEEXTENSION</a:t>
            </a:r>
            <a:r>
              <a:rPr lang="ru-RU" sz="1600" b="1" baseline="-25000" dirty="0" smtClean="0"/>
              <a:t>&gt;</a:t>
            </a:r>
            <a:r>
              <a:rPr lang="en-US" sz="1600" b="1" baseline="-25000" dirty="0" smtClean="0"/>
              <a:t>=122</a:t>
            </a:r>
            <a:r>
              <a:rPr lang="ru-RU" sz="1600" b="1" baseline="-25000" dirty="0" smtClean="0"/>
              <a:t> </a:t>
            </a:r>
            <a:r>
              <a:rPr lang="ru-RU" sz="1600" b="1" baseline="-25000" dirty="0"/>
              <a:t>^ </a:t>
            </a:r>
            <a:r>
              <a:rPr lang="en-US" sz="1600" b="1" baseline="-25000" dirty="0" smtClean="0"/>
              <a:t>SUPERVISOR&gt;=</a:t>
            </a:r>
            <a:r>
              <a:rPr lang="ru-RU" sz="1600" b="1" baseline="-25000" dirty="0" smtClean="0"/>
              <a:t>3) </a:t>
            </a:r>
            <a:r>
              <a:rPr lang="en-US" sz="1600" b="1" dirty="0" smtClean="0"/>
              <a:t>STAFF. </a:t>
            </a:r>
            <a:r>
              <a:rPr lang="ru-RU" sz="1600" b="1" dirty="0" smtClean="0"/>
              <a:t>Каким будет результат операции выборки?</a:t>
            </a:r>
            <a:endParaRPr lang="ru-RU" sz="1600" b="1" dirty="0"/>
          </a:p>
          <a:p>
            <a:pPr algn="just"/>
            <a:endParaRPr lang="ru-RU" sz="1600" b="1" dirty="0"/>
          </a:p>
        </p:txBody>
      </p:sp>
      <p:pic>
        <p:nvPicPr>
          <p:cNvPr id="11" name="Picture 4" descr="http://docs.yworks.com/yfilesajax/yfiles-for-java/tutorial/doc/getData/figures/employees1-table_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5" y="2525954"/>
            <a:ext cx="8771664" cy="273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выборки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условии выборки мы можем использовать любое логическое выражение. Сделаем еще одну выборку с ценой больше 90 и ID товара меньше 300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σ</a:t>
            </a:r>
            <a:r>
              <a:rPr lang="ru-RU" sz="1600" b="1" baseline="-25000" dirty="0"/>
              <a:t>(PRICE&gt;90 ^ ID&lt;300) </a:t>
            </a:r>
            <a:r>
              <a:rPr lang="ru-RU" sz="1600" b="1" dirty="0" smtClean="0"/>
              <a:t>PRODUCTS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Можно совместить </a:t>
            </a:r>
            <a:r>
              <a:rPr lang="ru-RU" sz="1600" b="1" dirty="0"/>
              <a:t>операторы проекции и выборки</a:t>
            </a:r>
            <a:r>
              <a:rPr lang="ru-RU" sz="1600" b="1" dirty="0" smtClean="0"/>
              <a:t>. Из </a:t>
            </a:r>
            <a:r>
              <a:rPr lang="ru-RU" sz="1600" b="1" dirty="0"/>
              <a:t>таблицы с продуктами выберем все компании, продающие продуты дешевле 110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err="1" smtClean="0"/>
              <a:t>COMPANY</a:t>
            </a:r>
            <a:r>
              <a:rPr lang="ru-RU" sz="1600" b="1" dirty="0" err="1" smtClean="0"/>
              <a:t>σ</a:t>
            </a:r>
            <a:r>
              <a:rPr lang="ru-RU" sz="1600" b="1" baseline="-25000" dirty="0" smtClean="0"/>
              <a:t>(PRICE&lt;100)</a:t>
            </a:r>
            <a:r>
              <a:rPr lang="ru-RU" sz="1600" b="1" dirty="0" smtClean="0"/>
              <a:t> PRODUCTS</a:t>
            </a:r>
            <a:endParaRPr lang="ru-RU" sz="1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99497"/>
              </p:ext>
            </p:extLst>
          </p:nvPr>
        </p:nvGraphicFramePr>
        <p:xfrm>
          <a:off x="1524468" y="2528880"/>
          <a:ext cx="6095064" cy="10058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80911"/>
                <a:gridCol w="1443637"/>
                <a:gridCol w="2430324"/>
                <a:gridCol w="14401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100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98812"/>
              </p:ext>
            </p:extLst>
          </p:nvPr>
        </p:nvGraphicFramePr>
        <p:xfrm>
          <a:off x="3176814" y="4959204"/>
          <a:ext cx="2790372" cy="100584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79037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COMPANY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”Темная сторона”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”Фрукты”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4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умножения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Умножение</a:t>
            </a:r>
            <a:r>
              <a:rPr lang="ru-RU" sz="1600" b="1" dirty="0"/>
              <a:t> или </a:t>
            </a:r>
            <a:r>
              <a:rPr lang="ru-RU" sz="1600" b="1" dirty="0">
                <a:solidFill>
                  <a:srgbClr val="C00000"/>
                </a:solidFill>
              </a:rPr>
              <a:t>декартово произведение </a:t>
            </a:r>
            <a:r>
              <a:rPr lang="ru-RU" sz="1600" b="1" dirty="0"/>
              <a:t>является операцией, производимой над двумя отношениями, в результате которой мы </a:t>
            </a:r>
            <a:r>
              <a:rPr lang="ru-RU" sz="1600" b="1" dirty="0">
                <a:solidFill>
                  <a:srgbClr val="C00000"/>
                </a:solidFill>
              </a:rPr>
              <a:t>получаем отношение со всеми доменами из двух начальных отношений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Кортежи </a:t>
            </a:r>
            <a:r>
              <a:rPr lang="ru-RU" sz="1600" b="1" dirty="0"/>
              <a:t>в этих доменах будут представлять из себя </a:t>
            </a:r>
            <a:r>
              <a:rPr lang="ru-RU" sz="1600" b="1" dirty="0">
                <a:solidFill>
                  <a:srgbClr val="C00000"/>
                </a:solidFill>
              </a:rPr>
              <a:t>все возможные сочетания кортежей из начальных </a:t>
            </a:r>
            <a:r>
              <a:rPr lang="ru-RU" sz="1600" b="1" dirty="0" smtClean="0">
                <a:solidFill>
                  <a:srgbClr val="C00000"/>
                </a:solidFill>
              </a:rPr>
              <a:t>отношений</a:t>
            </a:r>
            <a:r>
              <a:rPr lang="ru-RU" sz="1600" b="1" dirty="0" smtClean="0"/>
              <a:t>. Получим </a:t>
            </a:r>
            <a:r>
              <a:rPr lang="ru-RU" sz="1600" b="1" dirty="0"/>
              <a:t>декартово произведения таблиц PRODUCTS и SELLERS.</a:t>
            </a:r>
            <a:br>
              <a:rPr lang="ru-RU" sz="1600" b="1" dirty="0"/>
            </a:br>
            <a:endParaRPr lang="ru-RU" sz="1600" b="1" dirty="0" smtClean="0"/>
          </a:p>
          <a:p>
            <a:pPr algn="just"/>
            <a:r>
              <a:rPr lang="ru-RU" sz="1600" b="1" dirty="0" smtClean="0"/>
              <a:t>Синтаксис </a:t>
            </a:r>
            <a:r>
              <a:rPr lang="ru-RU" sz="1600" b="1" dirty="0"/>
              <a:t>операции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 smtClean="0"/>
              <a:t>PRODUCTS </a:t>
            </a:r>
            <a:r>
              <a:rPr lang="ru-RU" sz="1600" b="1" dirty="0"/>
              <a:t>× </a:t>
            </a:r>
            <a:r>
              <a:rPr lang="ru-RU" sz="1600" b="1" dirty="0" smtClean="0"/>
              <a:t>SELLERS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endParaRPr lang="ru-RU" sz="1600" b="1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352814"/>
              </p:ext>
            </p:extLst>
          </p:nvPr>
        </p:nvGraphicFramePr>
        <p:xfrm>
          <a:off x="3933839" y="2978940"/>
          <a:ext cx="5002303" cy="1860737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40271"/>
                <a:gridCol w="1065508"/>
                <a:gridCol w="2294940"/>
                <a:gridCol w="901584"/>
              </a:tblGrid>
              <a:tr h="45318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PRICE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</a:tr>
              <a:tr h="34566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</a:tr>
              <a:tr h="358118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130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39282"/>
              </p:ext>
            </p:extLst>
          </p:nvPr>
        </p:nvGraphicFramePr>
        <p:xfrm>
          <a:off x="268584" y="4329120"/>
          <a:ext cx="3443780" cy="167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929781"/>
                <a:gridCol w="2513999"/>
              </a:tblGrid>
              <a:tr h="291546">
                <a:tc>
                  <a:txBody>
                    <a:bodyPr/>
                    <a:lstStyle/>
                    <a:p>
                      <a:r>
                        <a:rPr lang="en-US" sz="1600" b="1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SELLER</a:t>
                      </a:r>
                    </a:p>
                  </a:txBody>
                  <a:tcPr anchor="ctr"/>
                </a:tc>
              </a:tr>
              <a:tr h="291546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OOO “</a:t>
                      </a:r>
                      <a:r>
                        <a:rPr lang="ru-RU" sz="1600" b="1" dirty="0" err="1"/>
                        <a:t>Дарт</a:t>
                      </a:r>
                      <a:r>
                        <a:rPr lang="ru-RU" sz="1600" b="1" dirty="0"/>
                        <a:t>”</a:t>
                      </a:r>
                    </a:p>
                  </a:txBody>
                  <a:tcPr anchor="ctr"/>
                </a:tc>
              </a:tr>
              <a:tr h="291546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”Ведро”</a:t>
                      </a:r>
                    </a:p>
                  </a:txBody>
                  <a:tcPr anchor="ctr"/>
                </a:tc>
              </a:tr>
              <a:tr h="291546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ЗАО “Овоще База”</a:t>
                      </a:r>
                    </a:p>
                  </a:txBody>
                  <a:tcPr anchor="ctr"/>
                </a:tc>
              </a:tr>
              <a:tr h="291546">
                <a:tc>
                  <a:txBody>
                    <a:bodyPr/>
                    <a:lstStyle/>
                    <a:p>
                      <a:r>
                        <a:rPr lang="ru-RU" sz="1600" b="1" dirty="0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”Фирма”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40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умножения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У двух </a:t>
            </a:r>
            <a:r>
              <a:rPr lang="ru-RU" sz="1600" b="1" dirty="0"/>
              <a:t>этих таблиц есть одинаковый домен ID. В подобной ситуации домены с одинаковыми названиями получают префикс в виде названия соответствующего отношения, как показано ниже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Для краткости перемножим не полные отношения, а выборки с условием ID&lt;235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09776"/>
              </p:ext>
            </p:extLst>
          </p:nvPr>
        </p:nvGraphicFramePr>
        <p:xfrm>
          <a:off x="476273" y="2974691"/>
          <a:ext cx="8326291" cy="167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71600"/>
                <a:gridCol w="1103911"/>
                <a:gridCol w="2250300"/>
                <a:gridCol w="990132"/>
                <a:gridCol w="1260168"/>
                <a:gridCol w="13501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PRODUCTS.ID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SELLERS.ID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SELLER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OOO “</a:t>
                      </a:r>
                      <a:r>
                        <a:rPr lang="ru-RU" sz="1600" b="1" dirty="0" err="1"/>
                        <a:t>Дарт</a:t>
                      </a:r>
                      <a:r>
                        <a:rPr lang="ru-RU" sz="1600" b="1" dirty="0"/>
                        <a:t>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”Ведро”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”Ведро”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OOO “</a:t>
                      </a:r>
                      <a:r>
                        <a:rPr lang="ru-RU" sz="1600" b="1" dirty="0" err="1"/>
                        <a:t>Дарт</a:t>
                      </a:r>
                      <a:r>
                        <a:rPr lang="ru-RU" sz="1600" b="1" dirty="0"/>
                        <a:t>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7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умножения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Для примера использования этой операции представим себе необходимость выбрать продавцов с ценами меньше 90.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Без </a:t>
            </a:r>
            <a:r>
              <a:rPr lang="ru-RU" sz="1600" b="1" dirty="0"/>
              <a:t>произведения необходимо было бы сначала получить ID продуктов из первой таблицы, потом по этим ID из второй таблицы получить нужные имена SELLER, а с использованием произведения будет такой запрос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smtClean="0"/>
              <a:t>(SELLER</a:t>
            </a:r>
            <a:r>
              <a:rPr lang="ru-RU" sz="1600" b="1" baseline="-25000" dirty="0"/>
              <a:t>) </a:t>
            </a:r>
            <a:r>
              <a:rPr lang="ru-RU" sz="1600" b="1" dirty="0"/>
              <a:t>σ</a:t>
            </a:r>
            <a:r>
              <a:rPr lang="ru-RU" sz="1600" b="1" baseline="-25000" dirty="0"/>
              <a:t>(RODUCTS.ID=SELLERS.ID ^ PRICE&lt;90) </a:t>
            </a:r>
            <a:r>
              <a:rPr lang="ru-RU" sz="1600" b="1" dirty="0"/>
              <a:t>PRODUCTS × </a:t>
            </a:r>
            <a:r>
              <a:rPr lang="ru-RU" sz="1600" b="1" dirty="0" smtClean="0"/>
              <a:t>SELLERS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В </a:t>
            </a:r>
            <a:r>
              <a:rPr lang="ru-RU" sz="1600" b="1" dirty="0"/>
              <a:t>результате этой операции получим отношение: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02764"/>
              </p:ext>
            </p:extLst>
          </p:nvPr>
        </p:nvGraphicFramePr>
        <p:xfrm>
          <a:off x="3346333" y="3969072"/>
          <a:ext cx="2451334" cy="6705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5133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SELLER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”Ведро”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0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№5.</a:t>
            </a:r>
          </a:p>
          <a:p>
            <a:pPr algn="just"/>
            <a:r>
              <a:rPr lang="ru-RU" sz="1600" b="1" dirty="0"/>
              <a:t> </a:t>
            </a:r>
            <a:r>
              <a:rPr lang="ru-RU" sz="1600" b="1" dirty="0" smtClean="0"/>
              <a:t>    </a:t>
            </a:r>
            <a:r>
              <a:rPr lang="ru-RU" sz="1600" b="1" dirty="0" smtClean="0"/>
              <a:t>На рисунке ниже представлены связанные отношения. К данным отношениям применяется операция  умножения в совокупности с операциями выборки и проекции: 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MODEL</a:t>
            </a:r>
            <a:r>
              <a:rPr lang="ru-RU" sz="1600" b="1" baseline="-25000" dirty="0" smtClean="0"/>
              <a:t>) </a:t>
            </a:r>
            <a:r>
              <a:rPr lang="ru-RU" sz="1600" b="1" dirty="0" smtClean="0"/>
              <a:t>σ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CAR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ru-RU" sz="1600" b="1" baseline="-25000" dirty="0" smtClean="0"/>
              <a:t>=</a:t>
            </a:r>
            <a:r>
              <a:rPr lang="en-US" sz="1600" b="1" baseline="-25000" dirty="0" smtClean="0"/>
              <a:t>MAKEMODEL</a:t>
            </a:r>
            <a:r>
              <a:rPr lang="ru-RU" sz="1600" b="1" baseline="-25000" dirty="0" smtClean="0"/>
              <a:t>.</a:t>
            </a:r>
            <a:r>
              <a:rPr lang="en-US" sz="1600" b="1" baseline="-25000" dirty="0" smtClean="0"/>
              <a:t>MODELKEY</a:t>
            </a:r>
            <a:r>
              <a:rPr lang="en-US" sz="1600" b="1" baseline="-25000" dirty="0"/>
              <a:t> </a:t>
            </a:r>
            <a:r>
              <a:rPr lang="ru-RU" sz="1600" b="1" baseline="-25000" dirty="0" smtClean="0"/>
              <a:t>^ </a:t>
            </a:r>
            <a:r>
              <a:rPr lang="en-US" sz="1600" b="1" baseline="-25000" dirty="0" smtClean="0"/>
              <a:t>YEAR</a:t>
            </a:r>
            <a:r>
              <a:rPr lang="en-US" sz="1600" b="1" baseline="-25000" dirty="0" smtClean="0"/>
              <a:t>&gt;2004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CAR</a:t>
            </a:r>
            <a:r>
              <a:rPr lang="ru-RU" sz="1600" b="1" dirty="0" smtClean="0"/>
              <a:t>× </a:t>
            </a:r>
            <a:r>
              <a:rPr lang="en-US" sz="1600" b="1" dirty="0" smtClean="0"/>
              <a:t>MAKEMODEL. </a:t>
            </a:r>
            <a:r>
              <a:rPr lang="ru-RU" sz="1600" b="1" dirty="0" smtClean="0"/>
              <a:t>Что получится в результате этой операции??</a:t>
            </a:r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226" y="2861490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1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соединения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Операция соединения обратна операции проекции и </a:t>
            </a:r>
            <a:r>
              <a:rPr lang="ru-RU" sz="1600" b="1" dirty="0">
                <a:solidFill>
                  <a:srgbClr val="C00000"/>
                </a:solidFill>
              </a:rPr>
              <a:t>создает новое отношение из двух уже существующих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Новое </a:t>
            </a:r>
            <a:r>
              <a:rPr lang="ru-RU" sz="1600" b="1" dirty="0"/>
              <a:t>отношение получается конкатенацией кортежей первого и второго отношений, при этом конкатенации подвергаются отношения, в которых </a:t>
            </a:r>
            <a:r>
              <a:rPr lang="ru-RU" sz="1600" b="1" dirty="0">
                <a:solidFill>
                  <a:srgbClr val="C00000"/>
                </a:solidFill>
              </a:rPr>
              <a:t>совпадают значения заданных атрибутов</a:t>
            </a:r>
            <a:r>
              <a:rPr lang="ru-RU" sz="1600" b="1" dirty="0"/>
              <a:t>. В частности, если соединить отношения PRODUCTS и SELLERS, этими атрибутами будут атрибуты доменов ID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Попробуем </a:t>
            </a:r>
            <a:r>
              <a:rPr lang="ru-RU" sz="1600" b="1" dirty="0"/>
              <a:t>соединить отношения PRODUCTS и SELLERS и получим отношение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11880"/>
              </p:ext>
            </p:extLst>
          </p:nvPr>
        </p:nvGraphicFramePr>
        <p:xfrm>
          <a:off x="261936" y="3732864"/>
          <a:ext cx="8620127" cy="167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95367"/>
                <a:gridCol w="1080144"/>
                <a:gridCol w="2250300"/>
                <a:gridCol w="720096"/>
                <a:gridCol w="1170156"/>
                <a:gridCol w="200406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PRODUCTS.ID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SELLERS.ID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SELLER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OOO “</a:t>
                      </a:r>
                      <a:r>
                        <a:rPr lang="ru-RU" sz="1600" b="1"/>
                        <a:t>Дарт”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”Ведро”</a:t>
                      </a:r>
                    </a:p>
                  </a:txBody>
                  <a:tcPr anchor="ctr"/>
                </a:tc>
              </a:tr>
              <a:tr h="169531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ЗАО “Овоще База”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”Фирма”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41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соединения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Натуральное соединение </a:t>
            </a:r>
            <a:r>
              <a:rPr lang="ru-RU" sz="1600" b="1" dirty="0"/>
              <a:t>получает схожее отношение, но в случае, если у нас корректно настроена схема в базе ( в данном случае первичный ключ таблицы PRODUCTS ID связан с внешним ключем таблицы SELLERS ID), то в результирующем отношении остается один домен ID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Синтаксис </a:t>
            </a:r>
            <a:r>
              <a:rPr lang="ru-RU" sz="1600" b="1" dirty="0"/>
              <a:t>операции</a:t>
            </a:r>
            <a:r>
              <a:rPr lang="ru-RU" sz="1600" b="1" dirty="0" smtClean="0"/>
              <a:t>:</a:t>
            </a:r>
          </a:p>
          <a:p>
            <a:pPr algn="just"/>
            <a:r>
              <a:rPr lang="ru-RU" sz="1600" b="1" dirty="0" smtClean="0"/>
              <a:t>PRODUCTS </a:t>
            </a:r>
            <a:r>
              <a:rPr lang="ru-RU" sz="1600" b="1" dirty="0"/>
              <a:t>⋈ SELLERS</a:t>
            </a:r>
            <a:r>
              <a:rPr lang="ru-RU" sz="1600" b="1" dirty="0" smtClean="0"/>
              <a:t>;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Получится такое отношение: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73069"/>
              </p:ext>
            </p:extLst>
          </p:nvPr>
        </p:nvGraphicFramePr>
        <p:xfrm>
          <a:off x="399318" y="3789048"/>
          <a:ext cx="8345364" cy="16764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90587"/>
                <a:gridCol w="1103997"/>
                <a:gridCol w="2610348"/>
                <a:gridCol w="1260168"/>
                <a:gridCol w="198026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PRODUCTS.ID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SELLER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Печеньки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OOO “</a:t>
                      </a:r>
                      <a:r>
                        <a:rPr lang="ru-RU" sz="1600" b="1" dirty="0" err="1"/>
                        <a:t>Дарт</a:t>
                      </a:r>
                      <a:r>
                        <a:rPr lang="ru-RU" sz="1600" b="1" dirty="0"/>
                        <a:t>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156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Чай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”Темная сторона”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”Ведро”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Ананасы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ОАО ”Фрукты”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ЗАО “Овоще База”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Томаты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ООО ”Овощи”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ОАО ”Фирма”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82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9473" y="1364739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№6.</a:t>
            </a:r>
          </a:p>
          <a:p>
            <a:pPr algn="just"/>
            <a:r>
              <a:rPr lang="ru-RU" sz="1600" b="1" dirty="0"/>
              <a:t> </a:t>
            </a:r>
            <a:r>
              <a:rPr lang="ru-RU" sz="1600" b="1" dirty="0" smtClean="0"/>
              <a:t>    </a:t>
            </a:r>
            <a:r>
              <a:rPr lang="ru-RU" sz="1600" b="1" dirty="0" smtClean="0"/>
              <a:t>На рисунке ниже представлены связанные отношения. К данным отношениям применяется операция  соединения отношений и операция проекции: </a:t>
            </a:r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/>
              <a:t>π</a:t>
            </a:r>
            <a:r>
              <a:rPr lang="ru-RU" sz="1600" b="1" baseline="-25000" dirty="0" smtClean="0"/>
              <a:t>(</a:t>
            </a:r>
            <a:r>
              <a:rPr lang="en-US" sz="1600" b="1" baseline="-25000" dirty="0" smtClean="0"/>
              <a:t>MODEL, MAKE</a:t>
            </a:r>
            <a:r>
              <a:rPr lang="ru-RU" sz="1600" b="1" baseline="-25000" dirty="0" smtClean="0"/>
              <a:t>) </a:t>
            </a:r>
            <a:r>
              <a:rPr lang="en-US" sz="1600" b="1" dirty="0" smtClean="0"/>
              <a:t>MAKEMODEL</a:t>
            </a:r>
            <a:r>
              <a:rPr lang="ru-RU" sz="1600" b="1" dirty="0" smtClean="0"/>
              <a:t>⋈ </a:t>
            </a:r>
            <a:r>
              <a:rPr lang="en-US" sz="1600" b="1" dirty="0" smtClean="0"/>
              <a:t>MAKE</a:t>
            </a:r>
            <a:r>
              <a:rPr lang="en-US" sz="1600" b="1" dirty="0" smtClean="0"/>
              <a:t>. </a:t>
            </a:r>
            <a:r>
              <a:rPr lang="ru-RU" sz="1600" b="1" dirty="0" smtClean="0"/>
              <a:t>Что получится в результате этой операции?</a:t>
            </a:r>
            <a:endParaRPr lang="ru-RU" sz="1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23" y="2627517"/>
            <a:ext cx="6691380" cy="36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9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пересечения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Результатом операции пересечения будет </a:t>
            </a:r>
            <a:r>
              <a:rPr lang="ru-RU" sz="1600" b="1" dirty="0">
                <a:solidFill>
                  <a:srgbClr val="C00000"/>
                </a:solidFill>
              </a:rPr>
              <a:t>отношение, состоящее из кортежей, полностью входящих в состав обоих отношений</a:t>
            </a:r>
            <a:r>
              <a:rPr lang="ru-RU" sz="1600" b="1" dirty="0" smtClean="0"/>
              <a:t>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ПЕРСОНЫ					ПЕРСОНАЖИ</a:t>
            </a:r>
            <a:endParaRPr lang="ru-RU" sz="1600" b="1" dirty="0" smtClean="0"/>
          </a:p>
          <a:p>
            <a:pPr algn="just"/>
            <a:r>
              <a:rPr lang="ru-RU" sz="1600" b="1" dirty="0" smtClean="0"/>
              <a:t> 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0748"/>
              </p:ext>
            </p:extLst>
          </p:nvPr>
        </p:nvGraphicFramePr>
        <p:xfrm>
          <a:off x="318111" y="2438868"/>
          <a:ext cx="4253889" cy="2011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17963"/>
                <a:gridCol w="1417963"/>
                <a:gridCol w="1417963"/>
              </a:tblGrid>
              <a:tr h="330044">
                <a:tc>
                  <a:txBody>
                    <a:bodyPr/>
                    <a:lstStyle/>
                    <a:p>
                      <a:r>
                        <a:rPr lang="ru-RU" sz="1600" b="1" dirty="0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Harry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80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Sally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64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70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Helena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 dirty="0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80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403748"/>
              </p:ext>
            </p:extLst>
          </p:nvPr>
        </p:nvGraphicFramePr>
        <p:xfrm>
          <a:off x="4861109" y="2438868"/>
          <a:ext cx="3844764" cy="2011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81588"/>
                <a:gridCol w="1281588"/>
                <a:gridCol w="12815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Daffy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70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Donald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Scrooge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Sally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06334"/>
              </p:ext>
            </p:extLst>
          </p:nvPr>
        </p:nvGraphicFramePr>
        <p:xfrm>
          <a:off x="3221820" y="4869192"/>
          <a:ext cx="2896044" cy="100584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65348"/>
                <a:gridCol w="965348"/>
                <a:gridCol w="96534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70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Sally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6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 сущность-связь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www.moodle.ipm.kstu.ru/pluginfile.php/40358/mod_page/content/18/p1-2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76" y="1358724"/>
            <a:ext cx="5040672" cy="476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Операция </a:t>
            </a: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вычитания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Результатом </a:t>
            </a:r>
            <a:r>
              <a:rPr lang="ru-RU" sz="1600" b="1" dirty="0"/>
              <a:t>вычитания будет </a:t>
            </a:r>
            <a:r>
              <a:rPr lang="ru-RU" sz="1600" b="1" dirty="0">
                <a:solidFill>
                  <a:srgbClr val="C00000"/>
                </a:solidFill>
              </a:rPr>
              <a:t>отношение, состоящее из кортежей, которые являются кортежами первого отношения и не являются кортежами второго отношения</a:t>
            </a:r>
            <a:r>
              <a:rPr lang="ru-RU" sz="1600" b="1" dirty="0"/>
              <a:t>.</a:t>
            </a:r>
            <a:br>
              <a:rPr lang="ru-RU" sz="1600" b="1" dirty="0"/>
            </a:br>
            <a:endParaRPr lang="ru-RU" sz="1600" b="1" dirty="0"/>
          </a:p>
          <a:p>
            <a:pPr algn="just"/>
            <a:r>
              <a:rPr lang="ru-RU" sz="1600" b="1" dirty="0"/>
              <a:t>ПЕРСОНЫ					ПЕРСОНАЖИ</a:t>
            </a:r>
          </a:p>
          <a:p>
            <a:pPr algn="just"/>
            <a:endParaRPr lang="ru-RU" sz="1600" b="1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5198"/>
              </p:ext>
            </p:extLst>
          </p:nvPr>
        </p:nvGraphicFramePr>
        <p:xfrm>
          <a:off x="318111" y="2438868"/>
          <a:ext cx="4253889" cy="2011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17963"/>
                <a:gridCol w="1417963"/>
                <a:gridCol w="1417963"/>
              </a:tblGrid>
              <a:tr h="330044">
                <a:tc>
                  <a:txBody>
                    <a:bodyPr/>
                    <a:lstStyle/>
                    <a:p>
                      <a:r>
                        <a:rPr lang="ru-RU" sz="1600" b="1" dirty="0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Harry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80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Sally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64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70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/>
                        <a:t>Helena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</a:tr>
              <a:tr h="330044">
                <a:tc>
                  <a:txBody>
                    <a:bodyPr/>
                    <a:lstStyle/>
                    <a:p>
                      <a:r>
                        <a:rPr lang="en-US" sz="1600" b="1" dirty="0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80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07608"/>
              </p:ext>
            </p:extLst>
          </p:nvPr>
        </p:nvGraphicFramePr>
        <p:xfrm>
          <a:off x="4861109" y="2438868"/>
          <a:ext cx="3844764" cy="2011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81588"/>
                <a:gridCol w="1281588"/>
                <a:gridCol w="12815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Daffy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19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George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70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Donald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23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Scrooge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27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Sally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64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35429"/>
              </p:ext>
            </p:extLst>
          </p:nvPr>
        </p:nvGraphicFramePr>
        <p:xfrm>
          <a:off x="2951784" y="4779180"/>
          <a:ext cx="3499641" cy="1341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166547"/>
                <a:gridCol w="1166547"/>
                <a:gridCol w="1166547"/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/>
                        <a:t>Имя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Возраст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Вес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Harry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80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Helena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54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/>
                        <a:t>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1" dirty="0"/>
                        <a:t>80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8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….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34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8576" y="1347776"/>
            <a:ext cx="86868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№7. </a:t>
            </a:r>
          </a:p>
          <a:p>
            <a:pPr algn="just"/>
            <a:r>
              <a:rPr lang="ru-RU" sz="1600" b="1" dirty="0" smtClean="0"/>
              <a:t>      Привести пример операции деления в реляционной алгебре на основе рассмотрения отношения с числом доменов не менее 5.</a:t>
            </a:r>
            <a:endParaRPr lang="ru-RU" sz="1600" b="1" dirty="0"/>
          </a:p>
          <a:p>
            <a:pPr algn="just"/>
            <a:endParaRPr lang="ru-RU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02278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Модель сущность-связь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8087" y="1358724"/>
            <a:ext cx="85677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№ </a:t>
            </a:r>
            <a:r>
              <a:rPr lang="ru-RU" sz="1600" b="1" dirty="0" smtClean="0">
                <a:solidFill>
                  <a:srgbClr val="C00000"/>
                </a:solidFill>
              </a:rPr>
              <a:t>1. </a:t>
            </a:r>
          </a:p>
          <a:p>
            <a:pPr algn="just"/>
            <a:r>
              <a:rPr lang="ru-RU" sz="1600" b="1" dirty="0" smtClean="0"/>
              <a:t>Используя набор атрибутов сущностей предметной области БАНК, составить диаграмму «сущность-связь» (</a:t>
            </a:r>
            <a:r>
              <a:rPr lang="en-US" sz="1600" b="1" dirty="0"/>
              <a:t>ER-</a:t>
            </a:r>
            <a:r>
              <a:rPr lang="ru-RU" sz="1600" b="1" dirty="0" smtClean="0"/>
              <a:t>модель).</a:t>
            </a:r>
            <a:endParaRPr lang="ru-RU" sz="16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60941"/>
              </p:ext>
            </p:extLst>
          </p:nvPr>
        </p:nvGraphicFramePr>
        <p:xfrm>
          <a:off x="860882" y="2438868"/>
          <a:ext cx="7400466" cy="2760060"/>
        </p:xfrm>
        <a:graphic>
          <a:graphicData uri="http://schemas.openxmlformats.org/drawingml/2006/table">
            <a:tbl>
              <a:tblPr/>
              <a:tblGrid>
                <a:gridCol w="2811635"/>
                <a:gridCol w="1434508"/>
                <a:gridCol w="3154323"/>
              </a:tblGrid>
              <a:tr h="4191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МЕНЕДЖЕР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ФИЛИАЛ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менеджера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НМ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филиала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НФ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Стаж работы (СТАЖ)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874520" algn="l"/>
                        </a:tabLst>
                      </a:pPr>
                      <a:r>
                        <a:rPr lang="ru-RU" sz="1600" dirty="0">
                          <a:effectLst/>
                        </a:rPr>
                        <a:t>Адрес филиала (АДР_Ф)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Специальность (СПЕЦ)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600">
                        <a:effectLst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Arial"/>
                        </a:rPr>
                        <a:t>КЛИЕНТ</a:t>
                      </a:r>
                      <a:endParaRPr lang="ru-RU" sz="1600" dirty="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Arial"/>
                        </a:rPr>
                        <a:t>СЧЕТ</a:t>
                      </a:r>
                      <a:endParaRPr lang="ru-RU" sz="1600">
                        <a:effectLst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</a:rPr>
                        <a:t>Номер клиента</a:t>
                      </a:r>
                      <a:r>
                        <a:rPr lang="ru-RU" sz="1600" dirty="0">
                          <a:effectLst/>
                        </a:rPr>
                        <a:t> (</a:t>
                      </a:r>
                      <a:r>
                        <a:rPr lang="ru-RU" sz="1600" b="1" dirty="0">
                          <a:effectLst/>
                        </a:rPr>
                        <a:t>НК</a:t>
                      </a:r>
                      <a:r>
                        <a:rPr lang="ru-RU" sz="1600" dirty="0">
                          <a:effectLst/>
                        </a:rPr>
                        <a:t>)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</a:rPr>
                        <a:t>Номер счета</a:t>
                      </a:r>
                      <a:r>
                        <a:rPr lang="ru-RU" sz="1600">
                          <a:effectLst/>
                        </a:rPr>
                        <a:t> (</a:t>
                      </a:r>
                      <a:r>
                        <a:rPr lang="ru-RU" sz="1600" b="1">
                          <a:effectLst/>
                        </a:rPr>
                        <a:t>НС</a:t>
                      </a:r>
                      <a:r>
                        <a:rPr lang="ru-RU" sz="1600">
                          <a:effectLst/>
                        </a:rPr>
                        <a:t>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Ф.И.О. клиента (ФИО_К)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Тип счета (ТИП)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Социальное положение (СОЦ)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Остаток на счете (ОСТ)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 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</a:rPr>
                        <a:t>Адрес клиента (АДР_К)</a:t>
                      </a:r>
                    </a:p>
                  </a:txBody>
                  <a:tcPr marL="68580" marR="6858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Семантическая модель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Модели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баз 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http://tonks.disted.camosun.bc.ca/courses/psyc110/memory/memnet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556" y="1282066"/>
            <a:ext cx="6204968" cy="49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5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7149</TotalTime>
  <Words>4668</Words>
  <Application>Microsoft Office PowerPoint</Application>
  <PresentationFormat>Экран (4:3)</PresentationFormat>
  <Paragraphs>1012</Paragraphs>
  <Slides>73</Slides>
  <Notes>73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832</cp:revision>
  <dcterms:created xsi:type="dcterms:W3CDTF">2011-02-07T16:44:09Z</dcterms:created>
  <dcterms:modified xsi:type="dcterms:W3CDTF">2015-04-15T06:29:28Z</dcterms:modified>
</cp:coreProperties>
</file>