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12192000"/>
  <p:notesSz cx="6858000" cy="9144000"/>
  <p:embeddedFontLst>
    <p:embeddedFont>
      <p:font typeface="Quattrocento Sans"/>
      <p:regular r:id="rId36"/>
      <p:bold r:id="rId37"/>
      <p:italic r:id="rId38"/>
      <p:boldItalic r:id="rId39"/>
    </p:embeddedFont>
    <p:embeddedFont>
      <p:font typeface="Century Gothic"/>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4" roundtripDataSignature="AMtx7miKgsF2VE8/zgMXi2BaDGJx1syk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182B0C-7781-4519-B58F-5E050B660279}">
  <a:tblStyle styleId="{53182B0C-7781-4519-B58F-5E050B66027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regular.fntdata"/><Relationship Id="rId20" Type="http://schemas.openxmlformats.org/officeDocument/2006/relationships/slide" Target="slides/slide14.xml"/><Relationship Id="rId42" Type="http://schemas.openxmlformats.org/officeDocument/2006/relationships/font" Target="fonts/CenturyGothic-italic.fntdata"/><Relationship Id="rId41" Type="http://schemas.openxmlformats.org/officeDocument/2006/relationships/font" Target="fonts/CenturyGothic-bold.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CenturyGothic-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QuattrocentoSans-bold.fntdata"/><Relationship Id="rId14" Type="http://schemas.openxmlformats.org/officeDocument/2006/relationships/slide" Target="slides/slide8.xml"/><Relationship Id="rId36" Type="http://schemas.openxmlformats.org/officeDocument/2006/relationships/font" Target="fonts/QuattrocentoSans-regular.fntdata"/><Relationship Id="rId17" Type="http://schemas.openxmlformats.org/officeDocument/2006/relationships/slide" Target="slides/slide11.xml"/><Relationship Id="rId39" Type="http://schemas.openxmlformats.org/officeDocument/2006/relationships/font" Target="fonts/QuattrocentoSans-boldItalic.fntdata"/><Relationship Id="rId16" Type="http://schemas.openxmlformats.org/officeDocument/2006/relationships/slide" Target="slides/slide10.xml"/><Relationship Id="rId38" Type="http://schemas.openxmlformats.org/officeDocument/2006/relationships/font" Target="fonts/Quattrocento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1"/>
          <p:cNvSpPr txBox="1"/>
          <p:nvPr>
            <p:ph type="ctrTitle"/>
          </p:nvPr>
        </p:nvSpPr>
        <p:spPr>
          <a:xfrm>
            <a:off x="1524000" y="1041400"/>
            <a:ext cx="91440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6000"/>
              <a:buFont typeface="Century Gothic"/>
              <a:buNone/>
              <a:defRPr sz="6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720"/>
              </a:spcBef>
              <a:spcAft>
                <a:spcPts val="0"/>
              </a:spcAft>
              <a:buClr>
                <a:srgbClr val="833C0B"/>
              </a:buClr>
              <a:buSzPts val="2400"/>
              <a:buNone/>
              <a:defRPr sz="2400">
                <a:solidFill>
                  <a:srgbClr val="833C0B"/>
                </a:solidFill>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18" name="Google Shape;18;p31"/>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1"/>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1"/>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5" name="Google Shape;75;p40"/>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0"/>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0"/>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81" name="Google Shape;81;p41"/>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1"/>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1"/>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24" name="Google Shape;24;p32"/>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2"/>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2"/>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33"/>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3"/>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3"/>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4"/>
          <p:cNvSpPr txBox="1"/>
          <p:nvPr>
            <p:ph type="title"/>
          </p:nvPr>
        </p:nvSpPr>
        <p:spPr>
          <a:xfrm>
            <a:off x="831850" y="1709738"/>
            <a:ext cx="10515600" cy="286226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sz="2400"/>
            </a:lvl1pPr>
            <a:lvl2pPr indent="-228600" lvl="1" marL="914400" algn="l">
              <a:lnSpc>
                <a:spcPct val="90000"/>
              </a:lnSpc>
              <a:spcBef>
                <a:spcPts val="600"/>
              </a:spcBef>
              <a:spcAft>
                <a:spcPts val="0"/>
              </a:spcAft>
              <a:buClr>
                <a:schemeClr val="dk1"/>
              </a:buClr>
              <a:buSzPts val="2000"/>
              <a:buNone/>
              <a:defRPr sz="2000"/>
            </a:lvl2pPr>
            <a:lvl3pPr indent="-228600" lvl="2" marL="1371600" algn="l">
              <a:lnSpc>
                <a:spcPct val="90000"/>
              </a:lnSpc>
              <a:spcBef>
                <a:spcPts val="540"/>
              </a:spcBef>
              <a:spcAft>
                <a:spcPts val="0"/>
              </a:spcAft>
              <a:buClr>
                <a:schemeClr val="dk1"/>
              </a:buClr>
              <a:buSzPts val="1800"/>
              <a:buNone/>
              <a:defRPr sz="1800"/>
            </a:lvl3pPr>
            <a:lvl4pPr indent="-228600" lvl="3" marL="1828800" algn="l">
              <a:lnSpc>
                <a:spcPct val="90000"/>
              </a:lnSpc>
              <a:spcBef>
                <a:spcPts val="480"/>
              </a:spcBef>
              <a:spcAft>
                <a:spcPts val="0"/>
              </a:spcAft>
              <a:buClr>
                <a:schemeClr val="dk1"/>
              </a:buClr>
              <a:buSzPts val="1600"/>
              <a:buNone/>
              <a:defRPr sz="1600"/>
            </a:lvl4pPr>
            <a:lvl5pPr indent="-228600" lvl="4" marL="2286000" algn="l">
              <a:lnSpc>
                <a:spcPct val="90000"/>
              </a:lnSpc>
              <a:spcBef>
                <a:spcPts val="480"/>
              </a:spcBef>
              <a:spcAft>
                <a:spcPts val="0"/>
              </a:spcAft>
              <a:buClr>
                <a:schemeClr val="dk1"/>
              </a:buClr>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34" name="Google Shape;34;p34"/>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4"/>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4"/>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840"/>
              </a:spcBef>
              <a:spcAft>
                <a:spcPts val="0"/>
              </a:spcAft>
              <a:buClr>
                <a:schemeClr val="dk1"/>
              </a:buClr>
              <a:buSzPts val="2800"/>
              <a:buChar char="•"/>
              <a:defRPr sz="2800"/>
            </a:lvl1pPr>
            <a:lvl2pPr indent="-381000" lvl="1" marL="914400" algn="l">
              <a:lnSpc>
                <a:spcPct val="90000"/>
              </a:lnSpc>
              <a:spcBef>
                <a:spcPts val="720"/>
              </a:spcBef>
              <a:spcAft>
                <a:spcPts val="0"/>
              </a:spcAft>
              <a:buClr>
                <a:schemeClr val="dk1"/>
              </a:buClr>
              <a:buSzPts val="2400"/>
              <a:buChar char="•"/>
              <a:defRPr sz="2400"/>
            </a:lvl2pPr>
            <a:lvl3pPr indent="-355600" lvl="2" marL="1371600" algn="l">
              <a:lnSpc>
                <a:spcPct val="90000"/>
              </a:lnSpc>
              <a:spcBef>
                <a:spcPts val="600"/>
              </a:spcBef>
              <a:spcAft>
                <a:spcPts val="0"/>
              </a:spcAft>
              <a:buClr>
                <a:schemeClr val="dk1"/>
              </a:buClr>
              <a:buSzPts val="2000"/>
              <a:buChar char="•"/>
              <a:defRPr sz="2000"/>
            </a:lvl3pPr>
            <a:lvl4pPr indent="-342900" lvl="3" marL="1828800" algn="l">
              <a:lnSpc>
                <a:spcPct val="90000"/>
              </a:lnSpc>
              <a:spcBef>
                <a:spcPts val="540"/>
              </a:spcBef>
              <a:spcAft>
                <a:spcPts val="0"/>
              </a:spcAft>
              <a:buClr>
                <a:schemeClr val="dk1"/>
              </a:buClr>
              <a:buSzPts val="1800"/>
              <a:buChar char="•"/>
              <a:defRPr sz="1800"/>
            </a:lvl4pPr>
            <a:lvl5pPr indent="-342900" lvl="4" marL="2286000" algn="l">
              <a:lnSpc>
                <a:spcPct val="90000"/>
              </a:lnSpc>
              <a:spcBef>
                <a:spcPts val="540"/>
              </a:spcBef>
              <a:spcAft>
                <a:spcPts val="0"/>
              </a:spcAft>
              <a:buClr>
                <a:schemeClr val="dk1"/>
              </a:buClr>
              <a:buSzPts val="1800"/>
              <a:buChar char="•"/>
              <a:defRPr sz="1800"/>
            </a:lvl5pPr>
            <a:lvl6pPr indent="-342900" lvl="5" marL="2743200" algn="l">
              <a:lnSpc>
                <a:spcPct val="90000"/>
              </a:lnSpc>
              <a:spcBef>
                <a:spcPts val="540"/>
              </a:spcBef>
              <a:spcAft>
                <a:spcPts val="0"/>
              </a:spcAft>
              <a:buClr>
                <a:schemeClr val="dk1"/>
              </a:buClr>
              <a:buSzPts val="1800"/>
              <a:buChar char="•"/>
              <a:defRPr sz="1800"/>
            </a:lvl6pPr>
            <a:lvl7pPr indent="-342900" lvl="6" marL="3200400" algn="l">
              <a:lnSpc>
                <a:spcPct val="90000"/>
              </a:lnSpc>
              <a:spcBef>
                <a:spcPts val="540"/>
              </a:spcBef>
              <a:spcAft>
                <a:spcPts val="0"/>
              </a:spcAft>
              <a:buClr>
                <a:schemeClr val="dk1"/>
              </a:buClr>
              <a:buSzPts val="1800"/>
              <a:buChar char="•"/>
              <a:defRPr sz="1800"/>
            </a:lvl7pPr>
            <a:lvl8pPr indent="-342900" lvl="7" marL="3657600" algn="l">
              <a:lnSpc>
                <a:spcPct val="90000"/>
              </a:lnSpc>
              <a:spcBef>
                <a:spcPts val="540"/>
              </a:spcBef>
              <a:spcAft>
                <a:spcPts val="0"/>
              </a:spcAft>
              <a:buClr>
                <a:schemeClr val="dk1"/>
              </a:buClr>
              <a:buSzPts val="1800"/>
              <a:buChar char="•"/>
              <a:defRPr sz="1800"/>
            </a:lvl8pPr>
            <a:lvl9pPr indent="-342900" lvl="8" marL="4114800" algn="l">
              <a:lnSpc>
                <a:spcPct val="90000"/>
              </a:lnSpc>
              <a:spcBef>
                <a:spcPts val="540"/>
              </a:spcBef>
              <a:spcAft>
                <a:spcPts val="0"/>
              </a:spcAft>
              <a:buClr>
                <a:schemeClr val="dk1"/>
              </a:buClr>
              <a:buSzPts val="1800"/>
              <a:buChar char="•"/>
              <a:defRPr sz="1800"/>
            </a:lvl9pPr>
          </a:lstStyle>
          <a:p/>
        </p:txBody>
      </p:sp>
      <p:sp>
        <p:nvSpPr>
          <p:cNvPr id="40" name="Google Shape;40;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840"/>
              </a:spcBef>
              <a:spcAft>
                <a:spcPts val="0"/>
              </a:spcAft>
              <a:buClr>
                <a:schemeClr val="dk1"/>
              </a:buClr>
              <a:buSzPts val="2800"/>
              <a:buChar char="•"/>
              <a:defRPr sz="2800"/>
            </a:lvl1pPr>
            <a:lvl2pPr indent="-381000" lvl="1" marL="914400" algn="l">
              <a:lnSpc>
                <a:spcPct val="90000"/>
              </a:lnSpc>
              <a:spcBef>
                <a:spcPts val="720"/>
              </a:spcBef>
              <a:spcAft>
                <a:spcPts val="0"/>
              </a:spcAft>
              <a:buClr>
                <a:schemeClr val="dk1"/>
              </a:buClr>
              <a:buSzPts val="2400"/>
              <a:buChar char="•"/>
              <a:defRPr sz="2400"/>
            </a:lvl2pPr>
            <a:lvl3pPr indent="-355600" lvl="2" marL="1371600" algn="l">
              <a:lnSpc>
                <a:spcPct val="90000"/>
              </a:lnSpc>
              <a:spcBef>
                <a:spcPts val="600"/>
              </a:spcBef>
              <a:spcAft>
                <a:spcPts val="0"/>
              </a:spcAft>
              <a:buClr>
                <a:schemeClr val="dk1"/>
              </a:buClr>
              <a:buSzPts val="2000"/>
              <a:buChar char="•"/>
              <a:defRPr sz="2000"/>
            </a:lvl3pPr>
            <a:lvl4pPr indent="-342900" lvl="3" marL="1828800" algn="l">
              <a:lnSpc>
                <a:spcPct val="90000"/>
              </a:lnSpc>
              <a:spcBef>
                <a:spcPts val="540"/>
              </a:spcBef>
              <a:spcAft>
                <a:spcPts val="0"/>
              </a:spcAft>
              <a:buClr>
                <a:schemeClr val="dk1"/>
              </a:buClr>
              <a:buSzPts val="1800"/>
              <a:buChar char="•"/>
              <a:defRPr sz="1800"/>
            </a:lvl4pPr>
            <a:lvl5pPr indent="-342900" lvl="4" marL="2286000" algn="l">
              <a:lnSpc>
                <a:spcPct val="90000"/>
              </a:lnSpc>
              <a:spcBef>
                <a:spcPts val="540"/>
              </a:spcBef>
              <a:spcAft>
                <a:spcPts val="0"/>
              </a:spcAft>
              <a:buClr>
                <a:schemeClr val="dk1"/>
              </a:buClr>
              <a:buSzPts val="1800"/>
              <a:buChar char="•"/>
              <a:defRPr sz="1800"/>
            </a:lvl5pPr>
            <a:lvl6pPr indent="-342900" lvl="5" marL="2743200" algn="l">
              <a:lnSpc>
                <a:spcPct val="90000"/>
              </a:lnSpc>
              <a:spcBef>
                <a:spcPts val="540"/>
              </a:spcBef>
              <a:spcAft>
                <a:spcPts val="0"/>
              </a:spcAft>
              <a:buClr>
                <a:schemeClr val="dk1"/>
              </a:buClr>
              <a:buSzPts val="1800"/>
              <a:buChar char="•"/>
              <a:defRPr sz="1800"/>
            </a:lvl6pPr>
            <a:lvl7pPr indent="-342900" lvl="6" marL="3200400" algn="l">
              <a:lnSpc>
                <a:spcPct val="90000"/>
              </a:lnSpc>
              <a:spcBef>
                <a:spcPts val="540"/>
              </a:spcBef>
              <a:spcAft>
                <a:spcPts val="0"/>
              </a:spcAft>
              <a:buClr>
                <a:schemeClr val="dk1"/>
              </a:buClr>
              <a:buSzPts val="1800"/>
              <a:buChar char="•"/>
              <a:defRPr sz="1800"/>
            </a:lvl7pPr>
            <a:lvl8pPr indent="-342900" lvl="7" marL="3657600" algn="l">
              <a:lnSpc>
                <a:spcPct val="90000"/>
              </a:lnSpc>
              <a:spcBef>
                <a:spcPts val="540"/>
              </a:spcBef>
              <a:spcAft>
                <a:spcPts val="0"/>
              </a:spcAft>
              <a:buClr>
                <a:schemeClr val="dk1"/>
              </a:buClr>
              <a:buSzPts val="1800"/>
              <a:buChar char="•"/>
              <a:defRPr sz="1800"/>
            </a:lvl8pPr>
            <a:lvl9pPr indent="-342900" lvl="8" marL="4114800" algn="l">
              <a:lnSpc>
                <a:spcPct val="90000"/>
              </a:lnSpc>
              <a:spcBef>
                <a:spcPts val="540"/>
              </a:spcBef>
              <a:spcAft>
                <a:spcPts val="0"/>
              </a:spcAft>
              <a:buClr>
                <a:schemeClr val="dk1"/>
              </a:buClr>
              <a:buSzPts val="1800"/>
              <a:buChar char="•"/>
              <a:defRPr sz="1800"/>
            </a:lvl9pPr>
          </a:lstStyle>
          <a:p/>
        </p:txBody>
      </p:sp>
      <p:sp>
        <p:nvSpPr>
          <p:cNvPr id="41" name="Google Shape;41;p35"/>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5"/>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5"/>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6"/>
          <p:cNvSpPr txBox="1"/>
          <p:nvPr>
            <p:ph type="title"/>
          </p:nvPr>
        </p:nvSpPr>
        <p:spPr>
          <a:xfrm>
            <a:off x="831850" y="274638"/>
            <a:ext cx="10515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6"/>
          <p:cNvSpPr txBox="1"/>
          <p:nvPr>
            <p:ph idx="1" type="body"/>
          </p:nvPr>
        </p:nvSpPr>
        <p:spPr>
          <a:xfrm>
            <a:off x="831850" y="1489075"/>
            <a:ext cx="515620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47" name="Google Shape;47;p36"/>
          <p:cNvSpPr txBox="1"/>
          <p:nvPr>
            <p:ph idx="2" type="body"/>
          </p:nvPr>
        </p:nvSpPr>
        <p:spPr>
          <a:xfrm>
            <a:off x="831850" y="2193925"/>
            <a:ext cx="5156200" cy="397827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20"/>
              </a:spcBef>
              <a:spcAft>
                <a:spcPts val="0"/>
              </a:spcAft>
              <a:buClr>
                <a:schemeClr val="dk1"/>
              </a:buClr>
              <a:buSzPts val="2400"/>
              <a:buChar char="•"/>
              <a:defRPr sz="2400"/>
            </a:lvl1pPr>
            <a:lvl2pPr indent="-355600" lvl="1" marL="914400" algn="l">
              <a:lnSpc>
                <a:spcPct val="90000"/>
              </a:lnSpc>
              <a:spcBef>
                <a:spcPts val="600"/>
              </a:spcBef>
              <a:spcAft>
                <a:spcPts val="0"/>
              </a:spcAft>
              <a:buClr>
                <a:schemeClr val="dk1"/>
              </a:buClr>
              <a:buSzPts val="2000"/>
              <a:buChar char="•"/>
              <a:defRPr sz="2000"/>
            </a:lvl2pPr>
            <a:lvl3pPr indent="-342900" lvl="2" marL="1371600" algn="l">
              <a:lnSpc>
                <a:spcPct val="90000"/>
              </a:lnSpc>
              <a:spcBef>
                <a:spcPts val="540"/>
              </a:spcBef>
              <a:spcAft>
                <a:spcPts val="0"/>
              </a:spcAft>
              <a:buClr>
                <a:schemeClr val="dk1"/>
              </a:buClr>
              <a:buSzPts val="1800"/>
              <a:buChar char="•"/>
              <a:defRPr sz="1800"/>
            </a:lvl3pPr>
            <a:lvl4pPr indent="-330200" lvl="3" marL="1828800" algn="l">
              <a:lnSpc>
                <a:spcPct val="90000"/>
              </a:lnSpc>
              <a:spcBef>
                <a:spcPts val="480"/>
              </a:spcBef>
              <a:spcAft>
                <a:spcPts val="0"/>
              </a:spcAft>
              <a:buClr>
                <a:schemeClr val="dk1"/>
              </a:buClr>
              <a:buSzPts val="1600"/>
              <a:buChar char="•"/>
              <a:defRPr sz="1600"/>
            </a:lvl4pPr>
            <a:lvl5pPr indent="-330200" lvl="4" marL="2286000" algn="l">
              <a:lnSpc>
                <a:spcPct val="90000"/>
              </a:lnSpc>
              <a:spcBef>
                <a:spcPts val="480"/>
              </a:spcBef>
              <a:spcAft>
                <a:spcPts val="0"/>
              </a:spcAft>
              <a:buClr>
                <a:schemeClr val="dk1"/>
              </a:buClr>
              <a:buSzPts val="1600"/>
              <a:buChar char="•"/>
              <a:defRPr sz="1600"/>
            </a:lvl5pPr>
            <a:lvl6pPr indent="-330200" lvl="5" marL="2743200" algn="l">
              <a:lnSpc>
                <a:spcPct val="90000"/>
              </a:lnSpc>
              <a:spcBef>
                <a:spcPts val="480"/>
              </a:spcBef>
              <a:spcAft>
                <a:spcPts val="0"/>
              </a:spcAft>
              <a:buClr>
                <a:schemeClr val="dk1"/>
              </a:buClr>
              <a:buSzPts val="1600"/>
              <a:buChar char="•"/>
              <a:defRPr sz="1600"/>
            </a:lvl6pPr>
            <a:lvl7pPr indent="-330200" lvl="6" marL="3200400" algn="l">
              <a:lnSpc>
                <a:spcPct val="90000"/>
              </a:lnSpc>
              <a:spcBef>
                <a:spcPts val="480"/>
              </a:spcBef>
              <a:spcAft>
                <a:spcPts val="0"/>
              </a:spcAft>
              <a:buClr>
                <a:schemeClr val="dk1"/>
              </a:buClr>
              <a:buSzPts val="1600"/>
              <a:buChar char="•"/>
              <a:defRPr sz="1600"/>
            </a:lvl7pPr>
            <a:lvl8pPr indent="-330200" lvl="7" marL="3657600" algn="l">
              <a:lnSpc>
                <a:spcPct val="90000"/>
              </a:lnSpc>
              <a:spcBef>
                <a:spcPts val="480"/>
              </a:spcBef>
              <a:spcAft>
                <a:spcPts val="0"/>
              </a:spcAft>
              <a:buClr>
                <a:schemeClr val="dk1"/>
              </a:buClr>
              <a:buSzPts val="1600"/>
              <a:buChar char="•"/>
              <a:defRPr sz="1600"/>
            </a:lvl8pPr>
            <a:lvl9pPr indent="-330200" lvl="8" marL="4114800" algn="l">
              <a:lnSpc>
                <a:spcPct val="90000"/>
              </a:lnSpc>
              <a:spcBef>
                <a:spcPts val="480"/>
              </a:spcBef>
              <a:spcAft>
                <a:spcPts val="0"/>
              </a:spcAft>
              <a:buClr>
                <a:schemeClr val="dk1"/>
              </a:buClr>
              <a:buSzPts val="1600"/>
              <a:buChar char="•"/>
              <a:defRPr sz="1600"/>
            </a:lvl9pPr>
          </a:lstStyle>
          <a:p/>
        </p:txBody>
      </p:sp>
      <p:sp>
        <p:nvSpPr>
          <p:cNvPr id="48" name="Google Shape;48;p36"/>
          <p:cNvSpPr txBox="1"/>
          <p:nvPr>
            <p:ph idx="3" type="body"/>
          </p:nvPr>
        </p:nvSpPr>
        <p:spPr>
          <a:xfrm>
            <a:off x="6189663" y="1489075"/>
            <a:ext cx="5157787"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49" name="Google Shape;49;p36"/>
          <p:cNvSpPr txBox="1"/>
          <p:nvPr>
            <p:ph idx="4" type="body"/>
          </p:nvPr>
        </p:nvSpPr>
        <p:spPr>
          <a:xfrm>
            <a:off x="6189663" y="2193925"/>
            <a:ext cx="5157787" cy="397827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20"/>
              </a:spcBef>
              <a:spcAft>
                <a:spcPts val="0"/>
              </a:spcAft>
              <a:buClr>
                <a:schemeClr val="dk1"/>
              </a:buClr>
              <a:buSzPts val="2400"/>
              <a:buChar char="•"/>
              <a:defRPr sz="2400"/>
            </a:lvl1pPr>
            <a:lvl2pPr indent="-355600" lvl="1" marL="914400" algn="l">
              <a:lnSpc>
                <a:spcPct val="90000"/>
              </a:lnSpc>
              <a:spcBef>
                <a:spcPts val="600"/>
              </a:spcBef>
              <a:spcAft>
                <a:spcPts val="0"/>
              </a:spcAft>
              <a:buClr>
                <a:schemeClr val="dk1"/>
              </a:buClr>
              <a:buSzPts val="2000"/>
              <a:buChar char="•"/>
              <a:defRPr sz="2000"/>
            </a:lvl2pPr>
            <a:lvl3pPr indent="-342900" lvl="2" marL="1371600" algn="l">
              <a:lnSpc>
                <a:spcPct val="90000"/>
              </a:lnSpc>
              <a:spcBef>
                <a:spcPts val="540"/>
              </a:spcBef>
              <a:spcAft>
                <a:spcPts val="0"/>
              </a:spcAft>
              <a:buClr>
                <a:schemeClr val="dk1"/>
              </a:buClr>
              <a:buSzPts val="1800"/>
              <a:buChar char="•"/>
              <a:defRPr sz="1800"/>
            </a:lvl3pPr>
            <a:lvl4pPr indent="-330200" lvl="3" marL="1828800" algn="l">
              <a:lnSpc>
                <a:spcPct val="90000"/>
              </a:lnSpc>
              <a:spcBef>
                <a:spcPts val="480"/>
              </a:spcBef>
              <a:spcAft>
                <a:spcPts val="0"/>
              </a:spcAft>
              <a:buClr>
                <a:schemeClr val="dk1"/>
              </a:buClr>
              <a:buSzPts val="1600"/>
              <a:buChar char="•"/>
              <a:defRPr sz="1600"/>
            </a:lvl4pPr>
            <a:lvl5pPr indent="-330200" lvl="4" marL="2286000" algn="l">
              <a:lnSpc>
                <a:spcPct val="90000"/>
              </a:lnSpc>
              <a:spcBef>
                <a:spcPts val="480"/>
              </a:spcBef>
              <a:spcAft>
                <a:spcPts val="0"/>
              </a:spcAft>
              <a:buClr>
                <a:schemeClr val="dk1"/>
              </a:buClr>
              <a:buSzPts val="1600"/>
              <a:buChar char="•"/>
              <a:defRPr sz="1600"/>
            </a:lvl5pPr>
            <a:lvl6pPr indent="-330200" lvl="5" marL="2743200" algn="l">
              <a:lnSpc>
                <a:spcPct val="90000"/>
              </a:lnSpc>
              <a:spcBef>
                <a:spcPts val="480"/>
              </a:spcBef>
              <a:spcAft>
                <a:spcPts val="0"/>
              </a:spcAft>
              <a:buClr>
                <a:schemeClr val="dk1"/>
              </a:buClr>
              <a:buSzPts val="1600"/>
              <a:buChar char="•"/>
              <a:defRPr sz="1600"/>
            </a:lvl6pPr>
            <a:lvl7pPr indent="-330200" lvl="6" marL="3200400" algn="l">
              <a:lnSpc>
                <a:spcPct val="90000"/>
              </a:lnSpc>
              <a:spcBef>
                <a:spcPts val="480"/>
              </a:spcBef>
              <a:spcAft>
                <a:spcPts val="0"/>
              </a:spcAft>
              <a:buClr>
                <a:schemeClr val="dk1"/>
              </a:buClr>
              <a:buSzPts val="1600"/>
              <a:buChar char="•"/>
              <a:defRPr sz="1600"/>
            </a:lvl7pPr>
            <a:lvl8pPr indent="-330200" lvl="7" marL="3657600" algn="l">
              <a:lnSpc>
                <a:spcPct val="90000"/>
              </a:lnSpc>
              <a:spcBef>
                <a:spcPts val="480"/>
              </a:spcBef>
              <a:spcAft>
                <a:spcPts val="0"/>
              </a:spcAft>
              <a:buClr>
                <a:schemeClr val="dk1"/>
              </a:buClr>
              <a:buSzPts val="1600"/>
              <a:buChar char="•"/>
              <a:defRPr sz="1600"/>
            </a:lvl8pPr>
            <a:lvl9pPr indent="-330200" lvl="8" marL="4114800" algn="l">
              <a:lnSpc>
                <a:spcPct val="90000"/>
              </a:lnSpc>
              <a:spcBef>
                <a:spcPts val="480"/>
              </a:spcBef>
              <a:spcAft>
                <a:spcPts val="0"/>
              </a:spcAft>
              <a:buClr>
                <a:schemeClr val="dk1"/>
              </a:buClr>
              <a:buSzPts val="1600"/>
              <a:buChar char="•"/>
              <a:defRPr sz="1600"/>
            </a:lvl9pPr>
          </a:lstStyle>
          <a:p/>
        </p:txBody>
      </p:sp>
      <p:sp>
        <p:nvSpPr>
          <p:cNvPr id="50" name="Google Shape;50;p36"/>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6"/>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7"/>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7"/>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7"/>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Clr>
                <a:schemeClr val="dk1"/>
              </a:buClr>
              <a:buSzPts val="3200"/>
              <a:buChar char="•"/>
              <a:defRPr sz="3200"/>
            </a:lvl1pPr>
            <a:lvl2pPr indent="-406400" lvl="1" marL="914400" algn="l">
              <a:lnSpc>
                <a:spcPct val="90000"/>
              </a:lnSpc>
              <a:spcBef>
                <a:spcPts val="840"/>
              </a:spcBef>
              <a:spcAft>
                <a:spcPts val="0"/>
              </a:spcAft>
              <a:buClr>
                <a:schemeClr val="dk1"/>
              </a:buClr>
              <a:buSzPts val="2800"/>
              <a:buChar char="•"/>
              <a:defRPr sz="2800"/>
            </a:lvl2pPr>
            <a:lvl3pPr indent="-381000" lvl="2" marL="1371600" algn="l">
              <a:lnSpc>
                <a:spcPct val="90000"/>
              </a:lnSpc>
              <a:spcBef>
                <a:spcPts val="720"/>
              </a:spcBef>
              <a:spcAft>
                <a:spcPts val="0"/>
              </a:spcAft>
              <a:buClr>
                <a:schemeClr val="dk1"/>
              </a:buClr>
              <a:buSzPts val="2400"/>
              <a:buChar char="•"/>
              <a:defRPr sz="2400"/>
            </a:lvl3pPr>
            <a:lvl4pPr indent="-355600" lvl="3" marL="1828800" algn="l">
              <a:lnSpc>
                <a:spcPct val="90000"/>
              </a:lnSpc>
              <a:spcBef>
                <a:spcPts val="600"/>
              </a:spcBef>
              <a:spcAft>
                <a:spcPts val="0"/>
              </a:spcAft>
              <a:buClr>
                <a:schemeClr val="dk1"/>
              </a:buClr>
              <a:buSzPts val="2000"/>
              <a:buChar char="•"/>
              <a:defRPr sz="2000"/>
            </a:lvl4pPr>
            <a:lvl5pPr indent="-355600" lvl="4" marL="2286000" algn="l">
              <a:lnSpc>
                <a:spcPct val="90000"/>
              </a:lnSpc>
              <a:spcBef>
                <a:spcPts val="600"/>
              </a:spcBef>
              <a:spcAft>
                <a:spcPts val="0"/>
              </a:spcAft>
              <a:buClr>
                <a:schemeClr val="dk1"/>
              </a:buClr>
              <a:buSzPts val="2000"/>
              <a:buChar char="•"/>
              <a:defRPr sz="2000"/>
            </a:lvl5pPr>
            <a:lvl6pPr indent="-355600" lvl="5" marL="2743200" algn="l">
              <a:lnSpc>
                <a:spcPct val="90000"/>
              </a:lnSpc>
              <a:spcBef>
                <a:spcPts val="600"/>
              </a:spcBef>
              <a:spcAft>
                <a:spcPts val="0"/>
              </a:spcAft>
              <a:buClr>
                <a:schemeClr val="dk1"/>
              </a:buClr>
              <a:buSzPts val="2000"/>
              <a:buChar char="•"/>
              <a:defRPr sz="2000"/>
            </a:lvl6pPr>
            <a:lvl7pPr indent="-355600" lvl="6" marL="3200400" algn="l">
              <a:lnSpc>
                <a:spcPct val="90000"/>
              </a:lnSpc>
              <a:spcBef>
                <a:spcPts val="600"/>
              </a:spcBef>
              <a:spcAft>
                <a:spcPts val="0"/>
              </a:spcAft>
              <a:buClr>
                <a:schemeClr val="dk1"/>
              </a:buClr>
              <a:buSzPts val="2000"/>
              <a:buChar char="•"/>
              <a:defRPr sz="2000"/>
            </a:lvl7pPr>
            <a:lvl8pPr indent="-355600" lvl="7" marL="3657600" algn="l">
              <a:lnSpc>
                <a:spcPct val="90000"/>
              </a:lnSpc>
              <a:spcBef>
                <a:spcPts val="600"/>
              </a:spcBef>
              <a:spcAft>
                <a:spcPts val="0"/>
              </a:spcAft>
              <a:buClr>
                <a:schemeClr val="dk1"/>
              </a:buClr>
              <a:buSzPts val="2000"/>
              <a:buChar char="•"/>
              <a:defRPr sz="2000"/>
            </a:lvl8pPr>
            <a:lvl9pPr indent="-355600" lvl="8" marL="4114800" algn="l">
              <a:lnSpc>
                <a:spcPct val="90000"/>
              </a:lnSpc>
              <a:spcBef>
                <a:spcPts val="600"/>
              </a:spcBef>
              <a:spcAft>
                <a:spcPts val="0"/>
              </a:spcAft>
              <a:buClr>
                <a:schemeClr val="dk1"/>
              </a:buClr>
              <a:buSzPts val="2000"/>
              <a:buChar char="•"/>
              <a:defRPr sz="2000"/>
            </a:lvl9pPr>
          </a:lstStyle>
          <a:p/>
        </p:txBody>
      </p:sp>
      <p:sp>
        <p:nvSpPr>
          <p:cNvPr id="61" name="Google Shape;61;p38"/>
          <p:cNvSpPr txBox="1"/>
          <p:nvPr>
            <p:ph idx="2"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62" name="Google Shape;62;p38"/>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8"/>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8"/>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9"/>
          <p:cNvSpPr/>
          <p:nvPr>
            <p:ph idx="2" type="pic"/>
          </p:nvPr>
        </p:nvSpPr>
        <p:spPr>
          <a:xfrm>
            <a:off x="5183188" y="987425"/>
            <a:ext cx="6172200" cy="4873625"/>
          </a:xfrm>
          <a:prstGeom prst="rect">
            <a:avLst/>
          </a:prstGeom>
          <a:noFill/>
          <a:ln>
            <a:noFill/>
          </a:ln>
        </p:spPr>
      </p:sp>
      <p:sp>
        <p:nvSpPr>
          <p:cNvPr id="68" name="Google Shape;68;p39"/>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69" name="Google Shape;69;p39"/>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9"/>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9"/>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84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lnSpc>
                <a:spcPct val="90000"/>
              </a:lnSpc>
              <a:spcBef>
                <a:spcPts val="72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lnSpc>
                <a:spcPct val="90000"/>
              </a:lnSpc>
              <a:spcBef>
                <a:spcPts val="6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12" name="Google Shape;12;p30"/>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 name="Google Shape;13;p30"/>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30"/>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12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12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12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12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12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12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12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12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30.png"/><Relationship Id="rId5" Type="http://schemas.openxmlformats.org/officeDocument/2006/relationships/image" Target="../media/image32.png"/><Relationship Id="rId6"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1.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7.jpg"/><Relationship Id="rId5" Type="http://schemas.openxmlformats.org/officeDocument/2006/relationships/image" Target="../media/image12.jpg"/><Relationship Id="rId6" Type="http://schemas.openxmlformats.org/officeDocument/2006/relationships/image" Target="../media/image2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833C0B"/>
              </a:buClr>
              <a:buSzPts val="2400"/>
              <a:buNone/>
            </a:pPr>
            <a:r>
              <a:rPr lang="en-US"/>
              <a:t>PRESENTATION ON:</a:t>
            </a:r>
            <a:endParaRPr/>
          </a:p>
          <a:p>
            <a:pPr indent="0" lvl="0" marL="0" rtl="0" algn="l">
              <a:lnSpc>
                <a:spcPct val="90000"/>
              </a:lnSpc>
              <a:spcBef>
                <a:spcPts val="720"/>
              </a:spcBef>
              <a:spcAft>
                <a:spcPts val="0"/>
              </a:spcAft>
              <a:buClr>
                <a:srgbClr val="833C0B"/>
              </a:buClr>
              <a:buSzPts val="2400"/>
              <a:buNone/>
            </a:pPr>
            <a:r>
              <a:t/>
            </a:r>
            <a:endParaRPr/>
          </a:p>
          <a:p>
            <a:pPr indent="0" lvl="0" marL="0" rtl="0" algn="ctr">
              <a:lnSpc>
                <a:spcPct val="90000"/>
              </a:lnSpc>
              <a:spcBef>
                <a:spcPts val="720"/>
              </a:spcBef>
              <a:spcAft>
                <a:spcPts val="0"/>
              </a:spcAft>
              <a:buClr>
                <a:srgbClr val="833C0B"/>
              </a:buClr>
              <a:buSzPts val="2400"/>
              <a:buNone/>
            </a:pPr>
            <a:r>
              <a:rPr lang="en-US"/>
              <a:t>INSURANCE COST PREDICTION USING MULTIPLE LINEAR REGRESSOR RANDOM FOREST REGRESSOR</a:t>
            </a:r>
            <a:endParaRPr/>
          </a:p>
        </p:txBody>
      </p:sp>
      <p:pic>
        <p:nvPicPr>
          <p:cNvPr id="89" name="Google Shape;89;p1"/>
          <p:cNvPicPr preferRelativeResize="0"/>
          <p:nvPr/>
        </p:nvPicPr>
        <p:blipFill rotWithShape="1">
          <a:blip r:embed="rId3">
            <a:alphaModFix/>
          </a:blip>
          <a:srcRect b="0" l="0" r="0" t="0"/>
          <a:stretch/>
        </p:blipFill>
        <p:spPr>
          <a:xfrm>
            <a:off x="1524000" y="1041400"/>
            <a:ext cx="9144000" cy="947261"/>
          </a:xfrm>
          <a:prstGeom prst="rect">
            <a:avLst/>
          </a:prstGeom>
          <a:noFill/>
          <a:ln>
            <a:noFill/>
          </a:ln>
        </p:spPr>
      </p:pic>
      <p:pic>
        <p:nvPicPr>
          <p:cNvPr id="90" name="Google Shape;90;p1"/>
          <p:cNvPicPr preferRelativeResize="0"/>
          <p:nvPr/>
        </p:nvPicPr>
        <p:blipFill rotWithShape="1">
          <a:blip r:embed="rId4">
            <a:alphaModFix/>
          </a:blip>
          <a:srcRect b="0" l="0" r="0" t="0"/>
          <a:stretch/>
        </p:blipFill>
        <p:spPr>
          <a:xfrm>
            <a:off x="3062797" y="2247900"/>
            <a:ext cx="5433134" cy="1181100"/>
          </a:xfrm>
          <a:prstGeom prst="rect">
            <a:avLst/>
          </a:prstGeom>
          <a:noFill/>
          <a:ln>
            <a:noFill/>
          </a:ln>
        </p:spPr>
      </p:pic>
      <p:sp>
        <p:nvSpPr>
          <p:cNvPr id="91" name="Google Shape;91;p1"/>
          <p:cNvSpPr txBox="1"/>
          <p:nvPr/>
        </p:nvSpPr>
        <p:spPr>
          <a:xfrm>
            <a:off x="3062796" y="5450889"/>
            <a:ext cx="5433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entury Gothic"/>
                <a:ea typeface="Century Gothic"/>
                <a:cs typeface="Century Gothic"/>
                <a:sym typeface="Century Gothic"/>
              </a:rPr>
              <a:t>BY</a:t>
            </a:r>
            <a:endParaRPr/>
          </a:p>
          <a:p>
            <a:pPr indent="0" lvl="0" marL="0" marR="0" rtl="0" algn="ctr">
              <a:spcBef>
                <a:spcPts val="0"/>
              </a:spcBef>
              <a:spcAft>
                <a:spcPts val="0"/>
              </a:spcAft>
              <a:buNone/>
            </a:pPr>
            <a:r>
              <a:rPr b="0" i="0" lang="en-US" sz="1800" u="none" cap="none" strike="noStrike">
                <a:solidFill>
                  <a:schemeClr val="dk1"/>
                </a:solidFill>
                <a:latin typeface="Century Gothic"/>
                <a:ea typeface="Century Gothic"/>
                <a:cs typeface="Century Gothic"/>
                <a:sym typeface="Century Gothic"/>
              </a:rPr>
              <a:t>FALAK KHAN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nvSpPr>
        <p:spPr>
          <a:xfrm>
            <a:off x="1191492" y="249383"/>
            <a:ext cx="10797308"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5400" u="none" cap="none" strike="noStrike">
                <a:solidFill>
                  <a:srgbClr val="C55A11"/>
                </a:solidFill>
                <a:latin typeface="Century Gothic"/>
                <a:ea typeface="Century Gothic"/>
                <a:cs typeface="Century Gothic"/>
                <a:sym typeface="Century Gothic"/>
              </a:rPr>
              <a:t>WORK FLOW OF MULTIPLE LINEAR REGRESSION MODEL:</a:t>
            </a:r>
            <a:endParaRPr/>
          </a:p>
        </p:txBody>
      </p:sp>
      <p:pic>
        <p:nvPicPr>
          <p:cNvPr descr="Diagram&#10;&#10;Description automatically generated" id="148" name="Google Shape;148;p10"/>
          <p:cNvPicPr preferRelativeResize="0"/>
          <p:nvPr/>
        </p:nvPicPr>
        <p:blipFill rotWithShape="1">
          <a:blip r:embed="rId3">
            <a:alphaModFix/>
          </a:blip>
          <a:srcRect b="0" l="0" r="0" t="0"/>
          <a:stretch/>
        </p:blipFill>
        <p:spPr>
          <a:xfrm>
            <a:off x="960580" y="2170544"/>
            <a:ext cx="9692835" cy="44380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ctrTitle"/>
          </p:nvPr>
        </p:nvSpPr>
        <p:spPr>
          <a:xfrm>
            <a:off x="1311565" y="757381"/>
            <a:ext cx="10076872" cy="96058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C55A11"/>
              </a:buClr>
              <a:buSzPct val="100000"/>
              <a:buFont typeface="Century Gothic"/>
              <a:buNone/>
            </a:pPr>
            <a:r>
              <a:rPr lang="en-US" sz="4900">
                <a:solidFill>
                  <a:srgbClr val="C55A11"/>
                </a:solidFill>
              </a:rPr>
              <a:t>STEPS IN MULTIPLE LINEAR REGRESSION</a:t>
            </a:r>
            <a:r>
              <a:rPr lang="en-US"/>
              <a:t>:</a:t>
            </a:r>
            <a:endParaRPr/>
          </a:p>
        </p:txBody>
      </p:sp>
      <p:sp>
        <p:nvSpPr>
          <p:cNvPr id="154" name="Google Shape;154;p11"/>
          <p:cNvSpPr txBox="1"/>
          <p:nvPr>
            <p:ph idx="1" type="subTitle"/>
          </p:nvPr>
        </p:nvSpPr>
        <p:spPr>
          <a:xfrm>
            <a:off x="1524000" y="2184400"/>
            <a:ext cx="9144000" cy="46736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833C0B"/>
              </a:buClr>
              <a:buSzPts val="2400"/>
              <a:buFont typeface="Century Gothic"/>
              <a:buAutoNum type="arabicPeriod"/>
            </a:pPr>
            <a:r>
              <a:rPr lang="en-US"/>
              <a:t>Insurance cost data is fed into the system</a:t>
            </a:r>
            <a:endParaRPr/>
          </a:p>
          <a:p>
            <a:pPr indent="-457200" lvl="0" marL="457200" rtl="0" algn="l">
              <a:lnSpc>
                <a:spcPct val="90000"/>
              </a:lnSpc>
              <a:spcBef>
                <a:spcPts val="720"/>
              </a:spcBef>
              <a:spcAft>
                <a:spcPts val="0"/>
              </a:spcAft>
              <a:buClr>
                <a:srgbClr val="833C0B"/>
              </a:buClr>
              <a:buSzPts val="2400"/>
              <a:buFont typeface="Century Gothic"/>
              <a:buAutoNum type="arabicPeriod"/>
            </a:pPr>
            <a:r>
              <a:rPr lang="en-US"/>
              <a:t>Data analysis is done on the input data</a:t>
            </a:r>
            <a:endParaRPr/>
          </a:p>
          <a:p>
            <a:pPr indent="-457200" lvl="0" marL="457200" rtl="0" algn="l">
              <a:lnSpc>
                <a:spcPct val="90000"/>
              </a:lnSpc>
              <a:spcBef>
                <a:spcPts val="720"/>
              </a:spcBef>
              <a:spcAft>
                <a:spcPts val="0"/>
              </a:spcAft>
              <a:buClr>
                <a:srgbClr val="833C0B"/>
              </a:buClr>
              <a:buSzPts val="2400"/>
              <a:buFont typeface="Century Gothic"/>
              <a:buAutoNum type="arabicPeriod"/>
            </a:pPr>
            <a:r>
              <a:rPr lang="en-US"/>
              <a:t>Data Pre-processing</a:t>
            </a:r>
            <a:endParaRPr/>
          </a:p>
          <a:p>
            <a:pPr indent="-457200" lvl="0" marL="457200" rtl="0" algn="l">
              <a:lnSpc>
                <a:spcPct val="90000"/>
              </a:lnSpc>
              <a:spcBef>
                <a:spcPts val="720"/>
              </a:spcBef>
              <a:spcAft>
                <a:spcPts val="0"/>
              </a:spcAft>
              <a:buClr>
                <a:srgbClr val="833C0B"/>
              </a:buClr>
              <a:buSzPts val="2400"/>
              <a:buFont typeface="Century Gothic"/>
              <a:buAutoNum type="arabicPeriod"/>
            </a:pPr>
            <a:r>
              <a:rPr lang="en-US"/>
              <a:t>Split the data into training and testing set</a:t>
            </a:r>
            <a:endParaRPr/>
          </a:p>
          <a:p>
            <a:pPr indent="-457200" lvl="0" marL="457200" rtl="0" algn="l">
              <a:lnSpc>
                <a:spcPct val="90000"/>
              </a:lnSpc>
              <a:spcBef>
                <a:spcPts val="720"/>
              </a:spcBef>
              <a:spcAft>
                <a:spcPts val="0"/>
              </a:spcAft>
              <a:buClr>
                <a:srgbClr val="833C0B"/>
              </a:buClr>
              <a:buSzPts val="2400"/>
              <a:buFont typeface="Century Gothic"/>
              <a:buAutoNum type="arabicPeriod"/>
            </a:pPr>
            <a:r>
              <a:rPr lang="en-US"/>
              <a:t>Introduce it to the linear regression model</a:t>
            </a:r>
            <a:endParaRPr/>
          </a:p>
          <a:p>
            <a:pPr indent="-457200" lvl="0" marL="457200" rtl="0" algn="l">
              <a:lnSpc>
                <a:spcPct val="90000"/>
              </a:lnSpc>
              <a:spcBef>
                <a:spcPts val="720"/>
              </a:spcBef>
              <a:spcAft>
                <a:spcPts val="0"/>
              </a:spcAft>
              <a:buClr>
                <a:srgbClr val="833C0B"/>
              </a:buClr>
              <a:buSzPts val="2400"/>
              <a:buFont typeface="Century Gothic"/>
              <a:buAutoNum type="arabicPeriod"/>
            </a:pPr>
            <a:r>
              <a:rPr lang="en-US"/>
              <a:t>When the model is trained we finally pass new data to the trained regression model and the prediction of insurance cost is obtained</a:t>
            </a:r>
            <a:endParaRPr/>
          </a:p>
          <a:p>
            <a:pPr indent="-304800" lvl="0" marL="457200" rtl="0" algn="l">
              <a:lnSpc>
                <a:spcPct val="90000"/>
              </a:lnSpc>
              <a:spcBef>
                <a:spcPts val="720"/>
              </a:spcBef>
              <a:spcAft>
                <a:spcPts val="0"/>
              </a:spcAft>
              <a:buClr>
                <a:srgbClr val="833C0B"/>
              </a:buClr>
              <a:buSzPts val="2400"/>
              <a:buFont typeface="Century Gothic"/>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838200" y="365125"/>
            <a:ext cx="10901218" cy="136207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55A11"/>
              </a:buClr>
              <a:buSzPct val="100000"/>
              <a:buFont typeface="Century Gothic"/>
              <a:buNone/>
            </a:pPr>
            <a:r>
              <a:rPr lang="en-US">
                <a:solidFill>
                  <a:srgbClr val="C55A11"/>
                </a:solidFill>
              </a:rPr>
              <a:t>Algorithmic Model</a:t>
            </a:r>
            <a:br>
              <a:rPr lang="en-US">
                <a:solidFill>
                  <a:srgbClr val="C55A11"/>
                </a:solidFill>
              </a:rPr>
            </a:br>
            <a:r>
              <a:rPr lang="en-US">
                <a:solidFill>
                  <a:srgbClr val="C55A11"/>
                </a:solidFill>
              </a:rPr>
              <a:t>MULTIPLE LINEAR REGRESSION :</a:t>
            </a:r>
            <a:endParaRPr/>
          </a:p>
        </p:txBody>
      </p:sp>
      <p:sp>
        <p:nvSpPr>
          <p:cNvPr id="160" name="Google Shape;160;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C55A11"/>
              </a:buClr>
              <a:buSzPts val="2800"/>
              <a:buChar char="•"/>
            </a:pPr>
            <a:r>
              <a:rPr lang="en-US">
                <a:solidFill>
                  <a:srgbClr val="C55A11"/>
                </a:solidFill>
              </a:rPr>
              <a:t>Multiple Linear Regression: is a machine learning algorithm based on supervised learning. It performs a regression task</a:t>
            </a:r>
            <a:r>
              <a:rPr lang="en-US"/>
              <a:t>.</a:t>
            </a:r>
            <a:endParaRPr/>
          </a:p>
          <a:p>
            <a:pPr indent="-228600" lvl="0" marL="228600" rtl="0" algn="l">
              <a:lnSpc>
                <a:spcPct val="90000"/>
              </a:lnSpc>
              <a:spcBef>
                <a:spcPts val="840"/>
              </a:spcBef>
              <a:spcAft>
                <a:spcPts val="0"/>
              </a:spcAft>
              <a:buClr>
                <a:srgbClr val="C55A11"/>
              </a:buClr>
              <a:buSzPts val="2800"/>
              <a:buChar char="•"/>
            </a:pPr>
            <a:r>
              <a:rPr lang="en-US">
                <a:solidFill>
                  <a:srgbClr val="C55A11"/>
                </a:solidFill>
              </a:rPr>
              <a:t>Linear regression is one of the easiest and most popular Machine Learning algorithms.</a:t>
            </a:r>
            <a:endParaRPr/>
          </a:p>
          <a:p>
            <a:pPr indent="-228600" lvl="0" marL="228600" rtl="0" algn="l">
              <a:lnSpc>
                <a:spcPct val="90000"/>
              </a:lnSpc>
              <a:spcBef>
                <a:spcPts val="840"/>
              </a:spcBef>
              <a:spcAft>
                <a:spcPts val="0"/>
              </a:spcAft>
              <a:buClr>
                <a:srgbClr val="C55A11"/>
              </a:buClr>
              <a:buSzPts val="2800"/>
              <a:buChar char="•"/>
            </a:pPr>
            <a:r>
              <a:rPr lang="en-US">
                <a:solidFill>
                  <a:srgbClr val="C55A11"/>
                </a:solidFill>
              </a:rPr>
              <a:t>It is a statistical method that is used for predictive analysis.</a:t>
            </a:r>
            <a:endParaRPr/>
          </a:p>
          <a:p>
            <a:pPr indent="-228600" lvl="0" marL="228600" rtl="0" algn="l">
              <a:lnSpc>
                <a:spcPct val="90000"/>
              </a:lnSpc>
              <a:spcBef>
                <a:spcPts val="840"/>
              </a:spcBef>
              <a:spcAft>
                <a:spcPts val="0"/>
              </a:spcAft>
              <a:buClr>
                <a:srgbClr val="C55A11"/>
              </a:buClr>
              <a:buSzPts val="2800"/>
              <a:buChar char="•"/>
            </a:pPr>
            <a:r>
              <a:rPr lang="en-US">
                <a:solidFill>
                  <a:srgbClr val="C55A11"/>
                </a:solidFill>
              </a:rPr>
              <a:t>We are going to use the sklearn library in python to implement Linear Regression.</a:t>
            </a:r>
            <a:endParaRPr/>
          </a:p>
          <a:p>
            <a:pPr indent="-228600" lvl="0" marL="228600" rtl="0" algn="l">
              <a:lnSpc>
                <a:spcPct val="90000"/>
              </a:lnSpc>
              <a:spcBef>
                <a:spcPts val="840"/>
              </a:spcBef>
              <a:spcAft>
                <a:spcPts val="0"/>
              </a:spcAft>
              <a:buClr>
                <a:srgbClr val="C55A11"/>
              </a:buClr>
              <a:buSzPts val="2800"/>
              <a:buChar char="•"/>
            </a:pPr>
            <a:r>
              <a:rPr lang="en-US">
                <a:solidFill>
                  <a:srgbClr val="C55A11"/>
                </a:solidFill>
              </a:rPr>
              <a:t>Linear regression makes predictions for continuous/real or numeric variables such as sales, salary, age, product price, etc.</a:t>
            </a:r>
            <a:endParaRPr>
              <a:solidFill>
                <a:srgbClr val="C55A1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idx="1" type="body"/>
          </p:nvPr>
        </p:nvSpPr>
        <p:spPr>
          <a:xfrm>
            <a:off x="838200" y="1413164"/>
            <a:ext cx="10515600" cy="4763799"/>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rgbClr val="C55A11"/>
              </a:buClr>
              <a:buSzPct val="100000"/>
              <a:buChar char="•"/>
            </a:pPr>
            <a:r>
              <a:rPr lang="en-US">
                <a:solidFill>
                  <a:srgbClr val="C55A11"/>
                </a:solidFill>
              </a:rPr>
              <a:t>We are going to split our dataset into test and training data and fit the regression model with the training data and evaluate the model based on its RMSE and R-square scores over the test data</a:t>
            </a:r>
            <a:r>
              <a:rPr lang="en-US"/>
              <a:t>.</a:t>
            </a:r>
            <a:endParaRPr/>
          </a:p>
          <a:p>
            <a:pPr indent="-228600" lvl="0" marL="228600" rtl="0" algn="l">
              <a:lnSpc>
                <a:spcPct val="90000"/>
              </a:lnSpc>
              <a:spcBef>
                <a:spcPts val="777"/>
              </a:spcBef>
              <a:spcAft>
                <a:spcPts val="0"/>
              </a:spcAft>
              <a:buClr>
                <a:srgbClr val="C55A11"/>
              </a:buClr>
              <a:buSzPct val="100000"/>
              <a:buChar char="•"/>
            </a:pPr>
            <a:r>
              <a:rPr lang="en-US">
                <a:solidFill>
                  <a:srgbClr val="C55A11"/>
                </a:solidFill>
              </a:rPr>
              <a:t>The detailed code implementation and statistical models are displayed in the further screenshots.</a:t>
            </a:r>
            <a:endParaRPr/>
          </a:p>
          <a:p>
            <a:pPr indent="-228600" lvl="0" marL="228600" rtl="0" algn="l">
              <a:lnSpc>
                <a:spcPct val="90000"/>
              </a:lnSpc>
              <a:spcBef>
                <a:spcPts val="777"/>
              </a:spcBef>
              <a:spcAft>
                <a:spcPts val="0"/>
              </a:spcAft>
              <a:buClr>
                <a:srgbClr val="C55A11"/>
              </a:buClr>
              <a:buSzPct val="100000"/>
              <a:buChar char="•"/>
            </a:pPr>
            <a:r>
              <a:rPr lang="en-US">
                <a:solidFill>
                  <a:srgbClr val="C55A11"/>
                </a:solidFill>
              </a:rPr>
              <a:t>From the data,</a:t>
            </a:r>
            <a:endParaRPr/>
          </a:p>
          <a:p>
            <a:pPr indent="-228600" lvl="0" marL="228600" rtl="0" algn="l">
              <a:lnSpc>
                <a:spcPct val="90000"/>
              </a:lnSpc>
              <a:spcBef>
                <a:spcPts val="777"/>
              </a:spcBef>
              <a:spcAft>
                <a:spcPts val="0"/>
              </a:spcAft>
              <a:buClr>
                <a:srgbClr val="C55A11"/>
              </a:buClr>
              <a:buSzPct val="100000"/>
              <a:buChar char="•"/>
            </a:pPr>
            <a:r>
              <a:rPr lang="en-US">
                <a:solidFill>
                  <a:srgbClr val="C55A11"/>
                </a:solidFill>
              </a:rPr>
              <a:t>RMSE: 0.44201345567</a:t>
            </a:r>
            <a:endParaRPr/>
          </a:p>
          <a:p>
            <a:pPr indent="-228600" lvl="0" marL="228600" rtl="0" algn="l">
              <a:lnSpc>
                <a:spcPct val="90000"/>
              </a:lnSpc>
              <a:spcBef>
                <a:spcPts val="777"/>
              </a:spcBef>
              <a:spcAft>
                <a:spcPts val="0"/>
              </a:spcAft>
              <a:buClr>
                <a:srgbClr val="C55A11"/>
              </a:buClr>
              <a:buSzPct val="100000"/>
              <a:buChar char="•"/>
            </a:pPr>
            <a:r>
              <a:rPr lang="en-US">
                <a:solidFill>
                  <a:srgbClr val="C55A11"/>
                </a:solidFill>
              </a:rPr>
              <a:t>R squared value: 0.7999053396503137</a:t>
            </a:r>
            <a:endParaRPr/>
          </a:p>
          <a:p>
            <a:pPr indent="-228600" lvl="0" marL="228600" rtl="0" algn="l">
              <a:lnSpc>
                <a:spcPct val="90000"/>
              </a:lnSpc>
              <a:spcBef>
                <a:spcPts val="777"/>
              </a:spcBef>
              <a:spcAft>
                <a:spcPts val="0"/>
              </a:spcAft>
              <a:buClr>
                <a:srgbClr val="C55A11"/>
              </a:buClr>
              <a:buSzPct val="100000"/>
              <a:buChar char="•"/>
            </a:pPr>
            <a:r>
              <a:rPr lang="en-US">
                <a:solidFill>
                  <a:srgbClr val="C55A11"/>
                </a:solidFill>
              </a:rPr>
              <a:t>It means that our model has explained 80% of the variance of the target function using independent variables.</a:t>
            </a:r>
            <a:endParaRPr>
              <a:solidFill>
                <a:srgbClr val="C55A11"/>
              </a:solidFill>
            </a:endParaRPr>
          </a:p>
          <a:p>
            <a:pPr indent="-64135" lvl="0" marL="228600" rtl="0" algn="l">
              <a:lnSpc>
                <a:spcPct val="90000"/>
              </a:lnSpc>
              <a:spcBef>
                <a:spcPts val="777"/>
              </a:spcBef>
              <a:spcAft>
                <a:spcPts val="0"/>
              </a:spcAft>
              <a:buClr>
                <a:schemeClr val="dk1"/>
              </a:buClr>
              <a:buSzPct val="100000"/>
              <a:buNone/>
            </a:pPr>
            <a:r>
              <a:t/>
            </a:r>
            <a:endParaRPr>
              <a:solidFill>
                <a:srgbClr val="C55A11"/>
              </a:solidFill>
            </a:endParaRPr>
          </a:p>
        </p:txBody>
      </p:sp>
      <p:sp>
        <p:nvSpPr>
          <p:cNvPr id="166" name="Google Shape;166;p13"/>
          <p:cNvSpPr txBox="1"/>
          <p:nvPr/>
        </p:nvSpPr>
        <p:spPr>
          <a:xfrm>
            <a:off x="3796145" y="311705"/>
            <a:ext cx="483061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rgbClr val="C55A11"/>
                </a:solidFill>
                <a:latin typeface="Century Gothic"/>
                <a:ea typeface="Century Gothic"/>
                <a:cs typeface="Century Gothic"/>
                <a:sym typeface="Century Gothic"/>
              </a:rPr>
              <a:t>Working:</a:t>
            </a:r>
            <a:r>
              <a:rPr lang="en-US" sz="1800">
                <a:solidFill>
                  <a:schemeClr val="dk1"/>
                </a:solidFill>
                <a:latin typeface="Century Gothic"/>
                <a:ea typeface="Century Gothic"/>
                <a:cs typeface="Century Gothic"/>
                <a:sym typeface="Century Gothic"/>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descr="Graphical user interface, chart&#10;&#10;Description automatically generated" id="171" name="Google Shape;171;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Graphical user interface, application&#10;&#10;Description automatically generated" id="176" name="Google Shape;176;p15"/>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descr="A screenshot of a computer&#10;&#10;Description automatically generated" id="181" name="Google Shape;181;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descr="A screenshot of a computer&#10;&#10;Description automatically generated" id="186" name="Google Shape;186;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Graphical user interface&#10;&#10;Description automatically generated with medium confidence" id="191" name="Google Shape;191;p1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descr="A screenshot of a computer&#10;&#10;Description automatically generated" id="192" name="Google Shape;192;p18"/>
          <p:cNvPicPr preferRelativeResize="0"/>
          <p:nvPr/>
        </p:nvPicPr>
        <p:blipFill rotWithShape="1">
          <a:blip r:embed="rId4">
            <a:alphaModFix/>
          </a:blip>
          <a:srcRect b="0" l="0" r="0" t="0"/>
          <a:stretch/>
        </p:blipFill>
        <p:spPr>
          <a:xfrm>
            <a:off x="0" y="0"/>
            <a:ext cx="12192000" cy="6858000"/>
          </a:xfrm>
          <a:prstGeom prst="rect">
            <a:avLst/>
          </a:prstGeom>
          <a:noFill/>
          <a:ln>
            <a:noFill/>
          </a:ln>
        </p:spPr>
      </p:pic>
      <p:pic>
        <p:nvPicPr>
          <p:cNvPr descr="Graphical user interface&#10;&#10;Description automatically generated with medium confidence" id="193" name="Google Shape;193;p18"/>
          <p:cNvPicPr preferRelativeResize="0"/>
          <p:nvPr/>
        </p:nvPicPr>
        <p:blipFill rotWithShape="1">
          <a:blip r:embed="rId5">
            <a:alphaModFix/>
          </a:blip>
          <a:srcRect b="0" l="0" r="0" t="0"/>
          <a:stretch/>
        </p:blipFill>
        <p:spPr>
          <a:xfrm>
            <a:off x="0" y="0"/>
            <a:ext cx="12192000" cy="6858000"/>
          </a:xfrm>
          <a:prstGeom prst="rect">
            <a:avLst/>
          </a:prstGeom>
          <a:noFill/>
          <a:ln>
            <a:noFill/>
          </a:ln>
        </p:spPr>
      </p:pic>
      <p:pic>
        <p:nvPicPr>
          <p:cNvPr descr="Graphical user interface, Teams&#10;&#10;Description automatically generated" id="194" name="Google Shape;194;p18"/>
          <p:cNvPicPr preferRelativeResize="0"/>
          <p:nvPr/>
        </p:nvPicPr>
        <p:blipFill rotWithShape="1">
          <a:blip r:embed="rId6">
            <a:alphaModFix/>
          </a:blip>
          <a:srcRect b="0" l="0" r="0" t="0"/>
          <a:stretch/>
        </p:blipFill>
        <p:spPr>
          <a:xfrm>
            <a:off x="0" y="0"/>
            <a:ext cx="12192000"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Graphical user interface, application&#10;&#10;Description automatically generated" id="199" name="Google Shape;199;p1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833C0B"/>
              </a:buClr>
              <a:buSzPts val="4400"/>
              <a:buFont typeface="Century Gothic"/>
              <a:buNone/>
            </a:pPr>
            <a:r>
              <a:rPr lang="en-US">
                <a:solidFill>
                  <a:srgbClr val="833C0B"/>
                </a:solidFill>
              </a:rPr>
              <a:t>CONTENTS</a:t>
            </a:r>
            <a:r>
              <a:rPr lang="en-US"/>
              <a:t>:</a:t>
            </a:r>
            <a:endParaRPr/>
          </a:p>
        </p:txBody>
      </p:sp>
      <p:sp>
        <p:nvSpPr>
          <p:cNvPr id="97" name="Google Shape;97;p2"/>
          <p:cNvSpPr txBox="1"/>
          <p:nvPr>
            <p:ph idx="1" type="body"/>
          </p:nvPr>
        </p:nvSpPr>
        <p:spPr>
          <a:xfrm>
            <a:off x="838200" y="1825625"/>
            <a:ext cx="10515600" cy="4667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833C0B"/>
              </a:buClr>
              <a:buSzPts val="2800"/>
              <a:buChar char="•"/>
            </a:pPr>
            <a:r>
              <a:rPr lang="en-US">
                <a:solidFill>
                  <a:srgbClr val="833C0B"/>
                </a:solidFill>
              </a:rPr>
              <a:t>ABSTRACT </a:t>
            </a:r>
            <a:endParaRPr>
              <a:solidFill>
                <a:srgbClr val="833C0B"/>
              </a:solidFill>
            </a:endParaRPr>
          </a:p>
          <a:p>
            <a:pPr indent="-228600" lvl="0" marL="228600" rtl="0" algn="l">
              <a:lnSpc>
                <a:spcPct val="90000"/>
              </a:lnSpc>
              <a:spcBef>
                <a:spcPts val="840"/>
              </a:spcBef>
              <a:spcAft>
                <a:spcPts val="0"/>
              </a:spcAft>
              <a:buClr>
                <a:srgbClr val="833C0B"/>
              </a:buClr>
              <a:buSzPts val="2800"/>
              <a:buChar char="•"/>
            </a:pPr>
            <a:r>
              <a:rPr lang="en-US">
                <a:solidFill>
                  <a:srgbClr val="833C0B"/>
                </a:solidFill>
              </a:rPr>
              <a:t>INTRODUCTION</a:t>
            </a:r>
            <a:endParaRPr/>
          </a:p>
          <a:p>
            <a:pPr indent="-228600" lvl="0" marL="228600" rtl="0" algn="l">
              <a:lnSpc>
                <a:spcPct val="90000"/>
              </a:lnSpc>
              <a:spcBef>
                <a:spcPts val="840"/>
              </a:spcBef>
              <a:spcAft>
                <a:spcPts val="0"/>
              </a:spcAft>
              <a:buClr>
                <a:srgbClr val="833C0B"/>
              </a:buClr>
              <a:buSzPts val="2800"/>
              <a:buChar char="•"/>
            </a:pPr>
            <a:r>
              <a:rPr lang="en-US">
                <a:solidFill>
                  <a:srgbClr val="833C0B"/>
                </a:solidFill>
              </a:rPr>
              <a:t>TABLE OF CONTENTS </a:t>
            </a:r>
            <a:endParaRPr>
              <a:solidFill>
                <a:srgbClr val="833C0B"/>
              </a:solidFill>
            </a:endParaRPr>
          </a:p>
          <a:p>
            <a:pPr indent="-228600" lvl="0" marL="228600" rtl="0" algn="l">
              <a:lnSpc>
                <a:spcPct val="90000"/>
              </a:lnSpc>
              <a:spcBef>
                <a:spcPts val="840"/>
              </a:spcBef>
              <a:spcAft>
                <a:spcPts val="0"/>
              </a:spcAft>
              <a:buClr>
                <a:srgbClr val="833C0B"/>
              </a:buClr>
              <a:buSzPts val="2800"/>
              <a:buChar char="•"/>
            </a:pPr>
            <a:r>
              <a:rPr lang="en-US">
                <a:solidFill>
                  <a:srgbClr val="833C0B"/>
                </a:solidFill>
              </a:rPr>
              <a:t>GRAPHS/FIGURES</a:t>
            </a:r>
            <a:endParaRPr>
              <a:solidFill>
                <a:srgbClr val="833C0B"/>
              </a:solidFill>
            </a:endParaRPr>
          </a:p>
          <a:p>
            <a:pPr indent="-228600" lvl="0" marL="228600" rtl="0" algn="l">
              <a:lnSpc>
                <a:spcPct val="90000"/>
              </a:lnSpc>
              <a:spcBef>
                <a:spcPts val="840"/>
              </a:spcBef>
              <a:spcAft>
                <a:spcPts val="0"/>
              </a:spcAft>
              <a:buClr>
                <a:srgbClr val="833C0B"/>
              </a:buClr>
              <a:buSzPts val="2800"/>
              <a:buChar char="•"/>
            </a:pPr>
            <a:r>
              <a:rPr lang="en-US">
                <a:solidFill>
                  <a:srgbClr val="833C0B"/>
                </a:solidFill>
              </a:rPr>
              <a:t>DATAFLOW OF MULTIPLE LINEAR REGRESSION MODEL</a:t>
            </a:r>
            <a:endParaRPr/>
          </a:p>
          <a:p>
            <a:pPr indent="-228600" lvl="0" marL="228600" rtl="0" algn="l">
              <a:lnSpc>
                <a:spcPct val="90000"/>
              </a:lnSpc>
              <a:spcBef>
                <a:spcPts val="840"/>
              </a:spcBef>
              <a:spcAft>
                <a:spcPts val="0"/>
              </a:spcAft>
              <a:buClr>
                <a:srgbClr val="833C0B"/>
              </a:buClr>
              <a:buSzPts val="2800"/>
              <a:buChar char="•"/>
            </a:pPr>
            <a:r>
              <a:rPr lang="en-US">
                <a:solidFill>
                  <a:srgbClr val="833C0B"/>
                </a:solidFill>
              </a:rPr>
              <a:t>EXPLANATION OF MULTIPLE LINEAR REGRESSION MODEL</a:t>
            </a:r>
            <a:endParaRPr>
              <a:solidFill>
                <a:srgbClr val="833C0B"/>
              </a:solidFill>
            </a:endParaRPr>
          </a:p>
          <a:p>
            <a:pPr indent="-228600" lvl="0" marL="228600" rtl="0" algn="l">
              <a:lnSpc>
                <a:spcPct val="90000"/>
              </a:lnSpc>
              <a:spcBef>
                <a:spcPts val="840"/>
              </a:spcBef>
              <a:spcAft>
                <a:spcPts val="0"/>
              </a:spcAft>
              <a:buClr>
                <a:srgbClr val="833C0B"/>
              </a:buClr>
              <a:buSzPts val="2800"/>
              <a:buChar char="•"/>
            </a:pPr>
            <a:r>
              <a:rPr lang="en-US">
                <a:solidFill>
                  <a:srgbClr val="833C0B"/>
                </a:solidFill>
              </a:rPr>
              <a:t>EXPLANATION OF RANDOM FOREST REGRESSION MODEL</a:t>
            </a:r>
            <a:endParaRPr/>
          </a:p>
          <a:p>
            <a:pPr indent="-228600" lvl="0" marL="228600" rtl="0" algn="l">
              <a:lnSpc>
                <a:spcPct val="90000"/>
              </a:lnSpc>
              <a:spcBef>
                <a:spcPts val="840"/>
              </a:spcBef>
              <a:spcAft>
                <a:spcPts val="0"/>
              </a:spcAft>
              <a:buClr>
                <a:srgbClr val="833C0B"/>
              </a:buClr>
              <a:buSzPts val="2800"/>
              <a:buChar char="•"/>
            </a:pPr>
            <a:r>
              <a:rPr lang="en-US">
                <a:solidFill>
                  <a:srgbClr val="833C0B"/>
                </a:solidFill>
              </a:rPr>
              <a:t>CONCLUSION</a:t>
            </a:r>
            <a:endParaRPr/>
          </a:p>
          <a:p>
            <a:pPr indent="-228600" lvl="0" marL="228600" rtl="0" algn="l">
              <a:lnSpc>
                <a:spcPct val="90000"/>
              </a:lnSpc>
              <a:spcBef>
                <a:spcPts val="840"/>
              </a:spcBef>
              <a:spcAft>
                <a:spcPts val="0"/>
              </a:spcAft>
              <a:buClr>
                <a:srgbClr val="833C0B"/>
              </a:buClr>
              <a:buSzPts val="2800"/>
              <a:buChar char="•"/>
            </a:pPr>
            <a:r>
              <a:rPr lang="en-US">
                <a:solidFill>
                  <a:srgbClr val="833C0B"/>
                </a:solidFill>
              </a:rPr>
              <a:t>REFERENCES </a:t>
            </a:r>
            <a:endParaRPr>
              <a:solidFill>
                <a:srgbClr val="833C0B"/>
              </a:solidFill>
            </a:endParaRPr>
          </a:p>
          <a:p>
            <a:pPr indent="-50800" lvl="0" marL="228600" rtl="0" algn="l">
              <a:lnSpc>
                <a:spcPct val="90000"/>
              </a:lnSpc>
              <a:spcBef>
                <a:spcPts val="840"/>
              </a:spcBef>
              <a:spcAft>
                <a:spcPts val="0"/>
              </a:spcAft>
              <a:buClr>
                <a:schemeClr val="dk1"/>
              </a:buClr>
              <a:buSzPts val="2800"/>
              <a:buNone/>
            </a:pPr>
            <a:r>
              <a:t/>
            </a:r>
            <a:endParaRPr>
              <a:solidFill>
                <a:srgbClr val="833C0B"/>
              </a:solidFill>
            </a:endParaRPr>
          </a:p>
          <a:p>
            <a:pPr indent="-50800" lvl="0" marL="228600" rtl="0" algn="l">
              <a:lnSpc>
                <a:spcPct val="90000"/>
              </a:lnSpc>
              <a:spcBef>
                <a:spcPts val="840"/>
              </a:spcBef>
              <a:spcAft>
                <a:spcPts val="0"/>
              </a:spcAft>
              <a:buClr>
                <a:schemeClr val="dk1"/>
              </a:buClr>
              <a:buSzPts val="2800"/>
              <a:buNone/>
            </a:pPr>
            <a:r>
              <a:t/>
            </a:r>
            <a:endParaRPr>
              <a:solidFill>
                <a:srgbClr val="833C0B"/>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A screenshot of a computer&#10;&#10;Description automatically generated" id="204" name="Google Shape;204;p20"/>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A screenshot of a computer&#10;&#10;Description automatically generated" id="209" name="Google Shape;209;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descr="A screenshot of a computer&#10;&#10;Description automatically generated" id="214" name="Google Shape;214;p22"/>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833C0B"/>
              </a:buClr>
              <a:buSzPts val="3600"/>
              <a:buFont typeface="Century Gothic"/>
              <a:buNone/>
            </a:pPr>
            <a:r>
              <a:rPr lang="en-US" sz="3600">
                <a:solidFill>
                  <a:srgbClr val="833C0B"/>
                </a:solidFill>
              </a:rPr>
              <a:t>Random Forest Regression</a:t>
            </a:r>
            <a:endParaRPr/>
          </a:p>
        </p:txBody>
      </p:sp>
      <p:sp>
        <p:nvSpPr>
          <p:cNvPr id="220" name="Google Shape;22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1"/>
              </a:buClr>
              <a:buSzPts val="2000"/>
              <a:buNone/>
            </a:pPr>
            <a:r>
              <a:t/>
            </a:r>
            <a:endParaRPr sz="2000"/>
          </a:p>
          <a:p>
            <a:pPr indent="-101600" lvl="0" marL="228600" rtl="0" algn="l">
              <a:lnSpc>
                <a:spcPct val="90000"/>
              </a:lnSpc>
              <a:spcBef>
                <a:spcPts val="600"/>
              </a:spcBef>
              <a:spcAft>
                <a:spcPts val="0"/>
              </a:spcAft>
              <a:buClr>
                <a:schemeClr val="dk1"/>
              </a:buClr>
              <a:buSzPts val="2000"/>
              <a:buNone/>
            </a:pPr>
            <a:r>
              <a:t/>
            </a:r>
            <a:endParaRPr sz="2000"/>
          </a:p>
          <a:p>
            <a:pPr indent="-101600" lvl="0" marL="228600" rtl="0" algn="l">
              <a:lnSpc>
                <a:spcPct val="90000"/>
              </a:lnSpc>
              <a:spcBef>
                <a:spcPts val="600"/>
              </a:spcBef>
              <a:spcAft>
                <a:spcPts val="0"/>
              </a:spcAft>
              <a:buClr>
                <a:schemeClr val="dk1"/>
              </a:buClr>
              <a:buSzPts val="2000"/>
              <a:buNone/>
            </a:pPr>
            <a:r>
              <a:t/>
            </a:r>
            <a:endParaRPr sz="2000"/>
          </a:p>
          <a:p>
            <a:pPr indent="-101600" lvl="0" marL="228600" rtl="0" algn="l">
              <a:lnSpc>
                <a:spcPct val="90000"/>
              </a:lnSpc>
              <a:spcBef>
                <a:spcPts val="600"/>
              </a:spcBef>
              <a:spcAft>
                <a:spcPts val="0"/>
              </a:spcAft>
              <a:buClr>
                <a:schemeClr val="dk1"/>
              </a:buClr>
              <a:buSzPts val="2000"/>
              <a:buNone/>
            </a:pPr>
            <a:r>
              <a:t/>
            </a:r>
            <a:endParaRPr sz="2000"/>
          </a:p>
          <a:p>
            <a:pPr indent="-101600" lvl="0" marL="228600" rtl="0" algn="l">
              <a:lnSpc>
                <a:spcPct val="90000"/>
              </a:lnSpc>
              <a:spcBef>
                <a:spcPts val="600"/>
              </a:spcBef>
              <a:spcAft>
                <a:spcPts val="0"/>
              </a:spcAft>
              <a:buClr>
                <a:schemeClr val="dk1"/>
              </a:buClr>
              <a:buSzPts val="2000"/>
              <a:buNone/>
            </a:pPr>
            <a:r>
              <a:t/>
            </a:r>
            <a:endParaRPr sz="2000"/>
          </a:p>
          <a:p>
            <a:pPr indent="-101600" lvl="0" marL="228600" rtl="0" algn="l">
              <a:lnSpc>
                <a:spcPct val="90000"/>
              </a:lnSpc>
              <a:spcBef>
                <a:spcPts val="600"/>
              </a:spcBef>
              <a:spcAft>
                <a:spcPts val="0"/>
              </a:spcAft>
              <a:buClr>
                <a:schemeClr val="dk1"/>
              </a:buClr>
              <a:buSzPts val="2000"/>
              <a:buNone/>
            </a:pPr>
            <a:r>
              <a:t/>
            </a:r>
            <a:endParaRPr sz="2000"/>
          </a:p>
          <a:p>
            <a:pPr indent="-101600" lvl="0" marL="228600" rtl="0" algn="l">
              <a:lnSpc>
                <a:spcPct val="90000"/>
              </a:lnSpc>
              <a:spcBef>
                <a:spcPts val="600"/>
              </a:spcBef>
              <a:spcAft>
                <a:spcPts val="0"/>
              </a:spcAft>
              <a:buClr>
                <a:schemeClr val="dk1"/>
              </a:buClr>
              <a:buSzPts val="2000"/>
              <a:buNone/>
            </a:pPr>
            <a:r>
              <a:t/>
            </a:r>
            <a:endParaRPr sz="2000"/>
          </a:p>
          <a:p>
            <a:pPr indent="-101600" lvl="0" marL="228600" rtl="0" algn="l">
              <a:lnSpc>
                <a:spcPct val="90000"/>
              </a:lnSpc>
              <a:spcBef>
                <a:spcPts val="600"/>
              </a:spcBef>
              <a:spcAft>
                <a:spcPts val="0"/>
              </a:spcAft>
              <a:buClr>
                <a:schemeClr val="dk1"/>
              </a:buClr>
              <a:buSzPts val="2000"/>
              <a:buNone/>
            </a:pPr>
            <a:r>
              <a:t/>
            </a:r>
            <a:endParaRPr sz="2000"/>
          </a:p>
          <a:p>
            <a:pPr indent="-101600" lvl="0" marL="228600" rtl="0" algn="l">
              <a:lnSpc>
                <a:spcPct val="90000"/>
              </a:lnSpc>
              <a:spcBef>
                <a:spcPts val="600"/>
              </a:spcBef>
              <a:spcAft>
                <a:spcPts val="0"/>
              </a:spcAft>
              <a:buClr>
                <a:schemeClr val="dk1"/>
              </a:buClr>
              <a:buSzPts val="2000"/>
              <a:buNone/>
            </a:pPr>
            <a:r>
              <a:t/>
            </a:r>
            <a:endParaRPr sz="2000"/>
          </a:p>
          <a:p>
            <a:pPr indent="-228600" lvl="0" marL="228600" rtl="0" algn="l">
              <a:lnSpc>
                <a:spcPct val="90000"/>
              </a:lnSpc>
              <a:spcBef>
                <a:spcPts val="600"/>
              </a:spcBef>
              <a:spcAft>
                <a:spcPts val="0"/>
              </a:spcAft>
              <a:buClr>
                <a:srgbClr val="833C0B"/>
              </a:buClr>
              <a:buSzPts val="2000"/>
              <a:buChar char="•"/>
            </a:pPr>
            <a:r>
              <a:rPr lang="en-US" sz="2000">
                <a:solidFill>
                  <a:srgbClr val="833C0B"/>
                </a:solidFill>
              </a:rPr>
              <a:t>RFR uses ensemble learning method which is a process of combining multiple classifiers to solve a complex problem and to improve the performance of the model.</a:t>
            </a:r>
            <a:endParaRPr/>
          </a:p>
        </p:txBody>
      </p:sp>
      <p:pic>
        <p:nvPicPr>
          <p:cNvPr id="221" name="Google Shape;221;p23"/>
          <p:cNvPicPr preferRelativeResize="0"/>
          <p:nvPr/>
        </p:nvPicPr>
        <p:blipFill rotWithShape="1">
          <a:blip r:embed="rId3">
            <a:alphaModFix/>
          </a:blip>
          <a:srcRect b="0" l="0" r="0" t="0"/>
          <a:stretch/>
        </p:blipFill>
        <p:spPr>
          <a:xfrm>
            <a:off x="3969810" y="1825625"/>
            <a:ext cx="4252379" cy="2883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833C0B"/>
              </a:buClr>
              <a:buSzPts val="4400"/>
              <a:buFont typeface="Century Gothic"/>
              <a:buNone/>
            </a:pPr>
            <a:r>
              <a:rPr lang="en-US">
                <a:solidFill>
                  <a:srgbClr val="833C0B"/>
                </a:solidFill>
              </a:rPr>
              <a:t>Basic steps in RFR</a:t>
            </a:r>
            <a:endParaRPr/>
          </a:p>
        </p:txBody>
      </p:sp>
      <p:sp>
        <p:nvSpPr>
          <p:cNvPr id="227" name="Google Shape;22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33C0B"/>
              </a:buClr>
              <a:buSzPts val="1800"/>
              <a:buNone/>
            </a:pPr>
            <a:r>
              <a:rPr lang="en-US" sz="1800">
                <a:solidFill>
                  <a:srgbClr val="833C0B"/>
                </a:solidFill>
                <a:latin typeface="Century Gothic"/>
                <a:ea typeface="Century Gothic"/>
                <a:cs typeface="Century Gothic"/>
                <a:sym typeface="Century Gothic"/>
              </a:rPr>
              <a:t>1. </a:t>
            </a:r>
            <a:r>
              <a:rPr b="0" i="0" lang="en-US" sz="1800">
                <a:solidFill>
                  <a:srgbClr val="833C0B"/>
                </a:solidFill>
                <a:latin typeface="Century Gothic"/>
                <a:ea typeface="Century Gothic"/>
                <a:cs typeface="Century Gothic"/>
                <a:sym typeface="Century Gothic"/>
              </a:rPr>
              <a:t>Pick at random </a:t>
            </a:r>
            <a:r>
              <a:rPr b="0" i="1" lang="en-US" sz="1800">
                <a:solidFill>
                  <a:srgbClr val="833C0B"/>
                </a:solidFill>
                <a:latin typeface="Century Gothic"/>
                <a:ea typeface="Century Gothic"/>
                <a:cs typeface="Century Gothic"/>
                <a:sym typeface="Century Gothic"/>
              </a:rPr>
              <a:t>k</a:t>
            </a:r>
            <a:r>
              <a:rPr b="0" i="0" lang="en-US" sz="1800">
                <a:solidFill>
                  <a:srgbClr val="833C0B"/>
                </a:solidFill>
                <a:latin typeface="Century Gothic"/>
                <a:ea typeface="Century Gothic"/>
                <a:cs typeface="Century Gothic"/>
                <a:sym typeface="Century Gothic"/>
              </a:rPr>
              <a:t> data points from the training set.</a:t>
            </a:r>
            <a:endParaRPr/>
          </a:p>
          <a:p>
            <a:pPr indent="0" lvl="0" marL="0" rtl="0" algn="l">
              <a:lnSpc>
                <a:spcPct val="90000"/>
              </a:lnSpc>
              <a:spcBef>
                <a:spcPts val="540"/>
              </a:spcBef>
              <a:spcAft>
                <a:spcPts val="0"/>
              </a:spcAft>
              <a:buClr>
                <a:schemeClr val="dk1"/>
              </a:buClr>
              <a:buSzPts val="1800"/>
              <a:buNone/>
            </a:pPr>
            <a:r>
              <a:t/>
            </a:r>
            <a:endParaRPr sz="1800">
              <a:solidFill>
                <a:srgbClr val="833C0B"/>
              </a:solidFill>
              <a:latin typeface="Century Gothic"/>
              <a:ea typeface="Century Gothic"/>
              <a:cs typeface="Century Gothic"/>
              <a:sym typeface="Century Gothic"/>
            </a:endParaRPr>
          </a:p>
          <a:p>
            <a:pPr indent="0" lvl="0" marL="0" rtl="0" algn="l">
              <a:lnSpc>
                <a:spcPct val="90000"/>
              </a:lnSpc>
              <a:spcBef>
                <a:spcPts val="540"/>
              </a:spcBef>
              <a:spcAft>
                <a:spcPts val="0"/>
              </a:spcAft>
              <a:buClr>
                <a:srgbClr val="833C0B"/>
              </a:buClr>
              <a:buSzPts val="1800"/>
              <a:buNone/>
            </a:pPr>
            <a:r>
              <a:rPr b="0" i="0" lang="en-US" sz="1800">
                <a:solidFill>
                  <a:srgbClr val="833C0B"/>
                </a:solidFill>
                <a:latin typeface="Century Gothic"/>
                <a:ea typeface="Century Gothic"/>
                <a:cs typeface="Century Gothic"/>
                <a:sym typeface="Century Gothic"/>
              </a:rPr>
              <a:t>2. Build a decision tree associated to these </a:t>
            </a:r>
            <a:r>
              <a:rPr b="0" i="1" lang="en-US" sz="1800">
                <a:solidFill>
                  <a:srgbClr val="833C0B"/>
                </a:solidFill>
                <a:latin typeface="Century Gothic"/>
                <a:ea typeface="Century Gothic"/>
                <a:cs typeface="Century Gothic"/>
                <a:sym typeface="Century Gothic"/>
              </a:rPr>
              <a:t>k </a:t>
            </a:r>
            <a:r>
              <a:rPr b="0" i="0" lang="en-US" sz="1800">
                <a:solidFill>
                  <a:srgbClr val="833C0B"/>
                </a:solidFill>
                <a:latin typeface="Century Gothic"/>
                <a:ea typeface="Century Gothic"/>
                <a:cs typeface="Century Gothic"/>
                <a:sym typeface="Century Gothic"/>
              </a:rPr>
              <a:t>data points.</a:t>
            </a:r>
            <a:endParaRPr/>
          </a:p>
          <a:p>
            <a:pPr indent="0" lvl="0" marL="0" rtl="0" algn="l">
              <a:lnSpc>
                <a:spcPct val="90000"/>
              </a:lnSpc>
              <a:spcBef>
                <a:spcPts val="540"/>
              </a:spcBef>
              <a:spcAft>
                <a:spcPts val="0"/>
              </a:spcAft>
              <a:buClr>
                <a:schemeClr val="dk1"/>
              </a:buClr>
              <a:buSzPts val="1800"/>
              <a:buNone/>
            </a:pPr>
            <a:r>
              <a:t/>
            </a:r>
            <a:endParaRPr sz="1800">
              <a:solidFill>
                <a:srgbClr val="833C0B"/>
              </a:solidFill>
              <a:latin typeface="Century Gothic"/>
              <a:ea typeface="Century Gothic"/>
              <a:cs typeface="Century Gothic"/>
              <a:sym typeface="Century Gothic"/>
            </a:endParaRPr>
          </a:p>
          <a:p>
            <a:pPr indent="0" lvl="0" marL="0" rtl="0" algn="l">
              <a:lnSpc>
                <a:spcPct val="90000"/>
              </a:lnSpc>
              <a:spcBef>
                <a:spcPts val="540"/>
              </a:spcBef>
              <a:spcAft>
                <a:spcPts val="0"/>
              </a:spcAft>
              <a:buClr>
                <a:srgbClr val="833C0B"/>
              </a:buClr>
              <a:buSzPts val="1800"/>
              <a:buNone/>
            </a:pPr>
            <a:r>
              <a:rPr b="0" i="0" lang="en-US" sz="1800">
                <a:solidFill>
                  <a:srgbClr val="833C0B"/>
                </a:solidFill>
                <a:latin typeface="Century Gothic"/>
                <a:ea typeface="Century Gothic"/>
                <a:cs typeface="Century Gothic"/>
                <a:sym typeface="Century Gothic"/>
              </a:rPr>
              <a:t>3. Choose the number </a:t>
            </a:r>
            <a:r>
              <a:rPr b="0" i="1" lang="en-US" sz="1800">
                <a:solidFill>
                  <a:srgbClr val="833C0B"/>
                </a:solidFill>
                <a:latin typeface="Century Gothic"/>
                <a:ea typeface="Century Gothic"/>
                <a:cs typeface="Century Gothic"/>
                <a:sym typeface="Century Gothic"/>
              </a:rPr>
              <a:t>N </a:t>
            </a:r>
            <a:r>
              <a:rPr b="0" i="0" lang="en-US" sz="1800">
                <a:solidFill>
                  <a:srgbClr val="833C0B"/>
                </a:solidFill>
                <a:latin typeface="Century Gothic"/>
                <a:ea typeface="Century Gothic"/>
                <a:cs typeface="Century Gothic"/>
                <a:sym typeface="Century Gothic"/>
              </a:rPr>
              <a:t>of trees you want to build and repeat steps 1 and 2.</a:t>
            </a:r>
            <a:endParaRPr/>
          </a:p>
          <a:p>
            <a:pPr indent="0" lvl="0" marL="0" rtl="0" algn="l">
              <a:lnSpc>
                <a:spcPct val="90000"/>
              </a:lnSpc>
              <a:spcBef>
                <a:spcPts val="540"/>
              </a:spcBef>
              <a:spcAft>
                <a:spcPts val="0"/>
              </a:spcAft>
              <a:buClr>
                <a:schemeClr val="dk1"/>
              </a:buClr>
              <a:buSzPts val="1800"/>
              <a:buNone/>
            </a:pPr>
            <a:r>
              <a:t/>
            </a:r>
            <a:endParaRPr sz="1800">
              <a:solidFill>
                <a:srgbClr val="833C0B"/>
              </a:solidFill>
              <a:latin typeface="Century Gothic"/>
              <a:ea typeface="Century Gothic"/>
              <a:cs typeface="Century Gothic"/>
              <a:sym typeface="Century Gothic"/>
            </a:endParaRPr>
          </a:p>
          <a:p>
            <a:pPr indent="0" lvl="0" marL="0" rtl="0" algn="l">
              <a:lnSpc>
                <a:spcPct val="90000"/>
              </a:lnSpc>
              <a:spcBef>
                <a:spcPts val="540"/>
              </a:spcBef>
              <a:spcAft>
                <a:spcPts val="0"/>
              </a:spcAft>
              <a:buClr>
                <a:srgbClr val="833C0B"/>
              </a:buClr>
              <a:buSzPts val="1800"/>
              <a:buNone/>
            </a:pPr>
            <a:r>
              <a:rPr b="0" i="0" lang="en-US" sz="1800">
                <a:solidFill>
                  <a:srgbClr val="833C0B"/>
                </a:solidFill>
                <a:latin typeface="Century Gothic"/>
                <a:ea typeface="Century Gothic"/>
                <a:cs typeface="Century Gothic"/>
                <a:sym typeface="Century Gothic"/>
              </a:rPr>
              <a:t>4. For a new data point, make each one of your </a:t>
            </a:r>
            <a:r>
              <a:rPr b="0" i="1" lang="en-US" sz="1800">
                <a:solidFill>
                  <a:srgbClr val="833C0B"/>
                </a:solidFill>
                <a:latin typeface="Century Gothic"/>
                <a:ea typeface="Century Gothic"/>
                <a:cs typeface="Century Gothic"/>
                <a:sym typeface="Century Gothic"/>
              </a:rPr>
              <a:t>N</a:t>
            </a:r>
            <a:r>
              <a:rPr b="0" i="0" lang="en-US" sz="1800">
                <a:solidFill>
                  <a:srgbClr val="833C0B"/>
                </a:solidFill>
                <a:latin typeface="Century Gothic"/>
                <a:ea typeface="Century Gothic"/>
                <a:cs typeface="Century Gothic"/>
                <a:sym typeface="Century Gothic"/>
              </a:rPr>
              <a:t>-tree trees predict the value of </a:t>
            </a:r>
            <a:r>
              <a:rPr b="0" i="1" lang="en-US" sz="1800">
                <a:solidFill>
                  <a:srgbClr val="833C0B"/>
                </a:solidFill>
                <a:latin typeface="Century Gothic"/>
                <a:ea typeface="Century Gothic"/>
                <a:cs typeface="Century Gothic"/>
                <a:sym typeface="Century Gothic"/>
              </a:rPr>
              <a:t>y</a:t>
            </a:r>
            <a:r>
              <a:rPr b="0" i="0" lang="en-US" sz="1800">
                <a:solidFill>
                  <a:srgbClr val="833C0B"/>
                </a:solidFill>
                <a:latin typeface="Century Gothic"/>
                <a:ea typeface="Century Gothic"/>
                <a:cs typeface="Century Gothic"/>
                <a:sym typeface="Century Gothic"/>
              </a:rPr>
              <a:t> for the data point in question and assign the new data point to the average across all of the predicted </a:t>
            </a:r>
            <a:r>
              <a:rPr b="0" i="1" lang="en-US" sz="1800">
                <a:solidFill>
                  <a:srgbClr val="833C0B"/>
                </a:solidFill>
                <a:latin typeface="Century Gothic"/>
                <a:ea typeface="Century Gothic"/>
                <a:cs typeface="Century Gothic"/>
                <a:sym typeface="Century Gothic"/>
              </a:rPr>
              <a:t>y </a:t>
            </a:r>
            <a:r>
              <a:rPr b="0" i="0" lang="en-US" sz="1800">
                <a:solidFill>
                  <a:srgbClr val="833C0B"/>
                </a:solidFill>
                <a:latin typeface="Century Gothic"/>
                <a:ea typeface="Century Gothic"/>
                <a:cs typeface="Century Gothic"/>
                <a:sym typeface="Century Gothic"/>
              </a:rPr>
              <a:t>values.</a:t>
            </a:r>
            <a:endParaRPr/>
          </a:p>
          <a:p>
            <a:pPr indent="-114300" lvl="0" marL="228600" rtl="0" algn="l">
              <a:lnSpc>
                <a:spcPct val="90000"/>
              </a:lnSpc>
              <a:spcBef>
                <a:spcPts val="540"/>
              </a:spcBef>
              <a:spcAft>
                <a:spcPts val="0"/>
              </a:spcAft>
              <a:buClr>
                <a:schemeClr val="dk1"/>
              </a:buClr>
              <a:buSzPts val="1800"/>
              <a:buNone/>
            </a:pPr>
            <a:r>
              <a:t/>
            </a:r>
            <a:endParaRPr sz="1800">
              <a:solidFill>
                <a:srgbClr val="833C0B"/>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833C0B"/>
              </a:buClr>
              <a:buSzPts val="3800"/>
              <a:buFont typeface="Century Gothic"/>
              <a:buNone/>
            </a:pPr>
            <a:r>
              <a:rPr lang="en-US" sz="3800">
                <a:solidFill>
                  <a:srgbClr val="833C0B"/>
                </a:solidFill>
              </a:rPr>
              <a:t>How does RFR works?</a:t>
            </a:r>
            <a:endParaRPr/>
          </a:p>
        </p:txBody>
      </p:sp>
      <p:sp>
        <p:nvSpPr>
          <p:cNvPr id="233" name="Google Shape;23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107000"/>
              </a:lnSpc>
              <a:spcBef>
                <a:spcPts val="0"/>
              </a:spcBef>
              <a:spcAft>
                <a:spcPts val="0"/>
              </a:spcAft>
              <a:buClr>
                <a:srgbClr val="833C0B"/>
              </a:buClr>
              <a:buSzPct val="100000"/>
              <a:buNone/>
            </a:pPr>
            <a:r>
              <a:rPr lang="en-US" sz="1800">
                <a:solidFill>
                  <a:srgbClr val="833C0B"/>
                </a:solidFill>
                <a:latin typeface="Century Gothic"/>
                <a:ea typeface="Century Gothic"/>
                <a:cs typeface="Century Gothic"/>
                <a:sym typeface="Century Gothic"/>
              </a:rPr>
              <a:t>	Importing the libraries, importing the dataset, addressing null values and dropping any necessary (least significant) columns, then the following steps are taken to create the model</a:t>
            </a:r>
            <a:endParaRPr/>
          </a:p>
          <a:p>
            <a:pPr indent="0" lvl="0" marL="0" marR="0" rtl="0" algn="l">
              <a:lnSpc>
                <a:spcPct val="107000"/>
              </a:lnSpc>
              <a:spcBef>
                <a:spcPts val="0"/>
              </a:spcBef>
              <a:spcAft>
                <a:spcPts val="0"/>
              </a:spcAft>
              <a:buClr>
                <a:srgbClr val="833C0B"/>
              </a:buClr>
              <a:buSzPct val="100000"/>
              <a:buNone/>
            </a:pPr>
            <a:r>
              <a:rPr lang="en-US" sz="1800" u="sng">
                <a:solidFill>
                  <a:srgbClr val="833C0B"/>
                </a:solidFill>
                <a:latin typeface="Century Gothic"/>
                <a:ea typeface="Century Gothic"/>
                <a:cs typeface="Century Gothic"/>
                <a:sym typeface="Century Gothic"/>
              </a:rPr>
              <a:t>Step 1</a:t>
            </a:r>
            <a:r>
              <a:rPr lang="en-US" sz="1800">
                <a:solidFill>
                  <a:srgbClr val="833C0B"/>
                </a:solidFill>
                <a:latin typeface="Century Gothic"/>
                <a:ea typeface="Century Gothic"/>
                <a:cs typeface="Century Gothic"/>
                <a:sym typeface="Century Gothic"/>
              </a:rPr>
              <a:t>: Identify your dependent (y) and independent variables (x)</a:t>
            </a:r>
            <a:endParaRPr sz="1800">
              <a:solidFill>
                <a:srgbClr val="833C0B"/>
              </a:solidFill>
              <a:latin typeface="Century Gothic"/>
              <a:ea typeface="Century Gothic"/>
              <a:cs typeface="Century Gothic"/>
              <a:sym typeface="Century Gothic"/>
            </a:endParaRPr>
          </a:p>
          <a:p>
            <a:pPr indent="0" lvl="0" marL="0" marR="0" rtl="0" algn="l">
              <a:lnSpc>
                <a:spcPct val="107000"/>
              </a:lnSpc>
              <a:spcBef>
                <a:spcPts val="0"/>
              </a:spcBef>
              <a:spcAft>
                <a:spcPts val="0"/>
              </a:spcAft>
              <a:buClr>
                <a:schemeClr val="dk1"/>
              </a:buClr>
              <a:buSzPct val="100000"/>
              <a:buNone/>
            </a:pPr>
            <a:r>
              <a:t/>
            </a:r>
            <a:endParaRPr sz="1800">
              <a:solidFill>
                <a:srgbClr val="833C0B"/>
              </a:solidFill>
              <a:latin typeface="Century Gothic"/>
              <a:ea typeface="Century Gothic"/>
              <a:cs typeface="Century Gothic"/>
              <a:sym typeface="Century Gothic"/>
            </a:endParaRPr>
          </a:p>
          <a:p>
            <a:pPr indent="0" lvl="0" marL="0" marR="0" rtl="0" algn="l">
              <a:lnSpc>
                <a:spcPct val="107000"/>
              </a:lnSpc>
              <a:spcBef>
                <a:spcPts val="0"/>
              </a:spcBef>
              <a:spcAft>
                <a:spcPts val="0"/>
              </a:spcAft>
              <a:buClr>
                <a:srgbClr val="833C0B"/>
              </a:buClr>
              <a:buSzPct val="100000"/>
              <a:buNone/>
            </a:pPr>
            <a:r>
              <a:rPr lang="en-US" sz="1800" u="sng">
                <a:solidFill>
                  <a:srgbClr val="833C0B"/>
                </a:solidFill>
                <a:latin typeface="Century Gothic"/>
                <a:ea typeface="Century Gothic"/>
                <a:cs typeface="Century Gothic"/>
                <a:sym typeface="Century Gothic"/>
              </a:rPr>
              <a:t>Step 2</a:t>
            </a:r>
            <a:r>
              <a:rPr lang="en-US" sz="1800">
                <a:solidFill>
                  <a:srgbClr val="833C0B"/>
                </a:solidFill>
                <a:latin typeface="Century Gothic"/>
                <a:ea typeface="Century Gothic"/>
                <a:cs typeface="Century Gothic"/>
                <a:sym typeface="Century Gothic"/>
              </a:rPr>
              <a:t>: Split the dataset into the Training set and Test set</a:t>
            </a:r>
            <a:endParaRPr sz="1800">
              <a:solidFill>
                <a:srgbClr val="833C0B"/>
              </a:solidFill>
              <a:latin typeface="Century Gothic"/>
              <a:ea typeface="Century Gothic"/>
              <a:cs typeface="Century Gothic"/>
              <a:sym typeface="Century Gothic"/>
            </a:endParaRPr>
          </a:p>
          <a:p>
            <a:pPr indent="0" lvl="0" marL="0" marR="0" rtl="0" algn="l">
              <a:lnSpc>
                <a:spcPct val="107000"/>
              </a:lnSpc>
              <a:spcBef>
                <a:spcPts val="0"/>
              </a:spcBef>
              <a:spcAft>
                <a:spcPts val="0"/>
              </a:spcAft>
              <a:buClr>
                <a:schemeClr val="dk1"/>
              </a:buClr>
              <a:buSzPct val="100000"/>
              <a:buNone/>
            </a:pPr>
            <a:r>
              <a:t/>
            </a:r>
            <a:endParaRPr sz="1800">
              <a:solidFill>
                <a:srgbClr val="833C0B"/>
              </a:solidFill>
              <a:latin typeface="Century Gothic"/>
              <a:ea typeface="Century Gothic"/>
              <a:cs typeface="Century Gothic"/>
              <a:sym typeface="Century Gothic"/>
            </a:endParaRPr>
          </a:p>
          <a:p>
            <a:pPr indent="0" lvl="0" marL="0" marR="0" rtl="0" algn="l">
              <a:lnSpc>
                <a:spcPct val="107000"/>
              </a:lnSpc>
              <a:spcBef>
                <a:spcPts val="0"/>
              </a:spcBef>
              <a:spcAft>
                <a:spcPts val="0"/>
              </a:spcAft>
              <a:buClr>
                <a:srgbClr val="833C0B"/>
              </a:buClr>
              <a:buSzPct val="100000"/>
              <a:buNone/>
            </a:pPr>
            <a:r>
              <a:rPr lang="en-US" sz="1800" u="sng">
                <a:solidFill>
                  <a:srgbClr val="833C0B"/>
                </a:solidFill>
                <a:latin typeface="Century Gothic"/>
                <a:ea typeface="Century Gothic"/>
                <a:cs typeface="Century Gothic"/>
                <a:sym typeface="Century Gothic"/>
              </a:rPr>
              <a:t>Step 3</a:t>
            </a:r>
            <a:r>
              <a:rPr lang="en-US" sz="1800">
                <a:solidFill>
                  <a:srgbClr val="833C0B"/>
                </a:solidFill>
                <a:latin typeface="Century Gothic"/>
                <a:ea typeface="Century Gothic"/>
                <a:cs typeface="Century Gothic"/>
                <a:sym typeface="Century Gothic"/>
              </a:rPr>
              <a:t>: Training the Random Forest Regression model on the whole dataset</a:t>
            </a:r>
            <a:endParaRPr sz="1800">
              <a:solidFill>
                <a:srgbClr val="833C0B"/>
              </a:solidFill>
              <a:latin typeface="Century Gothic"/>
              <a:ea typeface="Century Gothic"/>
              <a:cs typeface="Century Gothic"/>
              <a:sym typeface="Century Gothic"/>
            </a:endParaRPr>
          </a:p>
          <a:p>
            <a:pPr indent="105727" lvl="0" marL="0" marR="0" rtl="0" algn="l">
              <a:lnSpc>
                <a:spcPct val="107000"/>
              </a:lnSpc>
              <a:spcBef>
                <a:spcPts val="0"/>
              </a:spcBef>
              <a:spcAft>
                <a:spcPts val="0"/>
              </a:spcAft>
              <a:buClr>
                <a:schemeClr val="dk1"/>
              </a:buClr>
              <a:buSzPct val="100000"/>
              <a:buNone/>
            </a:pPr>
            <a:r>
              <a:t/>
            </a:r>
            <a:endParaRPr sz="1800">
              <a:solidFill>
                <a:srgbClr val="833C0B"/>
              </a:solidFill>
              <a:latin typeface="Century Gothic"/>
              <a:ea typeface="Century Gothic"/>
              <a:cs typeface="Century Gothic"/>
              <a:sym typeface="Century Gothic"/>
            </a:endParaRPr>
          </a:p>
          <a:p>
            <a:pPr indent="0" lvl="0" marL="0" marR="0" rtl="0" algn="l">
              <a:lnSpc>
                <a:spcPct val="107000"/>
              </a:lnSpc>
              <a:spcBef>
                <a:spcPts val="0"/>
              </a:spcBef>
              <a:spcAft>
                <a:spcPts val="0"/>
              </a:spcAft>
              <a:buClr>
                <a:srgbClr val="833C0B"/>
              </a:buClr>
              <a:buSzPct val="100000"/>
              <a:buNone/>
            </a:pPr>
            <a:r>
              <a:rPr lang="en-US" sz="1800">
                <a:solidFill>
                  <a:srgbClr val="833C0B"/>
                </a:solidFill>
                <a:latin typeface="Century Gothic"/>
                <a:ea typeface="Century Gothic"/>
                <a:cs typeface="Century Gothic"/>
                <a:sym typeface="Century Gothic"/>
              </a:rPr>
              <a:t>	From the sklearn package containing ensemble learning, we import the class RandomForestRegressor, create an instance of it, and assign it to a variable. The parameter n_estimators creates n number of trees in your random forest, where n is the number you pass in.  The .fit() function allows us to train the model, adjusting weights according to the data values in order to achieve better accuracy. After training, our model is ready to make predictions, which is called by the .predict() method.</a:t>
            </a:r>
            <a:endParaRPr sz="1800">
              <a:solidFill>
                <a:srgbClr val="833C0B"/>
              </a:solidFill>
              <a:latin typeface="Century Gothic"/>
              <a:ea typeface="Century Gothic"/>
              <a:cs typeface="Century Gothic"/>
              <a:sym typeface="Century Gothic"/>
            </a:endParaRPr>
          </a:p>
          <a:p>
            <a:pPr indent="0" lvl="0" marL="0" marR="0" rtl="0" algn="l">
              <a:lnSpc>
                <a:spcPct val="107000"/>
              </a:lnSpc>
              <a:spcBef>
                <a:spcPts val="0"/>
              </a:spcBef>
              <a:spcAft>
                <a:spcPts val="0"/>
              </a:spcAft>
              <a:buClr>
                <a:schemeClr val="dk1"/>
              </a:buClr>
              <a:buSzPct val="100000"/>
              <a:buNone/>
            </a:pPr>
            <a:r>
              <a:t/>
            </a:r>
            <a:endParaRPr sz="1800">
              <a:solidFill>
                <a:srgbClr val="833C0B"/>
              </a:solidFill>
              <a:latin typeface="Century Gothic"/>
              <a:ea typeface="Century Gothic"/>
              <a:cs typeface="Century Gothic"/>
              <a:sym typeface="Century Gothic"/>
            </a:endParaRPr>
          </a:p>
          <a:p>
            <a:pPr indent="0" lvl="0" marL="0" marR="0" rtl="0" algn="l">
              <a:lnSpc>
                <a:spcPct val="107000"/>
              </a:lnSpc>
              <a:spcBef>
                <a:spcPts val="0"/>
              </a:spcBef>
              <a:spcAft>
                <a:spcPts val="0"/>
              </a:spcAft>
              <a:buClr>
                <a:srgbClr val="833C0B"/>
              </a:buClr>
              <a:buSzPct val="100000"/>
              <a:buNone/>
            </a:pPr>
            <a:r>
              <a:rPr lang="en-US" sz="1800" u="sng">
                <a:solidFill>
                  <a:srgbClr val="833C0B"/>
                </a:solidFill>
                <a:latin typeface="Century Gothic"/>
                <a:ea typeface="Century Gothic"/>
                <a:cs typeface="Century Gothic"/>
                <a:sym typeface="Century Gothic"/>
              </a:rPr>
              <a:t>Step 4</a:t>
            </a:r>
            <a:r>
              <a:rPr lang="en-US" sz="1800">
                <a:solidFill>
                  <a:srgbClr val="833C0B"/>
                </a:solidFill>
                <a:latin typeface="Century Gothic"/>
                <a:ea typeface="Century Gothic"/>
                <a:cs typeface="Century Gothic"/>
                <a:sym typeface="Century Gothic"/>
              </a:rPr>
              <a:t>: Predicting the Test set results.</a:t>
            </a:r>
            <a:endParaRPr sz="1800">
              <a:solidFill>
                <a:srgbClr val="833C0B"/>
              </a:solidFill>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26"/>
          <p:cNvPicPr preferRelativeResize="0"/>
          <p:nvPr/>
        </p:nvPicPr>
        <p:blipFill rotWithShape="1">
          <a:blip r:embed="rId3">
            <a:alphaModFix/>
          </a:blip>
          <a:srcRect b="0" l="4757" r="0" t="0"/>
          <a:stretch/>
        </p:blipFill>
        <p:spPr>
          <a:xfrm>
            <a:off x="1162975" y="629872"/>
            <a:ext cx="4475399" cy="2484607"/>
          </a:xfrm>
          <a:prstGeom prst="rect">
            <a:avLst/>
          </a:prstGeom>
          <a:noFill/>
          <a:ln>
            <a:noFill/>
          </a:ln>
        </p:spPr>
      </p:pic>
      <p:pic>
        <p:nvPicPr>
          <p:cNvPr id="239" name="Google Shape;239;p26"/>
          <p:cNvPicPr preferRelativeResize="0"/>
          <p:nvPr>
            <p:ph idx="1" type="body"/>
          </p:nvPr>
        </p:nvPicPr>
        <p:blipFill rotWithShape="1">
          <a:blip r:embed="rId4">
            <a:alphaModFix/>
          </a:blip>
          <a:srcRect b="0" l="0" r="0" t="0"/>
          <a:stretch/>
        </p:blipFill>
        <p:spPr>
          <a:xfrm>
            <a:off x="1716457" y="3284222"/>
            <a:ext cx="3993999" cy="2943906"/>
          </a:xfrm>
          <a:prstGeom prst="rect">
            <a:avLst/>
          </a:prstGeom>
          <a:noFill/>
          <a:ln>
            <a:noFill/>
          </a:ln>
        </p:spPr>
      </p:pic>
      <p:pic>
        <p:nvPicPr>
          <p:cNvPr id="240" name="Google Shape;240;p26"/>
          <p:cNvPicPr preferRelativeResize="0"/>
          <p:nvPr/>
        </p:nvPicPr>
        <p:blipFill rotWithShape="1">
          <a:blip r:embed="rId5">
            <a:alphaModFix/>
          </a:blip>
          <a:srcRect b="0" l="0" r="0" t="0"/>
          <a:stretch/>
        </p:blipFill>
        <p:spPr>
          <a:xfrm>
            <a:off x="6481545" y="3284222"/>
            <a:ext cx="3994000" cy="2943906"/>
          </a:xfrm>
          <a:prstGeom prst="rect">
            <a:avLst/>
          </a:prstGeom>
          <a:noFill/>
          <a:ln>
            <a:noFill/>
          </a:ln>
        </p:spPr>
      </p:pic>
      <p:sp>
        <p:nvSpPr>
          <p:cNvPr id="241" name="Google Shape;241;p26"/>
          <p:cNvSpPr txBox="1"/>
          <p:nvPr/>
        </p:nvSpPr>
        <p:spPr>
          <a:xfrm>
            <a:off x="6553628" y="1145219"/>
            <a:ext cx="4268146"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800">
                <a:solidFill>
                  <a:srgbClr val="833C0B"/>
                </a:solidFill>
                <a:latin typeface="Century Gothic"/>
                <a:ea typeface="Century Gothic"/>
                <a:cs typeface="Century Gothic"/>
                <a:sym typeface="Century Gothic"/>
              </a:rPr>
              <a:t>GRAPHS/FIGURES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27"/>
          <p:cNvPicPr preferRelativeResize="0"/>
          <p:nvPr/>
        </p:nvPicPr>
        <p:blipFill rotWithShape="1">
          <a:blip r:embed="rId3">
            <a:alphaModFix/>
          </a:blip>
          <a:srcRect b="0" l="0" r="0" t="0"/>
          <a:stretch/>
        </p:blipFill>
        <p:spPr>
          <a:xfrm>
            <a:off x="1740869" y="485094"/>
            <a:ext cx="3994000" cy="2943906"/>
          </a:xfrm>
          <a:prstGeom prst="rect">
            <a:avLst/>
          </a:prstGeom>
          <a:noFill/>
          <a:ln>
            <a:noFill/>
          </a:ln>
        </p:spPr>
      </p:pic>
      <p:pic>
        <p:nvPicPr>
          <p:cNvPr id="247" name="Google Shape;247;p27"/>
          <p:cNvPicPr preferRelativeResize="0"/>
          <p:nvPr>
            <p:ph idx="1" type="body"/>
          </p:nvPr>
        </p:nvPicPr>
        <p:blipFill rotWithShape="1">
          <a:blip r:embed="rId4">
            <a:alphaModFix/>
          </a:blip>
          <a:srcRect b="0" l="0" r="0" t="0"/>
          <a:stretch/>
        </p:blipFill>
        <p:spPr>
          <a:xfrm>
            <a:off x="1740869" y="3839174"/>
            <a:ext cx="3994000" cy="2533732"/>
          </a:xfrm>
          <a:prstGeom prst="rect">
            <a:avLst/>
          </a:prstGeom>
          <a:noFill/>
          <a:ln>
            <a:noFill/>
          </a:ln>
        </p:spPr>
      </p:pic>
      <p:pic>
        <p:nvPicPr>
          <p:cNvPr id="248" name="Google Shape;248;p27"/>
          <p:cNvPicPr preferRelativeResize="0"/>
          <p:nvPr/>
        </p:nvPicPr>
        <p:blipFill rotWithShape="1">
          <a:blip r:embed="rId5">
            <a:alphaModFix/>
          </a:blip>
          <a:srcRect b="0" l="0" r="0" t="0"/>
          <a:stretch/>
        </p:blipFill>
        <p:spPr>
          <a:xfrm>
            <a:off x="6636111" y="485094"/>
            <a:ext cx="3994000" cy="2943906"/>
          </a:xfrm>
          <a:prstGeom prst="rect">
            <a:avLst/>
          </a:prstGeom>
          <a:noFill/>
          <a:ln>
            <a:noFill/>
          </a:ln>
        </p:spPr>
      </p:pic>
      <p:pic>
        <p:nvPicPr>
          <p:cNvPr id="249" name="Google Shape;249;p27"/>
          <p:cNvPicPr preferRelativeResize="0"/>
          <p:nvPr/>
        </p:nvPicPr>
        <p:blipFill rotWithShape="1">
          <a:blip r:embed="rId6">
            <a:alphaModFix/>
          </a:blip>
          <a:srcRect b="0" l="0" r="0" t="0"/>
          <a:stretch/>
        </p:blipFill>
        <p:spPr>
          <a:xfrm>
            <a:off x="6683532" y="3839174"/>
            <a:ext cx="3994000" cy="253373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833C0B"/>
              </a:buClr>
              <a:buSzPts val="3800"/>
              <a:buFont typeface="Century Gothic"/>
              <a:buNone/>
            </a:pPr>
            <a:r>
              <a:rPr lang="en-US" sz="3800">
                <a:solidFill>
                  <a:srgbClr val="833C0B"/>
                </a:solidFill>
              </a:rPr>
              <a:t>CONCLUSION</a:t>
            </a:r>
            <a:endParaRPr/>
          </a:p>
        </p:txBody>
      </p:sp>
      <p:sp>
        <p:nvSpPr>
          <p:cNvPr id="255" name="Google Shape;255;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Clr>
                <a:schemeClr val="dk1"/>
              </a:buClr>
              <a:buSzPts val="1800"/>
              <a:buNone/>
            </a:pPr>
            <a:r>
              <a:t/>
            </a:r>
            <a:endParaRPr sz="1800">
              <a:solidFill>
                <a:srgbClr val="833C0B"/>
              </a:solidFill>
              <a:latin typeface="Century Gothic"/>
              <a:ea typeface="Century Gothic"/>
              <a:cs typeface="Century Gothic"/>
              <a:sym typeface="Century Gothic"/>
            </a:endParaRPr>
          </a:p>
          <a:p>
            <a:pPr indent="-228600" lvl="0" marL="228600" rtl="0" algn="l">
              <a:lnSpc>
                <a:spcPct val="90000"/>
              </a:lnSpc>
              <a:spcBef>
                <a:spcPts val="540"/>
              </a:spcBef>
              <a:spcAft>
                <a:spcPts val="0"/>
              </a:spcAft>
              <a:buClr>
                <a:srgbClr val="833C0B"/>
              </a:buClr>
              <a:buSzPts val="1800"/>
              <a:buChar char="•"/>
            </a:pPr>
            <a:r>
              <a:rPr lang="en-US" sz="1800">
                <a:solidFill>
                  <a:srgbClr val="833C0B"/>
                </a:solidFill>
                <a:latin typeface="Century Gothic"/>
                <a:ea typeface="Century Gothic"/>
                <a:cs typeface="Century Gothic"/>
                <a:sym typeface="Century Gothic"/>
              </a:rPr>
              <a:t>Forecasting insurance costs based on certain factors help insurance policy providers to attract consumers and save time in formulating plans for every individual. </a:t>
            </a:r>
            <a:endParaRPr/>
          </a:p>
          <a:p>
            <a:pPr indent="-228600" lvl="0" marL="228600" rtl="0" algn="l">
              <a:lnSpc>
                <a:spcPct val="90000"/>
              </a:lnSpc>
              <a:spcBef>
                <a:spcPts val="540"/>
              </a:spcBef>
              <a:spcAft>
                <a:spcPts val="0"/>
              </a:spcAft>
              <a:buClr>
                <a:srgbClr val="833C0B"/>
              </a:buClr>
              <a:buSzPts val="1800"/>
              <a:buChar char="•"/>
            </a:pPr>
            <a:r>
              <a:rPr lang="en-US" sz="1800">
                <a:solidFill>
                  <a:srgbClr val="833C0B"/>
                </a:solidFill>
                <a:latin typeface="Century Gothic"/>
                <a:ea typeface="Century Gothic"/>
                <a:cs typeface="Century Gothic"/>
                <a:sym typeface="Century Gothic"/>
              </a:rPr>
              <a:t>Machine learning can significantly minimize these individual efforts in policymaking, as ML models can do cost calculation in a short time, while a human being would be taking a long time to perform the same task. This will help businesses improve their profitability.  </a:t>
            </a:r>
            <a:endParaRPr/>
          </a:p>
          <a:p>
            <a:pPr indent="-228600" lvl="0" marL="228600" rtl="0" algn="l">
              <a:lnSpc>
                <a:spcPct val="90000"/>
              </a:lnSpc>
              <a:spcBef>
                <a:spcPts val="540"/>
              </a:spcBef>
              <a:spcAft>
                <a:spcPts val="0"/>
              </a:spcAft>
              <a:buClr>
                <a:srgbClr val="833C0B"/>
              </a:buClr>
              <a:buSzPts val="1800"/>
              <a:buChar char="•"/>
            </a:pPr>
            <a:r>
              <a:rPr lang="en-US" sz="1800">
                <a:solidFill>
                  <a:srgbClr val="833C0B"/>
                </a:solidFill>
                <a:latin typeface="Century Gothic"/>
                <a:ea typeface="Century Gothic"/>
                <a:cs typeface="Century Gothic"/>
                <a:sym typeface="Century Gothic"/>
              </a:rPr>
              <a:t>The ML models can also manage enormous amounts of data. </a:t>
            </a:r>
            <a:endParaRPr/>
          </a:p>
          <a:p>
            <a:pPr indent="-228600" lvl="0" marL="228600" rtl="0" algn="l">
              <a:lnSpc>
                <a:spcPct val="90000"/>
              </a:lnSpc>
              <a:spcBef>
                <a:spcPts val="540"/>
              </a:spcBef>
              <a:spcAft>
                <a:spcPts val="0"/>
              </a:spcAft>
              <a:buClr>
                <a:srgbClr val="833C0B"/>
              </a:buClr>
              <a:buSzPts val="1800"/>
              <a:buChar char="•"/>
            </a:pPr>
            <a:r>
              <a:rPr lang="en-US" sz="1800">
                <a:solidFill>
                  <a:srgbClr val="833C0B"/>
                </a:solidFill>
                <a:latin typeface="Century Gothic"/>
                <a:ea typeface="Century Gothic"/>
                <a:cs typeface="Century Gothic"/>
                <a:sym typeface="Century Gothic"/>
              </a:rPr>
              <a:t>The conclusion which we found is that machine learning algorithms performed better in this analysis.</a:t>
            </a:r>
            <a:endParaRPr/>
          </a:p>
          <a:p>
            <a:pPr indent="-228600" lvl="0" marL="228600" rtl="0" algn="l">
              <a:lnSpc>
                <a:spcPct val="90000"/>
              </a:lnSpc>
              <a:spcBef>
                <a:spcPts val="540"/>
              </a:spcBef>
              <a:spcAft>
                <a:spcPts val="0"/>
              </a:spcAft>
              <a:buClr>
                <a:srgbClr val="833C0B"/>
              </a:buClr>
              <a:buSzPts val="1800"/>
              <a:buChar char="•"/>
            </a:pPr>
            <a:r>
              <a:rPr b="0" i="0" lang="en-US" sz="1800">
                <a:solidFill>
                  <a:srgbClr val="833C0B"/>
                </a:solidFill>
                <a:latin typeface="Century Gothic"/>
                <a:ea typeface="Century Gothic"/>
                <a:cs typeface="Century Gothic"/>
                <a:sym typeface="Century Gothic"/>
              </a:rPr>
              <a:t>And Random Forest Regression model performs the best among the regression models.</a:t>
            </a:r>
            <a:endParaRPr/>
          </a:p>
          <a:p>
            <a:pPr indent="0" lvl="0" marL="0" rtl="0" algn="l">
              <a:lnSpc>
                <a:spcPct val="90000"/>
              </a:lnSpc>
              <a:spcBef>
                <a:spcPts val="540"/>
              </a:spcBef>
              <a:spcAft>
                <a:spcPts val="0"/>
              </a:spcAft>
              <a:buClr>
                <a:schemeClr val="dk1"/>
              </a:buClr>
              <a:buSzPts val="1800"/>
              <a:buNone/>
            </a:pPr>
            <a:r>
              <a:t/>
            </a:r>
            <a:endParaRPr sz="1800">
              <a:solidFill>
                <a:srgbClr val="833C0B"/>
              </a:solidFill>
              <a:latin typeface="Century Gothic"/>
              <a:ea typeface="Century Gothic"/>
              <a:cs typeface="Century Gothic"/>
              <a:sym typeface="Century Gothic"/>
            </a:endParaRPr>
          </a:p>
          <a:p>
            <a:pPr indent="-114300" lvl="0" marL="228600" rtl="0" algn="l">
              <a:lnSpc>
                <a:spcPct val="90000"/>
              </a:lnSpc>
              <a:spcBef>
                <a:spcPts val="540"/>
              </a:spcBef>
              <a:spcAft>
                <a:spcPts val="0"/>
              </a:spcAft>
              <a:buClr>
                <a:schemeClr val="dk1"/>
              </a:buClr>
              <a:buSzPts val="1800"/>
              <a:buNone/>
            </a:pPr>
            <a:r>
              <a:t/>
            </a:r>
            <a:endParaRPr sz="1800">
              <a:solidFill>
                <a:srgbClr val="833C0B"/>
              </a:solidFill>
              <a:latin typeface="Century Gothic"/>
              <a:ea typeface="Century Gothic"/>
              <a:cs typeface="Century Gothic"/>
              <a:sym typeface="Century Gothic"/>
            </a:endParaRPr>
          </a:p>
          <a:p>
            <a:pPr indent="-50800" lvl="0" marL="228600" rtl="0" algn="l">
              <a:lnSpc>
                <a:spcPct val="90000"/>
              </a:lnSpc>
              <a:spcBef>
                <a:spcPts val="840"/>
              </a:spcBef>
              <a:spcAft>
                <a:spcPts val="0"/>
              </a:spcAft>
              <a:buClr>
                <a:schemeClr val="dk1"/>
              </a:buClr>
              <a:buSzPts val="2800"/>
              <a:buNone/>
            </a:pPr>
            <a:r>
              <a:t/>
            </a:r>
            <a:endParaRPr>
              <a:solidFill>
                <a:srgbClr val="833C0B"/>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33C0B"/>
              </a:buClr>
              <a:buSzPts val="4800"/>
              <a:buNone/>
            </a:pPr>
            <a:r>
              <a:rPr lang="en-US" sz="4800">
                <a:solidFill>
                  <a:srgbClr val="833C0B"/>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ctrTitle"/>
          </p:nvPr>
        </p:nvSpPr>
        <p:spPr>
          <a:xfrm>
            <a:off x="1524000" y="1041400"/>
            <a:ext cx="9144000" cy="842818"/>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C55A11"/>
              </a:buClr>
              <a:buSzPct val="100000"/>
              <a:buFont typeface="Century Gothic"/>
              <a:buNone/>
            </a:pPr>
            <a:r>
              <a:rPr lang="en-US">
                <a:solidFill>
                  <a:srgbClr val="C55A11"/>
                </a:solidFill>
              </a:rPr>
              <a:t>ABSTRACT:</a:t>
            </a:r>
            <a:endParaRPr/>
          </a:p>
        </p:txBody>
      </p:sp>
      <p:sp>
        <p:nvSpPr>
          <p:cNvPr id="103" name="Google Shape;103;p3"/>
          <p:cNvSpPr txBox="1"/>
          <p:nvPr>
            <p:ph idx="1" type="subTitle"/>
          </p:nvPr>
        </p:nvSpPr>
        <p:spPr>
          <a:xfrm>
            <a:off x="452582" y="2115127"/>
            <a:ext cx="11222182" cy="466436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33C0B"/>
              </a:buClr>
              <a:buSzPts val="2000"/>
              <a:buNone/>
            </a:pPr>
            <a:r>
              <a:rPr lang="en-US" sz="2000"/>
              <a:t>Insurance is a policy that eliminates or decreases loss costs occurred by various risks. Various factors influence the cost of insurance. These considerations contribute to the insurance policy formulation. Machine learning (ML) for the insurance industry sector can make the working of insurance policies more efficient. This study demonstrates how different models of regression can forecast insurance costs. And we will compare the results of models, for example, Multiple Linear Regression, Random Forest Regressor, CART, XGBoost, </a:t>
            </a:r>
            <a:endParaRPr/>
          </a:p>
          <a:p>
            <a:pPr indent="0" lvl="0" marL="0" rtl="0" algn="l">
              <a:lnSpc>
                <a:spcPct val="90000"/>
              </a:lnSpc>
              <a:spcBef>
                <a:spcPts val="600"/>
              </a:spcBef>
              <a:spcAft>
                <a:spcPts val="0"/>
              </a:spcAft>
              <a:buClr>
                <a:srgbClr val="833C0B"/>
              </a:buClr>
              <a:buSzPts val="2000"/>
              <a:buNone/>
            </a:pPr>
            <a:r>
              <a:t/>
            </a:r>
            <a:endParaRPr sz="2000"/>
          </a:p>
          <a:p>
            <a:pPr indent="0" lvl="0" marL="0" rtl="0" algn="l">
              <a:lnSpc>
                <a:spcPct val="90000"/>
              </a:lnSpc>
              <a:spcBef>
                <a:spcPts val="600"/>
              </a:spcBef>
              <a:spcAft>
                <a:spcPts val="0"/>
              </a:spcAft>
              <a:buClr>
                <a:srgbClr val="833C0B"/>
              </a:buClr>
              <a:buSzPts val="2000"/>
              <a:buNone/>
            </a:pPr>
            <a:r>
              <a:rPr lang="en-US" sz="2000"/>
              <a:t>Insurance fees are based on different variables. As a result, insurance fees are continuous values. Regression is the best choice available to fulfil our needs. We use multiple linear regression in this analysis since there are many independent variables used to calculate the dependent(target-y) variable. for this study, the dataset for cost of health insurance is used </a:t>
            </a:r>
            <a:endParaRPr/>
          </a:p>
          <a:p>
            <a:pPr indent="0" lvl="0" marL="0" rtl="0" algn="ctr">
              <a:lnSpc>
                <a:spcPct val="90000"/>
              </a:lnSpc>
              <a:spcBef>
                <a:spcPts val="600"/>
              </a:spcBef>
              <a:spcAft>
                <a:spcPts val="0"/>
              </a:spcAft>
              <a:buClr>
                <a:srgbClr val="833C0B"/>
              </a:buClr>
              <a:buSzPts val="2000"/>
              <a:buNone/>
            </a:pPr>
            <a:r>
              <a:t/>
            </a:r>
            <a:endParaRPr sz="2000"/>
          </a:p>
          <a:p>
            <a:pPr indent="0" lvl="0" marL="0" rtl="0" algn="ctr">
              <a:lnSpc>
                <a:spcPct val="90000"/>
              </a:lnSpc>
              <a:spcBef>
                <a:spcPts val="600"/>
              </a:spcBef>
              <a:spcAft>
                <a:spcPts val="0"/>
              </a:spcAft>
              <a:buClr>
                <a:srgbClr val="833C0B"/>
              </a:buClr>
              <a:buSzPts val="2000"/>
              <a:buNone/>
            </a:pPr>
            <a:r>
              <a:rPr lang="en-US" sz="2000"/>
              <a:t>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833C0B"/>
              </a:buClr>
              <a:buSzPts val="4400"/>
              <a:buFont typeface="Century Gothic"/>
              <a:buNone/>
            </a:pPr>
            <a:r>
              <a:rPr lang="en-US">
                <a:solidFill>
                  <a:srgbClr val="833C0B"/>
                </a:solidFill>
              </a:rPr>
              <a:t>INTRODUCTION</a:t>
            </a:r>
            <a:endParaRPr/>
          </a:p>
        </p:txBody>
      </p:sp>
      <p:sp>
        <p:nvSpPr>
          <p:cNvPr id="109" name="Google Shape;109;p4"/>
          <p:cNvSpPr txBox="1"/>
          <p:nvPr>
            <p:ph idx="1" type="body"/>
          </p:nvPr>
        </p:nvSpPr>
        <p:spPr>
          <a:xfrm>
            <a:off x="332509" y="1413164"/>
            <a:ext cx="11021291" cy="507971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7000"/>
              </a:lnSpc>
              <a:spcBef>
                <a:spcPts val="0"/>
              </a:spcBef>
              <a:spcAft>
                <a:spcPts val="0"/>
              </a:spcAft>
              <a:buClr>
                <a:srgbClr val="833C0B"/>
              </a:buClr>
              <a:buSzPts val="1800"/>
              <a:buChar char="•"/>
            </a:pPr>
            <a:r>
              <a:rPr lang="en-US" sz="1800">
                <a:solidFill>
                  <a:srgbClr val="833C0B"/>
                </a:solidFill>
                <a:latin typeface="Century Gothic"/>
                <a:ea typeface="Century Gothic"/>
                <a:cs typeface="Century Gothic"/>
                <a:sym typeface="Century Gothic"/>
              </a:rPr>
              <a:t>Insurance is a policy that eliminates or decreases loss costs occurred by various risks. Various factors influence the cost of insurance. These considerations contribute to the insurance policy formulation.</a:t>
            </a:r>
            <a:endParaRPr/>
          </a:p>
          <a:p>
            <a:pPr indent="-228600" lvl="0" marL="228600" rtl="0" algn="l">
              <a:lnSpc>
                <a:spcPct val="107000"/>
              </a:lnSpc>
              <a:spcBef>
                <a:spcPts val="800"/>
              </a:spcBef>
              <a:spcAft>
                <a:spcPts val="0"/>
              </a:spcAft>
              <a:buClr>
                <a:srgbClr val="833C0B"/>
              </a:buClr>
              <a:buSzPts val="1800"/>
              <a:buChar char="•"/>
            </a:pPr>
            <a:r>
              <a:rPr lang="en-US" sz="1800">
                <a:solidFill>
                  <a:srgbClr val="833C0B"/>
                </a:solidFill>
                <a:latin typeface="Century Gothic"/>
                <a:ea typeface="Century Gothic"/>
                <a:cs typeface="Century Gothic"/>
                <a:sym typeface="Century Gothic"/>
              </a:rPr>
              <a:t>Machine learning (ML) for the insurance industry sector can make the wording of insurance policies more efficient.</a:t>
            </a:r>
            <a:endParaRPr/>
          </a:p>
          <a:p>
            <a:pPr indent="-228600" lvl="0" marL="228600" rtl="0" algn="l">
              <a:lnSpc>
                <a:spcPct val="107000"/>
              </a:lnSpc>
              <a:spcBef>
                <a:spcPts val="800"/>
              </a:spcBef>
              <a:spcAft>
                <a:spcPts val="0"/>
              </a:spcAft>
              <a:buClr>
                <a:srgbClr val="833C0B"/>
              </a:buClr>
              <a:buSzPts val="1800"/>
              <a:buChar char="•"/>
            </a:pPr>
            <a:r>
              <a:rPr lang="en-US" sz="1800">
                <a:solidFill>
                  <a:srgbClr val="833C0B"/>
                </a:solidFill>
                <a:latin typeface="Century Gothic"/>
                <a:ea typeface="Century Gothic"/>
                <a:cs typeface="Century Gothic"/>
                <a:sym typeface="Century Gothic"/>
              </a:rPr>
              <a:t>This study demonstrates how different models of regression can forecast insurance costs. </a:t>
            </a:r>
            <a:endParaRPr/>
          </a:p>
          <a:p>
            <a:pPr indent="-228600" lvl="0" marL="228600" rtl="0" algn="l">
              <a:lnSpc>
                <a:spcPct val="107000"/>
              </a:lnSpc>
              <a:spcBef>
                <a:spcPts val="800"/>
              </a:spcBef>
              <a:spcAft>
                <a:spcPts val="0"/>
              </a:spcAft>
              <a:buClr>
                <a:srgbClr val="833C0B"/>
              </a:buClr>
              <a:buSzPts val="1800"/>
              <a:buChar char="•"/>
            </a:pPr>
            <a:r>
              <a:rPr lang="en-US" sz="1800">
                <a:solidFill>
                  <a:srgbClr val="833C0B"/>
                </a:solidFill>
                <a:latin typeface="Century Gothic"/>
                <a:ea typeface="Century Gothic"/>
                <a:cs typeface="Century Gothic"/>
                <a:sym typeface="Century Gothic"/>
              </a:rPr>
              <a:t>And we can compare the results of models, for example, Multiple Linear Regression, Generalized Additive Model, Support Vector Machine, Random Forest Regressor, CART, XGBoost, k-Nearest Neighbors, etc.</a:t>
            </a:r>
            <a:endParaRPr/>
          </a:p>
          <a:p>
            <a:pPr indent="-228600" lvl="0" marL="228600" rtl="0" algn="l">
              <a:lnSpc>
                <a:spcPct val="107000"/>
              </a:lnSpc>
              <a:spcBef>
                <a:spcPts val="800"/>
              </a:spcBef>
              <a:spcAft>
                <a:spcPts val="0"/>
              </a:spcAft>
              <a:buClr>
                <a:srgbClr val="833C0B"/>
              </a:buClr>
              <a:buSzPts val="1800"/>
              <a:buChar char="•"/>
            </a:pPr>
            <a:r>
              <a:rPr lang="en-US" sz="1800">
                <a:solidFill>
                  <a:srgbClr val="833C0B"/>
                </a:solidFill>
                <a:latin typeface="Century Gothic"/>
                <a:ea typeface="Century Gothic"/>
                <a:cs typeface="Century Gothic"/>
                <a:sym typeface="Century Gothic"/>
              </a:rPr>
              <a:t>For this project We have used multiple linear regressor and Random Forest Regressor for predicting Insurance Costs.</a:t>
            </a:r>
            <a:endParaRPr/>
          </a:p>
          <a:p>
            <a:pPr indent="-228600" lvl="0" marL="228600" rtl="0" algn="l">
              <a:lnSpc>
                <a:spcPct val="107000"/>
              </a:lnSpc>
              <a:spcBef>
                <a:spcPts val="800"/>
              </a:spcBef>
              <a:spcAft>
                <a:spcPts val="0"/>
              </a:spcAft>
              <a:buClr>
                <a:srgbClr val="833C0B"/>
              </a:buClr>
              <a:buSzPts val="1800"/>
              <a:buChar char="•"/>
            </a:pPr>
            <a:r>
              <a:rPr lang="en-US" sz="1800">
                <a:solidFill>
                  <a:srgbClr val="833C0B"/>
                </a:solidFill>
                <a:latin typeface="Century Gothic"/>
                <a:ea typeface="Century Gothic"/>
                <a:cs typeface="Century Gothic"/>
                <a:sym typeface="Century Gothic"/>
              </a:rPr>
              <a:t>Linear regression is one of the easiest and most popular Machine Learning algorithms which  belongs to the supervised learning. It is a statistical method that is used for predictive analysis.</a:t>
            </a:r>
            <a:endParaRPr/>
          </a:p>
          <a:p>
            <a:pPr indent="-228600" lvl="0" marL="228600" rtl="0" algn="l">
              <a:lnSpc>
                <a:spcPct val="107000"/>
              </a:lnSpc>
              <a:spcBef>
                <a:spcPts val="800"/>
              </a:spcBef>
              <a:spcAft>
                <a:spcPts val="0"/>
              </a:spcAft>
              <a:buClr>
                <a:srgbClr val="833C0B"/>
              </a:buClr>
              <a:buSzPts val="1800"/>
              <a:buChar char="•"/>
            </a:pPr>
            <a:r>
              <a:rPr lang="en-US" sz="1800">
                <a:solidFill>
                  <a:srgbClr val="833C0B"/>
                </a:solidFill>
                <a:latin typeface="Century Gothic"/>
                <a:ea typeface="Century Gothic"/>
                <a:cs typeface="Century Gothic"/>
                <a:sym typeface="Century Gothic"/>
              </a:rPr>
              <a:t>RANDOM FOREST REGRESSOR is a popular machine learning algorithm that belongs to the supervised learning technique. It can be used for both classification and regression.</a:t>
            </a:r>
            <a:endParaRPr sz="1800">
              <a:solidFill>
                <a:srgbClr val="833C0B"/>
              </a:solidFill>
              <a:latin typeface="Century Gothic"/>
              <a:ea typeface="Century Gothic"/>
              <a:cs typeface="Century Gothic"/>
              <a:sym typeface="Century Gothic"/>
            </a:endParaRPr>
          </a:p>
          <a:p>
            <a:pPr indent="-114300" lvl="0" marL="228600" rtl="0" algn="l">
              <a:lnSpc>
                <a:spcPct val="107000"/>
              </a:lnSpc>
              <a:spcBef>
                <a:spcPts val="800"/>
              </a:spcBef>
              <a:spcAft>
                <a:spcPts val="0"/>
              </a:spcAft>
              <a:buClr>
                <a:schemeClr val="dk1"/>
              </a:buClr>
              <a:buSzPts val="1800"/>
              <a:buNone/>
            </a:pPr>
            <a:r>
              <a:t/>
            </a:r>
            <a:endParaRPr sz="1800">
              <a:solidFill>
                <a:srgbClr val="833C0B"/>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838200" y="365126"/>
            <a:ext cx="8084127" cy="58622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55A11"/>
              </a:buClr>
              <a:buSzPct val="100000"/>
              <a:buFont typeface="Century Gothic"/>
              <a:buNone/>
            </a:pPr>
            <a:r>
              <a:rPr lang="en-US">
                <a:solidFill>
                  <a:srgbClr val="C55A11"/>
                </a:solidFill>
              </a:rPr>
              <a:t>TABLE OF CONTENTS:</a:t>
            </a:r>
            <a:endParaRPr/>
          </a:p>
        </p:txBody>
      </p:sp>
      <p:graphicFrame>
        <p:nvGraphicFramePr>
          <p:cNvPr id="115" name="Google Shape;115;p5"/>
          <p:cNvGraphicFramePr/>
          <p:nvPr/>
        </p:nvGraphicFramePr>
        <p:xfrm>
          <a:off x="1616364" y="1071418"/>
          <a:ext cx="3000000" cy="3000000"/>
        </p:xfrm>
        <a:graphic>
          <a:graphicData uri="http://schemas.openxmlformats.org/drawingml/2006/table">
            <a:tbl>
              <a:tblPr>
                <a:noFill/>
                <a:tableStyleId>{53182B0C-7781-4519-B58F-5E050B660279}</a:tableStyleId>
              </a:tblPr>
              <a:tblGrid>
                <a:gridCol w="1509425"/>
                <a:gridCol w="6574700"/>
              </a:tblGrid>
              <a:tr h="646025">
                <a:tc>
                  <a:txBody>
                    <a:bodyPr/>
                    <a:lstStyle/>
                    <a:p>
                      <a:pPr indent="0" lvl="0" marL="0" marR="0" rtl="0" algn="l">
                        <a:spcBef>
                          <a:spcPts val="0"/>
                        </a:spcBef>
                        <a:spcAft>
                          <a:spcPts val="0"/>
                        </a:spcAft>
                        <a:buNone/>
                      </a:pPr>
                      <a:r>
                        <a:rPr b="0" i="0" lang="en-US" sz="1800" u="none" cap="none" strike="noStrike">
                          <a:solidFill>
                            <a:srgbClr val="C55A11"/>
                          </a:solidFill>
                          <a:latin typeface="Times New Roman"/>
                          <a:ea typeface="Times New Roman"/>
                          <a:cs typeface="Times New Roman"/>
                          <a:sym typeface="Times New Roman"/>
                        </a:rPr>
                        <a:t>Age: </a:t>
                      </a:r>
                      <a:endParaRPr b="0" i="0" sz="1800" u="none" cap="none" strike="noStrike">
                        <a:solidFill>
                          <a:srgbClr val="C55A11"/>
                        </a:solidFill>
                      </a:endParaRPr>
                    </a:p>
                  </a:txBody>
                  <a:tcPr marT="44400" marB="44400" marR="88800" marL="88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14300" lvl="0" marL="0" marR="0" rtl="0" algn="l">
                        <a:spcBef>
                          <a:spcPts val="0"/>
                        </a:spcBef>
                        <a:spcAft>
                          <a:spcPts val="0"/>
                        </a:spcAft>
                        <a:buClr>
                          <a:srgbClr val="C55A11"/>
                        </a:buClr>
                        <a:buSzPts val="1800"/>
                        <a:buFont typeface="Arial"/>
                        <a:buChar char="•"/>
                      </a:pPr>
                      <a:r>
                        <a:rPr b="0" i="0" lang="en-US" sz="1800" u="none" cap="none" strike="noStrike">
                          <a:solidFill>
                            <a:srgbClr val="C55A11"/>
                          </a:solidFill>
                          <a:latin typeface="Times New Roman"/>
                          <a:ea typeface="Times New Roman"/>
                          <a:cs typeface="Times New Roman"/>
                          <a:sym typeface="Times New Roman"/>
                        </a:rPr>
                        <a:t>age of primary beneficiary </a:t>
                      </a:r>
                      <a:endParaRPr/>
                    </a:p>
                    <a:p>
                      <a:pPr indent="0" lvl="0" marL="0" marR="0" rtl="0" algn="l">
                        <a:spcBef>
                          <a:spcPts val="0"/>
                        </a:spcBef>
                        <a:spcAft>
                          <a:spcPts val="0"/>
                        </a:spcAft>
                        <a:buNone/>
                      </a:pPr>
                      <a:r>
                        <a:rPr b="0" i="0" lang="en-US" sz="1800" u="none" cap="none" strike="noStrike">
                          <a:solidFill>
                            <a:srgbClr val="C55A11"/>
                          </a:solidFill>
                          <a:latin typeface="Times New Roman"/>
                          <a:ea typeface="Times New Roman"/>
                          <a:cs typeface="Times New Roman"/>
                          <a:sym typeface="Times New Roman"/>
                        </a:rPr>
                        <a:t> </a:t>
                      </a:r>
                      <a:endParaRPr b="0" i="0" sz="1800" u="none" cap="none" strike="noStrike">
                        <a:solidFill>
                          <a:srgbClr val="C55A11"/>
                        </a:solidFill>
                      </a:endParaRPr>
                    </a:p>
                  </a:txBody>
                  <a:tcPr marT="44400" marB="44400" marR="88800" marL="88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46025">
                <a:tc>
                  <a:txBody>
                    <a:bodyPr/>
                    <a:lstStyle/>
                    <a:p>
                      <a:pPr indent="0" lvl="0" marL="0" marR="0" rtl="0" algn="l">
                        <a:spcBef>
                          <a:spcPts val="0"/>
                        </a:spcBef>
                        <a:spcAft>
                          <a:spcPts val="0"/>
                        </a:spcAft>
                        <a:buNone/>
                      </a:pPr>
                      <a:r>
                        <a:rPr b="0" i="0" lang="en-US" sz="1800" u="none" cap="none" strike="noStrike">
                          <a:solidFill>
                            <a:srgbClr val="C55A11"/>
                          </a:solidFill>
                          <a:latin typeface="Times New Roman"/>
                          <a:ea typeface="Times New Roman"/>
                          <a:cs typeface="Times New Roman"/>
                          <a:sym typeface="Times New Roman"/>
                        </a:rPr>
                        <a:t>sex: </a:t>
                      </a:r>
                      <a:endParaRPr b="0" i="0" sz="1800" u="none" cap="none" strike="noStrike">
                        <a:solidFill>
                          <a:srgbClr val="C55A11"/>
                        </a:solidFill>
                      </a:endParaRPr>
                    </a:p>
                  </a:txBody>
                  <a:tcPr marT="44400" marB="44400" marR="88800" marL="88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14300" lvl="0" marL="0" marR="0" rtl="0" algn="l">
                        <a:spcBef>
                          <a:spcPts val="0"/>
                        </a:spcBef>
                        <a:spcAft>
                          <a:spcPts val="0"/>
                        </a:spcAft>
                        <a:buClr>
                          <a:srgbClr val="C55A11"/>
                        </a:buClr>
                        <a:buSzPts val="1800"/>
                        <a:buFont typeface="Arial"/>
                        <a:buChar char="•"/>
                      </a:pPr>
                      <a:r>
                        <a:rPr b="0" i="0" lang="en-US" sz="1800" u="none" cap="none" strike="noStrike">
                          <a:solidFill>
                            <a:srgbClr val="C55A11"/>
                          </a:solidFill>
                          <a:latin typeface="Times New Roman"/>
                          <a:ea typeface="Times New Roman"/>
                          <a:cs typeface="Times New Roman"/>
                          <a:sym typeface="Times New Roman"/>
                        </a:rPr>
                        <a:t>insurance contractor gender, female, male </a:t>
                      </a:r>
                      <a:endParaRPr/>
                    </a:p>
                    <a:p>
                      <a:pPr indent="0" lvl="0" marL="0" marR="0" rtl="0" algn="l">
                        <a:spcBef>
                          <a:spcPts val="0"/>
                        </a:spcBef>
                        <a:spcAft>
                          <a:spcPts val="0"/>
                        </a:spcAft>
                        <a:buNone/>
                      </a:pPr>
                      <a:r>
                        <a:rPr b="0" i="0" lang="en-US" sz="1800" u="none" cap="none" strike="noStrike">
                          <a:solidFill>
                            <a:srgbClr val="C55A11"/>
                          </a:solidFill>
                          <a:latin typeface="Times New Roman"/>
                          <a:ea typeface="Times New Roman"/>
                          <a:cs typeface="Times New Roman"/>
                          <a:sym typeface="Times New Roman"/>
                        </a:rPr>
                        <a:t> </a:t>
                      </a:r>
                      <a:endParaRPr b="0" i="0" sz="1800" u="none" cap="none" strike="noStrike">
                        <a:solidFill>
                          <a:srgbClr val="C55A11"/>
                        </a:solidFill>
                      </a:endParaRPr>
                    </a:p>
                  </a:txBody>
                  <a:tcPr marT="44400" marB="44400" marR="88800" marL="88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02050">
                <a:tc>
                  <a:txBody>
                    <a:bodyPr/>
                    <a:lstStyle/>
                    <a:p>
                      <a:pPr indent="0" lvl="0" marL="0" marR="0" rtl="0" algn="l">
                        <a:spcBef>
                          <a:spcPts val="0"/>
                        </a:spcBef>
                        <a:spcAft>
                          <a:spcPts val="0"/>
                        </a:spcAft>
                        <a:buNone/>
                      </a:pPr>
                      <a:r>
                        <a:rPr b="0" i="0" lang="en-US" sz="1800" u="none" cap="none" strike="noStrike">
                          <a:solidFill>
                            <a:srgbClr val="C55A11"/>
                          </a:solidFill>
                          <a:latin typeface="Times New Roman"/>
                          <a:ea typeface="Times New Roman"/>
                          <a:cs typeface="Times New Roman"/>
                          <a:sym typeface="Times New Roman"/>
                        </a:rPr>
                        <a:t>bmi: </a:t>
                      </a:r>
                      <a:endParaRPr b="0" i="0" sz="1800" u="none" cap="none" strike="noStrike">
                        <a:solidFill>
                          <a:srgbClr val="C55A11"/>
                        </a:solidFill>
                      </a:endParaRPr>
                    </a:p>
                  </a:txBody>
                  <a:tcPr marT="44400" marB="44400" marR="88800" marL="88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14300" lvl="0" marL="0" marR="0" rtl="0" algn="l">
                        <a:spcBef>
                          <a:spcPts val="0"/>
                        </a:spcBef>
                        <a:spcAft>
                          <a:spcPts val="0"/>
                        </a:spcAft>
                        <a:buClr>
                          <a:srgbClr val="C55A11"/>
                        </a:buClr>
                        <a:buSzPts val="1800"/>
                        <a:buFont typeface="Arial"/>
                        <a:buChar char="•"/>
                      </a:pPr>
                      <a:r>
                        <a:rPr b="0" i="0" lang="en-US" sz="1800" u="none" cap="none" strike="noStrike">
                          <a:solidFill>
                            <a:srgbClr val="C55A11"/>
                          </a:solidFill>
                          <a:latin typeface="Times New Roman"/>
                          <a:ea typeface="Times New Roman"/>
                          <a:cs typeface="Times New Roman"/>
                          <a:sym typeface="Times New Roman"/>
                        </a:rPr>
                        <a:t>Body mass index, providing an understanding of body, weights that are relatively high or low relative to height,</a:t>
                      </a:r>
                      <a:r>
                        <a:rPr b="0" i="0" lang="en-US" sz="1800" u="none" cap="none" strike="noStrike">
                          <a:solidFill>
                            <a:srgbClr val="C55A11"/>
                          </a:solidFill>
                          <a:latin typeface="Arial"/>
                          <a:ea typeface="Arial"/>
                          <a:cs typeface="Arial"/>
                          <a:sym typeface="Arial"/>
                        </a:rPr>
                        <a:t> </a:t>
                      </a:r>
                      <a:br>
                        <a:rPr b="0" i="0" lang="en-US" sz="1800" u="none" cap="none" strike="noStrike">
                          <a:solidFill>
                            <a:srgbClr val="C55A11"/>
                          </a:solidFill>
                          <a:latin typeface="Arial"/>
                          <a:ea typeface="Arial"/>
                          <a:cs typeface="Arial"/>
                          <a:sym typeface="Arial"/>
                        </a:rPr>
                      </a:br>
                      <a:r>
                        <a:rPr b="0" i="0" lang="en-US" sz="1800" u="none" cap="none" strike="noStrike">
                          <a:solidFill>
                            <a:srgbClr val="C55A11"/>
                          </a:solidFill>
                          <a:latin typeface="Times New Roman"/>
                          <a:ea typeface="Times New Roman"/>
                          <a:cs typeface="Times New Roman"/>
                          <a:sym typeface="Times New Roman"/>
                        </a:rPr>
                        <a:t>objective index of body weight (kg / m ^ 2) using the ratio of height to weight, ideally 18.5 to 24.9 </a:t>
                      </a:r>
                      <a:endParaRPr/>
                    </a:p>
                  </a:txBody>
                  <a:tcPr marT="44400" marB="44400" marR="88800" marL="88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24025">
                <a:tc>
                  <a:txBody>
                    <a:bodyPr/>
                    <a:lstStyle/>
                    <a:p>
                      <a:pPr indent="0" lvl="0" marL="0" marR="0" rtl="0" algn="l">
                        <a:spcBef>
                          <a:spcPts val="0"/>
                        </a:spcBef>
                        <a:spcAft>
                          <a:spcPts val="0"/>
                        </a:spcAft>
                        <a:buNone/>
                      </a:pPr>
                      <a:r>
                        <a:rPr b="0" i="0" lang="en-US" sz="1800" u="none" cap="none" strike="noStrike">
                          <a:solidFill>
                            <a:srgbClr val="C55A11"/>
                          </a:solidFill>
                          <a:latin typeface="Times New Roman"/>
                          <a:ea typeface="Times New Roman"/>
                          <a:cs typeface="Times New Roman"/>
                          <a:sym typeface="Times New Roman"/>
                        </a:rPr>
                        <a:t>children: </a:t>
                      </a:r>
                      <a:endParaRPr b="0" i="0" sz="1800" u="none" cap="none" strike="noStrike">
                        <a:solidFill>
                          <a:srgbClr val="C55A11"/>
                        </a:solidFill>
                      </a:endParaRPr>
                    </a:p>
                  </a:txBody>
                  <a:tcPr marT="44400" marB="44400" marR="88800" marL="88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14300" lvl="0" marL="0" marR="0" rtl="0" algn="l">
                        <a:spcBef>
                          <a:spcPts val="0"/>
                        </a:spcBef>
                        <a:spcAft>
                          <a:spcPts val="0"/>
                        </a:spcAft>
                        <a:buClr>
                          <a:srgbClr val="C55A11"/>
                        </a:buClr>
                        <a:buSzPts val="1800"/>
                        <a:buFont typeface="Arial"/>
                        <a:buChar char="•"/>
                      </a:pPr>
                      <a:r>
                        <a:rPr b="0" i="0" lang="en-US" sz="1800" u="none" cap="none" strike="noStrike">
                          <a:solidFill>
                            <a:srgbClr val="C55A11"/>
                          </a:solidFill>
                          <a:latin typeface="Times New Roman"/>
                          <a:ea typeface="Times New Roman"/>
                          <a:cs typeface="Times New Roman"/>
                          <a:sym typeface="Times New Roman"/>
                        </a:rPr>
                        <a:t>Number of children covered by health insurance / Number of dependents </a:t>
                      </a:r>
                      <a:endParaRPr/>
                    </a:p>
                    <a:p>
                      <a:pPr indent="0" lvl="0" marL="0" marR="0" rtl="0" algn="l">
                        <a:spcBef>
                          <a:spcPts val="0"/>
                        </a:spcBef>
                        <a:spcAft>
                          <a:spcPts val="0"/>
                        </a:spcAft>
                        <a:buNone/>
                      </a:pPr>
                      <a:r>
                        <a:rPr b="0" i="0" lang="en-US" sz="1800" u="none" cap="none" strike="noStrike">
                          <a:solidFill>
                            <a:srgbClr val="C55A11"/>
                          </a:solidFill>
                          <a:latin typeface="Times New Roman"/>
                          <a:ea typeface="Times New Roman"/>
                          <a:cs typeface="Times New Roman"/>
                          <a:sym typeface="Times New Roman"/>
                        </a:rPr>
                        <a:t> </a:t>
                      </a:r>
                      <a:endParaRPr b="0" i="0" sz="1800" u="none" cap="none" strike="noStrike">
                        <a:solidFill>
                          <a:srgbClr val="C55A11"/>
                        </a:solidFill>
                      </a:endParaRPr>
                    </a:p>
                  </a:txBody>
                  <a:tcPr marT="44400" marB="44400" marR="88800" marL="88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8000">
                <a:tc>
                  <a:txBody>
                    <a:bodyPr/>
                    <a:lstStyle/>
                    <a:p>
                      <a:pPr indent="0" lvl="0" marL="0" marR="0" rtl="0" algn="l">
                        <a:spcBef>
                          <a:spcPts val="0"/>
                        </a:spcBef>
                        <a:spcAft>
                          <a:spcPts val="0"/>
                        </a:spcAft>
                        <a:buNone/>
                      </a:pPr>
                      <a:r>
                        <a:rPr b="0" i="0" lang="en-US" sz="1800" u="none" cap="none" strike="noStrike">
                          <a:solidFill>
                            <a:srgbClr val="C55A11"/>
                          </a:solidFill>
                          <a:latin typeface="Times New Roman"/>
                          <a:ea typeface="Times New Roman"/>
                          <a:cs typeface="Times New Roman"/>
                          <a:sym typeface="Times New Roman"/>
                        </a:rPr>
                        <a:t>smoker: </a:t>
                      </a:r>
                      <a:endParaRPr b="0" i="0" sz="1800" u="none" cap="none" strike="noStrike">
                        <a:solidFill>
                          <a:srgbClr val="C55A11"/>
                        </a:solidFill>
                      </a:endParaRPr>
                    </a:p>
                  </a:txBody>
                  <a:tcPr marT="44400" marB="44400" marR="88800" marL="88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cap="none" strike="noStrike">
                          <a:solidFill>
                            <a:srgbClr val="C55A11"/>
                          </a:solidFill>
                          <a:latin typeface="Times New Roman"/>
                          <a:ea typeface="Times New Roman"/>
                          <a:cs typeface="Times New Roman"/>
                          <a:sym typeface="Times New Roman"/>
                        </a:rPr>
                        <a:t>Smoking </a:t>
                      </a:r>
                      <a:endParaRPr b="0" i="0" sz="1800" u="none" cap="none" strike="noStrike">
                        <a:solidFill>
                          <a:srgbClr val="C55A11"/>
                        </a:solidFill>
                      </a:endParaRPr>
                    </a:p>
                  </a:txBody>
                  <a:tcPr marT="44400" marB="44400" marR="88800" marL="88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24025">
                <a:tc>
                  <a:txBody>
                    <a:bodyPr/>
                    <a:lstStyle/>
                    <a:p>
                      <a:pPr indent="0" lvl="0" marL="0" marR="0" rtl="0" algn="l">
                        <a:spcBef>
                          <a:spcPts val="0"/>
                        </a:spcBef>
                        <a:spcAft>
                          <a:spcPts val="0"/>
                        </a:spcAft>
                        <a:buNone/>
                      </a:pPr>
                      <a:r>
                        <a:rPr b="0" i="0" lang="en-US" sz="1800" u="none" cap="none" strike="noStrike">
                          <a:solidFill>
                            <a:srgbClr val="C55A11"/>
                          </a:solidFill>
                          <a:latin typeface="Times New Roman"/>
                          <a:ea typeface="Times New Roman"/>
                          <a:cs typeface="Times New Roman"/>
                          <a:sym typeface="Times New Roman"/>
                        </a:rPr>
                        <a:t>region: </a:t>
                      </a:r>
                      <a:endParaRPr b="0" i="0" sz="1800" u="none" cap="none" strike="noStrike">
                        <a:solidFill>
                          <a:srgbClr val="C55A11"/>
                        </a:solidFill>
                      </a:endParaRPr>
                    </a:p>
                  </a:txBody>
                  <a:tcPr marT="44400" marB="44400" marR="88800" marL="88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14300" lvl="0" marL="0" marR="0" rtl="0" algn="l">
                        <a:spcBef>
                          <a:spcPts val="0"/>
                        </a:spcBef>
                        <a:spcAft>
                          <a:spcPts val="0"/>
                        </a:spcAft>
                        <a:buClr>
                          <a:srgbClr val="C55A11"/>
                        </a:buClr>
                        <a:buSzPts val="1800"/>
                        <a:buFont typeface="Arial"/>
                        <a:buChar char="•"/>
                      </a:pPr>
                      <a:r>
                        <a:rPr b="0" i="0" lang="en-US" sz="1800" u="none" cap="none" strike="noStrike">
                          <a:solidFill>
                            <a:srgbClr val="C55A11"/>
                          </a:solidFill>
                          <a:latin typeface="Times New Roman"/>
                          <a:ea typeface="Times New Roman"/>
                          <a:cs typeface="Times New Roman"/>
                          <a:sym typeface="Times New Roman"/>
                        </a:rPr>
                        <a:t>The beneficiary's residential area in the US, northeast, southeast, southwest, northwest. </a:t>
                      </a:r>
                      <a:endParaRPr/>
                    </a:p>
                    <a:p>
                      <a:pPr indent="0" lvl="0" marL="0" marR="0" rtl="0" algn="l">
                        <a:spcBef>
                          <a:spcPts val="0"/>
                        </a:spcBef>
                        <a:spcAft>
                          <a:spcPts val="0"/>
                        </a:spcAft>
                        <a:buNone/>
                      </a:pPr>
                      <a:r>
                        <a:rPr b="0" i="0" lang="en-US" sz="1800" u="none" cap="none" strike="noStrike">
                          <a:solidFill>
                            <a:srgbClr val="C55A11"/>
                          </a:solidFill>
                          <a:latin typeface="Times New Roman"/>
                          <a:ea typeface="Times New Roman"/>
                          <a:cs typeface="Times New Roman"/>
                          <a:sym typeface="Times New Roman"/>
                        </a:rPr>
                        <a:t> </a:t>
                      </a:r>
                      <a:endParaRPr b="0" i="0" sz="1800" u="none" cap="none" strike="noStrike">
                        <a:solidFill>
                          <a:srgbClr val="C55A11"/>
                        </a:solidFill>
                      </a:endParaRPr>
                    </a:p>
                  </a:txBody>
                  <a:tcPr marT="44400" marB="44400" marR="88800" marL="88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24025">
                <a:tc>
                  <a:txBody>
                    <a:bodyPr/>
                    <a:lstStyle/>
                    <a:p>
                      <a:pPr indent="0" lvl="0" marL="0" marR="0" rtl="0" algn="l">
                        <a:spcBef>
                          <a:spcPts val="0"/>
                        </a:spcBef>
                        <a:spcAft>
                          <a:spcPts val="0"/>
                        </a:spcAft>
                        <a:buNone/>
                      </a:pPr>
                      <a:r>
                        <a:rPr b="0" i="0" lang="en-US" sz="1800" u="none" cap="none" strike="noStrike">
                          <a:solidFill>
                            <a:srgbClr val="C55A11"/>
                          </a:solidFill>
                          <a:latin typeface="Times New Roman"/>
                          <a:ea typeface="Times New Roman"/>
                          <a:cs typeface="Times New Roman"/>
                          <a:sym typeface="Times New Roman"/>
                        </a:rPr>
                        <a:t>charges: </a:t>
                      </a:r>
                      <a:endParaRPr b="0" i="0" sz="1800" u="none" cap="none" strike="noStrike">
                        <a:solidFill>
                          <a:srgbClr val="C55A11"/>
                        </a:solidFill>
                      </a:endParaRPr>
                    </a:p>
                  </a:txBody>
                  <a:tcPr marT="44400" marB="44400" marR="88800" marL="88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14300" lvl="0" marL="0" marR="0" rtl="0" algn="l">
                        <a:spcBef>
                          <a:spcPts val="0"/>
                        </a:spcBef>
                        <a:spcAft>
                          <a:spcPts val="0"/>
                        </a:spcAft>
                        <a:buClr>
                          <a:srgbClr val="C55A11"/>
                        </a:buClr>
                        <a:buSzPts val="1800"/>
                        <a:buFont typeface="Arial"/>
                        <a:buChar char="•"/>
                      </a:pPr>
                      <a:r>
                        <a:rPr b="0" i="0" lang="en-US" sz="1800" u="none" cap="none" strike="noStrike">
                          <a:solidFill>
                            <a:srgbClr val="C55A11"/>
                          </a:solidFill>
                          <a:latin typeface="Times New Roman"/>
                          <a:ea typeface="Times New Roman"/>
                          <a:cs typeface="Times New Roman"/>
                          <a:sym typeface="Times New Roman"/>
                        </a:rPr>
                        <a:t>Individual medical costs billed by health insurance (</a:t>
                      </a:r>
                      <a:r>
                        <a:rPr b="1" i="0" lang="en-US" sz="1800" u="none" cap="none" strike="noStrike">
                          <a:solidFill>
                            <a:srgbClr val="C55A11"/>
                          </a:solidFill>
                          <a:latin typeface="Times New Roman"/>
                          <a:ea typeface="Times New Roman"/>
                          <a:cs typeface="Times New Roman"/>
                          <a:sym typeface="Times New Roman"/>
                        </a:rPr>
                        <a:t>target – y)</a:t>
                      </a:r>
                      <a:r>
                        <a:rPr b="0" i="0" lang="en-US" sz="1800" u="none" cap="none" strike="noStrike">
                          <a:solidFill>
                            <a:srgbClr val="C55A1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b="0" i="0" lang="en-US" sz="1800" u="none" cap="none" strike="noStrike">
                          <a:solidFill>
                            <a:srgbClr val="C55A11"/>
                          </a:solidFill>
                          <a:latin typeface="Times New Roman"/>
                          <a:ea typeface="Times New Roman"/>
                          <a:cs typeface="Times New Roman"/>
                          <a:sym typeface="Times New Roman"/>
                        </a:rPr>
                        <a:t> </a:t>
                      </a:r>
                      <a:endParaRPr b="0" i="0" sz="1800" u="none" cap="none" strike="noStrike">
                        <a:solidFill>
                          <a:srgbClr val="C55A11"/>
                        </a:solidFill>
                      </a:endParaRPr>
                    </a:p>
                  </a:txBody>
                  <a:tcPr marT="44400" marB="44400" marR="88800" marL="88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ctrTitle"/>
          </p:nvPr>
        </p:nvSpPr>
        <p:spPr>
          <a:xfrm>
            <a:off x="489526" y="341745"/>
            <a:ext cx="9467273" cy="106449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C55A11"/>
              </a:buClr>
              <a:buSzPts val="5400"/>
              <a:buFont typeface="Century Gothic"/>
              <a:buNone/>
            </a:pPr>
            <a:r>
              <a:rPr lang="en-US" sz="5400">
                <a:solidFill>
                  <a:srgbClr val="C55A11"/>
                </a:solidFill>
              </a:rPr>
              <a:t>TABLE OF FIGURES/GRAPHS: </a:t>
            </a:r>
            <a:endParaRPr/>
          </a:p>
        </p:txBody>
      </p:sp>
      <p:pic>
        <p:nvPicPr>
          <p:cNvPr descr="Chart, bar chart&#10;&#10;Description automatically generated" id="121" name="Google Shape;121;p6"/>
          <p:cNvPicPr preferRelativeResize="0"/>
          <p:nvPr/>
        </p:nvPicPr>
        <p:blipFill rotWithShape="1">
          <a:blip r:embed="rId3">
            <a:alphaModFix/>
          </a:blip>
          <a:srcRect b="0" l="0" r="0" t="0"/>
          <a:stretch/>
        </p:blipFill>
        <p:spPr>
          <a:xfrm>
            <a:off x="6096000" y="1406236"/>
            <a:ext cx="4819650" cy="4752975"/>
          </a:xfrm>
          <a:prstGeom prst="rect">
            <a:avLst/>
          </a:prstGeom>
          <a:noFill/>
          <a:ln>
            <a:noFill/>
          </a:ln>
        </p:spPr>
      </p:pic>
      <p:pic>
        <p:nvPicPr>
          <p:cNvPr descr="Chart, bar chart&#10;&#10;Description automatically generated" id="122" name="Google Shape;122;p6"/>
          <p:cNvPicPr preferRelativeResize="0"/>
          <p:nvPr/>
        </p:nvPicPr>
        <p:blipFill rotWithShape="1">
          <a:blip r:embed="rId4">
            <a:alphaModFix/>
          </a:blip>
          <a:srcRect b="0" l="0" r="0" t="0"/>
          <a:stretch/>
        </p:blipFill>
        <p:spPr>
          <a:xfrm>
            <a:off x="171450" y="1498022"/>
            <a:ext cx="5276850" cy="4657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Chart, bar chart&#10;&#10;Description automatically generated" id="127" name="Google Shape;127;p7"/>
          <p:cNvPicPr preferRelativeResize="0"/>
          <p:nvPr/>
        </p:nvPicPr>
        <p:blipFill rotWithShape="1">
          <a:blip r:embed="rId3">
            <a:alphaModFix/>
          </a:blip>
          <a:srcRect b="0" l="0" r="0" t="0"/>
          <a:stretch/>
        </p:blipFill>
        <p:spPr>
          <a:xfrm>
            <a:off x="295275" y="176213"/>
            <a:ext cx="4238625" cy="3157537"/>
          </a:xfrm>
          <a:prstGeom prst="rect">
            <a:avLst/>
          </a:prstGeom>
          <a:noFill/>
          <a:ln>
            <a:noFill/>
          </a:ln>
        </p:spPr>
      </p:pic>
      <p:pic>
        <p:nvPicPr>
          <p:cNvPr descr="Chart, bar chart&#10;&#10;Description automatically generated" id="128" name="Google Shape;128;p7"/>
          <p:cNvPicPr preferRelativeResize="0"/>
          <p:nvPr/>
        </p:nvPicPr>
        <p:blipFill rotWithShape="1">
          <a:blip r:embed="rId4">
            <a:alphaModFix/>
          </a:blip>
          <a:srcRect b="0" l="0" r="0" t="0"/>
          <a:stretch/>
        </p:blipFill>
        <p:spPr>
          <a:xfrm>
            <a:off x="6257925" y="233019"/>
            <a:ext cx="4096200" cy="3043581"/>
          </a:xfrm>
          <a:prstGeom prst="rect">
            <a:avLst/>
          </a:prstGeom>
          <a:noFill/>
          <a:ln>
            <a:noFill/>
          </a:ln>
        </p:spPr>
      </p:pic>
      <p:pic>
        <p:nvPicPr>
          <p:cNvPr descr="Chart, histogram&#10;&#10;Description automatically generated" id="129" name="Google Shape;129;p7"/>
          <p:cNvPicPr preferRelativeResize="0"/>
          <p:nvPr/>
        </p:nvPicPr>
        <p:blipFill rotWithShape="1">
          <a:blip r:embed="rId5">
            <a:alphaModFix/>
          </a:blip>
          <a:srcRect b="0" l="0" r="0" t="0"/>
          <a:stretch/>
        </p:blipFill>
        <p:spPr>
          <a:xfrm>
            <a:off x="704850" y="3714750"/>
            <a:ext cx="3638550" cy="2681287"/>
          </a:xfrm>
          <a:prstGeom prst="rect">
            <a:avLst/>
          </a:prstGeom>
          <a:noFill/>
          <a:ln>
            <a:noFill/>
          </a:ln>
        </p:spPr>
      </p:pic>
      <p:pic>
        <p:nvPicPr>
          <p:cNvPr descr="Chart, histogram&#10;&#10;Description automatically generated" id="130" name="Google Shape;130;p7"/>
          <p:cNvPicPr preferRelativeResize="0"/>
          <p:nvPr/>
        </p:nvPicPr>
        <p:blipFill rotWithShape="1">
          <a:blip r:embed="rId6">
            <a:alphaModFix/>
          </a:blip>
          <a:srcRect b="0" l="0" r="0" t="0"/>
          <a:stretch/>
        </p:blipFill>
        <p:spPr>
          <a:xfrm>
            <a:off x="6257925" y="3436143"/>
            <a:ext cx="4267199" cy="323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Chart, histogram&#10;&#10;Description automatically generated" id="135" name="Google Shape;135;p8"/>
          <p:cNvPicPr preferRelativeResize="0"/>
          <p:nvPr/>
        </p:nvPicPr>
        <p:blipFill rotWithShape="1">
          <a:blip r:embed="rId3">
            <a:alphaModFix/>
          </a:blip>
          <a:srcRect b="0" l="0" r="0" t="0"/>
          <a:stretch/>
        </p:blipFill>
        <p:spPr>
          <a:xfrm>
            <a:off x="676275" y="844824"/>
            <a:ext cx="4338637" cy="4206914"/>
          </a:xfrm>
          <a:prstGeom prst="rect">
            <a:avLst/>
          </a:prstGeom>
          <a:noFill/>
          <a:ln>
            <a:noFill/>
          </a:ln>
        </p:spPr>
      </p:pic>
      <p:pic>
        <p:nvPicPr>
          <p:cNvPr descr="Chart, scatter chart&#10;&#10;Description automatically generated" id="136" name="Google Shape;136;p8"/>
          <p:cNvPicPr preferRelativeResize="0"/>
          <p:nvPr/>
        </p:nvPicPr>
        <p:blipFill rotWithShape="1">
          <a:blip r:embed="rId4">
            <a:alphaModFix/>
          </a:blip>
          <a:srcRect b="0" l="0" r="0" t="0"/>
          <a:stretch/>
        </p:blipFill>
        <p:spPr>
          <a:xfrm>
            <a:off x="5657851" y="1013138"/>
            <a:ext cx="6311854" cy="39779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nvSpPr>
        <p:spPr>
          <a:xfrm>
            <a:off x="434109" y="221673"/>
            <a:ext cx="11416146"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800" u="none" cap="none" strike="noStrike">
                <a:solidFill>
                  <a:srgbClr val="C55A11"/>
                </a:solidFill>
                <a:latin typeface="Century Gothic"/>
                <a:ea typeface="Century Gothic"/>
                <a:cs typeface="Century Gothic"/>
                <a:sym typeface="Century Gothic"/>
              </a:rPr>
              <a:t>Correlation Matrix using Heatmap </a:t>
            </a:r>
            <a:endParaRPr/>
          </a:p>
          <a:p>
            <a:pPr indent="0" lvl="0" marL="0" marR="0" rtl="0" algn="l">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Quattrocento Sans"/>
              <a:ea typeface="Quattrocento Sans"/>
              <a:cs typeface="Quattrocento Sans"/>
              <a:sym typeface="Quattrocento Sans"/>
            </a:endParaRPr>
          </a:p>
        </p:txBody>
      </p:sp>
      <p:pic>
        <p:nvPicPr>
          <p:cNvPr descr="Teams&#10;&#10;Description automatically generated" id="142" name="Google Shape;142;p9"/>
          <p:cNvPicPr preferRelativeResize="0"/>
          <p:nvPr/>
        </p:nvPicPr>
        <p:blipFill rotWithShape="1">
          <a:blip r:embed="rId3">
            <a:alphaModFix/>
          </a:blip>
          <a:srcRect b="6667" l="12046" r="37119" t="24242"/>
          <a:stretch/>
        </p:blipFill>
        <p:spPr>
          <a:xfrm>
            <a:off x="2401455" y="1329669"/>
            <a:ext cx="6197600" cy="47382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elancholy abstract design 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2021-12-04T16:04:34Z</dcterms:created>
  <dc:creator>Pradnya Kadam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7.40646E7</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