
<file path=[Content_Types].xml><?xml version="1.0" encoding="utf-8"?>
<Types xmlns="http://schemas.openxmlformats.org/package/2006/content-types">
  <Default ContentType="image/jpeg" Extension="jpg"/>
  <Default ContentType="application/vnd.openxmlformats-officedocument.spreadsheetml.sheet" Extension="xlsx"/>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drawingml.chartshapes+xml" PartName="/ppt/drawings/drawing1.xml"/>
  <Override ContentType="application/vnd.ms-office.chartstyle+xml" PartName="/ppt/charts/style1.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Century Gothic"/>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9" roundtripDataSignature="AMtx7mjaiPnWgQE9HBZv2prL9oSqn4wj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CenturyGothic-regular.fntdata"/><Relationship Id="rId14" Type="http://schemas.openxmlformats.org/officeDocument/2006/relationships/slide" Target="slides/slide10.xml"/><Relationship Id="rId17" Type="http://schemas.openxmlformats.org/officeDocument/2006/relationships/font" Target="fonts/CenturyGothic-italic.fntdata"/><Relationship Id="rId16" Type="http://schemas.openxmlformats.org/officeDocument/2006/relationships/font" Target="fonts/CenturyGothic-bold.fntdata"/><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font" Target="fonts/CenturyGothic-boldItalic.fntdata"/><Relationship Id="rId7" Type="http://schemas.openxmlformats.org/officeDocument/2006/relationships/slide" Target="slides/slide3.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Sheet1.xlsx"/><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4311558716842279E-4"/>
          <c:y val="3.6426776537065573E-4"/>
          <c:w val="0.88313340320342482"/>
          <c:h val="0.81248218585019705"/>
        </c:manualLayout>
      </c:layout>
      <c:lineChart>
        <c:grouping val="standard"/>
        <c:varyColors val="0"/>
        <c:ser>
          <c:idx val="0"/>
          <c:order val="0"/>
          <c:tx>
            <c:strRef>
              <c:f>Sheet1!$B$1</c:f>
              <c:strCache>
                <c:ptCount val="1"/>
                <c:pt idx="0">
                  <c:v>Prices</c:v>
                </c:pt>
              </c:strCache>
            </c:strRef>
          </c:tx>
          <c:spPr>
            <a:ln w="28575" cap="rnd">
              <a:solidFill>
                <a:schemeClr val="accent1"/>
              </a:solidFill>
              <a:round/>
            </a:ln>
            <a:effectLst/>
          </c:spPr>
          <c:marker>
            <c:symbol val="none"/>
          </c:marker>
          <c:cat>
            <c:numRef>
              <c:f>Sheet1!$A$2:$A$5</c:f>
              <c:numCache>
                <c:formatCode>General</c:formatCode>
                <c:ptCount val="4"/>
                <c:pt idx="0">
                  <c:v>10</c:v>
                </c:pt>
                <c:pt idx="1">
                  <c:v>20</c:v>
                </c:pt>
                <c:pt idx="2">
                  <c:v>30</c:v>
                </c:pt>
              </c:numCache>
            </c:numRef>
          </c:cat>
          <c:val>
            <c:numRef>
              <c:f>Sheet1!$B$2:$B$5</c:f>
              <c:numCache>
                <c:formatCode>General</c:formatCode>
                <c:ptCount val="4"/>
                <c:pt idx="0">
                  <c:v>30</c:v>
                </c:pt>
                <c:pt idx="1">
                  <c:v>20</c:v>
                </c:pt>
                <c:pt idx="2">
                  <c:v>10</c:v>
                </c:pt>
              </c:numCache>
            </c:numRef>
          </c:val>
          <c:smooth val="0"/>
          <c:extLst>
            <c:ext xmlns:c16="http://schemas.microsoft.com/office/drawing/2014/chart" uri="{C3380CC4-5D6E-409C-BE32-E72D297353CC}">
              <c16:uniqueId val="{00000000-22B5-4368-B6BD-35B793B5737C}"/>
            </c:ext>
          </c:extLst>
        </c:ser>
        <c:dLbls>
          <c:showLegendKey val="0"/>
          <c:showVal val="0"/>
          <c:showCatName val="0"/>
          <c:showSerName val="0"/>
          <c:showPercent val="0"/>
          <c:showBubbleSize val="0"/>
        </c:dLbls>
        <c:smooth val="0"/>
        <c:axId val="262825680"/>
        <c:axId val="262826464"/>
      </c:lineChart>
      <c:catAx>
        <c:axId val="26282568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a:t>Price(%)</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62826464"/>
        <c:crosses val="autoZero"/>
        <c:auto val="1"/>
        <c:lblAlgn val="ctr"/>
        <c:lblOffset val="100"/>
        <c:noMultiLvlLbl val="0"/>
      </c:catAx>
      <c:valAx>
        <c:axId val="262826464"/>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a:t>Customer Base(number)</a:t>
                </a:r>
              </a:p>
            </c:rich>
          </c:tx>
          <c:layout>
            <c:manualLayout>
              <c:xMode val="edge"/>
              <c:yMode val="edge"/>
              <c:x val="0"/>
              <c:y val="9.1291214623182085E-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628256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0.08526</cdr:x>
      <cdr:y>0</cdr:y>
    </cdr:from>
    <cdr:to>
      <cdr:x>0.08526</cdr:x>
      <cdr:y>0.82671</cdr:y>
    </cdr:to>
    <cdr:cxnSp macro="">
      <cdr:nvCxnSpPr>
        <cdr:cNvPr id="2" name="Straight Connector 1">
          <a:extLst xmlns:a="http://schemas.openxmlformats.org/drawingml/2006/main">
            <a:ext uri="{FF2B5EF4-FFF2-40B4-BE49-F238E27FC236}">
              <a16:creationId xmlns:a16="http://schemas.microsoft.com/office/drawing/2014/main" id="{4F382DCE-D510-4C89-B156-A487F8C4EB12}"/>
            </a:ext>
          </a:extLst>
        </cdr:cNvPr>
        <cdr:cNvCxnSpPr/>
      </cdr:nvCxnSpPr>
      <cdr:spPr>
        <a:xfrm xmlns:a="http://schemas.openxmlformats.org/drawingml/2006/main">
          <a:off x="447869" y="0"/>
          <a:ext cx="0" cy="2344415"/>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12"/>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2"/>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600"/>
              <a:buNone/>
              <a:defRPr cap="none">
                <a:solidFill>
                  <a:srgbClr val="86D1D8"/>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p:txBody>
      </p:sp>
      <p:sp>
        <p:nvSpPr>
          <p:cNvPr id="20" name="Google Shape;20;p1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4" name="Shape 74"/>
        <p:cNvGrpSpPr/>
        <p:nvPr/>
      </p:nvGrpSpPr>
      <p:grpSpPr>
        <a:xfrm>
          <a:off x="0" y="0"/>
          <a:ext cx="0" cy="0"/>
          <a:chOff x="0" y="0"/>
          <a:chExt cx="0" cy="0"/>
        </a:xfrm>
      </p:grpSpPr>
      <p:sp>
        <p:nvSpPr>
          <p:cNvPr id="75" name="Google Shape;75;p21"/>
          <p:cNvSpPr txBox="1"/>
          <p:nvPr>
            <p:ph type="title"/>
          </p:nvPr>
        </p:nvSpPr>
        <p:spPr>
          <a:xfrm>
            <a:off x="1154956" y="4800587"/>
            <a:ext cx="882565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1"/>
          <p:cNvSpPr/>
          <p:nvPr>
            <p:ph idx="2" type="pic"/>
          </p:nvPr>
        </p:nvSpPr>
        <p:spPr>
          <a:xfrm>
            <a:off x="1154955" y="685800"/>
            <a:ext cx="8825658" cy="3640666"/>
          </a:xfrm>
          <a:prstGeom prst="roundRect">
            <a:avLst>
              <a:gd fmla="val 1858" name="adj"/>
            </a:avLst>
          </a:prstGeom>
          <a:noFill/>
          <a:ln>
            <a:noFill/>
          </a:ln>
          <a:effectLst>
            <a:outerShdw blurRad="50800" rotWithShape="0" algn="tl" dir="5400000" dist="50800">
              <a:srgbClr val="000000">
                <a:alpha val="42745"/>
              </a:srgbClr>
            </a:outerShdw>
          </a:effectLst>
        </p:spPr>
      </p:sp>
      <p:sp>
        <p:nvSpPr>
          <p:cNvPr id="77" name="Google Shape;77;p21"/>
          <p:cNvSpPr txBox="1"/>
          <p:nvPr>
            <p:ph idx="1" type="body"/>
          </p:nvPr>
        </p:nvSpPr>
        <p:spPr>
          <a:xfrm>
            <a:off x="1154956" y="5367325"/>
            <a:ext cx="8825656"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8" name="Google Shape;78;p2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1" name="Shape 81"/>
        <p:cNvGrpSpPr/>
        <p:nvPr/>
      </p:nvGrpSpPr>
      <p:grpSpPr>
        <a:xfrm>
          <a:off x="0" y="0"/>
          <a:ext cx="0" cy="0"/>
          <a:chOff x="0" y="0"/>
          <a:chExt cx="0" cy="0"/>
        </a:xfrm>
      </p:grpSpPr>
      <p:sp>
        <p:nvSpPr>
          <p:cNvPr id="82" name="Google Shape;82;p22"/>
          <p:cNvSpPr txBox="1"/>
          <p:nvPr>
            <p:ph type="title"/>
          </p:nvPr>
        </p:nvSpPr>
        <p:spPr>
          <a:xfrm>
            <a:off x="1154954" y="1447800"/>
            <a:ext cx="8825659" cy="1981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2"/>
          <p:cNvSpPr txBox="1"/>
          <p:nvPr>
            <p:ph idx="1" type="body"/>
          </p:nvPr>
        </p:nvSpPr>
        <p:spPr>
          <a:xfrm>
            <a:off x="1154954" y="3657600"/>
            <a:ext cx="8825659" cy="23622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4" name="Google Shape;84;p2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7" name="Shape 87"/>
        <p:cNvGrpSpPr/>
        <p:nvPr/>
      </p:nvGrpSpPr>
      <p:grpSpPr>
        <a:xfrm>
          <a:off x="0" y="0"/>
          <a:ext cx="0" cy="0"/>
          <a:chOff x="0" y="0"/>
          <a:chExt cx="0" cy="0"/>
        </a:xfrm>
      </p:grpSpPr>
      <p:sp>
        <p:nvSpPr>
          <p:cNvPr id="88" name="Google Shape;88;p23"/>
          <p:cNvSpPr txBox="1"/>
          <p:nvPr>
            <p:ph type="title"/>
          </p:nvPr>
        </p:nvSpPr>
        <p:spPr>
          <a:xfrm>
            <a:off x="1574801" y="1447800"/>
            <a:ext cx="7999315" cy="232337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3"/>
          <p:cNvSpPr txBox="1"/>
          <p:nvPr>
            <p:ph idx="1" type="body"/>
          </p:nvPr>
        </p:nvSpPr>
        <p:spPr>
          <a:xfrm>
            <a:off x="1930400" y="3771174"/>
            <a:ext cx="7279649"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rgbClr val="86D1D8"/>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0" name="Google Shape;90;p23"/>
          <p:cNvSpPr txBox="1"/>
          <p:nvPr>
            <p:ph idx="2" type="body"/>
          </p:nvPr>
        </p:nvSpPr>
        <p:spPr>
          <a:xfrm>
            <a:off x="1154954" y="4350657"/>
            <a:ext cx="8825659" cy="16764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2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4" name="Google Shape;94;p23"/>
          <p:cNvSpPr txBox="1"/>
          <p:nvPr/>
        </p:nvSpPr>
        <p:spPr>
          <a:xfrm>
            <a:off x="898295" y="971253"/>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200">
                <a:solidFill>
                  <a:srgbClr val="86D1D8"/>
                </a:solidFill>
                <a:latin typeface="Arial"/>
                <a:ea typeface="Arial"/>
                <a:cs typeface="Arial"/>
                <a:sym typeface="Arial"/>
              </a:rPr>
              <a:t>“</a:t>
            </a:r>
            <a:endParaRPr/>
          </a:p>
        </p:txBody>
      </p:sp>
      <p:sp>
        <p:nvSpPr>
          <p:cNvPr id="95" name="Google Shape;95;p23"/>
          <p:cNvSpPr txBox="1"/>
          <p:nvPr/>
        </p:nvSpPr>
        <p:spPr>
          <a:xfrm>
            <a:off x="9330490" y="2613787"/>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200">
                <a:solidFill>
                  <a:srgbClr val="86D1D8"/>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6" name="Shape 96"/>
        <p:cNvGrpSpPr/>
        <p:nvPr/>
      </p:nvGrpSpPr>
      <p:grpSpPr>
        <a:xfrm>
          <a:off x="0" y="0"/>
          <a:ext cx="0" cy="0"/>
          <a:chOff x="0" y="0"/>
          <a:chExt cx="0" cy="0"/>
        </a:xfrm>
      </p:grpSpPr>
      <p:sp>
        <p:nvSpPr>
          <p:cNvPr id="97" name="Google Shape;97;p24"/>
          <p:cNvSpPr txBox="1"/>
          <p:nvPr>
            <p:ph type="title"/>
          </p:nvPr>
        </p:nvSpPr>
        <p:spPr>
          <a:xfrm>
            <a:off x="1154954" y="3124201"/>
            <a:ext cx="8825660" cy="165318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4"/>
          <p:cNvSpPr txBox="1"/>
          <p:nvPr>
            <p:ph idx="1" type="body"/>
          </p:nvPr>
        </p:nvSpPr>
        <p:spPr>
          <a:xfrm>
            <a:off x="1154954" y="4777381"/>
            <a:ext cx="882565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99" name="Google Shape;99;p2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2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5"/>
          <p:cNvSpPr txBox="1"/>
          <p:nvPr>
            <p:ph idx="1" type="body"/>
          </p:nvPr>
        </p:nvSpPr>
        <p:spPr>
          <a:xfrm>
            <a:off x="632947" y="1981200"/>
            <a:ext cx="2946866"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5" name="Google Shape;105;p25"/>
          <p:cNvSpPr txBox="1"/>
          <p:nvPr>
            <p:ph idx="2" type="body"/>
          </p:nvPr>
        </p:nvSpPr>
        <p:spPr>
          <a:xfrm>
            <a:off x="652463" y="2667000"/>
            <a:ext cx="2927350"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6" name="Google Shape;106;p25"/>
          <p:cNvSpPr txBox="1"/>
          <p:nvPr>
            <p:ph idx="3" type="body"/>
          </p:nvPr>
        </p:nvSpPr>
        <p:spPr>
          <a:xfrm>
            <a:off x="3883659" y="1981200"/>
            <a:ext cx="293624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7" name="Google Shape;107;p25"/>
          <p:cNvSpPr txBox="1"/>
          <p:nvPr>
            <p:ph idx="4" type="body"/>
          </p:nvPr>
        </p:nvSpPr>
        <p:spPr>
          <a:xfrm>
            <a:off x="3873106" y="2667000"/>
            <a:ext cx="2946794"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8" name="Google Shape;108;p25"/>
          <p:cNvSpPr txBox="1"/>
          <p:nvPr>
            <p:ph idx="5" type="body"/>
          </p:nvPr>
        </p:nvSpPr>
        <p:spPr>
          <a:xfrm>
            <a:off x="7124700" y="1981200"/>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9" name="Google Shape;109;p25"/>
          <p:cNvSpPr txBox="1"/>
          <p:nvPr>
            <p:ph idx="6" type="body"/>
          </p:nvPr>
        </p:nvSpPr>
        <p:spPr>
          <a:xfrm>
            <a:off x="7124700" y="2667000"/>
            <a:ext cx="2932113"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10" name="Google Shape;110;p25"/>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11" name="Google Shape;111;p25"/>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12" name="Google Shape;112;p2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5" name="Shape 115"/>
        <p:cNvGrpSpPr/>
        <p:nvPr/>
      </p:nvGrpSpPr>
      <p:grpSpPr>
        <a:xfrm>
          <a:off x="0" y="0"/>
          <a:ext cx="0" cy="0"/>
          <a:chOff x="0" y="0"/>
          <a:chExt cx="0" cy="0"/>
        </a:xfrm>
      </p:grpSpPr>
      <p:sp>
        <p:nvSpPr>
          <p:cNvPr id="116" name="Google Shape;116;p2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6"/>
          <p:cNvSpPr txBox="1"/>
          <p:nvPr>
            <p:ph idx="1" type="body"/>
          </p:nvPr>
        </p:nvSpPr>
        <p:spPr>
          <a:xfrm>
            <a:off x="652463" y="4250949"/>
            <a:ext cx="294005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8" name="Google Shape;118;p26"/>
          <p:cNvSpPr/>
          <p:nvPr>
            <p:ph idx="2" type="pic"/>
          </p:nvPr>
        </p:nvSpPr>
        <p:spPr>
          <a:xfrm>
            <a:off x="652463" y="2209800"/>
            <a:ext cx="2940050"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19" name="Google Shape;119;p26"/>
          <p:cNvSpPr txBox="1"/>
          <p:nvPr>
            <p:ph idx="3" type="body"/>
          </p:nvPr>
        </p:nvSpPr>
        <p:spPr>
          <a:xfrm>
            <a:off x="652463" y="4827211"/>
            <a:ext cx="2940050"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0" name="Google Shape;120;p26"/>
          <p:cNvSpPr txBox="1"/>
          <p:nvPr>
            <p:ph idx="4" type="body"/>
          </p:nvPr>
        </p:nvSpPr>
        <p:spPr>
          <a:xfrm>
            <a:off x="3889375" y="4250949"/>
            <a:ext cx="293052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1" name="Google Shape;121;p26"/>
          <p:cNvSpPr/>
          <p:nvPr>
            <p:ph idx="5" type="pic"/>
          </p:nvPr>
        </p:nvSpPr>
        <p:spPr>
          <a:xfrm>
            <a:off x="3889374" y="2209800"/>
            <a:ext cx="2930525"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2" name="Google Shape;122;p26"/>
          <p:cNvSpPr txBox="1"/>
          <p:nvPr>
            <p:ph idx="6" type="body"/>
          </p:nvPr>
        </p:nvSpPr>
        <p:spPr>
          <a:xfrm>
            <a:off x="3888022" y="4827210"/>
            <a:ext cx="2934406"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3" name="Google Shape;123;p26"/>
          <p:cNvSpPr txBox="1"/>
          <p:nvPr>
            <p:ph idx="7" type="body"/>
          </p:nvPr>
        </p:nvSpPr>
        <p:spPr>
          <a:xfrm>
            <a:off x="7124700" y="4250949"/>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4" name="Google Shape;124;p26"/>
          <p:cNvSpPr/>
          <p:nvPr>
            <p:ph idx="8" type="pic"/>
          </p:nvPr>
        </p:nvSpPr>
        <p:spPr>
          <a:xfrm>
            <a:off x="7124699" y="2209800"/>
            <a:ext cx="2932113"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5" name="Google Shape;125;p26"/>
          <p:cNvSpPr txBox="1"/>
          <p:nvPr>
            <p:ph idx="9" type="body"/>
          </p:nvPr>
        </p:nvSpPr>
        <p:spPr>
          <a:xfrm>
            <a:off x="7124575" y="4827208"/>
            <a:ext cx="2935997"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26" name="Google Shape;126;p26"/>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27" name="Google Shape;127;p26"/>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28" name="Google Shape;128;p2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2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7"/>
          <p:cNvSpPr txBox="1"/>
          <p:nvPr>
            <p:ph idx="1" type="body"/>
          </p:nvPr>
        </p:nvSpPr>
        <p:spPr>
          <a:xfrm rot="5400000">
            <a:off x="3478842" y="-322612"/>
            <a:ext cx="4195481" cy="894654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2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28"/>
          <p:cNvSpPr txBox="1"/>
          <p:nvPr>
            <p:ph type="title"/>
          </p:nvPr>
        </p:nvSpPr>
        <p:spPr>
          <a:xfrm rot="5400000">
            <a:off x="6267450" y="2466975"/>
            <a:ext cx="5826125" cy="1752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8"/>
          <p:cNvSpPr txBox="1"/>
          <p:nvPr>
            <p:ph idx="1" type="body"/>
          </p:nvPr>
        </p:nvSpPr>
        <p:spPr>
          <a:xfrm rot="5400000">
            <a:off x="1679575" y="-139699"/>
            <a:ext cx="5368924" cy="742314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2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2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2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1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3"/>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6" name="Google Shape;26;p1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14"/>
          <p:cNvSpPr txBox="1"/>
          <p:nvPr>
            <p:ph type="title"/>
          </p:nvPr>
        </p:nvSpPr>
        <p:spPr>
          <a:xfrm>
            <a:off x="1154956" y="2861733"/>
            <a:ext cx="8825657" cy="191564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4"/>
          <p:cNvSpPr txBox="1"/>
          <p:nvPr>
            <p:ph idx="1" type="body"/>
          </p:nvPr>
        </p:nvSpPr>
        <p:spPr>
          <a:xfrm>
            <a:off x="1154955" y="4777381"/>
            <a:ext cx="882565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32" name="Google Shape;32;p1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1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5"/>
          <p:cNvSpPr txBox="1"/>
          <p:nvPr>
            <p:ph idx="1" type="body"/>
          </p:nvPr>
        </p:nvSpPr>
        <p:spPr>
          <a:xfrm>
            <a:off x="1103312" y="2060575"/>
            <a:ext cx="4396339" cy="419576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38" name="Google Shape;38;p15"/>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39" name="Google Shape;39;p1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1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6"/>
          <p:cNvSpPr txBox="1"/>
          <p:nvPr>
            <p:ph idx="1" type="body"/>
          </p:nvPr>
        </p:nvSpPr>
        <p:spPr>
          <a:xfrm>
            <a:off x="1103313" y="1905000"/>
            <a:ext cx="43963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45" name="Google Shape;45;p16"/>
          <p:cNvSpPr txBox="1"/>
          <p:nvPr>
            <p:ph idx="2" type="body"/>
          </p:nvPr>
        </p:nvSpPr>
        <p:spPr>
          <a:xfrm>
            <a:off x="1103312"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6" name="Google Shape;46;p16"/>
          <p:cNvSpPr txBox="1"/>
          <p:nvPr>
            <p:ph idx="3" type="body"/>
          </p:nvPr>
        </p:nvSpPr>
        <p:spPr>
          <a:xfrm>
            <a:off x="5654495" y="1905000"/>
            <a:ext cx="439633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47" name="Google Shape;47;p16"/>
          <p:cNvSpPr txBox="1"/>
          <p:nvPr>
            <p:ph idx="4" type="body"/>
          </p:nvPr>
        </p:nvSpPr>
        <p:spPr>
          <a:xfrm>
            <a:off x="5654495"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8" name="Google Shape;48;p1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1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19"/>
          <p:cNvSpPr txBox="1"/>
          <p:nvPr>
            <p:ph type="title"/>
          </p:nvPr>
        </p:nvSpPr>
        <p:spPr>
          <a:xfrm>
            <a:off x="1154953" y="1447800"/>
            <a:ext cx="3401064" cy="1447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9"/>
          <p:cNvSpPr txBox="1"/>
          <p:nvPr>
            <p:ph idx="1" type="body"/>
          </p:nvPr>
        </p:nvSpPr>
        <p:spPr>
          <a:xfrm>
            <a:off x="4784616" y="1447800"/>
            <a:ext cx="5195997" cy="4572000"/>
          </a:xfrm>
          <a:prstGeom prst="rect">
            <a:avLst/>
          </a:prstGeom>
          <a:noFill/>
          <a:ln>
            <a:noFill/>
          </a:ln>
        </p:spPr>
        <p:txBody>
          <a:bodyPr anchorCtr="0" anchor="ctr" bIns="45700" lIns="91425" spcFirstLastPara="1" rIns="91425" wrap="square" tIns="45700">
            <a:normAutofit/>
          </a:bodyPr>
          <a:lstStyle>
            <a:lvl1pPr indent="-330200" lvl="0" marL="457200" algn="l">
              <a:spcBef>
                <a:spcPts val="1000"/>
              </a:spcBef>
              <a:spcAft>
                <a:spcPts val="0"/>
              </a:spcAft>
              <a:buSzPts val="1600"/>
              <a:buChar char="►"/>
              <a:defRPr sz="2000"/>
            </a:lvl1pPr>
            <a:lvl2pPr indent="-320040" lvl="1" marL="914400" algn="l">
              <a:spcBef>
                <a:spcPts val="1000"/>
              </a:spcBef>
              <a:spcAft>
                <a:spcPts val="0"/>
              </a:spcAft>
              <a:buSzPts val="1440"/>
              <a:buChar char="►"/>
              <a:defRPr sz="1800"/>
            </a:lvl2pPr>
            <a:lvl3pPr indent="-309880" lvl="2" marL="1371600" algn="l">
              <a:spcBef>
                <a:spcPts val="1000"/>
              </a:spcBef>
              <a:spcAft>
                <a:spcPts val="0"/>
              </a:spcAft>
              <a:buSzPts val="1280"/>
              <a:buChar char="►"/>
              <a:defRPr sz="1600"/>
            </a:lvl3pPr>
            <a:lvl4pPr indent="-299719" lvl="3" marL="1828800" algn="l">
              <a:spcBef>
                <a:spcPts val="1000"/>
              </a:spcBef>
              <a:spcAft>
                <a:spcPts val="0"/>
              </a:spcAft>
              <a:buSzPts val="1120"/>
              <a:buChar char="►"/>
              <a:defRPr sz="1400"/>
            </a:lvl4pPr>
            <a:lvl5pPr indent="-299720" lvl="4" marL="2286000" algn="l">
              <a:spcBef>
                <a:spcPts val="1000"/>
              </a:spcBef>
              <a:spcAft>
                <a:spcPts val="0"/>
              </a:spcAft>
              <a:buSzPts val="1120"/>
              <a:buChar char="►"/>
              <a:defRPr sz="1400"/>
            </a:lvl5pPr>
            <a:lvl6pPr indent="-299720" lvl="5" marL="2743200" algn="l">
              <a:spcBef>
                <a:spcPts val="1000"/>
              </a:spcBef>
              <a:spcAft>
                <a:spcPts val="0"/>
              </a:spcAft>
              <a:buSzPts val="1120"/>
              <a:buChar char="►"/>
              <a:defRPr sz="1400"/>
            </a:lvl6pPr>
            <a:lvl7pPr indent="-299720" lvl="6" marL="3200400" algn="l">
              <a:spcBef>
                <a:spcPts val="1000"/>
              </a:spcBef>
              <a:spcAft>
                <a:spcPts val="0"/>
              </a:spcAft>
              <a:buSzPts val="1120"/>
              <a:buChar char="►"/>
              <a:defRPr sz="1400"/>
            </a:lvl7pPr>
            <a:lvl8pPr indent="-299720" lvl="7" marL="3657600" algn="l">
              <a:spcBef>
                <a:spcPts val="1000"/>
              </a:spcBef>
              <a:spcAft>
                <a:spcPts val="0"/>
              </a:spcAft>
              <a:buSzPts val="1120"/>
              <a:buChar char="►"/>
              <a:defRPr sz="1400"/>
            </a:lvl8pPr>
            <a:lvl9pPr indent="-299720" lvl="8" marL="4114800" algn="l">
              <a:spcBef>
                <a:spcPts val="1000"/>
              </a:spcBef>
              <a:spcAft>
                <a:spcPts val="0"/>
              </a:spcAft>
              <a:buSzPts val="1120"/>
              <a:buChar char="►"/>
              <a:defRPr sz="1400"/>
            </a:lvl9pPr>
          </a:lstStyle>
          <a:p/>
        </p:txBody>
      </p:sp>
      <p:sp>
        <p:nvSpPr>
          <p:cNvPr id="63" name="Google Shape;63;p19"/>
          <p:cNvSpPr txBox="1"/>
          <p:nvPr>
            <p:ph idx="2" type="body"/>
          </p:nvPr>
        </p:nvSpPr>
        <p:spPr>
          <a:xfrm>
            <a:off x="1154953" y="3129280"/>
            <a:ext cx="3401063"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64" name="Google Shape;64;p1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20"/>
          <p:cNvSpPr txBox="1"/>
          <p:nvPr>
            <p:ph type="title"/>
          </p:nvPr>
        </p:nvSpPr>
        <p:spPr>
          <a:xfrm>
            <a:off x="1153907" y="1854192"/>
            <a:ext cx="5092906" cy="157480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0"/>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70" name="Google Shape;70;p20"/>
          <p:cNvSpPr txBox="1"/>
          <p:nvPr>
            <p:ph idx="1" type="body"/>
          </p:nvPr>
        </p:nvSpPr>
        <p:spPr>
          <a:xfrm>
            <a:off x="1154954" y="3657600"/>
            <a:ext cx="5084979"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1" name="Google Shape;71;p2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2.xml"/><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6.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2.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11"/>
          <p:cNvPicPr preferRelativeResize="0"/>
          <p:nvPr/>
        </p:nvPicPr>
        <p:blipFill rotWithShape="1">
          <a:blip r:embed="rId2">
            <a:alphaModFix/>
          </a:blip>
          <a:srcRect b="0" l="3613" r="0" t="0"/>
          <a:stretch/>
        </p:blipFill>
        <p:spPr>
          <a:xfrm>
            <a:off x="0" y="2669685"/>
            <a:ext cx="4037012" cy="4188315"/>
          </a:xfrm>
          <a:prstGeom prst="rect">
            <a:avLst/>
          </a:prstGeom>
          <a:noFill/>
          <a:ln>
            <a:noFill/>
          </a:ln>
        </p:spPr>
      </p:pic>
      <p:pic>
        <p:nvPicPr>
          <p:cNvPr id="7" name="Google Shape;7;p11"/>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8" name="Google Shape;8;p11"/>
          <p:cNvSpPr/>
          <p:nvPr/>
        </p:nvSpPr>
        <p:spPr>
          <a:xfrm>
            <a:off x="860901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 name="Google Shape;9;p11"/>
          <p:cNvPicPr preferRelativeResize="0"/>
          <p:nvPr/>
        </p:nvPicPr>
        <p:blipFill rotWithShape="1">
          <a:blip r:embed="rId4">
            <a:alphaModFix/>
          </a:blip>
          <a:srcRect b="0" l="0" r="0" t="28812"/>
          <a:stretch/>
        </p:blipFill>
        <p:spPr>
          <a:xfrm>
            <a:off x="7999412" y="0"/>
            <a:ext cx="1603387" cy="1141407"/>
          </a:xfrm>
          <a:prstGeom prst="rect">
            <a:avLst/>
          </a:prstGeom>
          <a:noFill/>
          <a:ln>
            <a:noFill/>
          </a:ln>
        </p:spPr>
      </p:pic>
      <p:pic>
        <p:nvPicPr>
          <p:cNvPr id="10" name="Google Shape;10;p11"/>
          <p:cNvPicPr preferRelativeResize="0"/>
          <p:nvPr/>
        </p:nvPicPr>
        <p:blipFill rotWithShape="1">
          <a:blip r:embed="rId5">
            <a:alphaModFix/>
          </a:blip>
          <a:srcRect b="23320" l="0" r="0" t="0"/>
          <a:stretch/>
        </p:blipFill>
        <p:spPr>
          <a:xfrm>
            <a:off x="8605878" y="6096000"/>
            <a:ext cx="993734" cy="762000"/>
          </a:xfrm>
          <a:prstGeom prst="rect">
            <a:avLst/>
          </a:prstGeom>
          <a:noFill/>
          <a:ln>
            <a:noFill/>
          </a:ln>
        </p:spPr>
      </p:pic>
      <p:sp>
        <p:nvSpPr>
          <p:cNvPr id="11" name="Google Shape;11;p1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 name="Google Shape;13;p11"/>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30200" lvl="0" marL="457200" marR="0" rtl="0" algn="l">
              <a:spcBef>
                <a:spcPts val="1000"/>
              </a:spcBef>
              <a:spcAft>
                <a:spcPts val="0"/>
              </a:spcAft>
              <a:buClr>
                <a:srgbClr val="86D1D8"/>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4" name="Google Shape;14;p1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1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1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 id="2147483661" r:id="rId18"/>
    <p:sldLayoutId id="2147483662" r:id="rId19"/>
    <p:sldLayoutId id="2147483663" r:id="rId20"/>
    <p:sldLayoutId id="2147483664" r:id="rId21"/>
    <p:sldLayoutId id="2147483665"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hyperlink" Target="mailto:yashbhanushali7107@gmail.com" TargetMode="External"/><Relationship Id="rId6" Type="http://schemas.openxmlformats.org/officeDocument/2006/relationships/hyperlink" Target="mailto:sahimsanadi456@gmail.com" TargetMode="External"/><Relationship Id="rId7" Type="http://schemas.openxmlformats.org/officeDocument/2006/relationships/hyperlink" Target="mailto:khanfalak799@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chart" Target="../charts/char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www.startupindia.gov.i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6" name="Shape 146"/>
        <p:cNvGrpSpPr/>
        <p:nvPr/>
      </p:nvGrpSpPr>
      <p:grpSpPr>
        <a:xfrm>
          <a:off x="0" y="0"/>
          <a:ext cx="0" cy="0"/>
          <a:chOff x="0" y="0"/>
          <a:chExt cx="0" cy="0"/>
        </a:xfrm>
      </p:grpSpPr>
      <p:pic>
        <p:nvPicPr>
          <p:cNvPr descr="A picture containing text, clipart&#10;&#10;Description automatically generated" id="147" name="Google Shape;147;p1"/>
          <p:cNvPicPr preferRelativeResize="0"/>
          <p:nvPr/>
        </p:nvPicPr>
        <p:blipFill rotWithShape="1">
          <a:blip r:embed="rId4">
            <a:alphaModFix amt="25000"/>
          </a:blip>
          <a:srcRect b="0" l="0" r="9091" t="19152"/>
          <a:stretch/>
        </p:blipFill>
        <p:spPr>
          <a:xfrm>
            <a:off x="20" y="10"/>
            <a:ext cx="12191980" cy="6857990"/>
          </a:xfrm>
          <a:prstGeom prst="rect">
            <a:avLst/>
          </a:prstGeom>
          <a:noFill/>
          <a:ln>
            <a:noFill/>
          </a:ln>
        </p:spPr>
      </p:pic>
      <p:sp>
        <p:nvSpPr>
          <p:cNvPr id="148" name="Google Shape;148;p1"/>
          <p:cNvSpPr txBox="1"/>
          <p:nvPr>
            <p:ph type="ctrTitle"/>
          </p:nvPr>
        </p:nvSpPr>
        <p:spPr>
          <a:xfrm>
            <a:off x="688661" y="-652691"/>
            <a:ext cx="8825700" cy="33297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2"/>
              </a:buClr>
              <a:buSzPts val="7200"/>
              <a:buFont typeface="Century Gothic"/>
              <a:buNone/>
            </a:pPr>
            <a:r>
              <a:rPr lang="en-US"/>
              <a:t>GILT-EDGE</a:t>
            </a:r>
            <a:br>
              <a:rPr lang="en-US"/>
            </a:br>
            <a:r>
              <a:rPr lang="en-US" sz="2000">
                <a:solidFill>
                  <a:schemeClr val="lt1"/>
                </a:solidFill>
              </a:rPr>
              <a:t>“A PENNY INVESTED. DOUBLE EARNED”</a:t>
            </a:r>
            <a:endParaRPr sz="2000">
              <a:solidFill>
                <a:schemeClr val="lt1"/>
              </a:solidFill>
            </a:endParaRPr>
          </a:p>
          <a:p>
            <a:pPr indent="0" lvl="0" marL="0" rtl="0" algn="l">
              <a:spcBef>
                <a:spcPts val="0"/>
              </a:spcBef>
              <a:spcAft>
                <a:spcPts val="0"/>
              </a:spcAft>
              <a:buClr>
                <a:schemeClr val="lt2"/>
              </a:buClr>
              <a:buSzPts val="7200"/>
              <a:buFont typeface="Century Gothic"/>
              <a:buNone/>
            </a:pPr>
            <a:r>
              <a:t/>
            </a:r>
            <a:endParaRPr/>
          </a:p>
        </p:txBody>
      </p:sp>
      <p:sp>
        <p:nvSpPr>
          <p:cNvPr id="149" name="Google Shape;149;p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
          <p:cNvSpPr txBox="1"/>
          <p:nvPr/>
        </p:nvSpPr>
        <p:spPr>
          <a:xfrm>
            <a:off x="2760340" y="687377"/>
            <a:ext cx="9064200" cy="67881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3400" u="none" cap="none" strike="noStrike">
                <a:solidFill>
                  <a:schemeClr val="lt1"/>
                </a:solidFill>
                <a:latin typeface="Century Gothic"/>
                <a:ea typeface="Century Gothic"/>
                <a:cs typeface="Century Gothic"/>
                <a:sym typeface="Century Gothic"/>
              </a:rPr>
              <a:t>Participants:</a:t>
            </a:r>
            <a:endParaRPr sz="1600"/>
          </a:p>
          <a:p>
            <a:pPr indent="-298450" lvl="0" marL="285750" marR="0" rtl="0" algn="r">
              <a:spcBef>
                <a:spcPts val="600"/>
              </a:spcBef>
              <a:spcAft>
                <a:spcPts val="0"/>
              </a:spcAft>
              <a:buClr>
                <a:schemeClr val="lt1"/>
              </a:buClr>
              <a:buSzPts val="1600"/>
              <a:buFont typeface="Arial"/>
              <a:buChar char="•"/>
            </a:pPr>
            <a:r>
              <a:rPr b="0" i="0" lang="en-US" sz="1600" u="none" cap="none" strike="noStrike">
                <a:solidFill>
                  <a:schemeClr val="lt1"/>
                </a:solidFill>
                <a:latin typeface="Century Gothic"/>
                <a:ea typeface="Century Gothic"/>
                <a:cs typeface="Century Gothic"/>
                <a:sym typeface="Century Gothic"/>
              </a:rPr>
              <a:t>Yash Bhanushali </a:t>
            </a:r>
            <a:endParaRPr sz="1600"/>
          </a:p>
          <a:p>
            <a:pPr indent="-298450" lvl="0" marL="285750" marR="0" rtl="0" algn="r">
              <a:spcBef>
                <a:spcPts val="600"/>
              </a:spcBef>
              <a:spcAft>
                <a:spcPts val="0"/>
              </a:spcAft>
              <a:buClr>
                <a:schemeClr val="lt1"/>
              </a:buClr>
              <a:buSzPts val="1600"/>
              <a:buFont typeface="Arial"/>
              <a:buChar char="•"/>
            </a:pPr>
            <a:r>
              <a:rPr b="0" i="0" lang="en-US" sz="1600" u="sng" cap="none" strike="noStrike">
                <a:solidFill>
                  <a:schemeClr val="lt1"/>
                </a:solidFill>
                <a:latin typeface="Century Gothic"/>
                <a:ea typeface="Century Gothic"/>
                <a:cs typeface="Century Gothic"/>
                <a:sym typeface="Century Gothic"/>
                <a:hlinkClick r:id="rId5">
                  <a:extLst>
                    <a:ext uri="{A12FA001-AC4F-418D-AE19-62706E023703}">
                      <ahyp:hlinkClr val="tx"/>
                    </a:ext>
                  </a:extLst>
                </a:hlinkClick>
              </a:rPr>
              <a:t>  yashbhanushali7107@gmail.com</a:t>
            </a:r>
            <a:endParaRPr b="0" i="0" sz="1600" u="none" cap="none" strike="noStrike">
              <a:solidFill>
                <a:schemeClr val="lt1"/>
              </a:solidFill>
              <a:latin typeface="Century Gothic"/>
              <a:ea typeface="Century Gothic"/>
              <a:cs typeface="Century Gothic"/>
              <a:sym typeface="Century Gothic"/>
            </a:endParaRPr>
          </a:p>
          <a:p>
            <a:pPr indent="0" lvl="0" marL="0" marR="0" rtl="0" algn="r">
              <a:spcBef>
                <a:spcPts val="600"/>
              </a:spcBef>
              <a:spcAft>
                <a:spcPts val="0"/>
              </a:spcAft>
              <a:buNone/>
            </a:pPr>
            <a:r>
              <a:rPr b="0" i="0" lang="en-US" sz="1600" u="none" cap="none" strike="noStrike">
                <a:solidFill>
                  <a:schemeClr val="lt1"/>
                </a:solidFill>
                <a:latin typeface="Century Gothic"/>
                <a:ea typeface="Century Gothic"/>
                <a:cs typeface="Century Gothic"/>
                <a:sym typeface="Century Gothic"/>
              </a:rPr>
              <a:t>      Phone: 9008875696</a:t>
            </a:r>
            <a:endParaRPr sz="1600"/>
          </a:p>
          <a:p>
            <a:pPr indent="0" lvl="0" marL="0" marR="0" rtl="0" algn="r">
              <a:spcBef>
                <a:spcPts val="600"/>
              </a:spcBef>
              <a:spcAft>
                <a:spcPts val="0"/>
              </a:spcAft>
              <a:buNone/>
            </a:pPr>
            <a:r>
              <a:rPr b="0" i="0" lang="en-US" sz="1600" u="none" cap="none" strike="noStrike">
                <a:solidFill>
                  <a:schemeClr val="lt1"/>
                </a:solidFill>
                <a:latin typeface="Century Gothic"/>
                <a:ea typeface="Century Gothic"/>
                <a:cs typeface="Century Gothic"/>
                <a:sym typeface="Century Gothic"/>
              </a:rPr>
              <a:t>      College: Jain college of B.Com</a:t>
            </a:r>
            <a:endParaRPr sz="1600"/>
          </a:p>
          <a:p>
            <a:pPr indent="0" lvl="0" marL="0" marR="0" rtl="0" algn="r">
              <a:spcBef>
                <a:spcPts val="600"/>
              </a:spcBef>
              <a:spcAft>
                <a:spcPts val="0"/>
              </a:spcAft>
              <a:buNone/>
            </a:pPr>
            <a:r>
              <a:rPr b="0" i="0" lang="en-US" sz="1600" u="none" cap="none" strike="noStrike">
                <a:solidFill>
                  <a:schemeClr val="lt1"/>
                </a:solidFill>
                <a:latin typeface="Century Gothic"/>
                <a:ea typeface="Century Gothic"/>
                <a:cs typeface="Century Gothic"/>
                <a:sym typeface="Century Gothic"/>
              </a:rPr>
              <a:t>      Address: Hindwadi, Belgaum </a:t>
            </a:r>
            <a:endParaRPr sz="1600"/>
          </a:p>
          <a:p>
            <a:pPr indent="0" lvl="0" marL="0" marR="0" rtl="0" algn="r">
              <a:spcBef>
                <a:spcPts val="600"/>
              </a:spcBef>
              <a:spcAft>
                <a:spcPts val="0"/>
              </a:spcAft>
              <a:buNone/>
            </a:pPr>
            <a:r>
              <a:t/>
            </a:r>
            <a:endParaRPr b="0" i="0" sz="1600" u="none" cap="none" strike="noStrike">
              <a:solidFill>
                <a:schemeClr val="lt1"/>
              </a:solidFill>
              <a:latin typeface="Century Gothic"/>
              <a:ea typeface="Century Gothic"/>
              <a:cs typeface="Century Gothic"/>
              <a:sym typeface="Century Gothic"/>
            </a:endParaRPr>
          </a:p>
          <a:p>
            <a:pPr indent="-298450" lvl="0" marL="285750" marR="0" rtl="0" algn="r">
              <a:spcBef>
                <a:spcPts val="600"/>
              </a:spcBef>
              <a:spcAft>
                <a:spcPts val="0"/>
              </a:spcAft>
              <a:buClr>
                <a:schemeClr val="lt1"/>
              </a:buClr>
              <a:buSzPts val="1600"/>
              <a:buFont typeface="Arial"/>
              <a:buChar char="•"/>
            </a:pPr>
            <a:r>
              <a:rPr b="0" i="0" lang="en-US" sz="1600" u="none" cap="none" strike="noStrike">
                <a:solidFill>
                  <a:schemeClr val="lt1"/>
                </a:solidFill>
                <a:latin typeface="Century Gothic"/>
                <a:ea typeface="Century Gothic"/>
                <a:cs typeface="Century Gothic"/>
                <a:sym typeface="Century Gothic"/>
              </a:rPr>
              <a:t>Sahim Sanadi</a:t>
            </a:r>
            <a:endParaRPr sz="1600"/>
          </a:p>
          <a:p>
            <a:pPr indent="0" lvl="0" marL="0" marR="0" rtl="0" algn="r">
              <a:spcBef>
                <a:spcPts val="600"/>
              </a:spcBef>
              <a:spcAft>
                <a:spcPts val="0"/>
              </a:spcAft>
              <a:buNone/>
            </a:pPr>
            <a:r>
              <a:rPr b="0" i="0" lang="en-US" sz="1600" u="none" cap="none" strike="noStrike">
                <a:solidFill>
                  <a:schemeClr val="lt1"/>
                </a:solidFill>
                <a:latin typeface="Century Gothic"/>
                <a:ea typeface="Century Gothic"/>
                <a:cs typeface="Century Gothic"/>
                <a:sym typeface="Century Gothic"/>
              </a:rPr>
              <a:t>      </a:t>
            </a:r>
            <a:r>
              <a:rPr b="0" i="0" lang="en-US" sz="1600" u="sng" cap="none" strike="noStrike">
                <a:solidFill>
                  <a:schemeClr val="lt1"/>
                </a:solidFill>
                <a:latin typeface="Century Gothic"/>
                <a:ea typeface="Century Gothic"/>
                <a:cs typeface="Century Gothic"/>
                <a:sym typeface="Century Gothic"/>
                <a:hlinkClick r:id="rId6">
                  <a:extLst>
                    <a:ext uri="{A12FA001-AC4F-418D-AE19-62706E023703}">
                      <ahyp:hlinkClr val="tx"/>
                    </a:ext>
                  </a:extLst>
                </a:hlinkClick>
              </a:rPr>
              <a:t>sahimsanadi456@gmail.com</a:t>
            </a:r>
            <a:endParaRPr b="0" i="0" sz="1600" u="none" cap="none" strike="noStrike">
              <a:solidFill>
                <a:schemeClr val="lt1"/>
              </a:solidFill>
              <a:latin typeface="Century Gothic"/>
              <a:ea typeface="Century Gothic"/>
              <a:cs typeface="Century Gothic"/>
              <a:sym typeface="Century Gothic"/>
            </a:endParaRPr>
          </a:p>
          <a:p>
            <a:pPr indent="0" lvl="0" marL="0" marR="0" rtl="0" algn="r">
              <a:spcBef>
                <a:spcPts val="600"/>
              </a:spcBef>
              <a:spcAft>
                <a:spcPts val="0"/>
              </a:spcAft>
              <a:buNone/>
            </a:pPr>
            <a:r>
              <a:rPr b="0" i="0" lang="en-US" sz="1600" u="none" cap="none" strike="noStrike">
                <a:solidFill>
                  <a:schemeClr val="lt1"/>
                </a:solidFill>
                <a:latin typeface="Century Gothic"/>
                <a:ea typeface="Century Gothic"/>
                <a:cs typeface="Century Gothic"/>
                <a:sym typeface="Century Gothic"/>
              </a:rPr>
              <a:t>      Phone: 7204413234</a:t>
            </a:r>
            <a:endParaRPr sz="1600"/>
          </a:p>
          <a:p>
            <a:pPr indent="0" lvl="0" marL="0" marR="0" rtl="0" algn="r">
              <a:spcBef>
                <a:spcPts val="600"/>
              </a:spcBef>
              <a:spcAft>
                <a:spcPts val="0"/>
              </a:spcAft>
              <a:buNone/>
            </a:pPr>
            <a:r>
              <a:rPr b="0" i="0" lang="en-US" sz="1600" u="none" cap="none" strike="noStrike">
                <a:solidFill>
                  <a:schemeClr val="lt1"/>
                </a:solidFill>
                <a:latin typeface="Century Gothic"/>
                <a:ea typeface="Century Gothic"/>
                <a:cs typeface="Century Gothic"/>
                <a:sym typeface="Century Gothic"/>
              </a:rPr>
              <a:t>      College: Gogte Institute of technology</a:t>
            </a:r>
            <a:endParaRPr sz="1600"/>
          </a:p>
          <a:p>
            <a:pPr indent="0" lvl="0" marL="0" marR="0" rtl="0" algn="r">
              <a:spcBef>
                <a:spcPts val="600"/>
              </a:spcBef>
              <a:spcAft>
                <a:spcPts val="0"/>
              </a:spcAft>
              <a:buNone/>
            </a:pPr>
            <a:r>
              <a:rPr b="0" i="0" lang="en-US" sz="1600" u="none" cap="none" strike="noStrike">
                <a:solidFill>
                  <a:schemeClr val="lt1"/>
                </a:solidFill>
                <a:latin typeface="Century Gothic"/>
                <a:ea typeface="Century Gothic"/>
                <a:cs typeface="Century Gothic"/>
                <a:sym typeface="Century Gothic"/>
              </a:rPr>
              <a:t>      Address: TV centre, Belgaum</a:t>
            </a:r>
            <a:endParaRPr sz="1600"/>
          </a:p>
          <a:p>
            <a:pPr indent="0" lvl="0" marL="0" marR="0" rtl="0" algn="r">
              <a:spcBef>
                <a:spcPts val="600"/>
              </a:spcBef>
              <a:spcAft>
                <a:spcPts val="0"/>
              </a:spcAft>
              <a:buNone/>
            </a:pPr>
            <a:r>
              <a:t/>
            </a:r>
            <a:endParaRPr b="0" i="0" sz="1600" u="none" cap="none" strike="noStrike">
              <a:solidFill>
                <a:schemeClr val="lt1"/>
              </a:solidFill>
              <a:latin typeface="Century Gothic"/>
              <a:ea typeface="Century Gothic"/>
              <a:cs typeface="Century Gothic"/>
              <a:sym typeface="Century Gothic"/>
            </a:endParaRPr>
          </a:p>
          <a:p>
            <a:pPr indent="-298450" lvl="0" marL="285750" marR="0" rtl="0" algn="r">
              <a:spcBef>
                <a:spcPts val="600"/>
              </a:spcBef>
              <a:spcAft>
                <a:spcPts val="0"/>
              </a:spcAft>
              <a:buClr>
                <a:schemeClr val="lt1"/>
              </a:buClr>
              <a:buSzPts val="1600"/>
              <a:buFont typeface="Arial"/>
              <a:buChar char="•"/>
            </a:pPr>
            <a:r>
              <a:rPr b="0" i="0" lang="en-US" sz="1600" u="none" cap="none" strike="noStrike">
                <a:solidFill>
                  <a:schemeClr val="lt1"/>
                </a:solidFill>
                <a:latin typeface="Century Gothic"/>
                <a:ea typeface="Century Gothic"/>
                <a:cs typeface="Century Gothic"/>
                <a:sym typeface="Century Gothic"/>
              </a:rPr>
              <a:t>Falak Khan</a:t>
            </a:r>
            <a:endParaRPr sz="1600"/>
          </a:p>
          <a:p>
            <a:pPr indent="0" lvl="0" marL="0" marR="0" rtl="0" algn="r">
              <a:spcBef>
                <a:spcPts val="600"/>
              </a:spcBef>
              <a:spcAft>
                <a:spcPts val="0"/>
              </a:spcAft>
              <a:buNone/>
            </a:pPr>
            <a:r>
              <a:rPr b="0" i="0" lang="en-US" sz="1600" u="none" cap="none" strike="noStrike">
                <a:solidFill>
                  <a:schemeClr val="lt1"/>
                </a:solidFill>
                <a:latin typeface="Century Gothic"/>
                <a:ea typeface="Century Gothic"/>
                <a:cs typeface="Century Gothic"/>
                <a:sym typeface="Century Gothic"/>
              </a:rPr>
              <a:t>     </a:t>
            </a:r>
            <a:r>
              <a:rPr b="0" i="0" lang="en-US" sz="1600" u="sng" cap="none" strike="noStrike">
                <a:solidFill>
                  <a:schemeClr val="lt1"/>
                </a:solidFill>
                <a:latin typeface="Century Gothic"/>
                <a:ea typeface="Century Gothic"/>
                <a:cs typeface="Century Gothic"/>
                <a:sym typeface="Century Gothic"/>
                <a:hlinkClick r:id="rId7">
                  <a:extLst>
                    <a:ext uri="{A12FA001-AC4F-418D-AE19-62706E023703}">
                      <ahyp:hlinkClr val="tx"/>
                    </a:ext>
                  </a:extLst>
                </a:hlinkClick>
              </a:rPr>
              <a:t>khanfalak799@gmail.com</a:t>
            </a:r>
            <a:endParaRPr b="0" i="0" sz="1600" u="none" cap="none" strike="noStrike">
              <a:solidFill>
                <a:schemeClr val="lt1"/>
              </a:solidFill>
              <a:latin typeface="Century Gothic"/>
              <a:ea typeface="Century Gothic"/>
              <a:cs typeface="Century Gothic"/>
              <a:sym typeface="Century Gothic"/>
            </a:endParaRPr>
          </a:p>
          <a:p>
            <a:pPr indent="0" lvl="0" marL="0" marR="0" rtl="0" algn="r">
              <a:spcBef>
                <a:spcPts val="600"/>
              </a:spcBef>
              <a:spcAft>
                <a:spcPts val="0"/>
              </a:spcAft>
              <a:buNone/>
            </a:pPr>
            <a:r>
              <a:rPr b="0" i="0" lang="en-US" sz="1600" u="none" cap="none" strike="noStrike">
                <a:solidFill>
                  <a:schemeClr val="lt1"/>
                </a:solidFill>
                <a:latin typeface="Century Gothic"/>
                <a:ea typeface="Century Gothic"/>
                <a:cs typeface="Century Gothic"/>
                <a:sym typeface="Century Gothic"/>
              </a:rPr>
              <a:t>     Phone: 8951984808</a:t>
            </a:r>
            <a:endParaRPr sz="1600"/>
          </a:p>
          <a:p>
            <a:pPr indent="0" lvl="0" marL="0" marR="0" rtl="0" algn="r">
              <a:spcBef>
                <a:spcPts val="600"/>
              </a:spcBef>
              <a:spcAft>
                <a:spcPts val="0"/>
              </a:spcAft>
              <a:buNone/>
            </a:pPr>
            <a:r>
              <a:rPr b="0" i="0" lang="en-US" sz="1600" u="none" cap="none" strike="noStrike">
                <a:solidFill>
                  <a:schemeClr val="lt1"/>
                </a:solidFill>
                <a:latin typeface="Century Gothic"/>
                <a:ea typeface="Century Gothic"/>
                <a:cs typeface="Century Gothic"/>
                <a:sym typeface="Century Gothic"/>
              </a:rPr>
              <a:t>     College: S.G.Balekundri Institute of technology</a:t>
            </a:r>
            <a:endParaRPr sz="1600"/>
          </a:p>
          <a:p>
            <a:pPr indent="0" lvl="0" marL="0" marR="0" rtl="0" algn="r">
              <a:spcBef>
                <a:spcPts val="600"/>
              </a:spcBef>
              <a:spcAft>
                <a:spcPts val="0"/>
              </a:spcAft>
              <a:buNone/>
            </a:pPr>
            <a:r>
              <a:rPr b="0" i="0" lang="en-US" sz="1600" u="none" cap="none" strike="noStrike">
                <a:solidFill>
                  <a:schemeClr val="lt1"/>
                </a:solidFill>
                <a:latin typeface="Century Gothic"/>
                <a:ea typeface="Century Gothic"/>
                <a:cs typeface="Century Gothic"/>
                <a:sym typeface="Century Gothic"/>
              </a:rPr>
              <a:t>     Address: Camp, Belgaum</a:t>
            </a:r>
            <a:endParaRPr sz="1600"/>
          </a:p>
          <a:p>
            <a:pPr indent="0" lvl="0" marL="0" marR="0" rtl="0" algn="r">
              <a:spcBef>
                <a:spcPts val="600"/>
              </a:spcBef>
              <a:spcAft>
                <a:spcPts val="0"/>
              </a:spcAft>
              <a:buNone/>
            </a:pPr>
            <a:r>
              <a:t/>
            </a:r>
            <a:endParaRPr b="0" i="0" sz="1500" u="none" cap="none" strike="noStrike">
              <a:solidFill>
                <a:schemeClr val="lt1"/>
              </a:solidFill>
              <a:latin typeface="Century Gothic"/>
              <a:ea typeface="Century Gothic"/>
              <a:cs typeface="Century Gothic"/>
              <a:sym typeface="Century Gothic"/>
            </a:endParaRPr>
          </a:p>
          <a:p>
            <a:pPr indent="0" lvl="0" marL="0" marR="0" rtl="0" algn="r">
              <a:spcBef>
                <a:spcPts val="600"/>
              </a:spcBef>
              <a:spcAft>
                <a:spcPts val="0"/>
              </a:spcAft>
              <a:buNone/>
            </a:pPr>
            <a:r>
              <a:t/>
            </a:r>
            <a:endParaRPr b="0" i="0" sz="19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0"/>
          <p:cNvSpPr txBox="1"/>
          <p:nvPr>
            <p:ph type="title"/>
          </p:nvPr>
        </p:nvSpPr>
        <p:spPr>
          <a:xfrm>
            <a:off x="645130"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Summary</a:t>
            </a:r>
            <a:endParaRPr/>
          </a:p>
        </p:txBody>
      </p:sp>
      <p:sp>
        <p:nvSpPr>
          <p:cNvPr id="225" name="Google Shape;225;p10"/>
          <p:cNvSpPr txBox="1"/>
          <p:nvPr>
            <p:ph idx="1" type="body"/>
          </p:nvPr>
        </p:nvSpPr>
        <p:spPr>
          <a:xfrm>
            <a:off x="961270" y="1706689"/>
            <a:ext cx="9718567" cy="496931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a:t>Gilt-Edge is an application that provides assistance to users in their financial journey.</a:t>
            </a:r>
            <a:endParaRPr/>
          </a:p>
          <a:p>
            <a:pPr indent="-342900" lvl="0" marL="342900" rtl="0" algn="l">
              <a:spcBef>
                <a:spcPts val="1000"/>
              </a:spcBef>
              <a:spcAft>
                <a:spcPts val="0"/>
              </a:spcAft>
              <a:buSzPts val="1600"/>
              <a:buChar char="►"/>
            </a:pPr>
            <a:r>
              <a:rPr lang="en-US"/>
              <a:t>As far as business development is concerned, the planning stage is highlighted in the presentation.</a:t>
            </a:r>
            <a:endParaRPr/>
          </a:p>
          <a:p>
            <a:pPr indent="-342900" lvl="0" marL="342900" rtl="0" algn="l">
              <a:spcBef>
                <a:spcPts val="1000"/>
              </a:spcBef>
              <a:spcAft>
                <a:spcPts val="0"/>
              </a:spcAft>
              <a:buSzPts val="1600"/>
              <a:buChar char="►"/>
            </a:pPr>
            <a:r>
              <a:rPr lang="en-US"/>
              <a:t>This application holds the ability to be enhanced in the future to cope up with the upcoming technological advancements in the trading community.</a:t>
            </a:r>
            <a:endParaRPr/>
          </a:p>
          <a:p>
            <a:pPr indent="-342900" lvl="0" marL="342900" rtl="0" algn="l">
              <a:spcBef>
                <a:spcPts val="1000"/>
              </a:spcBef>
              <a:spcAft>
                <a:spcPts val="0"/>
              </a:spcAft>
              <a:buSzPts val="1600"/>
              <a:buChar char="►"/>
            </a:pPr>
            <a:r>
              <a:rPr lang="en-US"/>
              <a:t>Government of India, provides various aid to upcoming and growing start-ups, by giving interest free loans and various tax benefits.</a:t>
            </a:r>
            <a:endParaRPr/>
          </a:p>
          <a:p>
            <a:pPr indent="-342900" lvl="0" marL="342900" rtl="0" algn="l">
              <a:spcBef>
                <a:spcPts val="1000"/>
              </a:spcBef>
              <a:spcAft>
                <a:spcPts val="0"/>
              </a:spcAft>
              <a:buSzPts val="1600"/>
              <a:buChar char="►"/>
            </a:pPr>
            <a:r>
              <a:rPr lang="en-US"/>
              <a:t>Hence, we strive at being the best trading app in India and thus assisting in the project of Digital India.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
          <p:cNvSpPr/>
          <p:nvPr/>
        </p:nvSpPr>
        <p:spPr>
          <a:xfrm>
            <a:off x="430566" y="977839"/>
            <a:ext cx="2539014" cy="876299"/>
          </a:xfrm>
          <a:prstGeom prst="rect">
            <a:avLst/>
          </a:prstGeom>
          <a:solidFill>
            <a:schemeClr val="dk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entury Gothic"/>
                <a:ea typeface="Century Gothic"/>
                <a:cs typeface="Century Gothic"/>
                <a:sym typeface="Century Gothic"/>
              </a:rPr>
              <a:t>To beat Inflation</a:t>
            </a:r>
            <a:endParaRPr/>
          </a:p>
        </p:txBody>
      </p:sp>
      <p:sp>
        <p:nvSpPr>
          <p:cNvPr id="156" name="Google Shape;156;p2"/>
          <p:cNvSpPr/>
          <p:nvPr/>
        </p:nvSpPr>
        <p:spPr>
          <a:xfrm>
            <a:off x="8842158" y="767920"/>
            <a:ext cx="2441360" cy="1296139"/>
          </a:xfrm>
          <a:prstGeom prst="rect">
            <a:avLst/>
          </a:prstGeom>
          <a:solidFill>
            <a:schemeClr val="dk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entury Gothic"/>
                <a:ea typeface="Century Gothic"/>
                <a:cs typeface="Century Gothic"/>
                <a:sym typeface="Century Gothic"/>
              </a:rPr>
              <a:t>To achieve financial discipline in the long run</a:t>
            </a:r>
            <a:endParaRPr/>
          </a:p>
        </p:txBody>
      </p:sp>
      <p:sp>
        <p:nvSpPr>
          <p:cNvPr id="157" name="Google Shape;157;p2"/>
          <p:cNvSpPr/>
          <p:nvPr/>
        </p:nvSpPr>
        <p:spPr>
          <a:xfrm>
            <a:off x="381739" y="3860122"/>
            <a:ext cx="2539014" cy="1170374"/>
          </a:xfrm>
          <a:prstGeom prst="rect">
            <a:avLst/>
          </a:prstGeom>
          <a:solidFill>
            <a:schemeClr val="dk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entury Gothic"/>
                <a:ea typeface="Century Gothic"/>
                <a:cs typeface="Century Gothic"/>
                <a:sym typeface="Century Gothic"/>
              </a:rPr>
              <a:t>Achieving financial goals</a:t>
            </a:r>
            <a:endParaRPr/>
          </a:p>
        </p:txBody>
      </p:sp>
      <p:sp>
        <p:nvSpPr>
          <p:cNvPr id="158" name="Google Shape;158;p2"/>
          <p:cNvSpPr/>
          <p:nvPr/>
        </p:nvSpPr>
        <p:spPr>
          <a:xfrm>
            <a:off x="8691239" y="4234519"/>
            <a:ext cx="2441359" cy="1170373"/>
          </a:xfrm>
          <a:prstGeom prst="rect">
            <a:avLst/>
          </a:prstGeom>
          <a:solidFill>
            <a:schemeClr val="dk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59" name="Google Shape;159;p2"/>
          <p:cNvSpPr txBox="1"/>
          <p:nvPr/>
        </p:nvSpPr>
        <p:spPr>
          <a:xfrm flipH="1">
            <a:off x="9090734" y="4545367"/>
            <a:ext cx="177742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Century Gothic"/>
                <a:ea typeface="Century Gothic"/>
                <a:cs typeface="Century Gothic"/>
                <a:sym typeface="Century Gothic"/>
              </a:rPr>
              <a:t>Making money grow</a:t>
            </a:r>
            <a:endParaRPr/>
          </a:p>
        </p:txBody>
      </p:sp>
      <p:sp>
        <p:nvSpPr>
          <p:cNvPr id="160" name="Google Shape;160;p2"/>
          <p:cNvSpPr/>
          <p:nvPr/>
        </p:nvSpPr>
        <p:spPr>
          <a:xfrm>
            <a:off x="4367813" y="2786848"/>
            <a:ext cx="2157274" cy="915879"/>
          </a:xfrm>
          <a:prstGeom prst="rect">
            <a:avLst/>
          </a:prstGeom>
          <a:solidFill>
            <a:schemeClr val="dk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61" name="Google Shape;161;p2"/>
          <p:cNvSpPr txBox="1"/>
          <p:nvPr/>
        </p:nvSpPr>
        <p:spPr>
          <a:xfrm>
            <a:off x="4305669" y="3079643"/>
            <a:ext cx="208625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   Why Investing?</a:t>
            </a:r>
            <a:endParaRPr sz="1800">
              <a:solidFill>
                <a:schemeClr val="lt1"/>
              </a:solidFill>
              <a:latin typeface="Century Gothic"/>
              <a:ea typeface="Century Gothic"/>
              <a:cs typeface="Century Gothic"/>
              <a:sym typeface="Century Gothic"/>
            </a:endParaRPr>
          </a:p>
        </p:txBody>
      </p:sp>
      <p:sp>
        <p:nvSpPr>
          <p:cNvPr id="162" name="Google Shape;162;p2"/>
          <p:cNvSpPr/>
          <p:nvPr/>
        </p:nvSpPr>
        <p:spPr>
          <a:xfrm>
            <a:off x="4250406" y="5284913"/>
            <a:ext cx="2441359" cy="1003177"/>
          </a:xfrm>
          <a:prstGeom prst="rect">
            <a:avLst/>
          </a:prstGeom>
          <a:solidFill>
            <a:schemeClr val="dk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63" name="Google Shape;163;p2"/>
          <p:cNvSpPr txBox="1"/>
          <p:nvPr/>
        </p:nvSpPr>
        <p:spPr>
          <a:xfrm flipH="1">
            <a:off x="4365927" y="5517415"/>
            <a:ext cx="239564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Channelizing savings into income</a:t>
            </a:r>
            <a:endParaRPr sz="1800">
              <a:solidFill>
                <a:schemeClr val="lt1"/>
              </a:solidFill>
              <a:latin typeface="Century Gothic"/>
              <a:ea typeface="Century Gothic"/>
              <a:cs typeface="Century Gothic"/>
              <a:sym typeface="Century Gothic"/>
            </a:endParaRPr>
          </a:p>
        </p:txBody>
      </p:sp>
      <p:sp>
        <p:nvSpPr>
          <p:cNvPr id="164" name="Google Shape;164;p2"/>
          <p:cNvSpPr/>
          <p:nvPr/>
        </p:nvSpPr>
        <p:spPr>
          <a:xfrm>
            <a:off x="3986073" y="467930"/>
            <a:ext cx="2920754" cy="876299"/>
          </a:xfrm>
          <a:prstGeom prst="rect">
            <a:avLst/>
          </a:prstGeom>
          <a:solidFill>
            <a:schemeClr val="dk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65" name="Google Shape;165;p2"/>
          <p:cNvSpPr txBox="1"/>
          <p:nvPr/>
        </p:nvSpPr>
        <p:spPr>
          <a:xfrm flipH="1">
            <a:off x="4225659" y="438482"/>
            <a:ext cx="2656421"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Source of passive income in the ever-changing economy</a:t>
            </a:r>
            <a:endParaRPr sz="1800">
              <a:solidFill>
                <a:schemeClr val="lt1"/>
              </a:solidFill>
              <a:latin typeface="Century Gothic"/>
              <a:ea typeface="Century Gothic"/>
              <a:cs typeface="Century Gothic"/>
              <a:sym typeface="Century Gothic"/>
            </a:endParaRPr>
          </a:p>
        </p:txBody>
      </p:sp>
      <p:cxnSp>
        <p:nvCxnSpPr>
          <p:cNvPr id="166" name="Google Shape;166;p2"/>
          <p:cNvCxnSpPr/>
          <p:nvPr/>
        </p:nvCxnSpPr>
        <p:spPr>
          <a:xfrm>
            <a:off x="6720917" y="3639845"/>
            <a:ext cx="1803644" cy="1104806"/>
          </a:xfrm>
          <a:prstGeom prst="straightConnector1">
            <a:avLst/>
          </a:prstGeom>
          <a:noFill/>
          <a:ln cap="rnd" cmpd="sng" w="9525">
            <a:solidFill>
              <a:schemeClr val="accent1"/>
            </a:solidFill>
            <a:prstDash val="solid"/>
            <a:round/>
            <a:headEnd len="sm" w="sm" type="none"/>
            <a:tailEnd len="med" w="med" type="triangle"/>
          </a:ln>
        </p:spPr>
      </p:cxnSp>
      <p:cxnSp>
        <p:nvCxnSpPr>
          <p:cNvPr id="167" name="Google Shape;167;p2"/>
          <p:cNvCxnSpPr/>
          <p:nvPr/>
        </p:nvCxnSpPr>
        <p:spPr>
          <a:xfrm flipH="1">
            <a:off x="3035846" y="3417265"/>
            <a:ext cx="1234052" cy="1028044"/>
          </a:xfrm>
          <a:prstGeom prst="straightConnector1">
            <a:avLst/>
          </a:prstGeom>
          <a:noFill/>
          <a:ln cap="rnd" cmpd="sng" w="9525">
            <a:solidFill>
              <a:schemeClr val="accent1"/>
            </a:solidFill>
            <a:prstDash val="solid"/>
            <a:round/>
            <a:headEnd len="sm" w="sm" type="none"/>
            <a:tailEnd len="med" w="med" type="triangle"/>
          </a:ln>
        </p:spPr>
      </p:cxnSp>
      <p:cxnSp>
        <p:nvCxnSpPr>
          <p:cNvPr id="168" name="Google Shape;168;p2"/>
          <p:cNvCxnSpPr/>
          <p:nvPr/>
        </p:nvCxnSpPr>
        <p:spPr>
          <a:xfrm flipH="1" rot="10800000">
            <a:off x="6691765" y="1344230"/>
            <a:ext cx="2061617" cy="1389686"/>
          </a:xfrm>
          <a:prstGeom prst="straightConnector1">
            <a:avLst/>
          </a:prstGeom>
          <a:noFill/>
          <a:ln cap="rnd" cmpd="sng" w="9525">
            <a:solidFill>
              <a:schemeClr val="accent1"/>
            </a:solidFill>
            <a:prstDash val="solid"/>
            <a:round/>
            <a:headEnd len="sm" w="sm" type="none"/>
            <a:tailEnd len="med" w="med" type="triangle"/>
          </a:ln>
        </p:spPr>
      </p:cxnSp>
      <p:cxnSp>
        <p:nvCxnSpPr>
          <p:cNvPr id="169" name="Google Shape;169;p2"/>
          <p:cNvCxnSpPr/>
          <p:nvPr/>
        </p:nvCxnSpPr>
        <p:spPr>
          <a:xfrm rot="10800000">
            <a:off x="2610035" y="1917233"/>
            <a:ext cx="1695633" cy="1047040"/>
          </a:xfrm>
          <a:prstGeom prst="straightConnector1">
            <a:avLst/>
          </a:prstGeom>
          <a:noFill/>
          <a:ln cap="rnd" cmpd="sng" w="9525">
            <a:solidFill>
              <a:schemeClr val="accent1"/>
            </a:solidFill>
            <a:prstDash val="solid"/>
            <a:round/>
            <a:headEnd len="sm" w="sm" type="none"/>
            <a:tailEnd len="med" w="med" type="triangle"/>
          </a:ln>
        </p:spPr>
      </p:cxnSp>
      <p:cxnSp>
        <p:nvCxnSpPr>
          <p:cNvPr id="170" name="Google Shape;170;p2"/>
          <p:cNvCxnSpPr/>
          <p:nvPr/>
        </p:nvCxnSpPr>
        <p:spPr>
          <a:xfrm rot="10800000">
            <a:off x="5348795" y="1526959"/>
            <a:ext cx="0" cy="1127464"/>
          </a:xfrm>
          <a:prstGeom prst="straightConnector1">
            <a:avLst/>
          </a:prstGeom>
          <a:noFill/>
          <a:ln cap="rnd" cmpd="sng" w="9525">
            <a:solidFill>
              <a:schemeClr val="accent1"/>
            </a:solidFill>
            <a:prstDash val="solid"/>
            <a:round/>
            <a:headEnd len="sm" w="sm" type="none"/>
            <a:tailEnd len="med" w="med" type="triangle"/>
          </a:ln>
        </p:spPr>
      </p:cxnSp>
      <p:cxnSp>
        <p:nvCxnSpPr>
          <p:cNvPr id="171" name="Google Shape;171;p2"/>
          <p:cNvCxnSpPr/>
          <p:nvPr/>
        </p:nvCxnSpPr>
        <p:spPr>
          <a:xfrm>
            <a:off x="5541553" y="3860122"/>
            <a:ext cx="24634" cy="1244475"/>
          </a:xfrm>
          <a:prstGeom prst="straightConnector1">
            <a:avLst/>
          </a:prstGeom>
          <a:noFill/>
          <a:ln cap="rnd" cmpd="sng" w="9525">
            <a:solidFill>
              <a:schemeClr val="accent1"/>
            </a:solidFill>
            <a:prstDash val="solid"/>
            <a:round/>
            <a:headEnd len="sm" w="sm"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b="1" lang="en-US"/>
              <a:t>Introduction to our application</a:t>
            </a:r>
            <a:br>
              <a:rPr lang="en-US"/>
            </a:br>
            <a:endParaRPr/>
          </a:p>
        </p:txBody>
      </p:sp>
      <p:sp>
        <p:nvSpPr>
          <p:cNvPr id="177" name="Google Shape;177;p3"/>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a:t>As we all know Improvements and Innovations have no boundaries.</a:t>
            </a:r>
            <a:endParaRPr/>
          </a:p>
          <a:p>
            <a:pPr indent="0" lvl="0" marL="0" rtl="0" algn="l">
              <a:spcBef>
                <a:spcPts val="1000"/>
              </a:spcBef>
              <a:spcAft>
                <a:spcPts val="0"/>
              </a:spcAft>
              <a:buSzPts val="1600"/>
              <a:buNone/>
            </a:pPr>
            <a:r>
              <a:t/>
            </a:r>
            <a:endParaRPr/>
          </a:p>
          <a:p>
            <a:pPr indent="-342900" lvl="0" marL="342900" rtl="0" algn="l">
              <a:spcBef>
                <a:spcPts val="1000"/>
              </a:spcBef>
              <a:spcAft>
                <a:spcPts val="0"/>
              </a:spcAft>
              <a:buSzPts val="1600"/>
              <a:buChar char="►"/>
            </a:pPr>
            <a:r>
              <a:rPr lang="en-US"/>
              <a:t>In this presentation, we are focusing on building an application that will help us to invest in the Indian stock market and mitigate some drawbacks of the existing system of online trading applications.</a:t>
            </a:r>
            <a:endParaRPr/>
          </a:p>
          <a:p>
            <a:pPr indent="0" lvl="0" marL="0" rtl="0" algn="l">
              <a:spcBef>
                <a:spcPts val="1000"/>
              </a:spcBef>
              <a:spcAft>
                <a:spcPts val="0"/>
              </a:spcAft>
              <a:buSzPts val="1600"/>
              <a:buNone/>
            </a:pPr>
            <a:r>
              <a:rPr lang="en-US"/>
              <a:t> </a:t>
            </a:r>
            <a:endParaRPr/>
          </a:p>
          <a:p>
            <a:pPr indent="-342900" lvl="0" marL="342900" rtl="0" algn="l">
              <a:spcBef>
                <a:spcPts val="1000"/>
              </a:spcBef>
              <a:spcAft>
                <a:spcPts val="0"/>
              </a:spcAft>
              <a:buSzPts val="1600"/>
              <a:buChar char="►"/>
            </a:pPr>
            <a:r>
              <a:rPr lang="en-US"/>
              <a:t>Also adding some improvements and our ideas. Our application can provide some improvised services and holds scope to be enhanced in the future to cope up with the new technological advancements.</a:t>
            </a:r>
            <a:endParaRPr/>
          </a:p>
          <a:p>
            <a:pPr indent="-241300" lvl="0" marL="342900" rtl="0" algn="l">
              <a:spcBef>
                <a:spcPts val="1000"/>
              </a:spcBef>
              <a:spcAft>
                <a:spcPts val="0"/>
              </a:spcAft>
              <a:buSzPts val="16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b="1" lang="en-US"/>
              <a:t>Few product services of the existing systems:</a:t>
            </a:r>
            <a:endParaRPr/>
          </a:p>
        </p:txBody>
      </p:sp>
      <p:sp>
        <p:nvSpPr>
          <p:cNvPr id="183" name="Google Shape;183;p4"/>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241300" lvl="0" marL="342900" rtl="0" algn="l">
              <a:spcBef>
                <a:spcPts val="0"/>
              </a:spcBef>
              <a:spcAft>
                <a:spcPts val="0"/>
              </a:spcAft>
              <a:buSzPts val="1600"/>
              <a:buNone/>
            </a:pPr>
            <a:r>
              <a:t/>
            </a:r>
            <a:endParaRPr/>
          </a:p>
          <a:p>
            <a:pPr indent="-342900" lvl="0" marL="342900" rtl="0" algn="l">
              <a:spcBef>
                <a:spcPts val="1000"/>
              </a:spcBef>
              <a:spcAft>
                <a:spcPts val="0"/>
              </a:spcAft>
              <a:buSzPts val="1600"/>
              <a:buChar char="►"/>
            </a:pPr>
            <a:r>
              <a:rPr lang="en-US"/>
              <a:t>Different types of orders like the cover, bracket, stop-loss, etc.</a:t>
            </a:r>
            <a:endParaRPr/>
          </a:p>
          <a:p>
            <a:pPr indent="-342900" lvl="0" marL="342900" rtl="0" algn="l">
              <a:spcBef>
                <a:spcPts val="1000"/>
              </a:spcBef>
              <a:spcAft>
                <a:spcPts val="0"/>
              </a:spcAft>
              <a:buSzPts val="1600"/>
              <a:buChar char="►"/>
            </a:pPr>
            <a:r>
              <a:rPr lang="en-US"/>
              <a:t>Watchlists to view multiple stocks on your device.</a:t>
            </a:r>
            <a:endParaRPr/>
          </a:p>
          <a:p>
            <a:pPr indent="-342900" lvl="0" marL="342900" rtl="0" algn="l">
              <a:spcBef>
                <a:spcPts val="1000"/>
              </a:spcBef>
              <a:spcAft>
                <a:spcPts val="0"/>
              </a:spcAft>
              <a:buSzPts val="1600"/>
              <a:buChar char="►"/>
            </a:pPr>
            <a:r>
              <a:rPr lang="en-US"/>
              <a:t>Chart listing.</a:t>
            </a:r>
            <a:endParaRPr/>
          </a:p>
          <a:p>
            <a:pPr indent="-342900" lvl="0" marL="342900" rtl="0" algn="l">
              <a:spcBef>
                <a:spcPts val="1000"/>
              </a:spcBef>
              <a:spcAft>
                <a:spcPts val="0"/>
              </a:spcAft>
              <a:buSzPts val="1600"/>
              <a:buChar char="►"/>
            </a:pPr>
            <a:r>
              <a:rPr lang="en-US"/>
              <a:t>Order summary.</a:t>
            </a:r>
            <a:endParaRPr/>
          </a:p>
          <a:p>
            <a:pPr indent="-342900" lvl="0" marL="342900" rtl="0" algn="l">
              <a:spcBef>
                <a:spcPts val="1000"/>
              </a:spcBef>
              <a:spcAft>
                <a:spcPts val="0"/>
              </a:spcAft>
              <a:buSzPts val="1600"/>
              <a:buChar char="►"/>
            </a:pPr>
            <a:r>
              <a:rPr lang="en-US"/>
              <a:t>Console consisting of Profit/loss, trade book, IPO, etc.</a:t>
            </a:r>
            <a:endParaRPr/>
          </a:p>
          <a:p>
            <a:pPr indent="-342900" lvl="0" marL="342900" rtl="0" algn="l">
              <a:spcBef>
                <a:spcPts val="1000"/>
              </a:spcBef>
              <a:spcAft>
                <a:spcPts val="0"/>
              </a:spcAft>
              <a:buSzPts val="1600"/>
              <a:buChar char="►"/>
            </a:pPr>
            <a:r>
              <a:rPr lang="en-US"/>
              <a:t>Profile and application settings</a:t>
            </a:r>
            <a:endParaRPr/>
          </a:p>
          <a:p>
            <a:pPr indent="0" lvl="0" marL="0" rtl="0" algn="l">
              <a:spcBef>
                <a:spcPts val="1000"/>
              </a:spcBef>
              <a:spcAft>
                <a:spcPts val="0"/>
              </a:spcAft>
              <a:buSzPts val="16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7" name="Shape 187"/>
        <p:cNvGrpSpPr/>
        <p:nvPr/>
      </p:nvGrpSpPr>
      <p:grpSpPr>
        <a:xfrm>
          <a:off x="0" y="0"/>
          <a:ext cx="0" cy="0"/>
          <a:chOff x="0" y="0"/>
          <a:chExt cx="0" cy="0"/>
        </a:xfrm>
      </p:grpSpPr>
      <p:sp>
        <p:nvSpPr>
          <p:cNvPr id="188" name="Google Shape;188;p5"/>
          <p:cNvSpPr txBox="1"/>
          <p:nvPr>
            <p:ph type="title"/>
          </p:nvPr>
        </p:nvSpPr>
        <p:spPr>
          <a:xfrm>
            <a:off x="648930" y="629266"/>
            <a:ext cx="3322912" cy="16419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2"/>
              </a:buClr>
              <a:buSzPts val="2600"/>
              <a:buFont typeface="Century Gothic"/>
              <a:buNone/>
            </a:pPr>
            <a:r>
              <a:rPr b="1" lang="en-US" sz="2600"/>
              <a:t>SOME KEY IMPROVISATIONS PROVIDED BY OUR APPLICATION:</a:t>
            </a:r>
            <a:endParaRPr sz="2600"/>
          </a:p>
        </p:txBody>
      </p:sp>
      <p:pic>
        <p:nvPicPr>
          <p:cNvPr descr="Graphical user interface&#10;&#10;Description automatically generated" id="189" name="Google Shape;189;p5"/>
          <p:cNvPicPr preferRelativeResize="0"/>
          <p:nvPr/>
        </p:nvPicPr>
        <p:blipFill rotWithShape="1">
          <a:blip r:embed="rId4">
            <a:alphaModFix/>
          </a:blip>
          <a:srcRect b="-2" l="6258" r="18522" t="0"/>
          <a:stretch/>
        </p:blipFill>
        <p:spPr>
          <a:xfrm>
            <a:off x="4437888" y="609601"/>
            <a:ext cx="7105182" cy="5638797"/>
          </a:xfrm>
          <a:prstGeom prst="rect">
            <a:avLst/>
          </a:prstGeom>
          <a:noFill/>
          <a:ln>
            <a:noFill/>
          </a:ln>
          <a:effectLst>
            <a:outerShdw blurRad="50800" rotWithShape="0" algn="t" dir="5400000" dist="38100">
              <a:srgbClr val="000000">
                <a:alpha val="42745"/>
              </a:srgbClr>
            </a:outerShdw>
          </a:effectLst>
        </p:spPr>
      </p:pic>
      <p:sp>
        <p:nvSpPr>
          <p:cNvPr id="190" name="Google Shape;190;p5"/>
          <p:cNvSpPr/>
          <p:nvPr/>
        </p:nvSpPr>
        <p:spPr>
          <a:xfrm>
            <a:off x="10442448"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txBox="1"/>
          <p:nvPr>
            <p:ph idx="1" type="body"/>
          </p:nvPr>
        </p:nvSpPr>
        <p:spPr>
          <a:xfrm>
            <a:off x="647701" y="2438401"/>
            <a:ext cx="3324141" cy="3809998"/>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1600"/>
              <a:buChar char="►"/>
            </a:pPr>
            <a:r>
              <a:rPr lang="en-US"/>
              <a:t>ADDITION OF A TAB FOR NEWS AND STOCK INFORMATION</a:t>
            </a:r>
            <a:r>
              <a:rPr b="1" lang="en-US" u="sng"/>
              <a:t>:</a:t>
            </a:r>
            <a:r>
              <a:rPr lang="en-US"/>
              <a:t> </a:t>
            </a:r>
            <a:endParaRPr/>
          </a:p>
          <a:p>
            <a:pPr indent="-241300" lvl="0" marL="342900" rtl="0" algn="l">
              <a:lnSpc>
                <a:spcPct val="90000"/>
              </a:lnSpc>
              <a:spcBef>
                <a:spcPts val="1000"/>
              </a:spcBef>
              <a:spcAft>
                <a:spcPts val="0"/>
              </a:spcAft>
              <a:buSzPts val="1600"/>
              <a:buNone/>
            </a:pPr>
            <a:r>
              <a:t/>
            </a:r>
            <a:endParaRPr/>
          </a:p>
          <a:p>
            <a:pPr indent="-241300" lvl="0" marL="342900" rtl="0" algn="l">
              <a:lnSpc>
                <a:spcPct val="90000"/>
              </a:lnSpc>
              <a:spcBef>
                <a:spcPts val="1000"/>
              </a:spcBef>
              <a:spcAft>
                <a:spcPts val="0"/>
              </a:spcAft>
              <a:buSzPts val="1600"/>
              <a:buNone/>
            </a:pPr>
            <a:r>
              <a:t/>
            </a:r>
            <a:endParaRPr/>
          </a:p>
          <a:p>
            <a:pPr indent="0" lvl="0" marL="0" rtl="0" algn="l">
              <a:lnSpc>
                <a:spcPct val="90000"/>
              </a:lnSpc>
              <a:spcBef>
                <a:spcPts val="1000"/>
              </a:spcBef>
              <a:spcAft>
                <a:spcPts val="0"/>
              </a:spcAft>
              <a:buSzPts val="1600"/>
              <a:buNone/>
            </a:pPr>
            <a:r>
              <a:t/>
            </a:r>
            <a:endParaRPr/>
          </a:p>
          <a:p>
            <a:pPr indent="0" lvl="0" marL="0" rtl="0" algn="l">
              <a:lnSpc>
                <a:spcPct val="90000"/>
              </a:lnSpc>
              <a:spcBef>
                <a:spcPts val="1000"/>
              </a:spcBef>
              <a:spcAft>
                <a:spcPts val="0"/>
              </a:spcAft>
              <a:buSzPts val="1600"/>
              <a:buNone/>
            </a:pPr>
            <a:r>
              <a:t/>
            </a:r>
            <a:endParaRPr/>
          </a:p>
          <a:p>
            <a:pPr indent="-342900" lvl="0" marL="342900" rtl="0" algn="l">
              <a:lnSpc>
                <a:spcPct val="90000"/>
              </a:lnSpc>
              <a:spcBef>
                <a:spcPts val="1000"/>
              </a:spcBef>
              <a:spcAft>
                <a:spcPts val="0"/>
              </a:spcAft>
              <a:buSzPts val="1600"/>
              <a:buChar char="►"/>
            </a:pPr>
            <a:r>
              <a:rPr lang="en-US"/>
              <a:t>REDUCTION OF WITHDRAWAL AMOUNT SETTLEMENT TIME</a:t>
            </a:r>
            <a:r>
              <a:rPr b="1" lang="en-US" u="sng"/>
              <a:t>.</a:t>
            </a:r>
            <a:endParaRPr/>
          </a:p>
          <a:p>
            <a:pPr indent="-241300" lvl="0" marL="342900" rtl="0" algn="l">
              <a:lnSpc>
                <a:spcPct val="90000"/>
              </a:lnSpc>
              <a:spcBef>
                <a:spcPts val="1000"/>
              </a:spcBef>
              <a:spcAft>
                <a:spcPts val="0"/>
              </a:spcAft>
              <a:buSzPts val="16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2"/>
              </a:buClr>
              <a:buSzPts val="4200"/>
              <a:buFont typeface="Century Gothic"/>
              <a:buNone/>
            </a:pPr>
            <a:r>
              <a:rPr b="1" lang="en-US" u="sng"/>
              <a:t>NEW SERVICES PROVIDED BY OUR APPLICATION:</a:t>
            </a:r>
            <a:endParaRPr/>
          </a:p>
        </p:txBody>
      </p:sp>
      <p:sp>
        <p:nvSpPr>
          <p:cNvPr id="197" name="Google Shape;197;p6"/>
          <p:cNvSpPr txBox="1"/>
          <p:nvPr>
            <p:ph idx="1" type="body"/>
          </p:nvPr>
        </p:nvSpPr>
        <p:spPr>
          <a:xfrm>
            <a:off x="1103313" y="2052918"/>
            <a:ext cx="5830148" cy="4195481"/>
          </a:xfrm>
          <a:prstGeom prst="rect">
            <a:avLst/>
          </a:prstGeom>
          <a:noFill/>
          <a:ln>
            <a:noFill/>
          </a:ln>
        </p:spPr>
        <p:txBody>
          <a:bodyPr anchorCtr="0" anchor="t" bIns="45700" lIns="91425" spcFirstLastPara="1" rIns="91425" wrap="square" tIns="45700">
            <a:normAutofit/>
          </a:bodyPr>
          <a:lstStyle/>
          <a:p>
            <a:pPr indent="-241300" lvl="0" marL="342900" rtl="0" algn="l">
              <a:spcBef>
                <a:spcPts val="0"/>
              </a:spcBef>
              <a:spcAft>
                <a:spcPts val="0"/>
              </a:spcAft>
              <a:buSzPts val="1600"/>
              <a:buNone/>
            </a:pPr>
            <a:r>
              <a:t/>
            </a:r>
            <a:endParaRPr b="1" u="sng"/>
          </a:p>
          <a:p>
            <a:pPr indent="-241300" lvl="0" marL="342900" rtl="0" algn="l">
              <a:spcBef>
                <a:spcPts val="1000"/>
              </a:spcBef>
              <a:spcAft>
                <a:spcPts val="0"/>
              </a:spcAft>
              <a:buSzPts val="1600"/>
              <a:buNone/>
            </a:pPr>
            <a:r>
              <a:t/>
            </a:r>
            <a:endParaRPr b="1" u="sng"/>
          </a:p>
          <a:p>
            <a:pPr indent="-342900" lvl="0" marL="342900" rtl="0" algn="l">
              <a:spcBef>
                <a:spcPts val="1000"/>
              </a:spcBef>
              <a:spcAft>
                <a:spcPts val="0"/>
              </a:spcAft>
              <a:buSzPts val="1600"/>
              <a:buChar char="►"/>
            </a:pPr>
            <a:r>
              <a:rPr b="1" lang="en-US" u="sng"/>
              <a:t>Agents(SEBI REGISTERED):</a:t>
            </a:r>
            <a:endParaRPr/>
          </a:p>
          <a:p>
            <a:pPr indent="0" lvl="0" marL="0" rtl="0" algn="l">
              <a:spcBef>
                <a:spcPts val="1000"/>
              </a:spcBef>
              <a:spcAft>
                <a:spcPts val="0"/>
              </a:spcAft>
              <a:buSzPts val="1600"/>
              <a:buNone/>
            </a:pPr>
            <a:r>
              <a:t/>
            </a:r>
            <a:endParaRPr/>
          </a:p>
          <a:p>
            <a:pPr indent="-342900" lvl="0" marL="342900" rtl="0" algn="l">
              <a:spcBef>
                <a:spcPts val="1000"/>
              </a:spcBef>
              <a:spcAft>
                <a:spcPts val="0"/>
              </a:spcAft>
              <a:buSzPts val="1600"/>
              <a:buChar char="►"/>
            </a:pPr>
            <a:r>
              <a:rPr b="1" lang="en-US" u="sng"/>
              <a:t>Introduction to Joint Demat accounts:</a:t>
            </a:r>
            <a:endParaRPr/>
          </a:p>
          <a:p>
            <a:pPr indent="0" lvl="0" marL="0" rtl="0" algn="l">
              <a:spcBef>
                <a:spcPts val="1000"/>
              </a:spcBef>
              <a:spcAft>
                <a:spcPts val="0"/>
              </a:spcAft>
              <a:buSzPts val="1600"/>
              <a:buNone/>
            </a:pPr>
            <a:r>
              <a:t/>
            </a:r>
            <a:endParaRPr/>
          </a:p>
        </p:txBody>
      </p:sp>
      <p:pic>
        <p:nvPicPr>
          <p:cNvPr descr="A picture containing text, clipart&#10;&#10;Description automatically generated" id="198" name="Google Shape;198;p6"/>
          <p:cNvPicPr preferRelativeResize="0"/>
          <p:nvPr/>
        </p:nvPicPr>
        <p:blipFill rotWithShape="1">
          <a:blip r:embed="rId3">
            <a:alphaModFix/>
          </a:blip>
          <a:srcRect b="0" l="0" r="0" t="0"/>
          <a:stretch/>
        </p:blipFill>
        <p:spPr>
          <a:xfrm>
            <a:off x="7180633" y="2147887"/>
            <a:ext cx="3938588" cy="304323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2"/>
              </a:buClr>
              <a:buSzPts val="4200"/>
              <a:buFont typeface="Century Gothic"/>
              <a:buNone/>
            </a:pPr>
            <a:r>
              <a:rPr b="1" lang="en-US"/>
              <a:t>NEED FOR THE SERVICES PROVIDED BY OUR APPLICATION:</a:t>
            </a:r>
            <a:endParaRPr/>
          </a:p>
        </p:txBody>
      </p:sp>
      <p:sp>
        <p:nvSpPr>
          <p:cNvPr id="204" name="Google Shape;204;p7"/>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b="1" lang="en-US" u="sng"/>
              <a:t>Agents(SEBI REGISTERED): </a:t>
            </a:r>
            <a:r>
              <a:rPr lang="en-US"/>
              <a:t>These are individual financial advisors or associations which give stock calls or recommendations for educational purposes which helps us to receive a few additional stock-related information for better understanding. </a:t>
            </a:r>
            <a:endParaRPr/>
          </a:p>
          <a:p>
            <a:pPr indent="0" lvl="0" marL="0" rtl="0" algn="l">
              <a:spcBef>
                <a:spcPts val="1000"/>
              </a:spcBef>
              <a:spcAft>
                <a:spcPts val="0"/>
              </a:spcAft>
              <a:buSzPts val="1600"/>
              <a:buNone/>
            </a:pPr>
            <a:r>
              <a:t/>
            </a:r>
            <a:endParaRPr/>
          </a:p>
          <a:p>
            <a:pPr indent="-342900" lvl="0" marL="342900" rtl="0" algn="l">
              <a:spcBef>
                <a:spcPts val="1000"/>
              </a:spcBef>
              <a:spcAft>
                <a:spcPts val="0"/>
              </a:spcAft>
              <a:buSzPts val="1600"/>
              <a:buChar char="►"/>
            </a:pPr>
            <a:r>
              <a:rPr b="1" lang="en-US" u="sng"/>
              <a:t>Introduction to Joint Demat accounts:</a:t>
            </a:r>
            <a:r>
              <a:rPr lang="en-US"/>
              <a:t> This feature is introduced for the safety and security of individuals who are minors and wish to invest in the Indian stock market.</a:t>
            </a:r>
            <a:endParaRPr/>
          </a:p>
          <a:p>
            <a:pPr indent="0" lvl="0" marL="0" rtl="0" algn="l">
              <a:spcBef>
                <a:spcPts val="1000"/>
              </a:spcBef>
              <a:spcAft>
                <a:spcPts val="0"/>
              </a:spcAft>
              <a:buSzPts val="1600"/>
              <a:buNone/>
            </a:pPr>
            <a:r>
              <a:rPr lang="en-US"/>
              <a:t> </a:t>
            </a:r>
            <a:endParaRPr/>
          </a:p>
          <a:p>
            <a:pPr indent="-241300" lvl="0" marL="342900" rtl="0" algn="l">
              <a:spcBef>
                <a:spcPts val="1000"/>
              </a:spcBef>
              <a:spcAft>
                <a:spcPts val="0"/>
              </a:spcAft>
              <a:buSzPts val="16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8"/>
          <p:cNvSpPr txBox="1"/>
          <p:nvPr>
            <p:ph type="title"/>
          </p:nvPr>
        </p:nvSpPr>
        <p:spPr>
          <a:xfrm>
            <a:off x="774298" y="478356"/>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Marketing Strategy</a:t>
            </a:r>
            <a:br>
              <a:rPr lang="en-US"/>
            </a:br>
            <a:r>
              <a:rPr lang="en-US"/>
              <a:t> </a:t>
            </a:r>
            <a:r>
              <a:rPr lang="en-US" sz="2800" u="sng"/>
              <a:t>Penetration Pricing </a:t>
            </a:r>
            <a:br>
              <a:rPr lang="en-US" sz="2800" u="sng"/>
            </a:br>
            <a:endParaRPr u="sng"/>
          </a:p>
        </p:txBody>
      </p:sp>
      <p:sp>
        <p:nvSpPr>
          <p:cNvPr id="210" name="Google Shape;210;p8"/>
          <p:cNvSpPr txBox="1"/>
          <p:nvPr>
            <p:ph idx="1" type="body"/>
          </p:nvPr>
        </p:nvSpPr>
        <p:spPr>
          <a:xfrm>
            <a:off x="410546" y="2008314"/>
            <a:ext cx="6484776" cy="419654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i="1" lang="en-US"/>
              <a:t>Penetrative Strategy </a:t>
            </a:r>
            <a:r>
              <a:rPr lang="en-US"/>
              <a:t>is adopted by Gilt-Edge</a:t>
            </a:r>
            <a:endParaRPr/>
          </a:p>
          <a:p>
            <a:pPr indent="0" lvl="0" marL="0" rtl="0" algn="l">
              <a:spcBef>
                <a:spcPts val="1000"/>
              </a:spcBef>
              <a:spcAft>
                <a:spcPts val="0"/>
              </a:spcAft>
              <a:buSzPts val="1600"/>
              <a:buNone/>
            </a:pPr>
            <a:r>
              <a:t/>
            </a:r>
            <a:endParaRPr/>
          </a:p>
          <a:p>
            <a:pPr indent="-342900" lvl="0" marL="342900" rtl="0" algn="l">
              <a:spcBef>
                <a:spcPts val="1000"/>
              </a:spcBef>
              <a:spcAft>
                <a:spcPts val="0"/>
              </a:spcAft>
              <a:buSzPts val="1600"/>
              <a:buChar char="►"/>
            </a:pPr>
            <a:r>
              <a:rPr lang="en-US"/>
              <a:t>It is a method of pricing where the company enters the market with low prices when compared to its competitors to attract the target market and gradually increases the prices.</a:t>
            </a:r>
            <a:endParaRPr/>
          </a:p>
          <a:p>
            <a:pPr indent="-241300" lvl="0" marL="342900" rtl="0" algn="l">
              <a:spcBef>
                <a:spcPts val="1000"/>
              </a:spcBef>
              <a:spcAft>
                <a:spcPts val="0"/>
              </a:spcAft>
              <a:buSzPts val="1600"/>
              <a:buNone/>
            </a:pPr>
            <a:r>
              <a:t/>
            </a:r>
            <a:endParaRPr/>
          </a:p>
          <a:p>
            <a:pPr indent="-342900" lvl="0" marL="342900" rtl="0" algn="l">
              <a:spcBef>
                <a:spcPts val="1000"/>
              </a:spcBef>
              <a:spcAft>
                <a:spcPts val="0"/>
              </a:spcAft>
              <a:buSzPts val="1600"/>
              <a:buChar char="►"/>
            </a:pPr>
            <a:r>
              <a:rPr lang="en-US"/>
              <a:t>The reason for following this pricing strategy is that, India being a price sensitive economy, will adopt the new product/service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p:txBody>
      </p:sp>
      <p:sp>
        <p:nvSpPr>
          <p:cNvPr id="211" name="Google Shape;211;p8"/>
          <p:cNvSpPr txBox="1"/>
          <p:nvPr/>
        </p:nvSpPr>
        <p:spPr>
          <a:xfrm>
            <a:off x="7025951" y="1463228"/>
            <a:ext cx="4572000"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u="sng">
                <a:solidFill>
                  <a:schemeClr val="lt1"/>
                </a:solidFill>
                <a:latin typeface="Century Gothic"/>
                <a:ea typeface="Century Gothic"/>
                <a:cs typeface="Century Gothic"/>
                <a:sym typeface="Century Gothic"/>
              </a:rPr>
              <a:t>Penetration Pricing in the Long Run </a:t>
            </a:r>
            <a:endParaRPr/>
          </a:p>
        </p:txBody>
      </p:sp>
      <p:graphicFrame>
        <p:nvGraphicFramePr>
          <p:cNvPr id="212" name="Google Shape;212;p8"/>
          <p:cNvGraphicFramePr/>
          <p:nvPr/>
        </p:nvGraphicFramePr>
        <p:xfrm>
          <a:off x="7025951" y="2880728"/>
          <a:ext cx="5253135" cy="2835826"/>
        </p:xfrm>
        <a:graphic>
          <a:graphicData uri="http://schemas.openxmlformats.org/drawingml/2006/chart">
            <c:chart r:id="rId3"/>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Government Aid for Startups:</a:t>
            </a:r>
            <a:br>
              <a:rPr lang="en-US"/>
            </a:br>
            <a:endParaRPr/>
          </a:p>
        </p:txBody>
      </p:sp>
      <p:sp>
        <p:nvSpPr>
          <p:cNvPr id="218" name="Google Shape;218;p9"/>
          <p:cNvSpPr txBox="1"/>
          <p:nvPr>
            <p:ph idx="1" type="body"/>
          </p:nvPr>
        </p:nvSpPr>
        <p:spPr>
          <a:xfrm>
            <a:off x="481876" y="1775534"/>
            <a:ext cx="5741371" cy="375120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u="sng"/>
              <a:t>Tax benefits for start-ups in India:</a:t>
            </a:r>
            <a:endParaRPr/>
          </a:p>
          <a:p>
            <a:pPr indent="0" lvl="0" marL="0" rtl="0" algn="l">
              <a:spcBef>
                <a:spcPts val="1000"/>
              </a:spcBef>
              <a:spcAft>
                <a:spcPts val="0"/>
              </a:spcAft>
              <a:buSzPts val="1600"/>
              <a:buNone/>
            </a:pPr>
            <a:r>
              <a:t/>
            </a:r>
            <a:endParaRPr u="sng"/>
          </a:p>
          <a:p>
            <a:pPr indent="-342900" lvl="0" marL="342900" rtl="0" algn="l">
              <a:spcBef>
                <a:spcPts val="1000"/>
              </a:spcBef>
              <a:spcAft>
                <a:spcPts val="0"/>
              </a:spcAft>
              <a:buSzPts val="1600"/>
              <a:buFont typeface="Arial"/>
              <a:buChar char="•"/>
            </a:pPr>
            <a:r>
              <a:rPr lang="en-US"/>
              <a:t>Tax exemptions on investments above the fair market value.</a:t>
            </a:r>
            <a:endParaRPr/>
          </a:p>
          <a:p>
            <a:pPr indent="-241300" lvl="0" marL="342900" rtl="0" algn="l">
              <a:spcBef>
                <a:spcPts val="1000"/>
              </a:spcBef>
              <a:spcAft>
                <a:spcPts val="0"/>
              </a:spcAft>
              <a:buSzPts val="1600"/>
              <a:buFont typeface="Arial"/>
              <a:buNone/>
            </a:pPr>
            <a:r>
              <a:t/>
            </a:r>
            <a:endParaRPr/>
          </a:p>
          <a:p>
            <a:pPr indent="-342900" lvl="0" marL="342900" rtl="0" algn="l">
              <a:spcBef>
                <a:spcPts val="1000"/>
              </a:spcBef>
              <a:spcAft>
                <a:spcPts val="0"/>
              </a:spcAft>
              <a:buSzPts val="1600"/>
              <a:buFont typeface="Arial"/>
              <a:buChar char="•"/>
            </a:pPr>
            <a:r>
              <a:rPr lang="en-US"/>
              <a:t>3 year tax holiday in a block of seven years.</a:t>
            </a:r>
            <a:endParaRPr/>
          </a:p>
          <a:p>
            <a:pPr indent="-241300" lvl="0" marL="342900" rtl="0" algn="l">
              <a:spcBef>
                <a:spcPts val="1000"/>
              </a:spcBef>
              <a:spcAft>
                <a:spcPts val="0"/>
              </a:spcAft>
              <a:buSzPts val="1600"/>
              <a:buFont typeface="Arial"/>
              <a:buNone/>
            </a:pPr>
            <a:r>
              <a:t/>
            </a:r>
            <a:endParaRPr/>
          </a:p>
          <a:p>
            <a:pPr indent="-342900" lvl="0" marL="342900" rtl="0" algn="l">
              <a:spcBef>
                <a:spcPts val="1000"/>
              </a:spcBef>
              <a:spcAft>
                <a:spcPts val="0"/>
              </a:spcAft>
              <a:buSzPts val="1600"/>
              <a:buFont typeface="Arial"/>
              <a:buChar char="•"/>
            </a:pPr>
            <a:r>
              <a:rPr lang="en-US"/>
              <a:t>Exemption from tax on LTCG.</a:t>
            </a:r>
            <a:endParaRPr/>
          </a:p>
        </p:txBody>
      </p:sp>
      <p:sp>
        <p:nvSpPr>
          <p:cNvPr id="219" name="Google Shape;219;p9"/>
          <p:cNvSpPr txBox="1"/>
          <p:nvPr/>
        </p:nvSpPr>
        <p:spPr>
          <a:xfrm>
            <a:off x="6387482" y="1775534"/>
            <a:ext cx="5415378"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lt1"/>
                </a:solidFill>
                <a:latin typeface="Century Gothic"/>
                <a:ea typeface="Century Gothic"/>
                <a:cs typeface="Century Gothic"/>
                <a:sym typeface="Century Gothic"/>
              </a:rPr>
              <a:t>Other Aids:</a:t>
            </a:r>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1. Single point registration facility on the</a:t>
            </a:r>
            <a:endParaRPr/>
          </a:p>
          <a:p>
            <a:pPr indent="0" lvl="0" marL="0" marR="0" rtl="0" algn="l">
              <a:spcBef>
                <a:spcPts val="0"/>
              </a:spcBef>
              <a:spcAft>
                <a:spcPts val="0"/>
              </a:spcAft>
              <a:buNone/>
            </a:pPr>
            <a:r>
              <a:rPr lang="en-US" sz="1800" u="sng">
                <a:solidFill>
                  <a:schemeClr val="lt1"/>
                </a:solidFill>
                <a:latin typeface="Century Gothic"/>
                <a:ea typeface="Century Gothic"/>
                <a:cs typeface="Century Gothic"/>
                <a:sym typeface="Century Gothic"/>
                <a:hlinkClick r:id="rId3">
                  <a:extLst>
                    <a:ext uri="{A12FA001-AC4F-418D-AE19-62706E023703}">
                      <ahyp:hlinkClr val="tx"/>
                    </a:ext>
                  </a:extLst>
                </a:hlinkClick>
              </a:rPr>
              <a:t>www.startupindia.gov.in</a:t>
            </a:r>
            <a:endParaRPr sz="18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2. Venture Capital Scheme providing interest free loans to upcoming entrepreneurs.</a:t>
            </a:r>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3. Seed Fund Scheme (SISFS).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2021-09-02T07:56:28Z</dcterms:created>
  <dc:creator>Windows User</dc:creator>
</cp:coreProperties>
</file>