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ak khan" userId="56ff4c273d719123" providerId="LiveId" clId="{17E099EA-6964-4E2F-9E76-05850CD7332D}"/>
    <pc:docChg chg="modSld">
      <pc:chgData name="falak khan" userId="56ff4c273d719123" providerId="LiveId" clId="{17E099EA-6964-4E2F-9E76-05850CD7332D}" dt="2021-06-22T14:33:01.042" v="6" actId="20577"/>
      <pc:docMkLst>
        <pc:docMk/>
      </pc:docMkLst>
      <pc:sldChg chg="modSp mod">
        <pc:chgData name="falak khan" userId="56ff4c273d719123" providerId="LiveId" clId="{17E099EA-6964-4E2F-9E76-05850CD7332D}" dt="2021-06-22T14:33:01.042" v="6" actId="20577"/>
        <pc:sldMkLst>
          <pc:docMk/>
          <pc:sldMk cId="1952431064" sldId="259"/>
        </pc:sldMkLst>
        <pc:spChg chg="mod">
          <ac:chgData name="falak khan" userId="56ff4c273d719123" providerId="LiveId" clId="{17E099EA-6964-4E2F-9E76-05850CD7332D}" dt="2021-06-22T14:33:01.042" v="6" actId="20577"/>
          <ac:spMkLst>
            <pc:docMk/>
            <pc:sldMk cId="1952431064"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DAFA-FFBF-4C2A-BEB7-33D17EABA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2573A2-F101-4FE3-BD73-387A6E9B2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7A635-E49E-4FA5-BF49-4F8A7948762D}"/>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7153DE2C-E566-4FC9-B0CB-A9CE8A55F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A193B-C21A-4BBD-8EB3-947760008FD3}"/>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198558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5D3A-2663-47F5-AB74-FABCE9CB7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B49B89-F7B6-47C9-89FF-0E8196CA6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F8A97-D7CE-44D8-8FF7-AA83DA4BB9E5}"/>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3E10DC6A-F5EC-4116-8CBF-DF24B4C85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07AF2-EB63-497E-A943-1F03B4D3B14F}"/>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381631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E0670-E545-420E-BE9D-EBDCBAC95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BB4A2-4724-4D76-AAA7-43FF621C8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3082A-C58E-4923-AE1A-B0166DE24AE6}"/>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B2329950-5C35-4420-BE56-A08C477EB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CF812-6065-47E4-941C-75746273A3A6}"/>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203923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00EC-0CD2-479D-A7BE-65E930FB5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EDB6E-317C-41B9-AF6C-5D232C3851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7FA7F-2033-45DA-962C-0C455A27BF14}"/>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BF00CD28-E0D2-44BA-8D03-669C007EA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DC18A-E28F-4BCC-88A7-E59B82612F2E}"/>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33862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2295-1A69-4F5D-A5BB-8D2EC2D97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B49243-61DC-407F-B253-BAEABCE53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99C235-B167-45DA-B179-97A98C4DB1AD}"/>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594E513D-5254-48F6-A0C5-6CFF5D1B1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6BFD5-6403-4072-BCA4-22168E7A30A5}"/>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39490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FE5-AC84-4F26-857B-12304E99B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3706A-8196-4722-8B36-0E9F93683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98BFBC-8495-466D-98B9-C767C42036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700F40-058E-4F5F-BED0-E65D3B2CB34A}"/>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6" name="Footer Placeholder 5">
            <a:extLst>
              <a:ext uri="{FF2B5EF4-FFF2-40B4-BE49-F238E27FC236}">
                <a16:creationId xmlns:a16="http://schemas.microsoft.com/office/drawing/2014/main" id="{D7985F7B-79A9-4ECD-ACED-51D28C78D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479F3-A09E-4CCF-977F-FC6C33971F10}"/>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283534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0638-353A-4864-8B81-0566332573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AE408-7D42-4AE4-9DEA-2BF159143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7FBCD-593E-40F0-AFC1-6681D17CA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0BE8B2-6226-4262-AFFE-0160A2984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C1CF6-27B5-4C67-993E-7F8BF47B0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F3FE5-18FC-47ED-8E93-0E1061560528}"/>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8" name="Footer Placeholder 7">
            <a:extLst>
              <a:ext uri="{FF2B5EF4-FFF2-40B4-BE49-F238E27FC236}">
                <a16:creationId xmlns:a16="http://schemas.microsoft.com/office/drawing/2014/main" id="{373BBFE5-2A1A-4B9F-B2A4-EE51B5D2E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AEB23-37BD-4212-9E09-66A62A1BB30B}"/>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241171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7B56-FEB6-416A-B979-D3AEEFB29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E2ED1-3842-4A4A-A0EB-C7F209A67567}"/>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4" name="Footer Placeholder 3">
            <a:extLst>
              <a:ext uri="{FF2B5EF4-FFF2-40B4-BE49-F238E27FC236}">
                <a16:creationId xmlns:a16="http://schemas.microsoft.com/office/drawing/2014/main" id="{2AC72AF2-3967-458A-9CDE-46A4BEAC83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0A344-F6A8-4A06-8EBA-0F21107B70F2}"/>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382067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D67A9-0B90-4983-9D06-196227C464D8}"/>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3" name="Footer Placeholder 2">
            <a:extLst>
              <a:ext uri="{FF2B5EF4-FFF2-40B4-BE49-F238E27FC236}">
                <a16:creationId xmlns:a16="http://schemas.microsoft.com/office/drawing/2014/main" id="{1FEE81CD-F17C-4FBA-A1D6-854091071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41164-10AA-4B66-8499-73DF4023A124}"/>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75634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20E1-2CEE-4829-B74D-F86FEA930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389D28-B32B-46CD-8A0C-54FA81238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95B89-2E9D-4A3D-91AA-D7AA623BD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412B3-9094-4AC5-B5C6-119B8CA4DC00}"/>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6" name="Footer Placeholder 5">
            <a:extLst>
              <a:ext uri="{FF2B5EF4-FFF2-40B4-BE49-F238E27FC236}">
                <a16:creationId xmlns:a16="http://schemas.microsoft.com/office/drawing/2014/main" id="{97E3CBE6-AA2C-40D6-B355-C65C8D210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2DFCF-0751-4BEC-805F-D56A97EFCB39}"/>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106347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A380-900F-4DD1-906F-778B7EB32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4B1E1-DEC3-41FA-B411-61042A97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67BBE-B3BF-4CD4-9A80-EE90E21E6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15ADD-2E06-41FF-A213-6F7C09FF0AD5}"/>
              </a:ext>
            </a:extLst>
          </p:cNvPr>
          <p:cNvSpPr>
            <a:spLocks noGrp="1"/>
          </p:cNvSpPr>
          <p:nvPr>
            <p:ph type="dt" sz="half" idx="10"/>
          </p:nvPr>
        </p:nvSpPr>
        <p:spPr/>
        <p:txBody>
          <a:bodyPr/>
          <a:lstStyle/>
          <a:p>
            <a:fld id="{AB5981F5-01C3-48A3-9AA3-920CC9E76E53}" type="datetimeFigureOut">
              <a:rPr lang="en-US" smtClean="0"/>
              <a:t>6/22/2021</a:t>
            </a:fld>
            <a:endParaRPr lang="en-US"/>
          </a:p>
        </p:txBody>
      </p:sp>
      <p:sp>
        <p:nvSpPr>
          <p:cNvPr id="6" name="Footer Placeholder 5">
            <a:extLst>
              <a:ext uri="{FF2B5EF4-FFF2-40B4-BE49-F238E27FC236}">
                <a16:creationId xmlns:a16="http://schemas.microsoft.com/office/drawing/2014/main" id="{24D7D367-E4BC-4641-8CCD-0093870D5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3C518-2583-4E79-B7BD-D17A57AE3425}"/>
              </a:ext>
            </a:extLst>
          </p:cNvPr>
          <p:cNvSpPr>
            <a:spLocks noGrp="1"/>
          </p:cNvSpPr>
          <p:nvPr>
            <p:ph type="sldNum" sz="quarter" idx="12"/>
          </p:nvPr>
        </p:nvSpPr>
        <p:spPr/>
        <p:txBody>
          <a:bodyPr/>
          <a:lstStyle/>
          <a:p>
            <a:fld id="{A8F1C57E-FB65-4B23-882C-8C7E734F0800}" type="slidenum">
              <a:rPr lang="en-US" smtClean="0"/>
              <a:t>‹#›</a:t>
            </a:fld>
            <a:endParaRPr lang="en-US"/>
          </a:p>
        </p:txBody>
      </p:sp>
    </p:spTree>
    <p:extLst>
      <p:ext uri="{BB962C8B-B14F-4D97-AF65-F5344CB8AC3E}">
        <p14:creationId xmlns:p14="http://schemas.microsoft.com/office/powerpoint/2010/main" val="65927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4D7C4-AD8E-4991-AE0D-B26014FBB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4FF6AE-B697-4184-9773-4DA3ABAF6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617CB-FF7E-42A1-B4B9-F3563F7C9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981F5-01C3-48A3-9AA3-920CC9E76E53}" type="datetimeFigureOut">
              <a:rPr lang="en-US" smtClean="0"/>
              <a:t>6/22/2021</a:t>
            </a:fld>
            <a:endParaRPr lang="en-US"/>
          </a:p>
        </p:txBody>
      </p:sp>
      <p:sp>
        <p:nvSpPr>
          <p:cNvPr id="5" name="Footer Placeholder 4">
            <a:extLst>
              <a:ext uri="{FF2B5EF4-FFF2-40B4-BE49-F238E27FC236}">
                <a16:creationId xmlns:a16="http://schemas.microsoft.com/office/drawing/2014/main" id="{74A202C3-ADF3-4017-902C-46EC3B684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1AEA53-1F6E-4277-9346-FCB2B735A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1C57E-FB65-4B23-882C-8C7E734F0800}" type="slidenum">
              <a:rPr lang="en-US" smtClean="0"/>
              <a:t>‹#›</a:t>
            </a:fld>
            <a:endParaRPr lang="en-US"/>
          </a:p>
        </p:txBody>
      </p:sp>
    </p:spTree>
    <p:extLst>
      <p:ext uri="{BB962C8B-B14F-4D97-AF65-F5344CB8AC3E}">
        <p14:creationId xmlns:p14="http://schemas.microsoft.com/office/powerpoint/2010/main" val="55883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6956" y="1981696"/>
            <a:ext cx="8178085" cy="1771451"/>
          </a:xfrm>
        </p:spPr>
        <p:txBody>
          <a:bodyPr>
            <a:normAutofit fontScale="90000"/>
          </a:bodyPr>
          <a:lstStyle/>
          <a:p>
            <a:pPr algn="ct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solidFill>
                  <a:schemeClr val="tx2"/>
                </a:solidFill>
              </a:rPr>
              <a:t> </a:t>
            </a:r>
            <a:r>
              <a:rPr lang="en-US" sz="2000" dirty="0">
                <a:solidFill>
                  <a:schemeClr val="tx2"/>
                </a:solidFill>
              </a:rPr>
              <a:t>“SECOND PHASE PRESENTATION”</a:t>
            </a:r>
            <a:br>
              <a:rPr lang="en-US" sz="2000" dirty="0"/>
            </a:br>
            <a:r>
              <a:rPr lang="en-US" sz="2400" dirty="0">
                <a:solidFill>
                  <a:schemeClr val="tx2"/>
                </a:solidFill>
              </a:rPr>
              <a:t>BACHELOR OF ENGINEERING IN COMPUTER SCIENCE AND ENGINEERING</a:t>
            </a:r>
            <a:br>
              <a:rPr lang="en-US" sz="2400" dirty="0"/>
            </a:br>
            <a:br>
              <a:rPr lang="en-US" sz="2400" dirty="0"/>
            </a:br>
            <a:br>
              <a:rPr lang="en-IN" sz="2000" dirty="0"/>
            </a:br>
            <a:endParaRPr lang="en-IN" sz="2000" dirty="0"/>
          </a:p>
        </p:txBody>
      </p:sp>
      <p:sp>
        <p:nvSpPr>
          <p:cNvPr id="13" name="Subtitle 12"/>
          <p:cNvSpPr>
            <a:spLocks noGrp="1"/>
          </p:cNvSpPr>
          <p:nvPr>
            <p:ph type="subTitle" idx="1"/>
          </p:nvPr>
        </p:nvSpPr>
        <p:spPr>
          <a:xfrm>
            <a:off x="364176" y="5272592"/>
            <a:ext cx="7766936" cy="1116792"/>
          </a:xfrm>
        </p:spPr>
        <p:txBody>
          <a:bodyPr>
            <a:normAutofit fontScale="92500" lnSpcReduction="20000"/>
          </a:bodyPr>
          <a:lstStyle/>
          <a:p>
            <a:pPr algn="l"/>
            <a:r>
              <a:rPr lang="en-US" dirty="0">
                <a:solidFill>
                  <a:schemeClr val="tx2"/>
                </a:solidFill>
              </a:rPr>
              <a:t>PROJECT TEAM:</a:t>
            </a:r>
          </a:p>
          <a:p>
            <a:pPr algn="l"/>
            <a:r>
              <a:rPr lang="en-US" dirty="0">
                <a:solidFill>
                  <a:schemeClr val="tx2"/>
                </a:solidFill>
              </a:rPr>
              <a:t>ASHWINI.T       FALAQ.K       PRADNYA.P</a:t>
            </a:r>
            <a:endParaRPr lang="en-IN" dirty="0">
              <a:solidFill>
                <a:schemeClr val="tx2"/>
              </a:solidFill>
            </a:endParaRPr>
          </a:p>
          <a:p>
            <a:pPr algn="l"/>
            <a:r>
              <a:rPr lang="en-US" dirty="0">
                <a:solidFill>
                  <a:schemeClr val="tx2"/>
                </a:solidFill>
              </a:rPr>
              <a:t>TRUPTI.H         TRUPTI.M</a:t>
            </a:r>
          </a:p>
          <a:p>
            <a:pPr algn="l"/>
            <a:endParaRPr lang="en-IN" dirty="0"/>
          </a:p>
        </p:txBody>
      </p:sp>
      <p:pic>
        <p:nvPicPr>
          <p:cNvPr id="4" name="Picture 3">
            <a:extLst>
              <a:ext uri="{FF2B5EF4-FFF2-40B4-BE49-F238E27FC236}">
                <a16:creationId xmlns:a16="http://schemas.microsoft.com/office/drawing/2014/main" id="{1A4E161C-4F87-4F81-838E-B5B6731C8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57" y="390616"/>
            <a:ext cx="8178085" cy="1591077"/>
          </a:xfrm>
          <a:prstGeom prst="rect">
            <a:avLst/>
          </a:prstGeom>
        </p:spPr>
      </p:pic>
      <p:sp>
        <p:nvSpPr>
          <p:cNvPr id="6" name="Rectangle 5"/>
          <p:cNvSpPr/>
          <p:nvPr/>
        </p:nvSpPr>
        <p:spPr>
          <a:xfrm>
            <a:off x="364176" y="4384586"/>
            <a:ext cx="6096000" cy="646331"/>
          </a:xfrm>
          <a:prstGeom prst="rect">
            <a:avLst/>
          </a:prstGeom>
        </p:spPr>
        <p:txBody>
          <a:bodyPr>
            <a:spAutoFit/>
          </a:bodyPr>
          <a:lstStyle/>
          <a:p>
            <a:r>
              <a:rPr lang="en-US" dirty="0">
                <a:solidFill>
                  <a:schemeClr val="tx2"/>
                </a:solidFill>
              </a:rPr>
              <a:t>UNDER THE GUIDANCE OF :</a:t>
            </a:r>
            <a:br>
              <a:rPr lang="en-US" dirty="0">
                <a:solidFill>
                  <a:schemeClr val="tx2"/>
                </a:solidFill>
              </a:rPr>
            </a:br>
            <a:r>
              <a:rPr lang="en-US" dirty="0">
                <a:solidFill>
                  <a:schemeClr val="tx2"/>
                </a:solidFill>
              </a:rPr>
              <a:t>PROF. CHITRASHREE.K</a:t>
            </a:r>
            <a:endParaRPr lang="en-IN" dirty="0">
              <a:solidFill>
                <a:schemeClr val="tx2"/>
              </a:solidFill>
            </a:endParaRPr>
          </a:p>
        </p:txBody>
      </p:sp>
      <p:sp>
        <p:nvSpPr>
          <p:cNvPr id="8" name="Title 1">
            <a:extLst>
              <a:ext uri="{FF2B5EF4-FFF2-40B4-BE49-F238E27FC236}">
                <a16:creationId xmlns:a16="http://schemas.microsoft.com/office/drawing/2014/main" id="{ED76CE3D-5DDF-453E-A03E-8F98A051C3A6}"/>
              </a:ext>
            </a:extLst>
          </p:cNvPr>
          <p:cNvSpPr txBox="1">
            <a:spLocks/>
          </p:cNvSpPr>
          <p:nvPr/>
        </p:nvSpPr>
        <p:spPr>
          <a:xfrm>
            <a:off x="2618914" y="2792694"/>
            <a:ext cx="6596108" cy="960454"/>
          </a:xfrm>
          <a:prstGeom prst="rect">
            <a:avLst/>
          </a:prstGeom>
        </p:spPr>
        <p:txBody>
          <a:bodyPr vert="horz" lIns="91440" tIns="45720" rIns="91440" bIns="45720" rtlCol="0" anchor="b">
            <a:normAutofit fontScale="925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t>POLYRECYCLER BIN</a:t>
            </a:r>
            <a:endParaRPr lang="en-IN" sz="6600" b="1" dirty="0"/>
          </a:p>
        </p:txBody>
      </p:sp>
      <p:sp>
        <p:nvSpPr>
          <p:cNvPr id="10" name="Subtitle 2">
            <a:extLst>
              <a:ext uri="{FF2B5EF4-FFF2-40B4-BE49-F238E27FC236}">
                <a16:creationId xmlns:a16="http://schemas.microsoft.com/office/drawing/2014/main" id="{93951C2A-BED6-4DAD-849E-2C3986FE38B1}"/>
              </a:ext>
            </a:extLst>
          </p:cNvPr>
          <p:cNvSpPr txBox="1">
            <a:spLocks/>
          </p:cNvSpPr>
          <p:nvPr/>
        </p:nvSpPr>
        <p:spPr>
          <a:xfrm>
            <a:off x="6329547" y="3753149"/>
            <a:ext cx="3617093" cy="63143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3200" dirty="0">
                <a:solidFill>
                  <a:schemeClr val="tx2"/>
                </a:solidFill>
              </a:rPr>
              <a:t>RECYCLE AND EARN</a:t>
            </a:r>
            <a:endParaRPr lang="en-IN" sz="3200" dirty="0">
              <a:solidFill>
                <a:schemeClr val="tx2"/>
              </a:solidFill>
            </a:endParaRPr>
          </a:p>
        </p:txBody>
      </p:sp>
    </p:spTree>
    <p:extLst>
      <p:ext uri="{BB962C8B-B14F-4D97-AF65-F5344CB8AC3E}">
        <p14:creationId xmlns:p14="http://schemas.microsoft.com/office/powerpoint/2010/main" val="131727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8" y="270453"/>
            <a:ext cx="8596668" cy="734098"/>
          </a:xfrm>
        </p:spPr>
        <p:txBody>
          <a:bodyPr>
            <a:normAutofit/>
          </a:bodyPr>
          <a:lstStyle/>
          <a:p>
            <a:r>
              <a:rPr lang="en-IN" sz="4000" b="1" dirty="0">
                <a:solidFill>
                  <a:schemeClr val="accent6"/>
                </a:solidFill>
                <a:latin typeface="Trebuchet MS" panose="020B0603020202020204" pitchFamily="34" charset="0"/>
              </a:rPr>
              <a:t>CONTENTS</a:t>
            </a:r>
            <a:r>
              <a:rPr lang="en-IN" sz="4000" b="1" dirty="0">
                <a:solidFill>
                  <a:schemeClr val="accent6"/>
                </a:solidFill>
              </a:rPr>
              <a:t>:</a:t>
            </a:r>
          </a:p>
        </p:txBody>
      </p:sp>
      <p:sp>
        <p:nvSpPr>
          <p:cNvPr id="3" name="Content Placeholder 2"/>
          <p:cNvSpPr>
            <a:spLocks noGrp="1"/>
          </p:cNvSpPr>
          <p:nvPr>
            <p:ph idx="1"/>
          </p:nvPr>
        </p:nvSpPr>
        <p:spPr>
          <a:xfrm>
            <a:off x="406878" y="1004551"/>
            <a:ext cx="8596668" cy="4598426"/>
          </a:xfrm>
        </p:spPr>
        <p:txBody>
          <a:bodyPr>
            <a:normAutofit lnSpcReduction="10000"/>
          </a:bodyPr>
          <a:lstStyle/>
          <a:p>
            <a:pPr marL="0" indent="0">
              <a:buNone/>
            </a:pPr>
            <a:endParaRPr lang="en-IN" sz="2400" dirty="0">
              <a:solidFill>
                <a:schemeClr val="accent2">
                  <a:lumMod val="75000"/>
                </a:schemeClr>
              </a:solidFill>
            </a:endParaRPr>
          </a:p>
          <a:p>
            <a:pPr marL="0" indent="0">
              <a:buNone/>
            </a:pPr>
            <a:r>
              <a:rPr lang="en-IN" sz="2400" dirty="0">
                <a:solidFill>
                  <a:srgbClr val="92D050"/>
                </a:solidFill>
                <a:latin typeface="Trebuchet MS" panose="020B0603020202020204" pitchFamily="34" charset="0"/>
              </a:rPr>
              <a:t>1. INTRODUCTION</a:t>
            </a:r>
          </a:p>
          <a:p>
            <a:pPr marL="0" indent="0">
              <a:buNone/>
            </a:pPr>
            <a:r>
              <a:rPr lang="en-IN" sz="2400" dirty="0">
                <a:solidFill>
                  <a:srgbClr val="92D050"/>
                </a:solidFill>
                <a:latin typeface="Trebuchet MS" panose="020B0603020202020204" pitchFamily="34" charset="0"/>
              </a:rPr>
              <a:t>2. REFERENCES</a:t>
            </a:r>
          </a:p>
          <a:p>
            <a:pPr marL="0" indent="0">
              <a:buNone/>
            </a:pPr>
            <a:r>
              <a:rPr lang="en-IN" sz="2400" dirty="0">
                <a:solidFill>
                  <a:srgbClr val="92D050"/>
                </a:solidFill>
                <a:latin typeface="Trebuchet MS" panose="020B0603020202020204" pitchFamily="34" charset="0"/>
              </a:rPr>
              <a:t>2. ABSTRACTION</a:t>
            </a:r>
          </a:p>
          <a:p>
            <a:pPr marL="0" indent="0">
              <a:buNone/>
            </a:pPr>
            <a:r>
              <a:rPr lang="en-IN" sz="2400" dirty="0">
                <a:solidFill>
                  <a:srgbClr val="92D050"/>
                </a:solidFill>
                <a:latin typeface="Trebuchet MS" panose="020B0603020202020204" pitchFamily="34" charset="0"/>
              </a:rPr>
              <a:t>3. LITERATURE SURVEY</a:t>
            </a:r>
          </a:p>
          <a:p>
            <a:pPr marL="0" indent="0">
              <a:buNone/>
            </a:pPr>
            <a:r>
              <a:rPr lang="en-IN" sz="2400" dirty="0">
                <a:solidFill>
                  <a:srgbClr val="92D050"/>
                </a:solidFill>
                <a:latin typeface="Trebuchet MS" panose="020B0603020202020204" pitchFamily="34" charset="0"/>
              </a:rPr>
              <a:t>4. EXISTING SYSTEM</a:t>
            </a:r>
          </a:p>
          <a:p>
            <a:pPr marL="0" indent="0">
              <a:buNone/>
            </a:pPr>
            <a:r>
              <a:rPr lang="en-IN" sz="2400" dirty="0">
                <a:solidFill>
                  <a:srgbClr val="92D050"/>
                </a:solidFill>
                <a:latin typeface="Trebuchet MS" panose="020B0603020202020204" pitchFamily="34" charset="0"/>
              </a:rPr>
              <a:t>5. PROPOSED SYSTEM</a:t>
            </a:r>
          </a:p>
          <a:p>
            <a:pPr marL="0" indent="0">
              <a:buNone/>
            </a:pPr>
            <a:r>
              <a:rPr lang="en-IN" sz="2400" dirty="0">
                <a:solidFill>
                  <a:srgbClr val="92D050"/>
                </a:solidFill>
                <a:latin typeface="Trebuchet MS" panose="020B0603020202020204" pitchFamily="34" charset="0"/>
              </a:rPr>
              <a:t>6. SYSTEM DESIGN</a:t>
            </a:r>
          </a:p>
          <a:p>
            <a:pPr marL="0" indent="0">
              <a:buNone/>
            </a:pPr>
            <a:r>
              <a:rPr lang="en-IN" sz="2400" dirty="0">
                <a:solidFill>
                  <a:srgbClr val="92D050"/>
                </a:solidFill>
                <a:latin typeface="Trebuchet MS" panose="020B0603020202020204" pitchFamily="34" charset="0"/>
              </a:rPr>
              <a:t>7. REQUIREMENT SPECIFICATIONS</a:t>
            </a:r>
          </a:p>
          <a:p>
            <a:pPr marL="0" indent="0">
              <a:buNone/>
            </a:pPr>
            <a:r>
              <a:rPr lang="en-IN" sz="2400" dirty="0">
                <a:solidFill>
                  <a:srgbClr val="92D050"/>
                </a:solidFill>
                <a:latin typeface="Trebuchet MS" panose="020B0603020202020204" pitchFamily="34" charset="0"/>
              </a:rPr>
              <a:t>8. SCREENSHOTS </a:t>
            </a:r>
          </a:p>
          <a:p>
            <a:pPr marL="0" indent="0">
              <a:buNone/>
            </a:pPr>
            <a:r>
              <a:rPr lang="en-IN" sz="2400" dirty="0">
                <a:solidFill>
                  <a:srgbClr val="92D050"/>
                </a:solidFill>
                <a:latin typeface="Trebuchet MS" panose="020B0603020202020204" pitchFamily="34" charset="0"/>
              </a:rPr>
              <a:t>9. CONCLUSION AND FUTURE ENHANCEMENT</a:t>
            </a:r>
          </a:p>
        </p:txBody>
      </p:sp>
    </p:spTree>
    <p:extLst>
      <p:ext uri="{BB962C8B-B14F-4D97-AF65-F5344CB8AC3E}">
        <p14:creationId xmlns:p14="http://schemas.microsoft.com/office/powerpoint/2010/main" val="195243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09B1-9FD7-4B38-AF9F-D3A8C15F9EB1}"/>
              </a:ext>
            </a:extLst>
          </p:cNvPr>
          <p:cNvSpPr>
            <a:spLocks noGrp="1"/>
          </p:cNvSpPr>
          <p:nvPr>
            <p:ph type="ctrTitle"/>
          </p:nvPr>
        </p:nvSpPr>
        <p:spPr>
          <a:xfrm>
            <a:off x="1524000" y="674703"/>
            <a:ext cx="9144000" cy="772357"/>
          </a:xfrm>
        </p:spPr>
        <p:txBody>
          <a:bodyPr>
            <a:normAutofit/>
          </a:bodyPr>
          <a:lstStyle/>
          <a:p>
            <a:r>
              <a:rPr lang="en-US" sz="4000" b="1" dirty="0">
                <a:solidFill>
                  <a:schemeClr val="accent6"/>
                </a:solidFill>
                <a:latin typeface="Trebuchet MS" panose="020B0603020202020204" pitchFamily="34" charset="0"/>
              </a:rPr>
              <a:t>Introduction</a:t>
            </a:r>
          </a:p>
        </p:txBody>
      </p:sp>
      <p:pic>
        <p:nvPicPr>
          <p:cNvPr id="5" name="Picture 4">
            <a:extLst>
              <a:ext uri="{FF2B5EF4-FFF2-40B4-BE49-F238E27FC236}">
                <a16:creationId xmlns:a16="http://schemas.microsoft.com/office/drawing/2014/main" id="{F573E536-4B00-4F47-B549-EF1D7ACF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7" y="905524"/>
            <a:ext cx="3000422" cy="2308194"/>
          </a:xfrm>
          <a:prstGeom prst="rect">
            <a:avLst/>
          </a:prstGeom>
        </p:spPr>
      </p:pic>
      <p:sp>
        <p:nvSpPr>
          <p:cNvPr id="8" name="TextBox 7">
            <a:extLst>
              <a:ext uri="{FF2B5EF4-FFF2-40B4-BE49-F238E27FC236}">
                <a16:creationId xmlns:a16="http://schemas.microsoft.com/office/drawing/2014/main" id="{CD63887B-4E80-40F5-A1FA-2B4D83CB441F}"/>
              </a:ext>
            </a:extLst>
          </p:cNvPr>
          <p:cNvSpPr txBox="1"/>
          <p:nvPr/>
        </p:nvSpPr>
        <p:spPr>
          <a:xfrm>
            <a:off x="4199137" y="1819922"/>
            <a:ext cx="7264663"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4A021"/>
                </a:solidFill>
                <a:latin typeface="Trebuchet MS" panose="020B0603020202020204" pitchFamily="34" charset="0"/>
              </a:rPr>
              <a:t>Recycling is one of the important approaches taken for managing waste effectively. It is a process of collecting and processing unwanted materials to be turned into new products.</a:t>
            </a:r>
          </a:p>
          <a:p>
            <a:endParaRPr lang="en-IN" sz="1800" kern="1200" dirty="0">
              <a:solidFill>
                <a:srgbClr val="54A021"/>
              </a:solidFill>
              <a:latin typeface="Trebuchet MS" panose="020B0603020202020204" pitchFamily="34" charset="0"/>
            </a:endParaRPr>
          </a:p>
          <a:p>
            <a:pPr marL="285750" indent="-285750">
              <a:buFont typeface="Arial" panose="020B0604020202020204" pitchFamily="34" charset="0"/>
              <a:buChar char="•"/>
            </a:pPr>
            <a:r>
              <a:rPr lang="en-US" sz="1800" kern="1200" dirty="0">
                <a:solidFill>
                  <a:srgbClr val="54A021"/>
                </a:solidFill>
                <a:latin typeface="Trebuchet MS" panose="020B0603020202020204" pitchFamily="34" charset="0"/>
              </a:rPr>
              <a:t>Recently, many countries are moving towards systematic techniques in managing waste. With the growth of the Information Technology, the trend is clear that the use of technology in managing waste is getting attention nowadays.</a:t>
            </a:r>
          </a:p>
          <a:p>
            <a:endParaRPr lang="en-IN" sz="1800" kern="1200" dirty="0">
              <a:solidFill>
                <a:srgbClr val="54A021"/>
              </a:solidFill>
              <a:latin typeface="Trebuchet MS" panose="020B0603020202020204" pitchFamily="34" charset="0"/>
            </a:endParaRPr>
          </a:p>
          <a:p>
            <a:pPr marL="285750" indent="-285750">
              <a:buFont typeface="Arial" panose="020B0604020202020204" pitchFamily="34" charset="0"/>
              <a:buChar char="•"/>
            </a:pPr>
            <a:r>
              <a:rPr lang="en-US" sz="1800" kern="1200" dirty="0">
                <a:solidFill>
                  <a:srgbClr val="54A021"/>
                </a:solidFill>
                <a:latin typeface="Trebuchet MS" panose="020B0603020202020204" pitchFamily="34" charset="0"/>
              </a:rPr>
              <a:t>The utilization of techniques such as ,image processing, RFID can successfully indicate that technology is capable in providing a facility for the authority to manage waste effectively.</a:t>
            </a:r>
          </a:p>
        </p:txBody>
      </p:sp>
      <p:pic>
        <p:nvPicPr>
          <p:cNvPr id="10" name="Picture 9">
            <a:extLst>
              <a:ext uri="{FF2B5EF4-FFF2-40B4-BE49-F238E27FC236}">
                <a16:creationId xmlns:a16="http://schemas.microsoft.com/office/drawing/2014/main" id="{06298FD4-ED0F-4738-A663-6BD9A7A0B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47" y="3429000"/>
            <a:ext cx="3012325" cy="2308194"/>
          </a:xfrm>
          <a:prstGeom prst="rect">
            <a:avLst/>
          </a:prstGeom>
        </p:spPr>
      </p:pic>
    </p:spTree>
    <p:extLst>
      <p:ext uri="{BB962C8B-B14F-4D97-AF65-F5344CB8AC3E}">
        <p14:creationId xmlns:p14="http://schemas.microsoft.com/office/powerpoint/2010/main" val="86203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9EA35-3AFB-4097-981B-A032191446F7}"/>
              </a:ext>
            </a:extLst>
          </p:cNvPr>
          <p:cNvSpPr txBox="1"/>
          <p:nvPr/>
        </p:nvSpPr>
        <p:spPr>
          <a:xfrm>
            <a:off x="798990" y="727969"/>
            <a:ext cx="10662082" cy="3139321"/>
          </a:xfrm>
          <a:prstGeom prst="rect">
            <a:avLst/>
          </a:prstGeom>
          <a:noFill/>
        </p:spPr>
        <p:txBody>
          <a:bodyPr wrap="square" rtlCol="0">
            <a:spAutoFit/>
          </a:bodyPr>
          <a:lstStyle/>
          <a:p>
            <a:pPr marL="285750" indent="-285750">
              <a:buFont typeface="Arial" panose="020B0604020202020204" pitchFamily="34" charset="0"/>
              <a:buChar char="•"/>
            </a:pPr>
            <a:r>
              <a:rPr lang="en-US" sz="1800" kern="1200" dirty="0">
                <a:solidFill>
                  <a:srgbClr val="54A021"/>
                </a:solidFill>
                <a:latin typeface="Trebuchet MS" panose="020B0603020202020204" pitchFamily="34" charset="0"/>
              </a:rPr>
              <a:t>Our system implements the developed system into a standard recycle bin and maintaining the conventional procedure for the user to dump the waste. Our product evaluates the dump waste according to its weight, type, number and shape of the recycle waste. </a:t>
            </a:r>
          </a:p>
          <a:p>
            <a:endParaRPr lang="en-US" sz="1800" kern="1200" dirty="0">
              <a:solidFill>
                <a:srgbClr val="54A021"/>
              </a:solidFill>
              <a:latin typeface="Trebuchet MS" panose="020B0603020202020204" pitchFamily="34" charset="0"/>
            </a:endParaRPr>
          </a:p>
          <a:p>
            <a:pPr marL="285750" indent="-285750">
              <a:buFont typeface="Arial" panose="020B0604020202020204" pitchFamily="34" charset="0"/>
              <a:buChar char="•"/>
            </a:pPr>
            <a:r>
              <a:rPr lang="en-US" sz="1800" kern="1200" dirty="0">
                <a:solidFill>
                  <a:srgbClr val="54A021"/>
                </a:solidFill>
                <a:latin typeface="Trebuchet MS" panose="020B0603020202020204" pitchFamily="34" charset="0"/>
              </a:rPr>
              <a:t>This will benefit the users as well as the authorities that involved in waste management as all the transactions will be recorded in archive of this automated system. </a:t>
            </a:r>
          </a:p>
          <a:p>
            <a:endParaRPr lang="en-US" sz="1800" kern="1200" dirty="0">
              <a:solidFill>
                <a:srgbClr val="54A021"/>
              </a:solidFill>
              <a:latin typeface="Trebuchet MS" panose="020B0603020202020204" pitchFamily="34" charset="0"/>
            </a:endParaRPr>
          </a:p>
          <a:p>
            <a:pPr marL="285750" indent="-285750">
              <a:buFont typeface="Arial" panose="020B0604020202020204" pitchFamily="34" charset="0"/>
              <a:buChar char="•"/>
            </a:pPr>
            <a:r>
              <a:rPr lang="en-US" sz="1800" kern="1200" dirty="0">
                <a:solidFill>
                  <a:srgbClr val="54A021"/>
                </a:solidFill>
                <a:latin typeface="Trebuchet MS" panose="020B0603020202020204" pitchFamily="34" charset="0"/>
              </a:rPr>
              <a:t>Apparently, this product will emerge “waste to wealth” concept by motivating and encouraging people to recycle as they will be rewarded and eventually increase their awareness on the importance of waste  recycling. </a:t>
            </a:r>
          </a:p>
          <a:p>
            <a:endParaRPr lang="en-US" dirty="0"/>
          </a:p>
        </p:txBody>
      </p:sp>
      <p:pic>
        <p:nvPicPr>
          <p:cNvPr id="4" name="Picture 3">
            <a:extLst>
              <a:ext uri="{FF2B5EF4-FFF2-40B4-BE49-F238E27FC236}">
                <a16:creationId xmlns:a16="http://schemas.microsoft.com/office/drawing/2014/main" id="{A46136E0-53BC-4A4D-84D2-9A8CDD956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85" y="3867290"/>
            <a:ext cx="2265702" cy="2453424"/>
          </a:xfrm>
          <a:prstGeom prst="rect">
            <a:avLst/>
          </a:prstGeom>
        </p:spPr>
      </p:pic>
      <p:pic>
        <p:nvPicPr>
          <p:cNvPr id="6" name="Picture 5">
            <a:extLst>
              <a:ext uri="{FF2B5EF4-FFF2-40B4-BE49-F238E27FC236}">
                <a16:creationId xmlns:a16="http://schemas.microsoft.com/office/drawing/2014/main" id="{CB7F57BF-0868-4E9B-B4A8-8CBECE40C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415" y="3867290"/>
            <a:ext cx="4910328" cy="2453424"/>
          </a:xfrm>
          <a:prstGeom prst="rect">
            <a:avLst/>
          </a:prstGeom>
        </p:spPr>
      </p:pic>
    </p:spTree>
    <p:extLst>
      <p:ext uri="{BB962C8B-B14F-4D97-AF65-F5344CB8AC3E}">
        <p14:creationId xmlns:p14="http://schemas.microsoft.com/office/powerpoint/2010/main" val="358338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03" y="388987"/>
            <a:ext cx="8596668" cy="862940"/>
          </a:xfrm>
        </p:spPr>
        <p:txBody>
          <a:bodyPr anchor="t">
            <a:normAutofit/>
          </a:bodyPr>
          <a:lstStyle/>
          <a:p>
            <a:r>
              <a:rPr lang="en-IN" sz="4000" dirty="0">
                <a:solidFill>
                  <a:schemeClr val="accent6"/>
                </a:solidFill>
                <a:latin typeface="Trebuchet MS" panose="020B0603020202020204" pitchFamily="34" charset="0"/>
              </a:rPr>
              <a:t>REFERENCES:</a:t>
            </a:r>
          </a:p>
        </p:txBody>
      </p:sp>
      <p:sp>
        <p:nvSpPr>
          <p:cNvPr id="3" name="Content Placeholder 2"/>
          <p:cNvSpPr>
            <a:spLocks noGrp="1"/>
          </p:cNvSpPr>
          <p:nvPr>
            <p:ph idx="1"/>
          </p:nvPr>
        </p:nvSpPr>
        <p:spPr>
          <a:xfrm>
            <a:off x="451703" y="1322773"/>
            <a:ext cx="8596668" cy="5335604"/>
          </a:xfrm>
        </p:spPr>
        <p:txBody>
          <a:bodyPr>
            <a:normAutofit fontScale="25000" lnSpcReduction="20000"/>
          </a:bodyPr>
          <a:lstStyle/>
          <a:p>
            <a:pPr marL="0" indent="0">
              <a:buNone/>
            </a:pPr>
            <a:endParaRPr lang="en-IN" dirty="0"/>
          </a:p>
          <a:p>
            <a:r>
              <a:rPr lang="en-IN" sz="7200" dirty="0" err="1">
                <a:solidFill>
                  <a:schemeClr val="accent6"/>
                </a:solidFill>
                <a:latin typeface="Trebuchet MS" panose="020B0603020202020204" pitchFamily="34" charset="0"/>
              </a:rPr>
              <a:t>Maofic</a:t>
            </a:r>
            <a:r>
              <a:rPr lang="en-IN" sz="7200" dirty="0">
                <a:solidFill>
                  <a:schemeClr val="accent6"/>
                </a:solidFill>
                <a:latin typeface="Trebuchet MS" panose="020B0603020202020204" pitchFamily="34" charset="0"/>
              </a:rPr>
              <a:t> Farhan Karin, </a:t>
            </a:r>
            <a:r>
              <a:rPr lang="en-IN" sz="7200" dirty="0" err="1">
                <a:solidFill>
                  <a:schemeClr val="accent6"/>
                </a:solidFill>
                <a:latin typeface="Trebuchet MS" panose="020B0603020202020204" pitchFamily="34" charset="0"/>
              </a:rPr>
              <a:t>Khandaker</a:t>
            </a:r>
            <a:r>
              <a:rPr lang="en-IN" sz="7200" dirty="0">
                <a:solidFill>
                  <a:schemeClr val="accent6"/>
                </a:solidFill>
                <a:latin typeface="Trebuchet MS" panose="020B0603020202020204" pitchFamily="34" charset="0"/>
              </a:rPr>
              <a:t> Sharif Noor, Hasan U. </a:t>
            </a:r>
            <a:r>
              <a:rPr lang="en-IN" sz="7200" dirty="0" err="1">
                <a:solidFill>
                  <a:schemeClr val="accent6"/>
                </a:solidFill>
                <a:latin typeface="Trebuchet MS" panose="020B0603020202020204" pitchFamily="34" charset="0"/>
              </a:rPr>
              <a:t>Zaman</a:t>
            </a:r>
            <a:r>
              <a:rPr lang="en-IN" sz="7200" dirty="0">
                <a:solidFill>
                  <a:schemeClr val="accent6"/>
                </a:solidFill>
                <a:latin typeface="Trebuchet MS" panose="020B0603020202020204" pitchFamily="34" charset="0"/>
              </a:rPr>
              <a:t> Department of Electrical &amp; Computer </a:t>
            </a:r>
            <a:r>
              <a:rPr lang="en-IN" sz="7200" dirty="0" err="1">
                <a:solidFill>
                  <a:schemeClr val="accent6"/>
                </a:solidFill>
                <a:latin typeface="Trebuchet MS" panose="020B0603020202020204" pitchFamily="34" charset="0"/>
              </a:rPr>
              <a:t>EngineeringNorth</a:t>
            </a:r>
            <a:r>
              <a:rPr lang="en-IN" sz="7200" dirty="0">
                <a:solidFill>
                  <a:schemeClr val="accent6"/>
                </a:solidFill>
                <a:latin typeface="Trebuchet MS" panose="020B0603020202020204" pitchFamily="34" charset="0"/>
              </a:rPr>
              <a:t> South University “Hardware Based Design and Implementation of a Bottle Recycling Machine using </a:t>
            </a:r>
            <a:r>
              <a:rPr lang="en-IN" sz="7200" dirty="0" err="1">
                <a:solidFill>
                  <a:schemeClr val="accent6"/>
                </a:solidFill>
                <a:latin typeface="Trebuchet MS" panose="020B0603020202020204" pitchFamily="34" charset="0"/>
              </a:rPr>
              <a:t>FPGA”proceedings</a:t>
            </a:r>
            <a:r>
              <a:rPr lang="en-IN" sz="7200" dirty="0">
                <a:solidFill>
                  <a:schemeClr val="accent6"/>
                </a:solidFill>
                <a:latin typeface="Trebuchet MS" panose="020B0603020202020204" pitchFamily="34" charset="0"/>
              </a:rPr>
              <a:t> of 978-1-5090-1181-0/16/$31.00 ©2016 IEEE.</a:t>
            </a:r>
          </a:p>
          <a:p>
            <a:pPr>
              <a:buFont typeface="Arial" panose="020B0604020202020204" pitchFamily="34" charset="0"/>
              <a:buChar char="•"/>
            </a:pPr>
            <a:endParaRPr lang="en-IN" sz="7200" dirty="0">
              <a:solidFill>
                <a:schemeClr val="accent6"/>
              </a:solidFill>
              <a:latin typeface="Trebuchet MS" panose="020B0603020202020204" pitchFamily="34" charset="0"/>
            </a:endParaRPr>
          </a:p>
          <a:p>
            <a:r>
              <a:rPr lang="en-IN" sz="7200" dirty="0">
                <a:solidFill>
                  <a:schemeClr val="accent6"/>
                </a:solidFill>
                <a:latin typeface="Trebuchet MS" panose="020B0603020202020204" pitchFamily="34" charset="0"/>
              </a:rPr>
              <a:t>Muhammad Ali Qureshi, Abdul Aziz &amp; Hafiz </a:t>
            </a:r>
            <a:r>
              <a:rPr lang="en-IN" sz="7200" dirty="0" err="1">
                <a:solidFill>
                  <a:schemeClr val="accent6"/>
                </a:solidFill>
                <a:latin typeface="Trebuchet MS" panose="020B0603020202020204" pitchFamily="34" charset="0"/>
              </a:rPr>
              <a:t>Faiz</a:t>
            </a:r>
            <a:r>
              <a:rPr lang="en-IN" sz="7200" dirty="0">
                <a:solidFill>
                  <a:schemeClr val="accent6"/>
                </a:solidFill>
                <a:latin typeface="Trebuchet MS" panose="020B0603020202020204" pitchFamily="34" charset="0"/>
              </a:rPr>
              <a:t> Rasool “Design and Implementation of Automatic Ticket </a:t>
            </a:r>
            <a:r>
              <a:rPr lang="en-IN" sz="7200" dirty="0" err="1">
                <a:solidFill>
                  <a:schemeClr val="accent6"/>
                </a:solidFill>
                <a:latin typeface="Trebuchet MS" panose="020B0603020202020204" pitchFamily="34" charset="0"/>
              </a:rPr>
              <a:t>Systemusing</a:t>
            </a:r>
            <a:r>
              <a:rPr lang="en-IN" sz="7200" dirty="0">
                <a:solidFill>
                  <a:schemeClr val="accent6"/>
                </a:solidFill>
                <a:latin typeface="Trebuchet MS" panose="020B0603020202020204" pitchFamily="34" charset="0"/>
              </a:rPr>
              <a:t> Verilog HDL” proceedings of international conference on Information Technology, pp- 707-712 IPCSIT vol.17 (2011) © (2011) IACSIT Press, Singapore.</a:t>
            </a:r>
          </a:p>
          <a:p>
            <a:pPr>
              <a:buFont typeface="Arial" panose="020B0604020202020204" pitchFamily="34" charset="0"/>
              <a:buChar char="•"/>
            </a:pPr>
            <a:endParaRPr lang="en-IN" sz="7200" dirty="0">
              <a:solidFill>
                <a:schemeClr val="accent6"/>
              </a:solidFill>
              <a:latin typeface="Trebuchet MS" panose="020B0603020202020204" pitchFamily="34" charset="0"/>
            </a:endParaRPr>
          </a:p>
          <a:p>
            <a:r>
              <a:rPr lang="en-IN" sz="7200" dirty="0" err="1">
                <a:solidFill>
                  <a:schemeClr val="accent6"/>
                </a:solidFill>
                <a:latin typeface="Trebuchet MS" panose="020B0603020202020204" pitchFamily="34" charset="0"/>
              </a:rPr>
              <a:t>Seyed</a:t>
            </a:r>
            <a:r>
              <a:rPr lang="en-IN" sz="7200" dirty="0">
                <a:solidFill>
                  <a:schemeClr val="accent6"/>
                </a:solidFill>
                <a:latin typeface="Trebuchet MS" panose="020B0603020202020204" pitchFamily="34" charset="0"/>
              </a:rPr>
              <a:t> Bahram </a:t>
            </a:r>
            <a:r>
              <a:rPr lang="en-IN" sz="7200" dirty="0" err="1">
                <a:solidFill>
                  <a:schemeClr val="accent6"/>
                </a:solidFill>
                <a:latin typeface="Trebuchet MS" panose="020B0603020202020204" pitchFamily="34" charset="0"/>
              </a:rPr>
              <a:t>Zahir</a:t>
            </a:r>
            <a:r>
              <a:rPr lang="en-IN" sz="7200" dirty="0">
                <a:solidFill>
                  <a:schemeClr val="accent6"/>
                </a:solidFill>
                <a:latin typeface="Trebuchet MS" panose="020B0603020202020204" pitchFamily="34" charset="0"/>
              </a:rPr>
              <a:t> </a:t>
            </a:r>
            <a:r>
              <a:rPr lang="en-IN" sz="7200" dirty="0" err="1">
                <a:solidFill>
                  <a:schemeClr val="accent6"/>
                </a:solidFill>
                <a:latin typeface="Trebuchet MS" panose="020B0603020202020204" pitchFamily="34" charset="0"/>
              </a:rPr>
              <a:t>Azami</a:t>
            </a:r>
            <a:r>
              <a:rPr lang="en-IN" sz="7200" dirty="0">
                <a:solidFill>
                  <a:schemeClr val="accent6"/>
                </a:solidFill>
                <a:latin typeface="Trebuchet MS" panose="020B0603020202020204" pitchFamily="34" charset="0"/>
              </a:rPr>
              <a:t> &amp; Mohammad </a:t>
            </a:r>
            <a:r>
              <a:rPr lang="en-IN" sz="7200" dirty="0" err="1">
                <a:solidFill>
                  <a:schemeClr val="accent6"/>
                </a:solidFill>
                <a:latin typeface="Trebuchet MS" panose="020B0603020202020204" pitchFamily="34" charset="0"/>
              </a:rPr>
              <a:t>Tanabian</a:t>
            </a:r>
            <a:r>
              <a:rPr lang="en-IN" sz="7200" dirty="0">
                <a:solidFill>
                  <a:schemeClr val="accent6"/>
                </a:solidFill>
                <a:latin typeface="Trebuchet MS" panose="020B0603020202020204" pitchFamily="34" charset="0"/>
              </a:rPr>
              <a:t> “Automatic Mobile Payment on a non- Connected </a:t>
            </a:r>
            <a:r>
              <a:rPr lang="en-IN" sz="7200" dirty="0" err="1">
                <a:solidFill>
                  <a:schemeClr val="accent6"/>
                </a:solidFill>
                <a:latin typeface="Trebuchet MS" panose="020B0603020202020204" pitchFamily="34" charset="0"/>
              </a:rPr>
              <a:t>VendingMachine</a:t>
            </a:r>
            <a:r>
              <a:rPr lang="en-IN" sz="7200" dirty="0">
                <a:solidFill>
                  <a:schemeClr val="accent6"/>
                </a:solidFill>
                <a:latin typeface="Trebuchet MS" panose="020B0603020202020204" pitchFamily="34" charset="0"/>
              </a:rPr>
              <a:t>” proceedings of Canadian Conference on Electrical and Computer Engineering, May 2004, pp- 731-734 Niagara Falls, </a:t>
            </a:r>
            <a:r>
              <a:rPr lang="en-IN" sz="7200" dirty="0" err="1">
                <a:solidFill>
                  <a:schemeClr val="accent6"/>
                </a:solidFill>
                <a:latin typeface="Trebuchet MS" panose="020B0603020202020204" pitchFamily="34" charset="0"/>
              </a:rPr>
              <a:t>Ontario,Canada</a:t>
            </a:r>
            <a:r>
              <a:rPr lang="en-IN" sz="7200" dirty="0">
                <a:solidFill>
                  <a:schemeClr val="accent6"/>
                </a:solidFill>
                <a:latin typeface="Trebuchet MS" panose="020B0603020202020204" pitchFamily="34" charset="0"/>
              </a:rPr>
              <a:t>.</a:t>
            </a:r>
          </a:p>
          <a:p>
            <a:pPr marL="0" indent="0">
              <a:buNone/>
            </a:pPr>
            <a:endParaRPr lang="en-IN" sz="7200" dirty="0">
              <a:solidFill>
                <a:schemeClr val="accent6"/>
              </a:solidFill>
              <a:latin typeface="Trebuchet MS" panose="020B0603020202020204" pitchFamily="34" charset="0"/>
            </a:endParaRPr>
          </a:p>
          <a:p>
            <a:r>
              <a:rPr lang="en-IN" sz="7200" dirty="0">
                <a:solidFill>
                  <a:schemeClr val="accent6"/>
                </a:solidFill>
                <a:latin typeface="Trebuchet MS" panose="020B0603020202020204" pitchFamily="34" charset="0"/>
              </a:rPr>
              <a:t>K. </a:t>
            </a:r>
            <a:r>
              <a:rPr lang="en-IN" sz="7200" dirty="0" err="1">
                <a:solidFill>
                  <a:schemeClr val="accent6"/>
                </a:solidFill>
                <a:latin typeface="Trebuchet MS" panose="020B0603020202020204" pitchFamily="34" charset="0"/>
              </a:rPr>
              <a:t>Martinko</a:t>
            </a:r>
            <a:r>
              <a:rPr lang="en-IN" sz="7200" dirty="0">
                <a:solidFill>
                  <a:schemeClr val="accent6"/>
                </a:solidFill>
                <a:latin typeface="Trebuchet MS" panose="020B0603020202020204" pitchFamily="34" charset="0"/>
              </a:rPr>
              <a:t>, "Pay for your subway ride in Beijing by recycling a plastic bottle",</a:t>
            </a:r>
            <a:r>
              <a:rPr lang="en-IN" sz="7200" dirty="0" err="1">
                <a:solidFill>
                  <a:schemeClr val="accent6"/>
                </a:solidFill>
                <a:latin typeface="Trebuchet MS" panose="020B0603020202020204" pitchFamily="34" charset="0"/>
              </a:rPr>
              <a:t>TreeHugger</a:t>
            </a:r>
            <a:r>
              <a:rPr lang="en-IN" sz="7200" dirty="0">
                <a:solidFill>
                  <a:schemeClr val="accent6"/>
                </a:solidFill>
                <a:latin typeface="Trebuchet MS" panose="020B0603020202020204" pitchFamily="34" charset="0"/>
              </a:rPr>
              <a:t>, 2014. [Online].Available: http://www.treehugger.com/culture/pay-your-subway-ride-beijingrecycling- plastic-bottle.html.</a:t>
            </a:r>
          </a:p>
          <a:p>
            <a:pPr marL="0" indent="0">
              <a:buNone/>
            </a:pPr>
            <a:r>
              <a:rPr lang="en-IN" sz="7200" dirty="0">
                <a:solidFill>
                  <a:schemeClr val="accent6"/>
                </a:solidFill>
                <a:latin typeface="Trebuchet MS" panose="020B0603020202020204" pitchFamily="34" charset="0"/>
              </a:rPr>
              <a:t>     [Accessed: 05-Jan-2016].</a:t>
            </a:r>
          </a:p>
          <a:p>
            <a:pPr marL="0" indent="0">
              <a:buNone/>
            </a:pPr>
            <a:r>
              <a:rPr lang="en-IN" dirty="0">
                <a:solidFill>
                  <a:schemeClr val="accent6"/>
                </a:solidFill>
                <a:latin typeface="Trebuchet MS" panose="020B0603020202020204" pitchFamily="34" charset="0"/>
              </a:rPr>
              <a:t>s</a:t>
            </a:r>
          </a:p>
        </p:txBody>
      </p:sp>
    </p:spTree>
    <p:extLst>
      <p:ext uri="{BB962C8B-B14F-4D97-AF65-F5344CB8AC3E}">
        <p14:creationId xmlns:p14="http://schemas.microsoft.com/office/powerpoint/2010/main" val="2196119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490</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Trebuchet MS</vt:lpstr>
      <vt:lpstr>Wingdings 3</vt:lpstr>
      <vt:lpstr>Office Theme</vt:lpstr>
      <vt:lpstr>          “SECOND PHASE PRESENTATION” BACHELOR OF ENGINEERING IN COMPUTER SCIENCE AND ENGINEERING   </vt:lpstr>
      <vt:lpstr>CONTENTS:</vt:lpstr>
      <vt:lpstr>Introduction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Pradnya Kadam</dc:creator>
  <cp:lastModifiedBy>falak khan</cp:lastModifiedBy>
  <cp:revision>4</cp:revision>
  <dcterms:created xsi:type="dcterms:W3CDTF">2021-06-20T17:54:35Z</dcterms:created>
  <dcterms:modified xsi:type="dcterms:W3CDTF">2021-06-22T14:33:10Z</dcterms:modified>
</cp:coreProperties>
</file>