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6" r:id="rId1"/>
  </p:sldMasterIdLst>
  <p:sldIdLst>
    <p:sldId id="256" r:id="rId2"/>
    <p:sldId id="258" r:id="rId3"/>
    <p:sldId id="257" r:id="rId4"/>
    <p:sldId id="259" r:id="rId5"/>
    <p:sldId id="260" r:id="rId6"/>
    <p:sldId id="261" r:id="rId7"/>
    <p:sldId id="265" r:id="rId8"/>
    <p:sldId id="262" r:id="rId9"/>
    <p:sldId id="263" r:id="rId10"/>
    <p:sldId id="264"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6" autoAdjust="0"/>
    <p:restoredTop sz="94660"/>
  </p:normalViewPr>
  <p:slideViewPr>
    <p:cSldViewPr snapToGrid="0">
      <p:cViewPr varScale="1">
        <p:scale>
          <a:sx n="86" d="100"/>
          <a:sy n="86" d="100"/>
        </p:scale>
        <p:origin x="73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lak khan" userId="56ff4c273d719123" providerId="LiveId" clId="{5B8168BA-441A-441E-9B11-85CBCEA9E831}"/>
    <pc:docChg chg="modSld">
      <pc:chgData name="falak khan" userId="56ff4c273d719123" providerId="LiveId" clId="{5B8168BA-441A-441E-9B11-85CBCEA9E831}" dt="2021-06-20T17:49:24.563" v="2" actId="1076"/>
      <pc:docMkLst>
        <pc:docMk/>
      </pc:docMkLst>
      <pc:sldChg chg="modSp mod">
        <pc:chgData name="falak khan" userId="56ff4c273d719123" providerId="LiveId" clId="{5B8168BA-441A-441E-9B11-85CBCEA9E831}" dt="2021-06-20T17:49:24.563" v="2" actId="1076"/>
        <pc:sldMkLst>
          <pc:docMk/>
          <pc:sldMk cId="201766139" sldId="267"/>
        </pc:sldMkLst>
        <pc:spChg chg="mod">
          <ac:chgData name="falak khan" userId="56ff4c273d719123" providerId="LiveId" clId="{5B8168BA-441A-441E-9B11-85CBCEA9E831}" dt="2021-06-20T17:48:01.826" v="1" actId="1076"/>
          <ac:spMkLst>
            <pc:docMk/>
            <pc:sldMk cId="201766139" sldId="267"/>
            <ac:spMk id="2" creationId="{00000000-0000-0000-0000-000000000000}"/>
          </ac:spMkLst>
        </pc:spChg>
        <pc:spChg chg="mod">
          <ac:chgData name="falak khan" userId="56ff4c273d719123" providerId="LiveId" clId="{5B8168BA-441A-441E-9B11-85CBCEA9E831}" dt="2021-06-20T17:49:24.563" v="2" actId="1076"/>
          <ac:spMkLst>
            <pc:docMk/>
            <pc:sldMk cId="201766139" sldId="26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622FB1-87ED-4825-A1D4-97ACF955E04B}"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95487-AA03-49C3-B787-F02FED00FF82}" type="slidenum">
              <a:rPr lang="en-IN" smtClean="0"/>
              <a:t>‹#›</a:t>
            </a:fld>
            <a:endParaRPr lang="en-IN"/>
          </a:p>
        </p:txBody>
      </p:sp>
    </p:spTree>
    <p:extLst>
      <p:ext uri="{BB962C8B-B14F-4D97-AF65-F5344CB8AC3E}">
        <p14:creationId xmlns:p14="http://schemas.microsoft.com/office/powerpoint/2010/main" val="3737949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22FB1-87ED-4825-A1D4-97ACF955E04B}"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95487-AA03-49C3-B787-F02FED00FF82}" type="slidenum">
              <a:rPr lang="en-IN" smtClean="0"/>
              <a:t>‹#›</a:t>
            </a:fld>
            <a:endParaRPr lang="en-IN"/>
          </a:p>
        </p:txBody>
      </p:sp>
    </p:spTree>
    <p:extLst>
      <p:ext uri="{BB962C8B-B14F-4D97-AF65-F5344CB8AC3E}">
        <p14:creationId xmlns:p14="http://schemas.microsoft.com/office/powerpoint/2010/main" val="248735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22FB1-87ED-4825-A1D4-97ACF955E04B}"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95487-AA03-49C3-B787-F02FED00FF8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33800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22FB1-87ED-4825-A1D4-97ACF955E04B}"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95487-AA03-49C3-B787-F02FED00FF82}" type="slidenum">
              <a:rPr lang="en-IN" smtClean="0"/>
              <a:t>‹#›</a:t>
            </a:fld>
            <a:endParaRPr lang="en-IN"/>
          </a:p>
        </p:txBody>
      </p:sp>
    </p:spTree>
    <p:extLst>
      <p:ext uri="{BB962C8B-B14F-4D97-AF65-F5344CB8AC3E}">
        <p14:creationId xmlns:p14="http://schemas.microsoft.com/office/powerpoint/2010/main" val="1251244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22FB1-87ED-4825-A1D4-97ACF955E04B}"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95487-AA03-49C3-B787-F02FED00FF8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8365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22FB1-87ED-4825-A1D4-97ACF955E04B}"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95487-AA03-49C3-B787-F02FED00FF82}" type="slidenum">
              <a:rPr lang="en-IN" smtClean="0"/>
              <a:t>‹#›</a:t>
            </a:fld>
            <a:endParaRPr lang="en-IN"/>
          </a:p>
        </p:txBody>
      </p:sp>
    </p:spTree>
    <p:extLst>
      <p:ext uri="{BB962C8B-B14F-4D97-AF65-F5344CB8AC3E}">
        <p14:creationId xmlns:p14="http://schemas.microsoft.com/office/powerpoint/2010/main" val="2790008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22FB1-87ED-4825-A1D4-97ACF955E04B}"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95487-AA03-49C3-B787-F02FED00FF82}" type="slidenum">
              <a:rPr lang="en-IN" smtClean="0"/>
              <a:t>‹#›</a:t>
            </a:fld>
            <a:endParaRPr lang="en-IN"/>
          </a:p>
        </p:txBody>
      </p:sp>
    </p:spTree>
    <p:extLst>
      <p:ext uri="{BB962C8B-B14F-4D97-AF65-F5344CB8AC3E}">
        <p14:creationId xmlns:p14="http://schemas.microsoft.com/office/powerpoint/2010/main" val="3701294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22FB1-87ED-4825-A1D4-97ACF955E04B}"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95487-AA03-49C3-B787-F02FED00FF82}" type="slidenum">
              <a:rPr lang="en-IN" smtClean="0"/>
              <a:t>‹#›</a:t>
            </a:fld>
            <a:endParaRPr lang="en-IN"/>
          </a:p>
        </p:txBody>
      </p:sp>
    </p:spTree>
    <p:extLst>
      <p:ext uri="{BB962C8B-B14F-4D97-AF65-F5344CB8AC3E}">
        <p14:creationId xmlns:p14="http://schemas.microsoft.com/office/powerpoint/2010/main" val="4134104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22FB1-87ED-4825-A1D4-97ACF955E04B}"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95487-AA03-49C3-B787-F02FED00FF82}" type="slidenum">
              <a:rPr lang="en-IN" smtClean="0"/>
              <a:t>‹#›</a:t>
            </a:fld>
            <a:endParaRPr lang="en-IN"/>
          </a:p>
        </p:txBody>
      </p:sp>
    </p:spTree>
    <p:extLst>
      <p:ext uri="{BB962C8B-B14F-4D97-AF65-F5344CB8AC3E}">
        <p14:creationId xmlns:p14="http://schemas.microsoft.com/office/powerpoint/2010/main" val="347002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22FB1-87ED-4825-A1D4-97ACF955E04B}"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95487-AA03-49C3-B787-F02FED00FF82}" type="slidenum">
              <a:rPr lang="en-IN" smtClean="0"/>
              <a:t>‹#›</a:t>
            </a:fld>
            <a:endParaRPr lang="en-IN"/>
          </a:p>
        </p:txBody>
      </p:sp>
    </p:spTree>
    <p:extLst>
      <p:ext uri="{BB962C8B-B14F-4D97-AF65-F5344CB8AC3E}">
        <p14:creationId xmlns:p14="http://schemas.microsoft.com/office/powerpoint/2010/main" val="2911132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622FB1-87ED-4825-A1D4-97ACF955E04B}" type="datetimeFigureOut">
              <a:rPr lang="en-IN" smtClean="0"/>
              <a:t>20-06-2021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995487-AA03-49C3-B787-F02FED00FF82}" type="slidenum">
              <a:rPr lang="en-IN" smtClean="0"/>
              <a:t>‹#›</a:t>
            </a:fld>
            <a:endParaRPr lang="en-IN"/>
          </a:p>
        </p:txBody>
      </p:sp>
    </p:spTree>
    <p:extLst>
      <p:ext uri="{BB962C8B-B14F-4D97-AF65-F5344CB8AC3E}">
        <p14:creationId xmlns:p14="http://schemas.microsoft.com/office/powerpoint/2010/main" val="318924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622FB1-87ED-4825-A1D4-97ACF955E04B}" type="datetimeFigureOut">
              <a:rPr lang="en-IN" smtClean="0"/>
              <a:t>20-06-2021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995487-AA03-49C3-B787-F02FED00FF82}" type="slidenum">
              <a:rPr lang="en-IN" smtClean="0"/>
              <a:t>‹#›</a:t>
            </a:fld>
            <a:endParaRPr lang="en-IN"/>
          </a:p>
        </p:txBody>
      </p:sp>
    </p:spTree>
    <p:extLst>
      <p:ext uri="{BB962C8B-B14F-4D97-AF65-F5344CB8AC3E}">
        <p14:creationId xmlns:p14="http://schemas.microsoft.com/office/powerpoint/2010/main" val="4171584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622FB1-87ED-4825-A1D4-97ACF955E04B}" type="datetimeFigureOut">
              <a:rPr lang="en-IN" smtClean="0"/>
              <a:t>20-06-2021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995487-AA03-49C3-B787-F02FED00FF82}" type="slidenum">
              <a:rPr lang="en-IN" smtClean="0"/>
              <a:t>‹#›</a:t>
            </a:fld>
            <a:endParaRPr lang="en-IN"/>
          </a:p>
        </p:txBody>
      </p:sp>
    </p:spTree>
    <p:extLst>
      <p:ext uri="{BB962C8B-B14F-4D97-AF65-F5344CB8AC3E}">
        <p14:creationId xmlns:p14="http://schemas.microsoft.com/office/powerpoint/2010/main" val="221365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22FB1-87ED-4825-A1D4-97ACF955E04B}" type="datetimeFigureOut">
              <a:rPr lang="en-IN" smtClean="0"/>
              <a:t>20-06-2021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995487-AA03-49C3-B787-F02FED00FF82}" type="slidenum">
              <a:rPr lang="en-IN" smtClean="0"/>
              <a:t>‹#›</a:t>
            </a:fld>
            <a:endParaRPr lang="en-IN"/>
          </a:p>
        </p:txBody>
      </p:sp>
    </p:spTree>
    <p:extLst>
      <p:ext uri="{BB962C8B-B14F-4D97-AF65-F5344CB8AC3E}">
        <p14:creationId xmlns:p14="http://schemas.microsoft.com/office/powerpoint/2010/main" val="1702388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622FB1-87ED-4825-A1D4-97ACF955E04B}" type="datetimeFigureOut">
              <a:rPr lang="en-IN" smtClean="0"/>
              <a:t>20-06-2021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995487-AA03-49C3-B787-F02FED00FF82}" type="slidenum">
              <a:rPr lang="en-IN" smtClean="0"/>
              <a:t>‹#›</a:t>
            </a:fld>
            <a:endParaRPr lang="en-IN"/>
          </a:p>
        </p:txBody>
      </p:sp>
    </p:spTree>
    <p:extLst>
      <p:ext uri="{BB962C8B-B14F-4D97-AF65-F5344CB8AC3E}">
        <p14:creationId xmlns:p14="http://schemas.microsoft.com/office/powerpoint/2010/main" val="1715635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22FB1-87ED-4825-A1D4-97ACF955E04B}" type="datetimeFigureOut">
              <a:rPr lang="en-IN" smtClean="0"/>
              <a:t>20-06-2021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995487-AA03-49C3-B787-F02FED00FF82}" type="slidenum">
              <a:rPr lang="en-IN" smtClean="0"/>
              <a:t>‹#›</a:t>
            </a:fld>
            <a:endParaRPr lang="en-IN"/>
          </a:p>
        </p:txBody>
      </p:sp>
    </p:spTree>
    <p:extLst>
      <p:ext uri="{BB962C8B-B14F-4D97-AF65-F5344CB8AC3E}">
        <p14:creationId xmlns:p14="http://schemas.microsoft.com/office/powerpoint/2010/main" val="146793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622FB1-87ED-4825-A1D4-97ACF955E04B}" type="datetimeFigureOut">
              <a:rPr lang="en-IN" smtClean="0"/>
              <a:t>20-06-2021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995487-AA03-49C3-B787-F02FED00FF82}" type="slidenum">
              <a:rPr lang="en-IN" smtClean="0"/>
              <a:t>‹#›</a:t>
            </a:fld>
            <a:endParaRPr lang="en-IN"/>
          </a:p>
        </p:txBody>
      </p:sp>
    </p:spTree>
    <p:extLst>
      <p:ext uri="{BB962C8B-B14F-4D97-AF65-F5344CB8AC3E}">
        <p14:creationId xmlns:p14="http://schemas.microsoft.com/office/powerpoint/2010/main" val="382008084"/>
      </p:ext>
    </p:extLst>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 id="2147484209" r:id="rId13"/>
    <p:sldLayoutId id="2147484210" r:id="rId14"/>
    <p:sldLayoutId id="2147484211" r:id="rId15"/>
    <p:sldLayoutId id="21474842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5237" y="1265736"/>
            <a:ext cx="5066330" cy="2245738"/>
          </a:xfrm>
        </p:spPr>
        <p:txBody>
          <a:bodyPr>
            <a:normAutofit fontScale="90000"/>
          </a:bodyPr>
          <a:lstStyle/>
          <a:p>
            <a:pPr algn="ct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r>
              <a:rPr lang="en-US" sz="2400" dirty="0">
                <a:solidFill>
                  <a:schemeClr val="tx2"/>
                </a:solidFill>
              </a:rPr>
              <a:t> </a:t>
            </a:r>
            <a:r>
              <a:rPr lang="en-US" sz="2000" dirty="0">
                <a:solidFill>
                  <a:schemeClr val="tx2"/>
                </a:solidFill>
              </a:rPr>
              <a:t>“SECOND PHASE PRESENTATION”</a:t>
            </a:r>
            <a:br>
              <a:rPr lang="en-US" sz="2000" dirty="0"/>
            </a:br>
            <a:r>
              <a:rPr lang="en-US" sz="2400" dirty="0">
                <a:solidFill>
                  <a:schemeClr val="tx2"/>
                </a:solidFill>
              </a:rPr>
              <a:t>BACHELOR OF ENGINEERING IN COMPUTER SCIENCE AND ENGINEERING</a:t>
            </a:r>
            <a:br>
              <a:rPr lang="en-US" sz="2400" dirty="0"/>
            </a:br>
            <a:br>
              <a:rPr lang="en-US" sz="2400" dirty="0"/>
            </a:br>
            <a:br>
              <a:rPr lang="en-IN" sz="2000" dirty="0"/>
            </a:br>
            <a:endParaRPr lang="en-IN" sz="2000" dirty="0"/>
          </a:p>
        </p:txBody>
      </p:sp>
      <p:sp>
        <p:nvSpPr>
          <p:cNvPr id="13" name="Subtitle 12"/>
          <p:cNvSpPr>
            <a:spLocks noGrp="1"/>
          </p:cNvSpPr>
          <p:nvPr>
            <p:ph type="subTitle" idx="1"/>
          </p:nvPr>
        </p:nvSpPr>
        <p:spPr>
          <a:xfrm>
            <a:off x="364176" y="5272592"/>
            <a:ext cx="7766936" cy="1116792"/>
          </a:xfrm>
        </p:spPr>
        <p:txBody>
          <a:bodyPr>
            <a:normAutofit fontScale="92500" lnSpcReduction="10000"/>
          </a:bodyPr>
          <a:lstStyle/>
          <a:p>
            <a:pPr algn="l"/>
            <a:r>
              <a:rPr lang="en-US" dirty="0">
                <a:solidFill>
                  <a:schemeClr val="tx2"/>
                </a:solidFill>
              </a:rPr>
              <a:t>PROJECT TEAM:</a:t>
            </a:r>
          </a:p>
          <a:p>
            <a:pPr algn="l"/>
            <a:r>
              <a:rPr lang="en-US" dirty="0">
                <a:solidFill>
                  <a:schemeClr val="tx2"/>
                </a:solidFill>
              </a:rPr>
              <a:t>ASHWINI.T       FALAQ.K       PRADNYA.P</a:t>
            </a:r>
            <a:endParaRPr lang="en-IN" dirty="0">
              <a:solidFill>
                <a:schemeClr val="tx2"/>
              </a:solidFill>
            </a:endParaRPr>
          </a:p>
          <a:p>
            <a:pPr algn="l"/>
            <a:r>
              <a:rPr lang="en-US" dirty="0">
                <a:solidFill>
                  <a:schemeClr val="tx2"/>
                </a:solidFill>
              </a:rPr>
              <a:t> TRUPTI.H         TRUPTI.M</a:t>
            </a:r>
          </a:p>
          <a:p>
            <a:pPr algn="l"/>
            <a:endParaRPr lang="en-IN" dirty="0"/>
          </a:p>
        </p:txBody>
      </p:sp>
      <p:pic>
        <p:nvPicPr>
          <p:cNvPr id="4" name="Picture 3">
            <a:extLst>
              <a:ext uri="{FF2B5EF4-FFF2-40B4-BE49-F238E27FC236}">
                <a16:creationId xmlns:a16="http://schemas.microsoft.com/office/drawing/2014/main" id="{1A4E161C-4F87-4F81-838E-B5B6731C8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824" y="61170"/>
            <a:ext cx="8178085" cy="1377538"/>
          </a:xfrm>
          <a:prstGeom prst="rect">
            <a:avLst/>
          </a:prstGeom>
        </p:spPr>
      </p:pic>
      <p:sp>
        <p:nvSpPr>
          <p:cNvPr id="6" name="Rectangle 5"/>
          <p:cNvSpPr/>
          <p:nvPr/>
        </p:nvSpPr>
        <p:spPr>
          <a:xfrm>
            <a:off x="364176" y="4384586"/>
            <a:ext cx="6096000" cy="646331"/>
          </a:xfrm>
          <a:prstGeom prst="rect">
            <a:avLst/>
          </a:prstGeom>
        </p:spPr>
        <p:txBody>
          <a:bodyPr>
            <a:spAutoFit/>
          </a:bodyPr>
          <a:lstStyle/>
          <a:p>
            <a:r>
              <a:rPr lang="en-US" dirty="0">
                <a:solidFill>
                  <a:schemeClr val="tx2"/>
                </a:solidFill>
              </a:rPr>
              <a:t>UNDER THE GUIDANCE OF :</a:t>
            </a:r>
            <a:br>
              <a:rPr lang="en-US" dirty="0">
                <a:solidFill>
                  <a:schemeClr val="tx2"/>
                </a:solidFill>
              </a:rPr>
            </a:br>
            <a:r>
              <a:rPr lang="en-US" dirty="0">
                <a:solidFill>
                  <a:schemeClr val="tx2"/>
                </a:solidFill>
              </a:rPr>
              <a:t>PROF. CHITRASHREE.K</a:t>
            </a:r>
            <a:endParaRPr lang="en-IN" dirty="0">
              <a:solidFill>
                <a:schemeClr val="tx2"/>
              </a:solidFill>
            </a:endParaRPr>
          </a:p>
        </p:txBody>
      </p:sp>
      <p:sp>
        <p:nvSpPr>
          <p:cNvPr id="8" name="Title 1">
            <a:extLst>
              <a:ext uri="{FF2B5EF4-FFF2-40B4-BE49-F238E27FC236}">
                <a16:creationId xmlns:a16="http://schemas.microsoft.com/office/drawing/2014/main" id="{ED76CE3D-5DDF-453E-A03E-8F98A051C3A6}"/>
              </a:ext>
            </a:extLst>
          </p:cNvPr>
          <p:cNvSpPr txBox="1">
            <a:spLocks/>
          </p:cNvSpPr>
          <p:nvPr/>
        </p:nvSpPr>
        <p:spPr>
          <a:xfrm>
            <a:off x="-253229" y="2421512"/>
            <a:ext cx="9144000" cy="1163003"/>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dirty="0"/>
              <a:t>POLYRECYCLER BIN</a:t>
            </a:r>
            <a:endParaRPr lang="en-IN" sz="6600" dirty="0"/>
          </a:p>
        </p:txBody>
      </p:sp>
      <p:sp>
        <p:nvSpPr>
          <p:cNvPr id="10" name="Subtitle 2">
            <a:extLst>
              <a:ext uri="{FF2B5EF4-FFF2-40B4-BE49-F238E27FC236}">
                <a16:creationId xmlns:a16="http://schemas.microsoft.com/office/drawing/2014/main" id="{93951C2A-BED6-4DAD-849E-2C3986FE38B1}"/>
              </a:ext>
            </a:extLst>
          </p:cNvPr>
          <p:cNvSpPr txBox="1">
            <a:spLocks/>
          </p:cNvSpPr>
          <p:nvPr/>
        </p:nvSpPr>
        <p:spPr>
          <a:xfrm>
            <a:off x="6329547" y="3526589"/>
            <a:ext cx="3617093" cy="511946"/>
          </a:xfrm>
          <a:prstGeom prst="rect">
            <a:avLst/>
          </a:prstGeom>
        </p:spPr>
        <p:txBody>
          <a:bodyPr vert="horz" lIns="91440" tIns="45720" rIns="91440" bIns="45720" rtlCol="0" anchor="t">
            <a:normAutofit fontScale="92500"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sz="3200" dirty="0">
                <a:solidFill>
                  <a:schemeClr val="tx2"/>
                </a:solidFill>
              </a:rPr>
              <a:t>RECYCLE AND EARN</a:t>
            </a:r>
            <a:endParaRPr lang="en-IN" sz="3200" dirty="0">
              <a:solidFill>
                <a:schemeClr val="tx2"/>
              </a:solidFill>
            </a:endParaRPr>
          </a:p>
        </p:txBody>
      </p:sp>
    </p:spTree>
    <p:extLst>
      <p:ext uri="{BB962C8B-B14F-4D97-AF65-F5344CB8AC3E}">
        <p14:creationId xmlns:p14="http://schemas.microsoft.com/office/powerpoint/2010/main" val="1317273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321" y="423776"/>
            <a:ext cx="8596668" cy="957943"/>
          </a:xfrm>
        </p:spPr>
        <p:txBody>
          <a:bodyPr/>
          <a:lstStyle/>
          <a:p>
            <a:r>
              <a:rPr lang="en-IN" dirty="0">
                <a:solidFill>
                  <a:schemeClr val="accent2">
                    <a:lumMod val="75000"/>
                  </a:schemeClr>
                </a:solidFill>
              </a:rPr>
              <a:t>REQUIREMENT SPECIFICATION:</a:t>
            </a:r>
          </a:p>
        </p:txBody>
      </p:sp>
      <p:sp>
        <p:nvSpPr>
          <p:cNvPr id="4" name="Title 1">
            <a:extLst>
              <a:ext uri="{FF2B5EF4-FFF2-40B4-BE49-F238E27FC236}">
                <a16:creationId xmlns:a16="http://schemas.microsoft.com/office/drawing/2014/main" id="{52452D50-2889-4EBB-922E-94A1CF017A2C}"/>
              </a:ext>
            </a:extLst>
          </p:cNvPr>
          <p:cNvSpPr>
            <a:spLocks noGrp="1"/>
          </p:cNvSpPr>
          <p:nvPr>
            <p:ph idx="1"/>
          </p:nvPr>
        </p:nvSpPr>
        <p:spPr>
          <a:xfrm>
            <a:off x="202321" y="1081825"/>
            <a:ext cx="9250772" cy="52030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2800" dirty="0">
                <a:solidFill>
                  <a:schemeClr val="tx2">
                    <a:lumMod val="75000"/>
                  </a:schemeClr>
                </a:solidFill>
              </a:rPr>
              <a:t>SENSORS:</a:t>
            </a:r>
          </a:p>
          <a:p>
            <a:endParaRPr lang="en-US" sz="1800" dirty="0">
              <a:solidFill>
                <a:schemeClr val="accent2"/>
              </a:solidFill>
            </a:endParaRPr>
          </a:p>
          <a:p>
            <a:pPr>
              <a:buFont typeface="Arial" panose="020B0604020202020204" pitchFamily="34" charset="0"/>
              <a:buChar char="•"/>
            </a:pPr>
            <a:r>
              <a:rPr lang="en-US" sz="1800" dirty="0">
                <a:solidFill>
                  <a:schemeClr val="accent2"/>
                </a:solidFill>
              </a:rPr>
              <a:t>Capacitive Proximity Sensor: - This sensor is used for detection of metallic and non-metallic objects ( plastic, tin, Aluminum, wood, etc.). It uses the variation of Capacitance between object and sensor.</a:t>
            </a:r>
          </a:p>
          <a:p>
            <a:pPr>
              <a:buFont typeface="Arial" panose="020B0604020202020204" pitchFamily="34" charset="0"/>
              <a:buChar char="•"/>
            </a:pPr>
            <a:endParaRPr lang="en-US" sz="1800" dirty="0">
              <a:solidFill>
                <a:schemeClr val="accent2"/>
              </a:solidFill>
            </a:endParaRPr>
          </a:p>
          <a:p>
            <a:pPr>
              <a:buFont typeface="Arial" panose="020B0604020202020204" pitchFamily="34" charset="0"/>
              <a:buChar char="•"/>
            </a:pPr>
            <a:endParaRPr lang="en-US" sz="1800" dirty="0">
              <a:solidFill>
                <a:schemeClr val="accent2"/>
              </a:solidFill>
            </a:endParaRPr>
          </a:p>
          <a:p>
            <a:pPr>
              <a:buFont typeface="Arial" panose="020B0604020202020204" pitchFamily="34" charset="0"/>
              <a:buChar char="•"/>
            </a:pPr>
            <a:r>
              <a:rPr lang="en-US" sz="1800" dirty="0">
                <a:solidFill>
                  <a:schemeClr val="accent2"/>
                </a:solidFill>
              </a:rPr>
              <a:t>Infrared Photoelectric Sensor: - This sensor is used to detect the presence of non-ideal thing as an input i.e. water, non-water-based fluids, stones etc. This sensor uses standard visible LEDs that pass-through water and detect it using 1450nm wavelength.</a:t>
            </a:r>
          </a:p>
          <a:p>
            <a:pPr>
              <a:buFont typeface="Arial" panose="020B0604020202020204" pitchFamily="34" charset="0"/>
              <a:buChar char="•"/>
            </a:pPr>
            <a:endParaRPr lang="en-US" sz="1800" dirty="0">
              <a:solidFill>
                <a:schemeClr val="accent2"/>
              </a:solidFill>
            </a:endParaRPr>
          </a:p>
          <a:p>
            <a:pPr>
              <a:buFont typeface="Arial" panose="020B0604020202020204" pitchFamily="34" charset="0"/>
              <a:buChar char="•"/>
            </a:pPr>
            <a:endParaRPr lang="en-US" sz="1800" dirty="0">
              <a:solidFill>
                <a:schemeClr val="accent2"/>
              </a:solidFill>
            </a:endParaRPr>
          </a:p>
          <a:p>
            <a:r>
              <a:rPr lang="en-US" sz="1800" dirty="0">
                <a:solidFill>
                  <a:schemeClr val="accent2"/>
                </a:solidFill>
              </a:rPr>
              <a:t>*    Strain Gauge Weight Sensor: - This sensor is used to determine the weight up to 1Kg of items. It is in the form of straight bar and translate Pressure or Force into an electrical signal.</a:t>
            </a:r>
          </a:p>
          <a:p>
            <a:endParaRPr lang="en-IN" dirty="0">
              <a:solidFill>
                <a:schemeClr val="accent2"/>
              </a:solidFill>
            </a:endParaRPr>
          </a:p>
        </p:txBody>
      </p:sp>
    </p:spTree>
    <p:extLst>
      <p:ext uri="{BB962C8B-B14F-4D97-AF65-F5344CB8AC3E}">
        <p14:creationId xmlns:p14="http://schemas.microsoft.com/office/powerpoint/2010/main" val="1234872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6884"/>
            <a:ext cx="8596668" cy="819398"/>
          </a:xfrm>
        </p:spPr>
        <p:txBody>
          <a:bodyPr/>
          <a:lstStyle/>
          <a:p>
            <a:r>
              <a:rPr lang="en-IN" dirty="0">
                <a:solidFill>
                  <a:schemeClr val="accent2">
                    <a:lumMod val="75000"/>
                  </a:schemeClr>
                </a:solidFill>
              </a:rPr>
              <a:t>SCREENSHOTS:</a:t>
            </a:r>
          </a:p>
        </p:txBody>
      </p:sp>
      <p:sp>
        <p:nvSpPr>
          <p:cNvPr id="3" name="Content Placeholder 2"/>
          <p:cNvSpPr>
            <a:spLocks noGrp="1"/>
          </p:cNvSpPr>
          <p:nvPr>
            <p:ph idx="1"/>
          </p:nvPr>
        </p:nvSpPr>
        <p:spPr>
          <a:xfrm>
            <a:off x="677334" y="1116282"/>
            <a:ext cx="8596668" cy="3880773"/>
          </a:xfrm>
        </p:spPr>
        <p:txBody>
          <a:bodyPr/>
          <a:lstStyle/>
          <a:p>
            <a:endParaRPr lang="en-IN" dirty="0"/>
          </a:p>
        </p:txBody>
      </p:sp>
    </p:spTree>
    <p:extLst>
      <p:ext uri="{BB962C8B-B14F-4D97-AF65-F5344CB8AC3E}">
        <p14:creationId xmlns:p14="http://schemas.microsoft.com/office/powerpoint/2010/main" val="1607280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08" y="342776"/>
            <a:ext cx="8596668" cy="938151"/>
          </a:xfrm>
        </p:spPr>
        <p:txBody>
          <a:bodyPr>
            <a:normAutofit fontScale="90000"/>
          </a:bodyPr>
          <a:lstStyle/>
          <a:p>
            <a:r>
              <a:rPr lang="en-IN" dirty="0">
                <a:solidFill>
                  <a:schemeClr val="accent2">
                    <a:lumMod val="75000"/>
                  </a:schemeClr>
                </a:solidFill>
              </a:rPr>
              <a:t>CONCLUSION AND FUTURE ENHANCEMENT:</a:t>
            </a:r>
          </a:p>
        </p:txBody>
      </p:sp>
      <p:sp>
        <p:nvSpPr>
          <p:cNvPr id="3" name="Content Placeholder 2"/>
          <p:cNvSpPr>
            <a:spLocks noGrp="1"/>
          </p:cNvSpPr>
          <p:nvPr>
            <p:ph idx="1"/>
          </p:nvPr>
        </p:nvSpPr>
        <p:spPr>
          <a:xfrm>
            <a:off x="593400" y="1098808"/>
            <a:ext cx="8596668" cy="5232721"/>
          </a:xfrm>
        </p:spPr>
        <p:txBody>
          <a:bodyPr>
            <a:normAutofit fontScale="25000" lnSpcReduction="20000"/>
          </a:bodyPr>
          <a:lstStyle/>
          <a:p>
            <a:pPr marL="0" indent="0">
              <a:buNone/>
            </a:pPr>
            <a:endParaRPr lang="en-IN" dirty="0"/>
          </a:p>
          <a:p>
            <a:pPr>
              <a:buFont typeface="Arial" panose="020B0604020202020204" pitchFamily="34" charset="0"/>
              <a:buChar char="•"/>
            </a:pPr>
            <a:r>
              <a:rPr lang="en-IN" sz="7200" dirty="0">
                <a:solidFill>
                  <a:schemeClr val="accent2"/>
                </a:solidFill>
              </a:rPr>
              <a:t>In this project, a prototype of the Smart Plastic Recycle Machine is successfully simulated. User inputs plastic material into the system, the system enables the summation of points throughout the recycling process.</a:t>
            </a:r>
          </a:p>
          <a:p>
            <a:pPr>
              <a:buFont typeface="Arial" panose="020B0604020202020204" pitchFamily="34" charset="0"/>
              <a:buChar char="•"/>
            </a:pPr>
            <a:endParaRPr lang="en-IN" sz="7200" dirty="0">
              <a:solidFill>
                <a:schemeClr val="accent2"/>
              </a:solidFill>
            </a:endParaRPr>
          </a:p>
          <a:p>
            <a:pPr>
              <a:buFont typeface="Arial" panose="020B0604020202020204" pitchFamily="34" charset="0"/>
              <a:buChar char="•"/>
            </a:pPr>
            <a:r>
              <a:rPr lang="en-IN" sz="7200" dirty="0">
                <a:solidFill>
                  <a:schemeClr val="accent2"/>
                </a:solidFill>
              </a:rPr>
              <a:t> The reward coins and weight of plastic increment with every input to the system. If the user inputs an invalid object or invalid type item into the system, system cannot except the input material and reset the system. </a:t>
            </a:r>
          </a:p>
          <a:p>
            <a:pPr>
              <a:buFont typeface="Arial" panose="020B0604020202020204" pitchFamily="34" charset="0"/>
              <a:buChar char="•"/>
            </a:pPr>
            <a:endParaRPr lang="en-IN" sz="7200" dirty="0">
              <a:solidFill>
                <a:schemeClr val="accent2"/>
              </a:solidFill>
            </a:endParaRPr>
          </a:p>
          <a:p>
            <a:pPr>
              <a:buFont typeface="Arial" panose="020B0604020202020204" pitchFamily="34" charset="0"/>
              <a:buChar char="•"/>
            </a:pPr>
            <a:r>
              <a:rPr lang="en-IN" sz="7200" dirty="0">
                <a:solidFill>
                  <a:schemeClr val="accent2"/>
                </a:solidFill>
              </a:rPr>
              <a:t>The system will work efficiently and cost effective in implementing the design of creating the recycle machine’s programmable hardware-based detection system using a sensors The future scope of this proposed of this project  is to implement whole system on hardware.</a:t>
            </a:r>
          </a:p>
          <a:p>
            <a:pPr marL="0" indent="0">
              <a:buNone/>
            </a:pPr>
            <a:r>
              <a:rPr lang="en-IN" sz="7200" dirty="0">
                <a:solidFill>
                  <a:schemeClr val="accent2"/>
                </a:solidFill>
              </a:rPr>
              <a:t>The challenges and scopes of this work are:</a:t>
            </a:r>
          </a:p>
          <a:p>
            <a:pPr marL="0" indent="0">
              <a:buNone/>
            </a:pPr>
            <a:r>
              <a:rPr lang="en-IN" sz="7200" dirty="0">
                <a:solidFill>
                  <a:schemeClr val="accent2"/>
                </a:solidFill>
              </a:rPr>
              <a:t>1) Improved detection accuracy of the sensor system</a:t>
            </a:r>
          </a:p>
          <a:p>
            <a:pPr marL="0" indent="0">
              <a:buNone/>
            </a:pPr>
            <a:r>
              <a:rPr lang="en-IN" sz="7200" dirty="0">
                <a:solidFill>
                  <a:schemeClr val="accent2"/>
                </a:solidFill>
              </a:rPr>
              <a:t>2) Sorting system for different materials</a:t>
            </a:r>
          </a:p>
          <a:p>
            <a:pPr marL="0" indent="0">
              <a:buNone/>
            </a:pPr>
            <a:r>
              <a:rPr lang="en-IN" sz="7200" dirty="0">
                <a:solidFill>
                  <a:schemeClr val="accent2"/>
                </a:solidFill>
              </a:rPr>
              <a:t>3) Redemption of reward points</a:t>
            </a:r>
          </a:p>
          <a:p>
            <a:pPr marL="0" indent="0">
              <a:buNone/>
            </a:pPr>
            <a:r>
              <a:rPr lang="en-IN" sz="7200" dirty="0">
                <a:solidFill>
                  <a:schemeClr val="accent2"/>
                </a:solidFill>
              </a:rPr>
              <a:t>4) Lower energy consumption</a:t>
            </a:r>
          </a:p>
          <a:p>
            <a:endParaRPr lang="en-IN" dirty="0"/>
          </a:p>
        </p:txBody>
      </p:sp>
    </p:spTree>
    <p:extLst>
      <p:ext uri="{BB962C8B-B14F-4D97-AF65-F5344CB8AC3E}">
        <p14:creationId xmlns:p14="http://schemas.microsoft.com/office/powerpoint/2010/main" val="20176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703" y="388987"/>
            <a:ext cx="8596668" cy="862940"/>
          </a:xfrm>
        </p:spPr>
        <p:txBody>
          <a:bodyPr>
            <a:normAutofit/>
          </a:bodyPr>
          <a:lstStyle/>
          <a:p>
            <a:r>
              <a:rPr lang="en-IN" dirty="0">
                <a:solidFill>
                  <a:schemeClr val="accent2">
                    <a:lumMod val="75000"/>
                  </a:schemeClr>
                </a:solidFill>
              </a:rPr>
              <a:t>REFERENCES:</a:t>
            </a:r>
          </a:p>
        </p:txBody>
      </p:sp>
      <p:sp>
        <p:nvSpPr>
          <p:cNvPr id="3" name="Content Placeholder 2"/>
          <p:cNvSpPr>
            <a:spLocks noGrp="1"/>
          </p:cNvSpPr>
          <p:nvPr>
            <p:ph idx="1"/>
          </p:nvPr>
        </p:nvSpPr>
        <p:spPr>
          <a:xfrm>
            <a:off x="451703" y="927279"/>
            <a:ext cx="8596668" cy="5731098"/>
          </a:xfrm>
        </p:spPr>
        <p:txBody>
          <a:bodyPr>
            <a:normAutofit fontScale="62500" lnSpcReduction="20000"/>
          </a:bodyPr>
          <a:lstStyle/>
          <a:p>
            <a:pPr marL="0" indent="0">
              <a:buNone/>
            </a:pPr>
            <a:endParaRPr lang="en-IN" dirty="0"/>
          </a:p>
          <a:p>
            <a:pPr marL="0" indent="0">
              <a:buNone/>
            </a:pPr>
            <a:r>
              <a:rPr lang="en-IN" sz="2900" dirty="0"/>
              <a:t>*  </a:t>
            </a:r>
            <a:r>
              <a:rPr lang="en-IN" sz="2900" dirty="0" err="1"/>
              <a:t>Maofic</a:t>
            </a:r>
            <a:r>
              <a:rPr lang="en-IN" sz="2900" dirty="0"/>
              <a:t> </a:t>
            </a:r>
            <a:r>
              <a:rPr lang="en-IN" sz="2900" dirty="0" err="1"/>
              <a:t>Farhan</a:t>
            </a:r>
            <a:r>
              <a:rPr lang="en-IN" sz="2900" dirty="0"/>
              <a:t> Karin, </a:t>
            </a:r>
            <a:r>
              <a:rPr lang="en-IN" sz="2900" dirty="0" err="1"/>
              <a:t>Khandaker</a:t>
            </a:r>
            <a:r>
              <a:rPr lang="en-IN" sz="2900" dirty="0"/>
              <a:t> Sharif Noor, </a:t>
            </a:r>
            <a:r>
              <a:rPr lang="en-IN" sz="2900" dirty="0" err="1"/>
              <a:t>Hasan</a:t>
            </a:r>
            <a:r>
              <a:rPr lang="en-IN" sz="2900" dirty="0"/>
              <a:t> U. </a:t>
            </a:r>
            <a:r>
              <a:rPr lang="en-IN" sz="2900" dirty="0" err="1"/>
              <a:t>Zaman</a:t>
            </a:r>
            <a:r>
              <a:rPr lang="en-IN" sz="2900" dirty="0"/>
              <a:t> Department of Electrical &amp; Computer </a:t>
            </a:r>
            <a:r>
              <a:rPr lang="en-IN" sz="2900" dirty="0" err="1"/>
              <a:t>EngineeringNorth</a:t>
            </a:r>
            <a:r>
              <a:rPr lang="en-IN" sz="2900" dirty="0"/>
              <a:t> South University “Hardware Based Design and Implementation of a Bottle Recycling Machine using </a:t>
            </a:r>
            <a:r>
              <a:rPr lang="en-IN" sz="2900" dirty="0" err="1"/>
              <a:t>FPGA”proceedings</a:t>
            </a:r>
            <a:r>
              <a:rPr lang="en-IN" sz="2900" dirty="0"/>
              <a:t> of 978-1-5090-1181-0/16/$31.00 ©2016 IEEE.</a:t>
            </a:r>
          </a:p>
          <a:p>
            <a:pPr>
              <a:buFont typeface="Arial" panose="020B0604020202020204" pitchFamily="34" charset="0"/>
              <a:buChar char="•"/>
            </a:pPr>
            <a:endParaRPr lang="en-IN" sz="2900" dirty="0"/>
          </a:p>
          <a:p>
            <a:pPr marL="0" indent="0">
              <a:buNone/>
            </a:pPr>
            <a:r>
              <a:rPr lang="en-IN" sz="2900" dirty="0"/>
              <a:t>* Muhammad Ali Qureshi, Abdul Aziz &amp; Hafiz </a:t>
            </a:r>
            <a:r>
              <a:rPr lang="en-IN" sz="2900" dirty="0" err="1"/>
              <a:t>Faiz</a:t>
            </a:r>
            <a:r>
              <a:rPr lang="en-IN" sz="2900" dirty="0"/>
              <a:t> </a:t>
            </a:r>
            <a:r>
              <a:rPr lang="en-IN" sz="2900" dirty="0" err="1"/>
              <a:t>Rasool</a:t>
            </a:r>
            <a:r>
              <a:rPr lang="en-IN" sz="2900" dirty="0"/>
              <a:t> “Design and Implementation of Automatic Ticket </a:t>
            </a:r>
            <a:r>
              <a:rPr lang="en-IN" sz="2900" dirty="0" err="1"/>
              <a:t>Systemusing</a:t>
            </a:r>
            <a:r>
              <a:rPr lang="en-IN" sz="2900" dirty="0"/>
              <a:t> Verilog HDL” proceedings of international conference on Information Technology, </a:t>
            </a:r>
            <a:r>
              <a:rPr lang="en-IN" sz="2900" dirty="0" err="1"/>
              <a:t>pp</a:t>
            </a:r>
            <a:r>
              <a:rPr lang="en-IN" sz="2900" dirty="0"/>
              <a:t>- 707-712 IPCSIT vol.17 (2011) © (2011) IACSIT Press, Singapore.</a:t>
            </a:r>
          </a:p>
          <a:p>
            <a:pPr>
              <a:buFont typeface="Arial" panose="020B0604020202020204" pitchFamily="34" charset="0"/>
              <a:buChar char="•"/>
            </a:pPr>
            <a:endParaRPr lang="en-IN" sz="2900" dirty="0"/>
          </a:p>
          <a:p>
            <a:pPr marL="0" indent="0">
              <a:buNone/>
            </a:pPr>
            <a:r>
              <a:rPr lang="en-IN" sz="2900" dirty="0"/>
              <a:t>* </a:t>
            </a:r>
            <a:r>
              <a:rPr lang="en-IN" sz="2900" dirty="0" err="1"/>
              <a:t>Seyed</a:t>
            </a:r>
            <a:r>
              <a:rPr lang="en-IN" sz="2900" dirty="0"/>
              <a:t> </a:t>
            </a:r>
            <a:r>
              <a:rPr lang="en-IN" sz="2900" dirty="0" err="1"/>
              <a:t>Bahram</a:t>
            </a:r>
            <a:r>
              <a:rPr lang="en-IN" sz="2900" dirty="0"/>
              <a:t> </a:t>
            </a:r>
            <a:r>
              <a:rPr lang="en-IN" sz="2900" dirty="0" err="1"/>
              <a:t>Zahir</a:t>
            </a:r>
            <a:r>
              <a:rPr lang="en-IN" sz="2900" dirty="0"/>
              <a:t> </a:t>
            </a:r>
            <a:r>
              <a:rPr lang="en-IN" sz="2900" dirty="0" err="1"/>
              <a:t>Azami</a:t>
            </a:r>
            <a:r>
              <a:rPr lang="en-IN" sz="2900" dirty="0"/>
              <a:t> &amp; Mohammad </a:t>
            </a:r>
            <a:r>
              <a:rPr lang="en-IN" sz="2900" dirty="0" err="1"/>
              <a:t>Tanabian</a:t>
            </a:r>
            <a:r>
              <a:rPr lang="en-IN" sz="2900" dirty="0"/>
              <a:t> “Automatic Mobile Payment on a non- Connected </a:t>
            </a:r>
            <a:r>
              <a:rPr lang="en-IN" sz="2900" dirty="0" err="1"/>
              <a:t>VendingMachine</a:t>
            </a:r>
            <a:r>
              <a:rPr lang="en-IN" sz="2900" dirty="0"/>
              <a:t>” proceedings of Canadian Conference on Electrical and Computer Engineering, May 2004, </a:t>
            </a:r>
            <a:r>
              <a:rPr lang="en-IN" sz="2900" dirty="0" err="1"/>
              <a:t>pp</a:t>
            </a:r>
            <a:r>
              <a:rPr lang="en-IN" sz="2900" dirty="0"/>
              <a:t>- 731-734 Niagara Falls, </a:t>
            </a:r>
            <a:r>
              <a:rPr lang="en-IN" sz="2900" dirty="0" err="1"/>
              <a:t>Ontario,Canada</a:t>
            </a:r>
            <a:r>
              <a:rPr lang="en-IN" sz="2900" dirty="0"/>
              <a:t>.</a:t>
            </a:r>
          </a:p>
          <a:p>
            <a:pPr marL="0" indent="0">
              <a:buNone/>
            </a:pPr>
            <a:endParaRPr lang="en-IN" sz="2900" dirty="0"/>
          </a:p>
          <a:p>
            <a:pPr marL="0" indent="0">
              <a:buNone/>
            </a:pPr>
            <a:r>
              <a:rPr lang="en-IN" sz="2900"/>
              <a:t>*  </a:t>
            </a:r>
            <a:r>
              <a:rPr lang="en-IN" sz="2900" dirty="0"/>
              <a:t>K. </a:t>
            </a:r>
            <a:r>
              <a:rPr lang="en-IN" sz="2900" dirty="0" err="1"/>
              <a:t>Martinko</a:t>
            </a:r>
            <a:r>
              <a:rPr lang="en-IN" sz="2900" dirty="0"/>
              <a:t>, "Pay for your subway ride in Beijing by recycling a plastic bottle",</a:t>
            </a:r>
            <a:r>
              <a:rPr lang="en-IN" sz="2900" dirty="0" err="1"/>
              <a:t>TreeHugger</a:t>
            </a:r>
            <a:r>
              <a:rPr lang="en-IN" sz="2900" dirty="0"/>
              <a:t>, 2014. [Online].Available: http://www.treehugger.com/culture/pay-your-subway-ride-beijingrecycling- plastic-bottle.html.</a:t>
            </a:r>
          </a:p>
          <a:p>
            <a:pPr marL="0" indent="0">
              <a:buNone/>
            </a:pPr>
            <a:r>
              <a:rPr lang="en-IN" sz="2900" dirty="0"/>
              <a:t>[Accessed: 05-Jan-2016].</a:t>
            </a:r>
          </a:p>
          <a:p>
            <a:pPr marL="0" indent="0">
              <a:buNone/>
            </a:pPr>
            <a:endParaRPr lang="en-IN" dirty="0"/>
          </a:p>
        </p:txBody>
      </p:sp>
    </p:spTree>
    <p:extLst>
      <p:ext uri="{BB962C8B-B14F-4D97-AF65-F5344CB8AC3E}">
        <p14:creationId xmlns:p14="http://schemas.microsoft.com/office/powerpoint/2010/main" val="2196119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9160" y="2134831"/>
            <a:ext cx="8596668" cy="2282623"/>
          </a:xfrm>
        </p:spPr>
        <p:txBody>
          <a:bodyPr>
            <a:normAutofit/>
          </a:bodyPr>
          <a:lstStyle/>
          <a:p>
            <a:pPr marL="0" indent="0">
              <a:buNone/>
            </a:pPr>
            <a:r>
              <a:rPr lang="en-IN" sz="9600" i="1" dirty="0">
                <a:solidFill>
                  <a:schemeClr val="accent2">
                    <a:lumMod val="75000"/>
                  </a:schemeClr>
                </a:solidFill>
                <a:effectLst>
                  <a:outerShdw blurRad="38100" dist="38100" dir="2700000" algn="tl">
                    <a:srgbClr val="000000">
                      <a:alpha val="43137"/>
                    </a:srgbClr>
                  </a:outerShdw>
                </a:effectLst>
              </a:rPr>
              <a:t>THANK</a:t>
            </a:r>
            <a:r>
              <a:rPr lang="en-IN" sz="9600" dirty="0">
                <a:solidFill>
                  <a:schemeClr val="accent2">
                    <a:lumMod val="75000"/>
                  </a:schemeClr>
                </a:solidFill>
                <a:effectLst>
                  <a:outerShdw blurRad="38100" dist="38100" dir="2700000" algn="tl">
                    <a:srgbClr val="000000">
                      <a:alpha val="43137"/>
                    </a:srgbClr>
                  </a:outerShdw>
                </a:effectLst>
              </a:rPr>
              <a:t> </a:t>
            </a:r>
            <a:r>
              <a:rPr lang="en-IN" sz="9600" i="1" dirty="0">
                <a:solidFill>
                  <a:schemeClr val="accent2">
                    <a:lumMod val="75000"/>
                  </a:schemeClr>
                </a:solidFill>
                <a:effectLst>
                  <a:outerShdw blurRad="38100" dist="38100" dir="2700000" algn="tl">
                    <a:srgbClr val="000000">
                      <a:alpha val="43137"/>
                    </a:srgbClr>
                  </a:outerShdw>
                </a:effectLst>
              </a:rPr>
              <a:t>YOU</a:t>
            </a:r>
            <a:endParaRPr lang="en-IN" sz="9600" dirty="0">
              <a:solidFill>
                <a:schemeClr val="accent2">
                  <a:lumMod val="75000"/>
                </a:schemeClr>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02298" y="3966693"/>
            <a:ext cx="2667140" cy="2131609"/>
          </a:xfrm>
          <a:prstGeom prst="rect">
            <a:avLst/>
          </a:prstGeom>
        </p:spPr>
      </p:pic>
    </p:spTree>
    <p:extLst>
      <p:ext uri="{BB962C8B-B14F-4D97-AF65-F5344CB8AC3E}">
        <p14:creationId xmlns:p14="http://schemas.microsoft.com/office/powerpoint/2010/main" val="199637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878" y="270453"/>
            <a:ext cx="8596668" cy="734098"/>
          </a:xfrm>
        </p:spPr>
        <p:txBody>
          <a:bodyPr>
            <a:normAutofit/>
          </a:bodyPr>
          <a:lstStyle/>
          <a:p>
            <a:r>
              <a:rPr lang="en-IN" sz="4000" dirty="0">
                <a:solidFill>
                  <a:schemeClr val="accent2">
                    <a:lumMod val="75000"/>
                  </a:schemeClr>
                </a:solidFill>
              </a:rPr>
              <a:t>CONTENTS:</a:t>
            </a:r>
          </a:p>
        </p:txBody>
      </p:sp>
      <p:sp>
        <p:nvSpPr>
          <p:cNvPr id="3" name="Content Placeholder 2"/>
          <p:cNvSpPr>
            <a:spLocks noGrp="1"/>
          </p:cNvSpPr>
          <p:nvPr>
            <p:ph idx="1"/>
          </p:nvPr>
        </p:nvSpPr>
        <p:spPr>
          <a:xfrm>
            <a:off x="406878" y="1004551"/>
            <a:ext cx="8596668" cy="4598426"/>
          </a:xfrm>
        </p:spPr>
        <p:txBody>
          <a:bodyPr>
            <a:normAutofit fontScale="92500" lnSpcReduction="20000"/>
          </a:bodyPr>
          <a:lstStyle/>
          <a:p>
            <a:pPr marL="0" indent="0">
              <a:buNone/>
            </a:pPr>
            <a:endParaRPr lang="en-IN" sz="2400" dirty="0">
              <a:solidFill>
                <a:schemeClr val="accent2">
                  <a:lumMod val="75000"/>
                </a:schemeClr>
              </a:solidFill>
            </a:endParaRPr>
          </a:p>
          <a:p>
            <a:pPr marL="0" indent="0">
              <a:buNone/>
            </a:pPr>
            <a:r>
              <a:rPr lang="en-IN" sz="2400" dirty="0">
                <a:solidFill>
                  <a:schemeClr val="accent2"/>
                </a:solidFill>
              </a:rPr>
              <a:t>1.ABSTRACT</a:t>
            </a:r>
          </a:p>
          <a:p>
            <a:pPr marL="0" indent="0">
              <a:buNone/>
            </a:pPr>
            <a:r>
              <a:rPr lang="en-IN" sz="2400" dirty="0">
                <a:solidFill>
                  <a:schemeClr val="accent2"/>
                </a:solidFill>
              </a:rPr>
              <a:t>2.INTRODUCTION</a:t>
            </a:r>
          </a:p>
          <a:p>
            <a:pPr marL="0" indent="0">
              <a:buNone/>
            </a:pPr>
            <a:r>
              <a:rPr lang="en-IN" sz="2400" dirty="0">
                <a:solidFill>
                  <a:schemeClr val="accent2"/>
                </a:solidFill>
              </a:rPr>
              <a:t>3.LITERATURE SURVEY</a:t>
            </a:r>
          </a:p>
          <a:p>
            <a:pPr marL="0" indent="0">
              <a:buNone/>
            </a:pPr>
            <a:r>
              <a:rPr lang="en-IN" sz="2400" dirty="0">
                <a:solidFill>
                  <a:schemeClr val="accent2"/>
                </a:solidFill>
              </a:rPr>
              <a:t>4.EXISTING SYSTEM</a:t>
            </a:r>
          </a:p>
          <a:p>
            <a:pPr marL="0" indent="0">
              <a:buNone/>
            </a:pPr>
            <a:r>
              <a:rPr lang="en-IN" sz="2400" dirty="0">
                <a:solidFill>
                  <a:schemeClr val="accent2"/>
                </a:solidFill>
              </a:rPr>
              <a:t>5.PROPOSED SYSTEM</a:t>
            </a:r>
          </a:p>
          <a:p>
            <a:pPr marL="0" indent="0">
              <a:buNone/>
            </a:pPr>
            <a:r>
              <a:rPr lang="en-IN" sz="2400" dirty="0">
                <a:solidFill>
                  <a:schemeClr val="accent2"/>
                </a:solidFill>
              </a:rPr>
              <a:t>6.SYSTEM DESIGN</a:t>
            </a:r>
          </a:p>
          <a:p>
            <a:pPr marL="0" indent="0">
              <a:buNone/>
            </a:pPr>
            <a:r>
              <a:rPr lang="en-IN" sz="2400" dirty="0">
                <a:solidFill>
                  <a:schemeClr val="accent2"/>
                </a:solidFill>
              </a:rPr>
              <a:t>7.REQUIREMENT SPECIFICATIONS</a:t>
            </a:r>
          </a:p>
          <a:p>
            <a:pPr marL="0" indent="0">
              <a:buNone/>
            </a:pPr>
            <a:r>
              <a:rPr lang="en-IN" sz="2400" dirty="0">
                <a:solidFill>
                  <a:schemeClr val="accent2"/>
                </a:solidFill>
              </a:rPr>
              <a:t>8.SCREENSHOTS</a:t>
            </a:r>
          </a:p>
          <a:p>
            <a:pPr marL="0" indent="0">
              <a:buNone/>
            </a:pPr>
            <a:r>
              <a:rPr lang="en-IN" sz="2400" dirty="0">
                <a:solidFill>
                  <a:schemeClr val="accent2"/>
                </a:solidFill>
              </a:rPr>
              <a:t>9.CONCLUSION AND FUTURE ENHANCEMENT</a:t>
            </a:r>
          </a:p>
          <a:p>
            <a:pPr marL="0" indent="0">
              <a:buNone/>
            </a:pPr>
            <a:r>
              <a:rPr lang="en-IN" sz="2400" dirty="0">
                <a:solidFill>
                  <a:schemeClr val="accent2"/>
                </a:solidFill>
              </a:rPr>
              <a:t>10REFERENCES</a:t>
            </a:r>
          </a:p>
        </p:txBody>
      </p:sp>
    </p:spTree>
    <p:extLst>
      <p:ext uri="{BB962C8B-B14F-4D97-AF65-F5344CB8AC3E}">
        <p14:creationId xmlns:p14="http://schemas.microsoft.com/office/powerpoint/2010/main" val="1952431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1703" y="261258"/>
            <a:ext cx="8596668" cy="629392"/>
          </a:xfrm>
        </p:spPr>
        <p:txBody>
          <a:bodyPr>
            <a:noAutofit/>
          </a:bodyPr>
          <a:lstStyle/>
          <a:p>
            <a:r>
              <a:rPr lang="en-IN" dirty="0">
                <a:solidFill>
                  <a:schemeClr val="accent2">
                    <a:lumMod val="75000"/>
                  </a:schemeClr>
                </a:solidFill>
              </a:rPr>
              <a:t>ABSTRACT:</a:t>
            </a:r>
          </a:p>
        </p:txBody>
      </p:sp>
      <p:sp>
        <p:nvSpPr>
          <p:cNvPr id="5" name="Content Placeholder 4"/>
          <p:cNvSpPr>
            <a:spLocks noGrp="1"/>
          </p:cNvSpPr>
          <p:nvPr>
            <p:ph idx="1"/>
          </p:nvPr>
        </p:nvSpPr>
        <p:spPr>
          <a:xfrm>
            <a:off x="321236" y="997528"/>
            <a:ext cx="9155273" cy="5622722"/>
          </a:xfrm>
        </p:spPr>
        <p:txBody>
          <a:bodyPr>
            <a:normAutofit fontScale="25000" lnSpcReduction="20000"/>
          </a:bodyPr>
          <a:lstStyle/>
          <a:p>
            <a:pPr marL="0" indent="0">
              <a:buNone/>
            </a:pPr>
            <a:endParaRPr lang="en-IN" sz="6400" dirty="0"/>
          </a:p>
          <a:p>
            <a:pPr>
              <a:buFont typeface="Arial" panose="020B0604020202020204" pitchFamily="34" charset="0"/>
              <a:buChar char="•"/>
            </a:pPr>
            <a:r>
              <a:rPr lang="en-IN" sz="7200" dirty="0">
                <a:solidFill>
                  <a:schemeClr val="accent2"/>
                </a:solidFill>
              </a:rPr>
              <a:t>Due to increasing in amount of waste generated by human’s and limited landfill sites for </a:t>
            </a:r>
            <a:r>
              <a:rPr lang="en-IN" sz="7200" dirty="0" err="1">
                <a:solidFill>
                  <a:schemeClr val="accent2"/>
                </a:solidFill>
              </a:rPr>
              <a:t>dumpingwaste</a:t>
            </a:r>
            <a:r>
              <a:rPr lang="en-IN" sz="7200" dirty="0">
                <a:solidFill>
                  <a:schemeClr val="accent2"/>
                </a:solidFill>
              </a:rPr>
              <a:t>, recycling it is one of the novel approaches to manage the waste effectively. </a:t>
            </a:r>
          </a:p>
          <a:p>
            <a:pPr>
              <a:buFont typeface="Arial" panose="020B0604020202020204" pitchFamily="34" charset="0"/>
              <a:buChar char="•"/>
            </a:pPr>
            <a:endParaRPr lang="en-IN" sz="7200" dirty="0">
              <a:solidFill>
                <a:schemeClr val="accent2"/>
              </a:solidFill>
            </a:endParaRPr>
          </a:p>
          <a:p>
            <a:pPr>
              <a:buFont typeface="Arial" panose="020B0604020202020204" pitchFamily="34" charset="0"/>
              <a:buChar char="•"/>
            </a:pPr>
            <a:r>
              <a:rPr lang="en-IN" sz="7200" dirty="0">
                <a:solidFill>
                  <a:schemeClr val="accent2"/>
                </a:solidFill>
              </a:rPr>
              <a:t> To overcome such an issue, an automated recycle bin designed and installed in many countries   with a reward featured is developed from a poly recycler concept.</a:t>
            </a:r>
          </a:p>
          <a:p>
            <a:pPr marL="0" indent="0">
              <a:buNone/>
            </a:pPr>
            <a:endParaRPr lang="en-IN" sz="7200" dirty="0">
              <a:solidFill>
                <a:schemeClr val="accent2"/>
              </a:solidFill>
            </a:endParaRPr>
          </a:p>
          <a:p>
            <a:pPr>
              <a:buFont typeface="Arial" panose="020B0604020202020204" pitchFamily="34" charset="0"/>
              <a:buChar char="•"/>
            </a:pPr>
            <a:r>
              <a:rPr lang="en-IN" sz="7200" dirty="0">
                <a:solidFill>
                  <a:schemeClr val="accent2"/>
                </a:solidFill>
              </a:rPr>
              <a:t>This project explains the simulation of poly recycler Machine with fraud detection with Strain Gauge Weight Sensor, </a:t>
            </a:r>
            <a:r>
              <a:rPr lang="en-IN" sz="7200" dirty="0" err="1">
                <a:solidFill>
                  <a:schemeClr val="accent2"/>
                </a:solidFill>
              </a:rPr>
              <a:t>CapacitiveProximity</a:t>
            </a:r>
            <a:r>
              <a:rPr lang="en-IN" sz="7200" dirty="0">
                <a:solidFill>
                  <a:schemeClr val="accent2"/>
                </a:solidFill>
              </a:rPr>
              <a:t> Sensors and Infrared Photoelectric Sensor to detect fraud.</a:t>
            </a:r>
          </a:p>
          <a:p>
            <a:pPr>
              <a:buFont typeface="Arial" panose="020B0604020202020204" pitchFamily="34" charset="0"/>
              <a:buChar char="•"/>
            </a:pPr>
            <a:endParaRPr lang="en-IN" sz="7200" dirty="0">
              <a:solidFill>
                <a:schemeClr val="accent2"/>
              </a:solidFill>
            </a:endParaRPr>
          </a:p>
          <a:p>
            <a:pPr>
              <a:buFont typeface="Arial" panose="020B0604020202020204" pitchFamily="34" charset="0"/>
              <a:buChar char="•"/>
            </a:pPr>
            <a:r>
              <a:rPr lang="en-IN" sz="7200" dirty="0">
                <a:solidFill>
                  <a:schemeClr val="accent2"/>
                </a:solidFill>
              </a:rPr>
              <a:t>poly recycler Machine process by </a:t>
            </a:r>
            <a:r>
              <a:rPr lang="en-IN" sz="7200" dirty="0" err="1">
                <a:solidFill>
                  <a:schemeClr val="accent2"/>
                </a:solidFill>
              </a:rPr>
              <a:t>acceptingplastic</a:t>
            </a:r>
            <a:r>
              <a:rPr lang="en-IN" sz="7200" dirty="0">
                <a:solidFill>
                  <a:schemeClr val="accent2"/>
                </a:solidFill>
              </a:rPr>
              <a:t> items and gives coins as a reward according to the weight of plastic items. In this, poly recycler Machine supports only plastic items as an input, coins as an output. The poly recycler is simulated and implement using Xilinx in Verilog.</a:t>
            </a:r>
          </a:p>
          <a:p>
            <a:pPr marL="0" indent="0">
              <a:buNone/>
            </a:pPr>
            <a:br>
              <a:rPr lang="en-IN" dirty="0"/>
            </a:br>
            <a:endParaRPr lang="en-IN" dirty="0"/>
          </a:p>
        </p:txBody>
      </p:sp>
    </p:spTree>
    <p:extLst>
      <p:ext uri="{BB962C8B-B14F-4D97-AF65-F5344CB8AC3E}">
        <p14:creationId xmlns:p14="http://schemas.microsoft.com/office/powerpoint/2010/main" val="3470937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456" y="356260"/>
            <a:ext cx="8596668" cy="831272"/>
          </a:xfrm>
        </p:spPr>
        <p:txBody>
          <a:bodyPr/>
          <a:lstStyle/>
          <a:p>
            <a:r>
              <a:rPr lang="en-IN" dirty="0">
                <a:solidFill>
                  <a:schemeClr val="accent2">
                    <a:lumMod val="75000"/>
                  </a:schemeClr>
                </a:solidFill>
              </a:rPr>
              <a:t>INTRODUCTION:</a:t>
            </a:r>
          </a:p>
        </p:txBody>
      </p:sp>
      <p:sp>
        <p:nvSpPr>
          <p:cNvPr id="3" name="Content Placeholder 2"/>
          <p:cNvSpPr>
            <a:spLocks noGrp="1"/>
          </p:cNvSpPr>
          <p:nvPr>
            <p:ph idx="1"/>
          </p:nvPr>
        </p:nvSpPr>
        <p:spPr>
          <a:xfrm>
            <a:off x="415910" y="1187532"/>
            <a:ext cx="8596668" cy="5035136"/>
          </a:xfrm>
        </p:spPr>
        <p:txBody>
          <a:bodyPr>
            <a:normAutofit/>
          </a:bodyPr>
          <a:lstStyle/>
          <a:p>
            <a:pPr marL="0" indent="0">
              <a:buNone/>
            </a:pPr>
            <a:r>
              <a:rPr lang="en-IN" sz="2000" dirty="0">
                <a:solidFill>
                  <a:schemeClr val="accent2"/>
                </a:solidFill>
              </a:rPr>
              <a:t>*  Poly recycler  is an efficient process and motivated way of collecting waste material. Poly recyclers are  differentiated on the basis of supporting number of items as an input and output there . So, we planned to simulate the poly recycling machine on Xilinx along with Strain Gauge Weight </a:t>
            </a:r>
            <a:r>
              <a:rPr lang="en-IN" sz="2000" dirty="0" err="1">
                <a:solidFill>
                  <a:schemeClr val="accent2"/>
                </a:solidFill>
              </a:rPr>
              <a:t>Sensor,Capacitive</a:t>
            </a:r>
            <a:r>
              <a:rPr lang="en-IN" sz="2000" dirty="0">
                <a:solidFill>
                  <a:schemeClr val="accent2"/>
                </a:solidFill>
              </a:rPr>
              <a:t> Proximity Sensors and Infrared Photoelectric Sensor to detect fraud. </a:t>
            </a:r>
          </a:p>
          <a:p>
            <a:pPr marL="0" indent="0">
              <a:buNone/>
            </a:pPr>
            <a:endParaRPr lang="en-IN" sz="2000" dirty="0">
              <a:solidFill>
                <a:schemeClr val="accent2"/>
              </a:solidFill>
            </a:endParaRPr>
          </a:p>
          <a:p>
            <a:pPr marL="0" indent="0">
              <a:buNone/>
            </a:pPr>
            <a:r>
              <a:rPr lang="en-IN" sz="2000" dirty="0">
                <a:solidFill>
                  <a:schemeClr val="accent2"/>
                </a:solidFill>
              </a:rPr>
              <a:t>* The objective to simulate the Poly recycler is to effectively managing the waste for recycling purpose and decrease </a:t>
            </a:r>
            <a:r>
              <a:rPr lang="en-IN" sz="2000" dirty="0" err="1">
                <a:solidFill>
                  <a:schemeClr val="accent2"/>
                </a:solidFill>
              </a:rPr>
              <a:t>thelevel</a:t>
            </a:r>
            <a:r>
              <a:rPr lang="en-IN" sz="2000" dirty="0">
                <a:solidFill>
                  <a:schemeClr val="accent2"/>
                </a:solidFill>
              </a:rPr>
              <a:t> of pollution. In proposed Poly recycler, the user inserts plastic items into machine after </a:t>
            </a:r>
            <a:r>
              <a:rPr lang="en-IN" sz="2000" dirty="0" err="1">
                <a:solidFill>
                  <a:schemeClr val="accent2"/>
                </a:solidFill>
              </a:rPr>
              <a:t>thismachine</a:t>
            </a:r>
            <a:r>
              <a:rPr lang="en-IN" sz="2000" dirty="0">
                <a:solidFill>
                  <a:schemeClr val="accent2"/>
                </a:solidFill>
              </a:rPr>
              <a:t> start to work. In coming time, Reverse Vending Machine can be implement on subway</a:t>
            </a:r>
          </a:p>
          <a:p>
            <a:pPr marL="0" indent="0">
              <a:buNone/>
            </a:pPr>
            <a:endParaRPr lang="en-IN" sz="6400" dirty="0"/>
          </a:p>
        </p:txBody>
      </p:sp>
    </p:spTree>
    <p:extLst>
      <p:ext uri="{BB962C8B-B14F-4D97-AF65-F5344CB8AC3E}">
        <p14:creationId xmlns:p14="http://schemas.microsoft.com/office/powerpoint/2010/main" val="85462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369" y="276538"/>
            <a:ext cx="8596668" cy="859670"/>
          </a:xfrm>
        </p:spPr>
        <p:txBody>
          <a:bodyPr/>
          <a:lstStyle/>
          <a:p>
            <a:r>
              <a:rPr lang="en-IN" dirty="0">
                <a:solidFill>
                  <a:schemeClr val="accent2">
                    <a:lumMod val="75000"/>
                  </a:schemeClr>
                </a:solidFill>
              </a:rPr>
              <a:t>LITERATURE SURVEY:</a:t>
            </a:r>
          </a:p>
        </p:txBody>
      </p:sp>
      <p:sp>
        <p:nvSpPr>
          <p:cNvPr id="3" name="Content Placeholder 2"/>
          <p:cNvSpPr>
            <a:spLocks noGrp="1"/>
          </p:cNvSpPr>
          <p:nvPr>
            <p:ph idx="1"/>
          </p:nvPr>
        </p:nvSpPr>
        <p:spPr>
          <a:xfrm>
            <a:off x="273406" y="981661"/>
            <a:ext cx="8870594" cy="5290350"/>
          </a:xfrm>
        </p:spPr>
        <p:txBody>
          <a:bodyPr>
            <a:normAutofit fontScale="32500" lnSpcReduction="20000"/>
          </a:bodyPr>
          <a:lstStyle/>
          <a:p>
            <a:pPr marL="0" indent="0">
              <a:buNone/>
            </a:pPr>
            <a:endParaRPr lang="en-IN" dirty="0"/>
          </a:p>
          <a:p>
            <a:pPr>
              <a:buFont typeface="Arial" panose="020B0604020202020204" pitchFamily="34" charset="0"/>
              <a:buChar char="•"/>
            </a:pPr>
            <a:r>
              <a:rPr lang="en-IN" sz="5500" dirty="0">
                <a:solidFill>
                  <a:schemeClr val="accent2"/>
                </a:solidFill>
              </a:rPr>
              <a:t>After doing lots of literature study about poly recyclers we found that </a:t>
            </a:r>
            <a:r>
              <a:rPr lang="en-IN" sz="5500" dirty="0" err="1">
                <a:solidFill>
                  <a:schemeClr val="accent2"/>
                </a:solidFill>
              </a:rPr>
              <a:t>Razali</a:t>
            </a:r>
            <a:r>
              <a:rPr lang="en-IN" sz="5500" dirty="0">
                <a:solidFill>
                  <a:schemeClr val="accent2"/>
                </a:solidFill>
              </a:rPr>
              <a:t> </a:t>
            </a:r>
            <a:r>
              <a:rPr lang="en-IN" sz="5500" dirty="0" err="1">
                <a:solidFill>
                  <a:schemeClr val="accent2"/>
                </a:solidFill>
              </a:rPr>
              <a:t>Tomari</a:t>
            </a:r>
            <a:r>
              <a:rPr lang="en-IN" sz="5500" dirty="0">
                <a:solidFill>
                  <a:schemeClr val="accent2"/>
                </a:solidFill>
              </a:rPr>
              <a:t> implement the frame work for Standard Recycle Bin System. In which the process is developed on </a:t>
            </a:r>
            <a:r>
              <a:rPr lang="en-IN" sz="5500" dirty="0" err="1">
                <a:solidFill>
                  <a:schemeClr val="accent2"/>
                </a:solidFill>
              </a:rPr>
              <a:t>BinProcessing</a:t>
            </a:r>
            <a:r>
              <a:rPr lang="en-IN" sz="5500" dirty="0">
                <a:solidFill>
                  <a:schemeClr val="accent2"/>
                </a:solidFill>
              </a:rPr>
              <a:t> Unit(BPU) .</a:t>
            </a:r>
          </a:p>
          <a:p>
            <a:pPr>
              <a:buFont typeface="Arial" panose="020B0604020202020204" pitchFamily="34" charset="0"/>
              <a:buChar char="•"/>
            </a:pPr>
            <a:endParaRPr lang="en-IN" sz="5500" dirty="0">
              <a:solidFill>
                <a:schemeClr val="accent2"/>
              </a:solidFill>
            </a:endParaRPr>
          </a:p>
          <a:p>
            <a:pPr>
              <a:buFont typeface="Arial" panose="020B0604020202020204" pitchFamily="34" charset="0"/>
              <a:buChar char="•"/>
            </a:pPr>
            <a:r>
              <a:rPr lang="en-IN" sz="5500" dirty="0">
                <a:solidFill>
                  <a:schemeClr val="accent2"/>
                </a:solidFill>
              </a:rPr>
              <a:t> In one Patent author explain the method for detecting fraud attempts by describing the component used in poly recycling machine and also in vending machine  .  </a:t>
            </a:r>
          </a:p>
          <a:p>
            <a:pPr marL="0" indent="0">
              <a:buNone/>
            </a:pPr>
            <a:endParaRPr lang="en-IN" sz="5500" dirty="0">
              <a:solidFill>
                <a:schemeClr val="accent2"/>
              </a:solidFill>
            </a:endParaRPr>
          </a:p>
          <a:p>
            <a:pPr>
              <a:buFont typeface="Arial" panose="020B0604020202020204" pitchFamily="34" charset="0"/>
              <a:buChar char="•"/>
            </a:pPr>
            <a:r>
              <a:rPr lang="en-IN" sz="5500" dirty="0">
                <a:solidFill>
                  <a:schemeClr val="accent2"/>
                </a:solidFill>
              </a:rPr>
              <a:t>Author explain the real time implementation of poly recycler at bigger level, where user enter in mart and </a:t>
            </a:r>
            <a:r>
              <a:rPr lang="en-IN" sz="5500" dirty="0" err="1">
                <a:solidFill>
                  <a:schemeClr val="accent2"/>
                </a:solidFill>
              </a:rPr>
              <a:t>mobilecode</a:t>
            </a:r>
            <a:r>
              <a:rPr lang="en-IN" sz="5500" dirty="0">
                <a:solidFill>
                  <a:schemeClr val="accent2"/>
                </a:solidFill>
              </a:rPr>
              <a:t> through </a:t>
            </a:r>
            <a:r>
              <a:rPr lang="en-IN" sz="5500" dirty="0" err="1">
                <a:solidFill>
                  <a:schemeClr val="accent2"/>
                </a:solidFill>
              </a:rPr>
              <a:t>messages.This</a:t>
            </a:r>
            <a:r>
              <a:rPr lang="en-IN" sz="5500" dirty="0">
                <a:solidFill>
                  <a:schemeClr val="accent2"/>
                </a:solidFill>
              </a:rPr>
              <a:t> code give guideline to user to finish the shopping.</a:t>
            </a:r>
          </a:p>
          <a:p>
            <a:pPr>
              <a:buFont typeface="Arial" panose="020B0604020202020204" pitchFamily="34" charset="0"/>
              <a:buChar char="•"/>
            </a:pPr>
            <a:endParaRPr lang="en-IN" sz="5500" dirty="0">
              <a:solidFill>
                <a:schemeClr val="accent2"/>
              </a:solidFill>
            </a:endParaRPr>
          </a:p>
          <a:p>
            <a:pPr>
              <a:buFont typeface="Arial" panose="020B0604020202020204" pitchFamily="34" charset="0"/>
              <a:buChar char="•"/>
            </a:pPr>
            <a:r>
              <a:rPr lang="en-IN" sz="5500" dirty="0">
                <a:solidFill>
                  <a:schemeClr val="accent2"/>
                </a:solidFill>
              </a:rPr>
              <a:t> Another approach is discussed in where  machine which give token as output is monitored by a video </a:t>
            </a:r>
            <a:r>
              <a:rPr lang="en-IN" sz="5500" dirty="0" err="1">
                <a:solidFill>
                  <a:schemeClr val="accent2"/>
                </a:solidFill>
              </a:rPr>
              <a:t>surve</a:t>
            </a:r>
            <a:r>
              <a:rPr lang="en-IN" sz="5500" dirty="0">
                <a:solidFill>
                  <a:schemeClr val="accent2"/>
                </a:solidFill>
              </a:rPr>
              <a:t>  </a:t>
            </a:r>
            <a:r>
              <a:rPr lang="en-IN" sz="5500" dirty="0" err="1">
                <a:solidFill>
                  <a:schemeClr val="accent2"/>
                </a:solidFill>
              </a:rPr>
              <a:t>illancecontext</a:t>
            </a:r>
            <a:r>
              <a:rPr lang="en-IN" sz="5500" dirty="0">
                <a:solidFill>
                  <a:schemeClr val="accent2"/>
                </a:solidFill>
              </a:rPr>
              <a:t> rather then depend on tracking output to reduce the error. In paper  discuss about the wireless connection between machine and user mobile for mobile payment.</a:t>
            </a:r>
          </a:p>
          <a:p>
            <a:endParaRPr lang="en-IN" sz="1200" dirty="0">
              <a:solidFill>
                <a:schemeClr val="accent2"/>
              </a:solidFill>
            </a:endParaRPr>
          </a:p>
        </p:txBody>
      </p:sp>
    </p:spTree>
    <p:extLst>
      <p:ext uri="{BB962C8B-B14F-4D97-AF65-F5344CB8AC3E}">
        <p14:creationId xmlns:p14="http://schemas.microsoft.com/office/powerpoint/2010/main" val="502576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501" y="335698"/>
            <a:ext cx="8596668" cy="642328"/>
          </a:xfrm>
        </p:spPr>
        <p:txBody>
          <a:bodyPr>
            <a:normAutofit/>
          </a:bodyPr>
          <a:lstStyle/>
          <a:p>
            <a:r>
              <a:rPr lang="en-IN" dirty="0">
                <a:solidFill>
                  <a:schemeClr val="accent2">
                    <a:lumMod val="75000"/>
                  </a:schemeClr>
                </a:solidFill>
              </a:rPr>
              <a:t>EXISTING SYSTEM:</a:t>
            </a:r>
          </a:p>
        </p:txBody>
      </p:sp>
      <p:pic>
        <p:nvPicPr>
          <p:cNvPr id="7" name="Picture 6">
            <a:extLst>
              <a:ext uri="{FF2B5EF4-FFF2-40B4-BE49-F238E27FC236}">
                <a16:creationId xmlns:a16="http://schemas.microsoft.com/office/drawing/2014/main" id="{E9441185-E670-4058-BCF5-C0C542106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108" y="978026"/>
            <a:ext cx="6039587" cy="2795484"/>
          </a:xfrm>
          <a:prstGeom prst="rect">
            <a:avLst/>
          </a:prstGeom>
        </p:spPr>
      </p:pic>
      <p:pic>
        <p:nvPicPr>
          <p:cNvPr id="8" name="Picture 7">
            <a:extLst>
              <a:ext uri="{FF2B5EF4-FFF2-40B4-BE49-F238E27FC236}">
                <a16:creationId xmlns:a16="http://schemas.microsoft.com/office/drawing/2014/main" id="{61C9B521-0380-462F-AED5-99278DE15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7874" y="3773510"/>
            <a:ext cx="6107940" cy="2984868"/>
          </a:xfrm>
          <a:prstGeom prst="rect">
            <a:avLst/>
          </a:prstGeom>
        </p:spPr>
      </p:pic>
    </p:spTree>
    <p:extLst>
      <p:ext uri="{BB962C8B-B14F-4D97-AF65-F5344CB8AC3E}">
        <p14:creationId xmlns:p14="http://schemas.microsoft.com/office/powerpoint/2010/main" val="252621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650" y="287182"/>
            <a:ext cx="8596668" cy="546265"/>
          </a:xfrm>
        </p:spPr>
        <p:txBody>
          <a:bodyPr>
            <a:normAutofit fontScale="90000"/>
          </a:bodyPr>
          <a:lstStyle/>
          <a:p>
            <a:r>
              <a:rPr lang="en-IN" dirty="0">
                <a:solidFill>
                  <a:schemeClr val="accent2">
                    <a:lumMod val="75000"/>
                  </a:schemeClr>
                </a:solidFill>
              </a:rPr>
              <a:t>PROPOSED </a:t>
            </a:r>
            <a:r>
              <a:rPr lang="en-IN" sz="4000" dirty="0">
                <a:solidFill>
                  <a:schemeClr val="accent2">
                    <a:lumMod val="75000"/>
                  </a:schemeClr>
                </a:solidFill>
              </a:rPr>
              <a:t>SYSTEM:</a:t>
            </a:r>
            <a:endParaRPr lang="en-IN" dirty="0">
              <a:solidFill>
                <a:schemeClr val="accent2">
                  <a:lumMod val="75000"/>
                </a:schemeClr>
              </a:solidFill>
            </a:endParaRPr>
          </a:p>
        </p:txBody>
      </p:sp>
      <p:sp>
        <p:nvSpPr>
          <p:cNvPr id="5" name="Rectangle 4"/>
          <p:cNvSpPr/>
          <p:nvPr/>
        </p:nvSpPr>
        <p:spPr>
          <a:xfrm>
            <a:off x="342650" y="973315"/>
            <a:ext cx="8597900" cy="1384995"/>
          </a:xfrm>
          <a:prstGeom prst="rect">
            <a:avLst/>
          </a:prstGeom>
        </p:spPr>
        <p:txBody>
          <a:bodyPr wrap="square">
            <a:spAutoFit/>
          </a:bodyPr>
          <a:lstStyle/>
          <a:p>
            <a:r>
              <a:rPr lang="en-IN" sz="2400" dirty="0"/>
              <a:t>IMPLEMENTATION:</a:t>
            </a:r>
          </a:p>
          <a:p>
            <a:r>
              <a:rPr lang="en-IN" sz="2000" dirty="0">
                <a:solidFill>
                  <a:schemeClr val="accent2"/>
                </a:solidFill>
              </a:rPr>
              <a:t>Project  designed poly recycler in terms of state diagram. The user can get output in terms of coin that is depend on weight of the item received by machine. Description of output is explained properly in below table.</a:t>
            </a:r>
            <a:endParaRPr lang="en-IN" dirty="0">
              <a:solidFill>
                <a:schemeClr val="accent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35" y="2498178"/>
            <a:ext cx="5692462" cy="3799591"/>
          </a:xfrm>
          <a:prstGeom prst="rect">
            <a:avLst/>
          </a:prstGeom>
        </p:spPr>
      </p:pic>
    </p:spTree>
    <p:extLst>
      <p:ext uri="{BB962C8B-B14F-4D97-AF65-F5344CB8AC3E}">
        <p14:creationId xmlns:p14="http://schemas.microsoft.com/office/powerpoint/2010/main" val="67224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843" y="566670"/>
            <a:ext cx="2303540" cy="463639"/>
          </a:xfrm>
        </p:spPr>
        <p:txBody>
          <a:bodyPr>
            <a:noAutofit/>
          </a:bodyPr>
          <a:lstStyle/>
          <a:p>
            <a:r>
              <a:rPr lang="en-IN" sz="2800" dirty="0">
                <a:solidFill>
                  <a:schemeClr val="tx2"/>
                </a:solidFill>
              </a:rPr>
              <a:t>Description :</a:t>
            </a:r>
          </a:p>
        </p:txBody>
      </p:sp>
      <p:sp>
        <p:nvSpPr>
          <p:cNvPr id="3" name="Content Placeholder 2"/>
          <p:cNvSpPr>
            <a:spLocks noGrp="1"/>
          </p:cNvSpPr>
          <p:nvPr>
            <p:ph idx="1"/>
          </p:nvPr>
        </p:nvSpPr>
        <p:spPr>
          <a:xfrm>
            <a:off x="360607" y="1313644"/>
            <a:ext cx="9129345" cy="4262907"/>
          </a:xfrm>
        </p:spPr>
        <p:txBody>
          <a:bodyPr>
            <a:normAutofit/>
          </a:bodyPr>
          <a:lstStyle/>
          <a:p>
            <a:pPr marL="0" indent="0">
              <a:buNone/>
            </a:pPr>
            <a:r>
              <a:rPr lang="en-IN" dirty="0">
                <a:solidFill>
                  <a:schemeClr val="accent2"/>
                </a:solidFill>
              </a:rPr>
              <a:t>The output of coins according to weight is shown in figure .</a:t>
            </a:r>
          </a:p>
          <a:p>
            <a:pPr>
              <a:buFont typeface="Arial" panose="020B0604020202020204" pitchFamily="34" charset="0"/>
              <a:buChar char="•"/>
            </a:pPr>
            <a:r>
              <a:rPr lang="en-IN" dirty="0">
                <a:solidFill>
                  <a:schemeClr val="accent2"/>
                </a:solidFill>
              </a:rPr>
              <a:t>Where St0 is the initial state, St1, St2, St3 </a:t>
            </a:r>
            <a:r>
              <a:rPr lang="en-IN" dirty="0" err="1">
                <a:solidFill>
                  <a:schemeClr val="accent2"/>
                </a:solidFill>
              </a:rPr>
              <a:t>areinput</a:t>
            </a:r>
            <a:r>
              <a:rPr lang="en-IN" dirty="0">
                <a:solidFill>
                  <a:schemeClr val="accent2"/>
                </a:solidFill>
              </a:rPr>
              <a:t> states and output states are St4, St5, St6, St7, St8, St9, St10 and St11. </a:t>
            </a:r>
          </a:p>
          <a:p>
            <a:pPr>
              <a:buFont typeface="Arial" panose="020B0604020202020204" pitchFamily="34" charset="0"/>
              <a:buChar char="•"/>
            </a:pPr>
            <a:r>
              <a:rPr lang="en-IN" dirty="0">
                <a:solidFill>
                  <a:schemeClr val="accent2"/>
                </a:solidFill>
              </a:rPr>
              <a:t>The </a:t>
            </a:r>
            <a:r>
              <a:rPr lang="en-IN" dirty="0" err="1">
                <a:solidFill>
                  <a:schemeClr val="accent2"/>
                </a:solidFill>
              </a:rPr>
              <a:t>weight_rx</a:t>
            </a:r>
            <a:r>
              <a:rPr lang="en-IN" dirty="0">
                <a:solidFill>
                  <a:schemeClr val="accent2"/>
                </a:solidFill>
              </a:rPr>
              <a:t> signal means </a:t>
            </a:r>
            <a:r>
              <a:rPr lang="en-IN" dirty="0" err="1">
                <a:solidFill>
                  <a:schemeClr val="accent2"/>
                </a:solidFill>
              </a:rPr>
              <a:t>thewaste</a:t>
            </a:r>
            <a:r>
              <a:rPr lang="en-IN" dirty="0">
                <a:solidFill>
                  <a:schemeClr val="accent2"/>
                </a:solidFill>
              </a:rPr>
              <a:t> plastic material is received or not received by the poly recycler, if received than move for further tests. Cancel_1 is a button used to cancel the process at any stage or the no material is received or the item is not made up of plastic or item is filled with something. </a:t>
            </a:r>
          </a:p>
          <a:p>
            <a:pPr>
              <a:buFont typeface="Arial" panose="020B0604020202020204" pitchFamily="34" charset="0"/>
              <a:buChar char="•"/>
            </a:pPr>
            <a:r>
              <a:rPr lang="en-IN" dirty="0">
                <a:solidFill>
                  <a:schemeClr val="accent2"/>
                </a:solidFill>
              </a:rPr>
              <a:t>Hence the process is cancel by machine by </a:t>
            </a:r>
            <a:r>
              <a:rPr lang="en-IN" dirty="0" err="1">
                <a:solidFill>
                  <a:schemeClr val="accent2"/>
                </a:solidFill>
              </a:rPr>
              <a:t>itsown</a:t>
            </a:r>
            <a:r>
              <a:rPr lang="en-IN" dirty="0">
                <a:solidFill>
                  <a:schemeClr val="accent2"/>
                </a:solidFill>
              </a:rPr>
              <a:t> [6]. There are two conditions one is when weight is less than 411gm then the poly recycler give coins (1,2,3,4) according to their weight and second is when weight is greater than 410gm then it </a:t>
            </a:r>
            <a:r>
              <a:rPr lang="en-IN" dirty="0" err="1">
                <a:solidFill>
                  <a:schemeClr val="accent2"/>
                </a:solidFill>
              </a:rPr>
              <a:t>willgive</a:t>
            </a:r>
            <a:r>
              <a:rPr lang="en-IN" dirty="0">
                <a:solidFill>
                  <a:schemeClr val="accent2"/>
                </a:solidFill>
              </a:rPr>
              <a:t> coins (5,6,7,8) as output and explained properly in below</a:t>
            </a:r>
          </a:p>
          <a:p>
            <a:endParaRPr lang="en-IN" dirty="0"/>
          </a:p>
        </p:txBody>
      </p:sp>
    </p:spTree>
    <p:extLst>
      <p:ext uri="{BB962C8B-B14F-4D97-AF65-F5344CB8AC3E}">
        <p14:creationId xmlns:p14="http://schemas.microsoft.com/office/powerpoint/2010/main" val="348520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58" y="212570"/>
            <a:ext cx="7609301" cy="637436"/>
          </a:xfrm>
        </p:spPr>
        <p:txBody>
          <a:bodyPr>
            <a:normAutofit fontScale="90000"/>
          </a:bodyPr>
          <a:lstStyle/>
          <a:p>
            <a:r>
              <a:rPr lang="en-IN" sz="4400" dirty="0">
                <a:solidFill>
                  <a:schemeClr val="accent2">
                    <a:lumMod val="75000"/>
                  </a:schemeClr>
                </a:solidFill>
              </a:rPr>
              <a:t>SYSTEM </a:t>
            </a:r>
            <a:r>
              <a:rPr lang="en-IN" sz="4000" dirty="0">
                <a:solidFill>
                  <a:schemeClr val="accent2">
                    <a:lumMod val="75000"/>
                  </a:schemeClr>
                </a:solidFill>
              </a:rPr>
              <a:t>DESIGN:</a:t>
            </a:r>
            <a:br>
              <a:rPr lang="en-IN" sz="3100" dirty="0">
                <a:solidFill>
                  <a:schemeClr val="accent2">
                    <a:lumMod val="75000"/>
                  </a:schemeClr>
                </a:solidFill>
              </a:rPr>
            </a:br>
            <a:endParaRPr lang="en-IN" sz="3100" dirty="0">
              <a:solidFill>
                <a:schemeClr val="tx2">
                  <a:lumMod val="75000"/>
                </a:schemeClr>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801" y="915059"/>
            <a:ext cx="8165195" cy="1750868"/>
          </a:xfrm>
        </p:spPr>
      </p:pic>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679" y="3271235"/>
            <a:ext cx="8349806" cy="3193959"/>
          </a:xfrm>
          <a:prstGeom prst="rect">
            <a:avLst/>
          </a:prstGeom>
        </p:spPr>
      </p:pic>
      <p:sp>
        <p:nvSpPr>
          <p:cNvPr id="9" name="TextBox 8"/>
          <p:cNvSpPr txBox="1"/>
          <p:nvPr/>
        </p:nvSpPr>
        <p:spPr>
          <a:xfrm>
            <a:off x="2756079" y="2660803"/>
            <a:ext cx="5409126" cy="307777"/>
          </a:xfrm>
          <a:prstGeom prst="rect">
            <a:avLst/>
          </a:prstGeom>
          <a:noFill/>
        </p:spPr>
        <p:txBody>
          <a:bodyPr wrap="square" rtlCol="0">
            <a:spAutoFit/>
          </a:bodyPr>
          <a:lstStyle/>
          <a:p>
            <a:r>
              <a:rPr lang="en-IN" sz="1400" dirty="0">
                <a:solidFill>
                  <a:schemeClr val="tx2">
                    <a:lumMod val="75000"/>
                  </a:schemeClr>
                </a:solidFill>
              </a:rPr>
              <a:t>1.Block diagram of poly recycler</a:t>
            </a:r>
            <a:endParaRPr lang="en-IN" sz="1400" dirty="0"/>
          </a:p>
        </p:txBody>
      </p:sp>
    </p:spTree>
    <p:extLst>
      <p:ext uri="{BB962C8B-B14F-4D97-AF65-F5344CB8AC3E}">
        <p14:creationId xmlns:p14="http://schemas.microsoft.com/office/powerpoint/2010/main" val="29770028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1117</TotalTime>
  <Words>1216</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          “SECOND PHASE PRESENTATION” BACHELOR OF ENGINEERING IN COMPUTER SCIENCE AND ENGINEERING   </vt:lpstr>
      <vt:lpstr>CONTENTS:</vt:lpstr>
      <vt:lpstr>ABSTRACT:</vt:lpstr>
      <vt:lpstr>INTRODUCTION:</vt:lpstr>
      <vt:lpstr>LITERATURE SURVEY:</vt:lpstr>
      <vt:lpstr>EXISTING SYSTEM:</vt:lpstr>
      <vt:lpstr>PROPOSED SYSTEM:</vt:lpstr>
      <vt:lpstr>Description :</vt:lpstr>
      <vt:lpstr>SYSTEM DESIGN: </vt:lpstr>
      <vt:lpstr>REQUIREMENT SPECIFICATION:</vt:lpstr>
      <vt:lpstr>SCREENSHOTS:</vt:lpstr>
      <vt:lpstr>CONCLUSION AND FUTURE ENHANCEMENT: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dc:creator>
  <cp:lastModifiedBy>falak khan</cp:lastModifiedBy>
  <cp:revision>59</cp:revision>
  <dcterms:created xsi:type="dcterms:W3CDTF">2020-12-16T03:52:54Z</dcterms:created>
  <dcterms:modified xsi:type="dcterms:W3CDTF">2021-06-20T17:49:54Z</dcterms:modified>
</cp:coreProperties>
</file>