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4" r:id="rId4"/>
    <p:sldId id="263"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5237" y="1265736"/>
            <a:ext cx="5066330" cy="2245738"/>
          </a:xfrm>
        </p:spPr>
        <p:txBody>
          <a:bodyPr>
            <a:normAutofit fontScale="90000"/>
          </a:bodyPr>
          <a:lstStyle/>
          <a:p>
            <a:pPr algn="ct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solidFill>
                  <a:schemeClr val="tx2"/>
                </a:solidFill>
              </a:rPr>
              <a:t> </a:t>
            </a:r>
            <a:r>
              <a:rPr lang="en-US" sz="2000" dirty="0">
                <a:solidFill>
                  <a:schemeClr val="tx2"/>
                </a:solidFill>
              </a:rPr>
              <a:t>“SECOND PHASE PRESENTATION”</a:t>
            </a:r>
            <a:br>
              <a:rPr lang="en-US" sz="2000" dirty="0"/>
            </a:br>
            <a:r>
              <a:rPr lang="en-US" sz="2400" dirty="0">
                <a:solidFill>
                  <a:schemeClr val="tx2"/>
                </a:solidFill>
              </a:rPr>
              <a:t>BACHELOR OF ENGINEERING IN COMPUTER SCIENCE AND ENGINEERING</a:t>
            </a:r>
            <a:br>
              <a:rPr lang="en-US" sz="2400" dirty="0"/>
            </a:br>
            <a:br>
              <a:rPr lang="en-US" sz="2400" dirty="0"/>
            </a:br>
            <a:br>
              <a:rPr lang="en-IN" sz="2000" dirty="0"/>
            </a:br>
            <a:endParaRPr lang="en-IN" sz="2000" dirty="0"/>
          </a:p>
        </p:txBody>
      </p:sp>
      <p:sp>
        <p:nvSpPr>
          <p:cNvPr id="13" name="Subtitle 12"/>
          <p:cNvSpPr>
            <a:spLocks noGrp="1"/>
          </p:cNvSpPr>
          <p:nvPr>
            <p:ph type="subTitle" idx="1"/>
          </p:nvPr>
        </p:nvSpPr>
        <p:spPr>
          <a:xfrm>
            <a:off x="6596517" y="4472521"/>
            <a:ext cx="2483475" cy="1116792"/>
          </a:xfrm>
        </p:spPr>
        <p:txBody>
          <a:bodyPr>
            <a:normAutofit fontScale="25000" lnSpcReduction="20000"/>
          </a:bodyPr>
          <a:lstStyle/>
          <a:p>
            <a:pPr algn="l"/>
            <a:r>
              <a:rPr lang="en-US" sz="6400" dirty="0">
                <a:solidFill>
                  <a:schemeClr val="tx2"/>
                </a:solidFill>
              </a:rPr>
              <a:t>PROJECT TEAM:</a:t>
            </a:r>
          </a:p>
          <a:p>
            <a:pPr algn="l"/>
            <a:r>
              <a:rPr lang="en-US" sz="6400" dirty="0">
                <a:solidFill>
                  <a:schemeClr val="tx2"/>
                </a:solidFill>
              </a:rPr>
              <a:t>ASHWINI.T-2BU19CS009</a:t>
            </a:r>
          </a:p>
          <a:p>
            <a:pPr algn="l"/>
            <a:r>
              <a:rPr lang="en-US" sz="6400" dirty="0">
                <a:solidFill>
                  <a:schemeClr val="tx2"/>
                </a:solidFill>
              </a:rPr>
              <a:t>FALAQ.K-2BU19CS010</a:t>
            </a:r>
          </a:p>
          <a:p>
            <a:pPr algn="l"/>
            <a:r>
              <a:rPr lang="en-US" sz="6400" dirty="0">
                <a:solidFill>
                  <a:schemeClr val="tx2"/>
                </a:solidFill>
              </a:rPr>
              <a:t>TRUPTI.H-2BU19CS052</a:t>
            </a:r>
          </a:p>
          <a:p>
            <a:pPr algn="l"/>
            <a:r>
              <a:rPr lang="en-US" sz="6400" dirty="0">
                <a:solidFill>
                  <a:schemeClr val="tx2"/>
                </a:solidFill>
              </a:rPr>
              <a:t>TRUPTI.M-2BU19CS053</a:t>
            </a:r>
          </a:p>
          <a:p>
            <a:pPr algn="l"/>
            <a:r>
              <a:rPr lang="en-US" sz="6400" dirty="0">
                <a:solidFill>
                  <a:schemeClr val="tx2"/>
                </a:solidFill>
              </a:rPr>
              <a:t>PRADNYA.P-2BU19CS024</a:t>
            </a:r>
          </a:p>
          <a:p>
            <a:pPr algn="l"/>
            <a:endParaRPr lang="en-US" dirty="0">
              <a:solidFill>
                <a:schemeClr val="tx2"/>
              </a:solidFill>
            </a:endParaRPr>
          </a:p>
          <a:p>
            <a:pPr algn="l"/>
            <a:endParaRPr lang="en-IN" dirty="0"/>
          </a:p>
        </p:txBody>
      </p:sp>
      <p:pic>
        <p:nvPicPr>
          <p:cNvPr id="4" name="Picture 3">
            <a:extLst>
              <a:ext uri="{FF2B5EF4-FFF2-40B4-BE49-F238E27FC236}">
                <a16:creationId xmlns:a16="http://schemas.microsoft.com/office/drawing/2014/main" id="{1A4E161C-4F87-4F81-838E-B5B6731C8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24" y="61170"/>
            <a:ext cx="8178085" cy="1377538"/>
          </a:xfrm>
          <a:prstGeom prst="rect">
            <a:avLst/>
          </a:prstGeom>
        </p:spPr>
      </p:pic>
      <p:sp>
        <p:nvSpPr>
          <p:cNvPr id="6" name="Rectangle 5"/>
          <p:cNvSpPr/>
          <p:nvPr/>
        </p:nvSpPr>
        <p:spPr>
          <a:xfrm>
            <a:off x="364176" y="4384586"/>
            <a:ext cx="6096000" cy="646331"/>
          </a:xfrm>
          <a:prstGeom prst="rect">
            <a:avLst/>
          </a:prstGeom>
        </p:spPr>
        <p:txBody>
          <a:bodyPr>
            <a:spAutoFit/>
          </a:bodyPr>
          <a:lstStyle/>
          <a:p>
            <a:r>
              <a:rPr lang="en-US" dirty="0">
                <a:solidFill>
                  <a:schemeClr val="tx2"/>
                </a:solidFill>
              </a:rPr>
              <a:t>UNDER THE GUIDANCE OF :</a:t>
            </a:r>
            <a:br>
              <a:rPr lang="en-US" dirty="0">
                <a:solidFill>
                  <a:schemeClr val="tx2"/>
                </a:solidFill>
              </a:rPr>
            </a:br>
            <a:r>
              <a:rPr lang="en-US" dirty="0">
                <a:solidFill>
                  <a:schemeClr val="tx2"/>
                </a:solidFill>
              </a:rPr>
              <a:t>PROF. CHITRASHREE.K</a:t>
            </a:r>
            <a:endParaRPr lang="en-IN" dirty="0">
              <a:solidFill>
                <a:schemeClr val="tx2"/>
              </a:solidFill>
            </a:endParaRPr>
          </a:p>
        </p:txBody>
      </p:sp>
      <p:sp>
        <p:nvSpPr>
          <p:cNvPr id="8" name="Title 1">
            <a:extLst>
              <a:ext uri="{FF2B5EF4-FFF2-40B4-BE49-F238E27FC236}">
                <a16:creationId xmlns:a16="http://schemas.microsoft.com/office/drawing/2014/main" id="{ED76CE3D-5DDF-453E-A03E-8F98A051C3A6}"/>
              </a:ext>
            </a:extLst>
          </p:cNvPr>
          <p:cNvSpPr txBox="1">
            <a:spLocks/>
          </p:cNvSpPr>
          <p:nvPr/>
        </p:nvSpPr>
        <p:spPr>
          <a:xfrm>
            <a:off x="-253229" y="2421512"/>
            <a:ext cx="9144000" cy="1163003"/>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a:t>POLYRECYCLER BIN</a:t>
            </a:r>
            <a:endParaRPr lang="en-IN" sz="6600" dirty="0"/>
          </a:p>
        </p:txBody>
      </p:sp>
      <p:sp>
        <p:nvSpPr>
          <p:cNvPr id="10" name="Subtitle 2">
            <a:extLst>
              <a:ext uri="{FF2B5EF4-FFF2-40B4-BE49-F238E27FC236}">
                <a16:creationId xmlns:a16="http://schemas.microsoft.com/office/drawing/2014/main" id="{93951C2A-BED6-4DAD-849E-2C3986FE38B1}"/>
              </a:ext>
            </a:extLst>
          </p:cNvPr>
          <p:cNvSpPr txBox="1">
            <a:spLocks/>
          </p:cNvSpPr>
          <p:nvPr/>
        </p:nvSpPr>
        <p:spPr>
          <a:xfrm>
            <a:off x="6329547" y="3526589"/>
            <a:ext cx="3617093" cy="511946"/>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3200" dirty="0">
                <a:solidFill>
                  <a:schemeClr val="tx2"/>
                </a:solidFill>
              </a:rPr>
              <a:t>RECYCLE AND EARN</a:t>
            </a:r>
            <a:endParaRPr lang="en-IN" sz="3200" dirty="0">
              <a:solidFill>
                <a:schemeClr val="tx2"/>
              </a:solidFill>
            </a:endParaRPr>
          </a:p>
        </p:txBody>
      </p:sp>
    </p:spTree>
    <p:extLst>
      <p:ext uri="{BB962C8B-B14F-4D97-AF65-F5344CB8AC3E}">
        <p14:creationId xmlns:p14="http://schemas.microsoft.com/office/powerpoint/2010/main" val="18116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1703" y="261258"/>
            <a:ext cx="8596668" cy="629392"/>
          </a:xfrm>
        </p:spPr>
        <p:txBody>
          <a:bodyPr>
            <a:noAutofit/>
          </a:bodyPr>
          <a:lstStyle/>
          <a:p>
            <a:r>
              <a:rPr lang="en-IN" dirty="0">
                <a:solidFill>
                  <a:schemeClr val="accent2">
                    <a:lumMod val="75000"/>
                  </a:schemeClr>
                </a:solidFill>
              </a:rPr>
              <a:t>ABSTRACT:</a:t>
            </a:r>
          </a:p>
        </p:txBody>
      </p:sp>
      <p:sp>
        <p:nvSpPr>
          <p:cNvPr id="5" name="Content Placeholder 4"/>
          <p:cNvSpPr>
            <a:spLocks noGrp="1"/>
          </p:cNvSpPr>
          <p:nvPr>
            <p:ph idx="1"/>
          </p:nvPr>
        </p:nvSpPr>
        <p:spPr>
          <a:xfrm>
            <a:off x="321236" y="997528"/>
            <a:ext cx="9155273" cy="5622722"/>
          </a:xfrm>
        </p:spPr>
        <p:txBody>
          <a:bodyPr>
            <a:normAutofit fontScale="25000" lnSpcReduction="20000"/>
          </a:bodyPr>
          <a:lstStyle/>
          <a:p>
            <a:pPr marL="0" indent="0">
              <a:buNone/>
            </a:pPr>
            <a:endParaRPr lang="en-IN" sz="6400" dirty="0"/>
          </a:p>
          <a:p>
            <a:pPr>
              <a:buFont typeface="Arial" panose="020B0604020202020204" pitchFamily="34" charset="0"/>
              <a:buChar char="•"/>
            </a:pPr>
            <a:r>
              <a:rPr lang="en-IN" sz="7200" dirty="0">
                <a:solidFill>
                  <a:schemeClr val="accent2"/>
                </a:solidFill>
              </a:rPr>
              <a:t>Due to increasing in amount of waste generated by human’s and limited landfill sites for </a:t>
            </a:r>
            <a:r>
              <a:rPr lang="en-IN" sz="7200" dirty="0" err="1">
                <a:solidFill>
                  <a:schemeClr val="accent2"/>
                </a:solidFill>
              </a:rPr>
              <a:t>dumpingwaste</a:t>
            </a:r>
            <a:r>
              <a:rPr lang="en-IN" sz="7200" dirty="0">
                <a:solidFill>
                  <a:schemeClr val="accent2"/>
                </a:solidFill>
              </a:rPr>
              <a:t>, recycling it is one of the novel approaches to manage the waste effectively. </a:t>
            </a:r>
          </a:p>
          <a:p>
            <a:pPr>
              <a:buFont typeface="Arial" panose="020B0604020202020204" pitchFamily="34" charset="0"/>
              <a:buChar char="•"/>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 To overcome such an issue, an automated recycle bin designed and installed in many countries   with a reward featured is developed from a poly recycler concept.</a:t>
            </a:r>
          </a:p>
          <a:p>
            <a:pPr marL="0" indent="0">
              <a:buNone/>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This project explains the simulation of poly recycler Machine with fraud detection with Strain Gauge Weight Sensor, </a:t>
            </a:r>
            <a:r>
              <a:rPr lang="en-IN" sz="7200" dirty="0" err="1">
                <a:solidFill>
                  <a:schemeClr val="accent2"/>
                </a:solidFill>
              </a:rPr>
              <a:t>CapacitiveProximity</a:t>
            </a:r>
            <a:r>
              <a:rPr lang="en-IN" sz="7200" dirty="0">
                <a:solidFill>
                  <a:schemeClr val="accent2"/>
                </a:solidFill>
              </a:rPr>
              <a:t> Sensors and Infrared Photoelectric Sensor to detect fraud.</a:t>
            </a:r>
          </a:p>
          <a:p>
            <a:pPr>
              <a:buFont typeface="Arial" panose="020B0604020202020204" pitchFamily="34" charset="0"/>
              <a:buChar char="•"/>
            </a:pPr>
            <a:endParaRPr lang="en-IN" sz="7200" dirty="0">
              <a:solidFill>
                <a:schemeClr val="accent2"/>
              </a:solidFill>
            </a:endParaRPr>
          </a:p>
          <a:p>
            <a:pPr>
              <a:buFont typeface="Arial" panose="020B0604020202020204" pitchFamily="34" charset="0"/>
              <a:buChar char="•"/>
            </a:pPr>
            <a:r>
              <a:rPr lang="en-IN" sz="7200" dirty="0">
                <a:solidFill>
                  <a:schemeClr val="accent2"/>
                </a:solidFill>
              </a:rPr>
              <a:t>poly recycler Machine process by </a:t>
            </a:r>
            <a:r>
              <a:rPr lang="en-IN" sz="7200" dirty="0" err="1">
                <a:solidFill>
                  <a:schemeClr val="accent2"/>
                </a:solidFill>
              </a:rPr>
              <a:t>acceptingplastic</a:t>
            </a:r>
            <a:r>
              <a:rPr lang="en-IN" sz="7200" dirty="0">
                <a:solidFill>
                  <a:schemeClr val="accent2"/>
                </a:solidFill>
              </a:rPr>
              <a:t> items and gives coins as a reward according to the weight of plastic items. In this, poly recycler Machine supports only plastic items as an input, coins as an output. The poly recycler is simulated and implement using Xilinx in Verilog.</a:t>
            </a:r>
          </a:p>
          <a:p>
            <a:pPr marL="0" indent="0">
              <a:buNone/>
            </a:pPr>
            <a:br>
              <a:rPr lang="en-IN" dirty="0"/>
            </a:br>
            <a:endParaRPr lang="en-IN" dirty="0"/>
          </a:p>
        </p:txBody>
      </p:sp>
    </p:spTree>
    <p:extLst>
      <p:ext uri="{BB962C8B-B14F-4D97-AF65-F5344CB8AC3E}">
        <p14:creationId xmlns:p14="http://schemas.microsoft.com/office/powerpoint/2010/main" val="38395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7931-39C6-4F23-9B7D-6BB3D5B8CF21}"/>
              </a:ext>
            </a:extLst>
          </p:cNvPr>
          <p:cNvSpPr>
            <a:spLocks noGrp="1"/>
          </p:cNvSpPr>
          <p:nvPr>
            <p:ph type="title"/>
          </p:nvPr>
        </p:nvSpPr>
        <p:spPr>
          <a:xfrm>
            <a:off x="683581" y="692457"/>
            <a:ext cx="8350724" cy="1302907"/>
          </a:xfrm>
        </p:spPr>
        <p:txBody>
          <a:bodyPr/>
          <a:lstStyle/>
          <a:p>
            <a:r>
              <a:rPr lang="en-IN" dirty="0"/>
              <a:t>Synopsis:-</a:t>
            </a:r>
          </a:p>
        </p:txBody>
      </p:sp>
      <p:sp>
        <p:nvSpPr>
          <p:cNvPr id="3" name="Content Placeholder 2">
            <a:extLst>
              <a:ext uri="{FF2B5EF4-FFF2-40B4-BE49-F238E27FC236}">
                <a16:creationId xmlns:a16="http://schemas.microsoft.com/office/drawing/2014/main" id="{41075EBA-D3F6-48EA-A082-6B1DA8EE1132}"/>
              </a:ext>
            </a:extLst>
          </p:cNvPr>
          <p:cNvSpPr>
            <a:spLocks noGrp="1"/>
          </p:cNvSpPr>
          <p:nvPr>
            <p:ph idx="1"/>
          </p:nvPr>
        </p:nvSpPr>
        <p:spPr>
          <a:xfrm>
            <a:off x="346229" y="1334965"/>
            <a:ext cx="9268287" cy="4737361"/>
          </a:xfrm>
        </p:spPr>
        <p:txBody>
          <a:bodyPr>
            <a:normAutofit/>
          </a:bodyPr>
          <a:lstStyle/>
          <a:p>
            <a:r>
              <a:rPr lang="en-US" b="0" i="0" dirty="0">
                <a:solidFill>
                  <a:srgbClr val="222222"/>
                </a:solidFill>
                <a:effectLst/>
                <a:latin typeface="Arial" panose="020B0604020202020204" pitchFamily="34" charset="0"/>
              </a:rPr>
              <a:t>Managing plastic waste is an important point of concern these days. The aim of this paper is to present the concept of reverse vending machine which is proposed to serve as a solution to the problem of pollution caused due to plastic items especially plastic bottles, which are commonly used for storing cold drink, fruit juices etc. The concept of reverse vending machine is an approach towards green engineering technology. The reverse vending machine is an integration of sensorics, LabVIEW programming along with data acquisition and pneumatics technology. This machine is a low-cost automatic machine, which crushes the plastic bottle to a reduced size, thereby, requiring less storage space for final disposal. The crushed plastic bottle consumes less energy, when it undergoes recycling process. The present article also focuses on the concept of cash-from-trash, where recycled plastic can be used to produce useful products and help in reducing greenhouse gas emissions and pollution.</a:t>
            </a:r>
            <a:endParaRPr lang="en-IN" dirty="0"/>
          </a:p>
        </p:txBody>
      </p:sp>
    </p:spTree>
    <p:extLst>
      <p:ext uri="{BB962C8B-B14F-4D97-AF65-F5344CB8AC3E}">
        <p14:creationId xmlns:p14="http://schemas.microsoft.com/office/powerpoint/2010/main" val="88590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03" y="388987"/>
            <a:ext cx="8596668" cy="862940"/>
          </a:xfrm>
        </p:spPr>
        <p:txBody>
          <a:bodyPr>
            <a:normAutofit/>
          </a:bodyPr>
          <a:lstStyle/>
          <a:p>
            <a:r>
              <a:rPr lang="en-IN" dirty="0">
                <a:solidFill>
                  <a:schemeClr val="accent2">
                    <a:lumMod val="75000"/>
                  </a:schemeClr>
                </a:solidFill>
              </a:rPr>
              <a:t>REFERENCES:</a:t>
            </a:r>
          </a:p>
        </p:txBody>
      </p:sp>
      <p:sp>
        <p:nvSpPr>
          <p:cNvPr id="3" name="Content Placeholder 2"/>
          <p:cNvSpPr>
            <a:spLocks noGrp="1"/>
          </p:cNvSpPr>
          <p:nvPr>
            <p:ph idx="1"/>
          </p:nvPr>
        </p:nvSpPr>
        <p:spPr>
          <a:xfrm>
            <a:off x="451703" y="927279"/>
            <a:ext cx="8596668" cy="5731098"/>
          </a:xfrm>
        </p:spPr>
        <p:txBody>
          <a:bodyPr>
            <a:normAutofit fontScale="62500" lnSpcReduction="20000"/>
          </a:bodyPr>
          <a:lstStyle/>
          <a:p>
            <a:pPr marL="0" indent="0">
              <a:buNone/>
            </a:pPr>
            <a:endParaRPr lang="en-IN" dirty="0"/>
          </a:p>
          <a:p>
            <a:pPr marL="0" indent="0">
              <a:buNone/>
            </a:pPr>
            <a:r>
              <a:rPr lang="en-IN" sz="2900" dirty="0"/>
              <a:t>*  </a:t>
            </a:r>
            <a:r>
              <a:rPr lang="en-IN" sz="2900" dirty="0" err="1"/>
              <a:t>Maofic</a:t>
            </a:r>
            <a:r>
              <a:rPr lang="en-IN" sz="2900" dirty="0"/>
              <a:t> </a:t>
            </a:r>
            <a:r>
              <a:rPr lang="en-IN" sz="2900" dirty="0" err="1"/>
              <a:t>Farhan</a:t>
            </a:r>
            <a:r>
              <a:rPr lang="en-IN" sz="2900" dirty="0"/>
              <a:t> Karin, </a:t>
            </a:r>
            <a:r>
              <a:rPr lang="en-IN" sz="2900" dirty="0" err="1"/>
              <a:t>Khandaker</a:t>
            </a:r>
            <a:r>
              <a:rPr lang="en-IN" sz="2900" dirty="0"/>
              <a:t> Sharif Noor, </a:t>
            </a:r>
            <a:r>
              <a:rPr lang="en-IN" sz="2900" dirty="0" err="1"/>
              <a:t>Hasan</a:t>
            </a:r>
            <a:r>
              <a:rPr lang="en-IN" sz="2900" dirty="0"/>
              <a:t> U. </a:t>
            </a:r>
            <a:r>
              <a:rPr lang="en-IN" sz="2900" dirty="0" err="1"/>
              <a:t>Zaman</a:t>
            </a:r>
            <a:r>
              <a:rPr lang="en-IN" sz="2900" dirty="0"/>
              <a:t> Department of Electrical &amp; Computer </a:t>
            </a:r>
            <a:r>
              <a:rPr lang="en-IN" sz="2900" dirty="0" err="1"/>
              <a:t>EngineeringNorth</a:t>
            </a:r>
            <a:r>
              <a:rPr lang="en-IN" sz="2900" dirty="0"/>
              <a:t> South University “Hardware Based Design and Implementation of a Bottle Recycling Machine using </a:t>
            </a:r>
            <a:r>
              <a:rPr lang="en-IN" sz="2900" dirty="0" err="1"/>
              <a:t>FPGA”proceedings</a:t>
            </a:r>
            <a:r>
              <a:rPr lang="en-IN" sz="2900" dirty="0"/>
              <a:t> of 978-1-5090-1181-0/16/$31.00 ©2016 IEEE.</a:t>
            </a:r>
          </a:p>
          <a:p>
            <a:pPr>
              <a:buFont typeface="Arial" panose="020B0604020202020204" pitchFamily="34" charset="0"/>
              <a:buChar char="•"/>
            </a:pPr>
            <a:endParaRPr lang="en-IN" sz="2900" dirty="0"/>
          </a:p>
          <a:p>
            <a:pPr marL="0" indent="0">
              <a:buNone/>
            </a:pPr>
            <a:r>
              <a:rPr lang="en-IN" sz="2900" dirty="0"/>
              <a:t>* Muhammad Ali Qureshi, Abdul Aziz &amp; Hafiz </a:t>
            </a:r>
            <a:r>
              <a:rPr lang="en-IN" sz="2900" dirty="0" err="1"/>
              <a:t>Faiz</a:t>
            </a:r>
            <a:r>
              <a:rPr lang="en-IN" sz="2900" dirty="0"/>
              <a:t> </a:t>
            </a:r>
            <a:r>
              <a:rPr lang="en-IN" sz="2900" dirty="0" err="1"/>
              <a:t>Rasool</a:t>
            </a:r>
            <a:r>
              <a:rPr lang="en-IN" sz="2900" dirty="0"/>
              <a:t> “Design and Implementation of Automatic Ticket </a:t>
            </a:r>
            <a:r>
              <a:rPr lang="en-IN" sz="2900" dirty="0" err="1"/>
              <a:t>Systemusing</a:t>
            </a:r>
            <a:r>
              <a:rPr lang="en-IN" sz="2900" dirty="0"/>
              <a:t> Verilog HDL” proceedings of international conference on Information Technology, </a:t>
            </a:r>
            <a:r>
              <a:rPr lang="en-IN" sz="2900" dirty="0" err="1"/>
              <a:t>pp</a:t>
            </a:r>
            <a:r>
              <a:rPr lang="en-IN" sz="2900" dirty="0"/>
              <a:t>- 707-712 IPCSIT vol.17 (2011) © (2011) IACSIT Press, Singapore.</a:t>
            </a:r>
          </a:p>
          <a:p>
            <a:pPr>
              <a:buFont typeface="Arial" panose="020B0604020202020204" pitchFamily="34" charset="0"/>
              <a:buChar char="•"/>
            </a:pPr>
            <a:endParaRPr lang="en-IN" sz="2900" dirty="0"/>
          </a:p>
          <a:p>
            <a:pPr marL="0" indent="0">
              <a:buNone/>
            </a:pPr>
            <a:r>
              <a:rPr lang="en-IN" sz="2900" dirty="0"/>
              <a:t>* </a:t>
            </a:r>
            <a:r>
              <a:rPr lang="en-IN" sz="2900" dirty="0" err="1"/>
              <a:t>Seyed</a:t>
            </a:r>
            <a:r>
              <a:rPr lang="en-IN" sz="2900" dirty="0"/>
              <a:t> </a:t>
            </a:r>
            <a:r>
              <a:rPr lang="en-IN" sz="2900" dirty="0" err="1"/>
              <a:t>Bahram</a:t>
            </a:r>
            <a:r>
              <a:rPr lang="en-IN" sz="2900" dirty="0"/>
              <a:t> </a:t>
            </a:r>
            <a:r>
              <a:rPr lang="en-IN" sz="2900" dirty="0" err="1"/>
              <a:t>Zahir</a:t>
            </a:r>
            <a:r>
              <a:rPr lang="en-IN" sz="2900" dirty="0"/>
              <a:t> </a:t>
            </a:r>
            <a:r>
              <a:rPr lang="en-IN" sz="2900" dirty="0" err="1"/>
              <a:t>Azami</a:t>
            </a:r>
            <a:r>
              <a:rPr lang="en-IN" sz="2900" dirty="0"/>
              <a:t> &amp; Mohammad </a:t>
            </a:r>
            <a:r>
              <a:rPr lang="en-IN" sz="2900" dirty="0" err="1"/>
              <a:t>Tanabian</a:t>
            </a:r>
            <a:r>
              <a:rPr lang="en-IN" sz="2900" dirty="0"/>
              <a:t> “Automatic Mobile Payment on a non- Connected </a:t>
            </a:r>
            <a:r>
              <a:rPr lang="en-IN" sz="2900" dirty="0" err="1"/>
              <a:t>VendingMachine</a:t>
            </a:r>
            <a:r>
              <a:rPr lang="en-IN" sz="2900" dirty="0"/>
              <a:t>” proceedings of Canadian Conference on Electrical and Computer Engineering, May 2004, </a:t>
            </a:r>
            <a:r>
              <a:rPr lang="en-IN" sz="2900" dirty="0" err="1"/>
              <a:t>pp</a:t>
            </a:r>
            <a:r>
              <a:rPr lang="en-IN" sz="2900" dirty="0"/>
              <a:t>- 731-734 Niagara Falls, </a:t>
            </a:r>
            <a:r>
              <a:rPr lang="en-IN" sz="2900" dirty="0" err="1"/>
              <a:t>Ontario,Canada</a:t>
            </a:r>
            <a:r>
              <a:rPr lang="en-IN" sz="2900" dirty="0"/>
              <a:t>.</a:t>
            </a:r>
          </a:p>
          <a:p>
            <a:pPr marL="0" indent="0">
              <a:buNone/>
            </a:pPr>
            <a:endParaRPr lang="en-IN" sz="2900" dirty="0"/>
          </a:p>
          <a:p>
            <a:pPr marL="0" indent="0">
              <a:buNone/>
            </a:pPr>
            <a:r>
              <a:rPr lang="en-IN" sz="2900"/>
              <a:t>*  </a:t>
            </a:r>
            <a:r>
              <a:rPr lang="en-IN" sz="2900" dirty="0"/>
              <a:t>K. </a:t>
            </a:r>
            <a:r>
              <a:rPr lang="en-IN" sz="2900" dirty="0" err="1"/>
              <a:t>Martinko</a:t>
            </a:r>
            <a:r>
              <a:rPr lang="en-IN" sz="2900" dirty="0"/>
              <a:t>, "Pay for your subway ride in Beijing by recycling a plastic bottle",</a:t>
            </a:r>
            <a:r>
              <a:rPr lang="en-IN" sz="2900" dirty="0" err="1"/>
              <a:t>TreeHugger</a:t>
            </a:r>
            <a:r>
              <a:rPr lang="en-IN" sz="2900" dirty="0"/>
              <a:t>, 2014. [Online].Available: http://www.treehugger.com/culture/pay-your-subway-ride-beijingrecycling- plastic-bottle.html.</a:t>
            </a:r>
          </a:p>
          <a:p>
            <a:pPr marL="0" indent="0">
              <a:buNone/>
            </a:pPr>
            <a:r>
              <a:rPr lang="en-IN" sz="2900" dirty="0"/>
              <a:t>[Accessed: 05-Jan-2016].</a:t>
            </a:r>
          </a:p>
          <a:p>
            <a:pPr marL="0" indent="0">
              <a:buNone/>
            </a:pPr>
            <a:endParaRPr lang="en-IN" dirty="0"/>
          </a:p>
        </p:txBody>
      </p:sp>
    </p:spTree>
    <p:extLst>
      <p:ext uri="{BB962C8B-B14F-4D97-AF65-F5344CB8AC3E}">
        <p14:creationId xmlns:p14="http://schemas.microsoft.com/office/powerpoint/2010/main" val="383809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76" y="128789"/>
            <a:ext cx="2303540" cy="463639"/>
          </a:xfrm>
        </p:spPr>
        <p:txBody>
          <a:bodyPr>
            <a:noAutofit/>
          </a:bodyPr>
          <a:lstStyle/>
          <a:p>
            <a:r>
              <a:rPr lang="en-IN" sz="2800" dirty="0">
                <a:solidFill>
                  <a:schemeClr val="accent2">
                    <a:lumMod val="75000"/>
                  </a:schemeClr>
                </a:solidFill>
              </a:rPr>
              <a:t>OUTCOMES:</a:t>
            </a:r>
          </a:p>
        </p:txBody>
      </p:sp>
      <p:sp>
        <p:nvSpPr>
          <p:cNvPr id="3" name="Content Placeholder 2"/>
          <p:cNvSpPr>
            <a:spLocks noGrp="1"/>
          </p:cNvSpPr>
          <p:nvPr>
            <p:ph idx="1"/>
          </p:nvPr>
        </p:nvSpPr>
        <p:spPr>
          <a:xfrm>
            <a:off x="180303" y="592428"/>
            <a:ext cx="9129345" cy="4262907"/>
          </a:xfrm>
        </p:spPr>
        <p:txBody>
          <a:bodyPr>
            <a:normAutofit/>
          </a:bodyPr>
          <a:lstStyle/>
          <a:p>
            <a:r>
              <a:rPr lang="en-US" b="0" i="0" dirty="0">
                <a:solidFill>
                  <a:srgbClr val="222222"/>
                </a:solidFill>
                <a:effectLst/>
                <a:latin typeface="Arial" panose="020B0604020202020204" pitchFamily="34" charset="0"/>
              </a:rPr>
              <a:t>Managing plastic waste is an important point of concern these days. The aim of this paper is to present the concept of reverse vending machine which is proposed to serve as a solution to the problem of pollution caused due to plastic items especially plastic bottles, which are commonly used for storing cold drink, fruit juices etc. The concept of reverse vending machine is an approach towards green engineering technology. The reverse vending machine is an integration of sensorics, LabVIEW programming along with data acquisition and pneumatics technology. This machine is a low-cost automatic machine, which crushes the plastic bottle to a reduced size, thereby, requiring less storage space for final disposal. The crushed plastic bottle consumes less energy, when it undergoes recycling process. The present article also focuses on the concept of cash-from-trash, where recycled plastic can be used to produce useful products and help in reducing greenhouse gas emissions and pollution.</a:t>
            </a:r>
            <a:br>
              <a:rPr lang="en-US" dirty="0"/>
            </a:br>
            <a:endParaRPr lang="en-IN" dirty="0"/>
          </a:p>
        </p:txBody>
      </p:sp>
    </p:spTree>
    <p:extLst>
      <p:ext uri="{BB962C8B-B14F-4D97-AF65-F5344CB8AC3E}">
        <p14:creationId xmlns:p14="http://schemas.microsoft.com/office/powerpoint/2010/main" val="4321362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727</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          “SECOND PHASE PRESENTATION” BACHELOR OF ENGINEERING IN COMPUTER SCIENCE AND ENGINEERING   </vt:lpstr>
      <vt:lpstr>ABSTRACT:</vt:lpstr>
      <vt:lpstr>Synopsis:-</vt:lpstr>
      <vt:lpstr>REFERENCES:</vt:lpstr>
      <vt:lpstr>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“SECOND PHASE PRESENTATION” BACHELOR OF ENGINEERING IN COMPUTER SCIENCE AND ENGINEERING   </dc:title>
  <dc:creator>Akshay</dc:creator>
  <cp:lastModifiedBy>falak khan</cp:lastModifiedBy>
  <cp:revision>6</cp:revision>
  <dcterms:created xsi:type="dcterms:W3CDTF">2020-12-24T09:49:43Z</dcterms:created>
  <dcterms:modified xsi:type="dcterms:W3CDTF">2021-01-03T17:51:05Z</dcterms:modified>
</cp:coreProperties>
</file>