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82" d="100"/>
          <a:sy n="82"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962" y="73308"/>
            <a:ext cx="8113082" cy="874039"/>
          </a:xfrm>
        </p:spPr>
        <p:txBody>
          <a:bodyPr>
            <a:normAutofit fontScale="90000"/>
          </a:bodyPr>
          <a:lstStyle/>
          <a:p>
            <a:r>
              <a:rPr lang="en-US" u="sng" dirty="0">
                <a:latin typeface="Century Gothic"/>
                <a:ea typeface="+mj-lt"/>
                <a:cs typeface="+mj-lt"/>
              </a:rPr>
              <a:t>REQUIREMENT SPECIFICATION:</a:t>
            </a:r>
            <a:endParaRPr lang="en-US" u="sng">
              <a:latin typeface="Century Gothic"/>
            </a:endParaRPr>
          </a:p>
        </p:txBody>
      </p:sp>
      <p:sp>
        <p:nvSpPr>
          <p:cNvPr id="3" name="Subtitle 2"/>
          <p:cNvSpPr>
            <a:spLocks noGrp="1"/>
          </p:cNvSpPr>
          <p:nvPr>
            <p:ph type="subTitle" idx="1"/>
          </p:nvPr>
        </p:nvSpPr>
        <p:spPr>
          <a:xfrm>
            <a:off x="5517815" y="1043917"/>
            <a:ext cx="6272742" cy="3056095"/>
          </a:xfrm>
        </p:spPr>
        <p:txBody>
          <a:bodyPr vert="horz" lIns="91440" tIns="45720" rIns="91440" bIns="45720" rtlCol="0" anchor="t">
            <a:normAutofit/>
          </a:bodyPr>
          <a:lstStyle/>
          <a:p>
            <a:pPr marL="342900" indent="-342900">
              <a:buChar char="•"/>
            </a:pPr>
            <a:r>
              <a:rPr lang="en-US" b="1" dirty="0">
                <a:solidFill>
                  <a:schemeClr val="tx1"/>
                </a:solidFill>
                <a:latin typeface="Tw Cen MT"/>
              </a:rPr>
              <a:t>RFID</a:t>
            </a:r>
            <a:r>
              <a:rPr lang="en-US" dirty="0">
                <a:solidFill>
                  <a:schemeClr val="tx1"/>
                </a:solidFill>
                <a:ea typeface="+mn-lt"/>
                <a:cs typeface="+mn-lt"/>
              </a:rPr>
              <a:t> or Radio Frequency Identification system consists of two main components, a </a:t>
            </a:r>
            <a:r>
              <a:rPr lang="en-US" b="1" dirty="0">
                <a:solidFill>
                  <a:schemeClr val="tx1"/>
                </a:solidFill>
                <a:ea typeface="+mn-lt"/>
                <a:cs typeface="+mn-lt"/>
              </a:rPr>
              <a:t>transponder/tag attached to an object to be identified, and a Transceiver</a:t>
            </a:r>
            <a:r>
              <a:rPr lang="en-US" b="1" dirty="0">
                <a:ea typeface="+mn-lt"/>
                <a:cs typeface="+mn-lt"/>
              </a:rPr>
              <a:t> </a:t>
            </a:r>
            <a:r>
              <a:rPr lang="en-US" dirty="0">
                <a:solidFill>
                  <a:schemeClr val="tx1"/>
                </a:solidFill>
                <a:ea typeface="+mn-lt"/>
                <a:cs typeface="+mn-lt"/>
              </a:rPr>
              <a:t>also known as interrogator/</a:t>
            </a:r>
            <a:r>
              <a:rPr lang="en-US" b="1" dirty="0">
                <a:solidFill>
                  <a:schemeClr val="tx1"/>
                </a:solidFill>
                <a:ea typeface="+mn-lt"/>
                <a:cs typeface="+mn-lt"/>
              </a:rPr>
              <a:t>Reader</a:t>
            </a:r>
            <a:r>
              <a:rPr lang="en-US" dirty="0">
                <a:solidFill>
                  <a:schemeClr val="tx1"/>
                </a:solidFill>
                <a:ea typeface="+mn-lt"/>
                <a:cs typeface="+mn-lt"/>
              </a:rPr>
              <a:t>. A </a:t>
            </a:r>
            <a:r>
              <a:rPr lang="en-US" b="1" dirty="0">
                <a:solidFill>
                  <a:schemeClr val="tx1"/>
                </a:solidFill>
                <a:ea typeface="+mn-lt"/>
                <a:cs typeface="+mn-lt"/>
              </a:rPr>
              <a:t>Reader</a:t>
            </a:r>
            <a:r>
              <a:rPr lang="en-US" dirty="0">
                <a:solidFill>
                  <a:schemeClr val="tx1"/>
                </a:solidFill>
                <a:ea typeface="+mn-lt"/>
                <a:cs typeface="+mn-lt"/>
              </a:rPr>
              <a:t> consists of a Radio Frequency </a:t>
            </a:r>
            <a:r>
              <a:rPr lang="en-US" b="1" dirty="0">
                <a:solidFill>
                  <a:schemeClr val="tx1"/>
                </a:solidFill>
                <a:ea typeface="+mn-lt"/>
                <a:cs typeface="+mn-lt"/>
              </a:rPr>
              <a:t>module</a:t>
            </a:r>
            <a:r>
              <a:rPr lang="en-US" dirty="0">
                <a:solidFill>
                  <a:schemeClr val="tx1"/>
                </a:solidFill>
                <a:ea typeface="+mn-lt"/>
                <a:cs typeface="+mn-lt"/>
              </a:rPr>
              <a:t> and an antenna which generates high frequency electromagnetic field.</a:t>
            </a:r>
            <a:endParaRPr lang="en-US">
              <a:solidFill>
                <a:schemeClr val="tx1"/>
              </a:solidFill>
            </a:endParaRPr>
          </a:p>
        </p:txBody>
      </p:sp>
      <p:pic>
        <p:nvPicPr>
          <p:cNvPr id="4" name="Picture 4" descr="A picture containing text&#10;&#10;Description automatically generated">
            <a:extLst>
              <a:ext uri="{FF2B5EF4-FFF2-40B4-BE49-F238E27FC236}">
                <a16:creationId xmlns:a16="http://schemas.microsoft.com/office/drawing/2014/main" id="{EF2C5714-F149-418B-BCA3-4A2D539457E2}"/>
              </a:ext>
            </a:extLst>
          </p:cNvPr>
          <p:cNvPicPr>
            <a:picLocks noChangeAspect="1"/>
          </p:cNvPicPr>
          <p:nvPr/>
        </p:nvPicPr>
        <p:blipFill>
          <a:blip r:embed="rId2"/>
          <a:stretch>
            <a:fillRect/>
          </a:stretch>
        </p:blipFill>
        <p:spPr>
          <a:xfrm>
            <a:off x="2067984" y="1231901"/>
            <a:ext cx="3007783" cy="2806699"/>
          </a:xfrm>
          <a:prstGeom prst="rect">
            <a:avLst/>
          </a:prstGeom>
        </p:spPr>
      </p:pic>
      <p:sp>
        <p:nvSpPr>
          <p:cNvPr id="5" name="TextBox 4">
            <a:extLst>
              <a:ext uri="{FF2B5EF4-FFF2-40B4-BE49-F238E27FC236}">
                <a16:creationId xmlns:a16="http://schemas.microsoft.com/office/drawing/2014/main" id="{FF931318-15AF-45B9-A7F4-0B987DCDEF10}"/>
              </a:ext>
            </a:extLst>
          </p:cNvPr>
          <p:cNvSpPr txBox="1"/>
          <p:nvPr/>
        </p:nvSpPr>
        <p:spPr>
          <a:xfrm>
            <a:off x="5698066" y="4385735"/>
            <a:ext cx="620395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a:ea typeface="+mn-lt"/>
                <a:cs typeface="+mn-lt"/>
              </a:rPr>
              <a:t>    </a:t>
            </a:r>
            <a:r>
              <a:rPr lang="en-US" sz="2000" u="sng" dirty="0">
                <a:latin typeface="Cambria"/>
                <a:ea typeface="+mn-lt"/>
                <a:cs typeface="+mn-lt"/>
              </a:rPr>
              <a:t> The basic concept of operation is:</a:t>
            </a:r>
            <a:endParaRPr lang="en-US" sz="2000" u="sng" dirty="0">
              <a:latin typeface="Cambria"/>
            </a:endParaRPr>
          </a:p>
          <a:p>
            <a:pPr marL="285750" indent="-285750">
              <a:buFont typeface="Arial"/>
              <a:buChar char="•"/>
            </a:pPr>
            <a:r>
              <a:rPr lang="en-US" sz="2000" dirty="0">
                <a:latin typeface="Cambria"/>
                <a:ea typeface="+mn-lt"/>
                <a:cs typeface="+mn-lt"/>
              </a:rPr>
              <a:t>An </a:t>
            </a:r>
            <a:r>
              <a:rPr lang="en-US" sz="2000" b="1" dirty="0">
                <a:latin typeface="Cambria"/>
                <a:ea typeface="+mn-lt"/>
                <a:cs typeface="+mn-lt"/>
              </a:rPr>
              <a:t>antenna</a:t>
            </a:r>
            <a:r>
              <a:rPr lang="en-US" sz="2000" dirty="0">
                <a:latin typeface="Cambria"/>
                <a:ea typeface="+mn-lt"/>
                <a:cs typeface="+mn-lt"/>
              </a:rPr>
              <a:t> sends out and receives radio signals.</a:t>
            </a:r>
            <a:endParaRPr lang="en-US" sz="2000">
              <a:latin typeface="Cambria"/>
            </a:endParaRPr>
          </a:p>
          <a:p>
            <a:pPr marL="285750" indent="-285750">
              <a:buFont typeface="Arial"/>
              <a:buChar char="•"/>
            </a:pPr>
            <a:r>
              <a:rPr lang="en-US" sz="2000" dirty="0">
                <a:latin typeface="Cambria"/>
                <a:ea typeface="+mn-lt"/>
                <a:cs typeface="+mn-lt"/>
              </a:rPr>
              <a:t>These signals are received and returned by an RFID </a:t>
            </a:r>
            <a:r>
              <a:rPr lang="en-US" sz="2000" b="1" dirty="0">
                <a:latin typeface="Cambria"/>
                <a:ea typeface="+mn-lt"/>
                <a:cs typeface="+mn-lt"/>
              </a:rPr>
              <a:t>tag</a:t>
            </a:r>
            <a:r>
              <a:rPr lang="en-US" sz="2000" dirty="0">
                <a:latin typeface="Cambria"/>
                <a:ea typeface="+mn-lt"/>
                <a:cs typeface="+mn-lt"/>
              </a:rPr>
              <a:t> with information added.</a:t>
            </a:r>
            <a:endParaRPr lang="en-US" sz="2000">
              <a:latin typeface="Cambria"/>
            </a:endParaRPr>
          </a:p>
          <a:p>
            <a:pPr marL="285750" indent="-285750">
              <a:buFont typeface="Arial"/>
              <a:buChar char="•"/>
            </a:pPr>
            <a:r>
              <a:rPr lang="en-US" sz="2000" dirty="0">
                <a:latin typeface="Cambria"/>
                <a:ea typeface="+mn-lt"/>
                <a:cs typeface="+mn-lt"/>
              </a:rPr>
              <a:t>A </a:t>
            </a:r>
            <a:r>
              <a:rPr lang="en-US" sz="2000" b="1" dirty="0">
                <a:latin typeface="Cambria"/>
                <a:ea typeface="+mn-lt"/>
                <a:cs typeface="+mn-lt"/>
              </a:rPr>
              <a:t>reader</a:t>
            </a:r>
            <a:r>
              <a:rPr lang="en-US" sz="2000" dirty="0">
                <a:latin typeface="Cambria"/>
                <a:ea typeface="+mn-lt"/>
                <a:cs typeface="+mn-lt"/>
              </a:rPr>
              <a:t> which is integrated with a system accepts and stores these data called events and finally, they trigger actions.</a:t>
            </a:r>
            <a:endParaRPr lang="en-US" sz="2000">
              <a:latin typeface="Cambria"/>
            </a:endParaRPr>
          </a:p>
          <a:p>
            <a:pPr algn="l"/>
            <a:endParaRPr lang="en-US" sz="2400" dirty="0">
              <a:latin typeface="Rockwell"/>
            </a:endParaRPr>
          </a:p>
        </p:txBody>
      </p:sp>
      <p:sp>
        <p:nvSpPr>
          <p:cNvPr id="6" name="TextBox 5">
            <a:extLst>
              <a:ext uri="{FF2B5EF4-FFF2-40B4-BE49-F238E27FC236}">
                <a16:creationId xmlns:a16="http://schemas.microsoft.com/office/drawing/2014/main" id="{4D850CF6-53B2-4073-BF47-59CD8F40FC45}"/>
              </a:ext>
            </a:extLst>
          </p:cNvPr>
          <p:cNvSpPr txBox="1"/>
          <p:nvPr/>
        </p:nvSpPr>
        <p:spPr>
          <a:xfrm>
            <a:off x="2247900" y="418464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cap="all" dirty="0">
                <a:solidFill>
                  <a:schemeClr val="tx2">
                    <a:lumMod val="60000"/>
                    <a:lumOff val="40000"/>
                  </a:schemeClr>
                </a:solidFill>
                <a:latin typeface="Microsoft YaHei"/>
                <a:ea typeface="Microsoft YaHei"/>
              </a:rPr>
              <a:t>RFID MODULE</a:t>
            </a:r>
            <a:r>
              <a:rPr lang="en-US" sz="2800" cap="all" dirty="0">
                <a:latin typeface="Microsoft YaHei"/>
                <a:ea typeface="Microsoft YaHei"/>
              </a:rPr>
              <a:t> </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384301C1-2370-4ABE-B9D7-3D57362D1B87}"/>
              </a:ext>
            </a:extLst>
          </p:cNvPr>
          <p:cNvPicPr>
            <a:picLocks noChangeAspect="1"/>
          </p:cNvPicPr>
          <p:nvPr/>
        </p:nvPicPr>
        <p:blipFill>
          <a:blip r:embed="rId2"/>
          <a:stretch>
            <a:fillRect/>
          </a:stretch>
        </p:blipFill>
        <p:spPr>
          <a:xfrm>
            <a:off x="4234" y="-41275"/>
            <a:ext cx="12172949" cy="7342716"/>
          </a:xfrm>
          <a:prstGeom prst="rect">
            <a:avLst/>
          </a:prstGeom>
        </p:spPr>
      </p:pic>
    </p:spTree>
    <p:extLst>
      <p:ext uri="{BB962C8B-B14F-4D97-AF65-F5344CB8AC3E}">
        <p14:creationId xmlns:p14="http://schemas.microsoft.com/office/powerpoint/2010/main" val="92488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EADA164-76AB-4AD4-AB65-39C4C9857346}"/>
              </a:ext>
            </a:extLst>
          </p:cNvPr>
          <p:cNvPicPr>
            <a:picLocks noChangeAspect="1"/>
          </p:cNvPicPr>
          <p:nvPr/>
        </p:nvPicPr>
        <p:blipFill>
          <a:blip r:embed="rId2"/>
          <a:stretch>
            <a:fillRect/>
          </a:stretch>
        </p:blipFill>
        <p:spPr>
          <a:xfrm>
            <a:off x="4233" y="-41274"/>
            <a:ext cx="12225866" cy="7543799"/>
          </a:xfrm>
          <a:prstGeom prst="rect">
            <a:avLst/>
          </a:prstGeom>
        </p:spPr>
      </p:pic>
    </p:spTree>
    <p:extLst>
      <p:ext uri="{BB962C8B-B14F-4D97-AF65-F5344CB8AC3E}">
        <p14:creationId xmlns:p14="http://schemas.microsoft.com/office/powerpoint/2010/main" val="73549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DBA5C9-69C9-4E22-BB4D-107B26887E87}"/>
              </a:ext>
            </a:extLst>
          </p:cNvPr>
          <p:cNvSpPr txBox="1"/>
          <p:nvPr/>
        </p:nvSpPr>
        <p:spPr>
          <a:xfrm>
            <a:off x="1634067" y="321733"/>
            <a:ext cx="917786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dirty="0">
                <a:latin typeface="Rockwell"/>
                <a:ea typeface="+mn-lt"/>
                <a:cs typeface="+mn-lt"/>
              </a:rPr>
              <a:t>CONCLUSION AND FUTURE ENHANCEMENT:</a:t>
            </a:r>
            <a:endParaRPr lang="en-US" sz="3200" u="sng" dirty="0">
              <a:latin typeface="Rockwell"/>
            </a:endParaRPr>
          </a:p>
        </p:txBody>
      </p:sp>
      <p:sp>
        <p:nvSpPr>
          <p:cNvPr id="3" name="TextBox 2">
            <a:extLst>
              <a:ext uri="{FF2B5EF4-FFF2-40B4-BE49-F238E27FC236}">
                <a16:creationId xmlns:a16="http://schemas.microsoft.com/office/drawing/2014/main" id="{48F72EF1-6981-4AE1-8901-C685AC74104D}"/>
              </a:ext>
            </a:extLst>
          </p:cNvPr>
          <p:cNvSpPr txBox="1"/>
          <p:nvPr/>
        </p:nvSpPr>
        <p:spPr>
          <a:xfrm>
            <a:off x="1067859" y="1173691"/>
            <a:ext cx="10553699"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ahoma"/>
                <a:ea typeface="+mn-lt"/>
                <a:cs typeface="+mn-lt"/>
              </a:rPr>
              <a:t>•In this project, a prototype of the Smart Plastic Recycle Machine is successfully simulated. User inputs plastic material into the system, the system enables the summation of points throughout the recycling process.</a:t>
            </a:r>
            <a:endParaRPr lang="en-US" sz="2000" dirty="0">
              <a:latin typeface="Tahoma"/>
              <a:ea typeface="Tahoma"/>
              <a:cs typeface="Tahoma"/>
            </a:endParaRPr>
          </a:p>
          <a:p>
            <a:r>
              <a:rPr lang="en-US" sz="2000" dirty="0">
                <a:latin typeface="Tahoma"/>
                <a:ea typeface="+mn-lt"/>
                <a:cs typeface="+mn-lt"/>
              </a:rPr>
              <a:t>•</a:t>
            </a:r>
            <a:endParaRPr lang="en-US" sz="2000" dirty="0">
              <a:latin typeface="Tahoma"/>
              <a:ea typeface="Tahoma"/>
              <a:cs typeface="Tahoma"/>
            </a:endParaRPr>
          </a:p>
          <a:p>
            <a:r>
              <a:rPr lang="en-US" sz="2000" dirty="0">
                <a:latin typeface="Tahoma"/>
                <a:ea typeface="+mn-lt"/>
                <a:cs typeface="+mn-lt"/>
              </a:rPr>
              <a:t>• The reward coins and weight of plastic increment with every input to the system. If the user inputs an invalid object or invalid type item into the system, system cannot except the input material and reset the system. </a:t>
            </a:r>
            <a:endParaRPr lang="en-US" sz="2000" dirty="0">
              <a:latin typeface="Tahoma"/>
              <a:ea typeface="Tahoma"/>
              <a:cs typeface="Tahoma"/>
            </a:endParaRPr>
          </a:p>
          <a:p>
            <a:r>
              <a:rPr lang="en-US" sz="2000" dirty="0">
                <a:latin typeface="Tahoma"/>
                <a:ea typeface="+mn-lt"/>
                <a:cs typeface="+mn-lt"/>
              </a:rPr>
              <a:t>•</a:t>
            </a:r>
            <a:endParaRPr lang="en-US" sz="2000" dirty="0">
              <a:latin typeface="Tahoma"/>
              <a:ea typeface="Tahoma"/>
              <a:cs typeface="Tahoma"/>
            </a:endParaRPr>
          </a:p>
          <a:p>
            <a:r>
              <a:rPr lang="en-US" sz="2000" dirty="0">
                <a:latin typeface="Tahoma"/>
                <a:ea typeface="+mn-lt"/>
                <a:cs typeface="+mn-lt"/>
              </a:rPr>
              <a:t>•The system will work efficiently and cost effective in implementing the design of creating the recycle machine’s programmable hardware-based detection system using image processing. The future scope of this proposed of this project  is to implement whole system on hardware.</a:t>
            </a:r>
            <a:endParaRPr lang="en-US" sz="2000" dirty="0">
              <a:latin typeface="Tahoma"/>
              <a:ea typeface="Tahoma"/>
              <a:cs typeface="Tahoma"/>
            </a:endParaRPr>
          </a:p>
          <a:p>
            <a:r>
              <a:rPr lang="en-US" sz="2000" dirty="0">
                <a:latin typeface="Tahoma"/>
                <a:ea typeface="+mn-lt"/>
                <a:cs typeface="+mn-lt"/>
              </a:rPr>
              <a:t>The challenges and scopes of this work are:</a:t>
            </a:r>
            <a:endParaRPr lang="en-US" sz="2000" dirty="0">
              <a:latin typeface="Tahoma"/>
              <a:ea typeface="Tahoma"/>
              <a:cs typeface="Tahoma"/>
            </a:endParaRPr>
          </a:p>
          <a:p>
            <a:r>
              <a:rPr lang="en-US" sz="2000" dirty="0">
                <a:latin typeface="Tahoma"/>
                <a:ea typeface="+mn-lt"/>
                <a:cs typeface="+mn-lt"/>
              </a:rPr>
              <a:t>1) Improved detection accuracy of the recycling system.</a:t>
            </a:r>
            <a:endParaRPr lang="en-US" sz="2000" dirty="0">
              <a:latin typeface="Tahoma"/>
              <a:ea typeface="Tahoma"/>
              <a:cs typeface="Tahoma"/>
            </a:endParaRPr>
          </a:p>
          <a:p>
            <a:r>
              <a:rPr lang="en-US" sz="2000" dirty="0">
                <a:latin typeface="Tahoma"/>
                <a:ea typeface="+mn-lt"/>
                <a:cs typeface="+mn-lt"/>
              </a:rPr>
              <a:t>2) Sorting system for different materials.</a:t>
            </a:r>
            <a:endParaRPr lang="en-US" sz="2000" dirty="0">
              <a:latin typeface="Tahoma"/>
              <a:ea typeface="Tahoma"/>
              <a:cs typeface="Tahoma"/>
            </a:endParaRPr>
          </a:p>
          <a:p>
            <a:r>
              <a:rPr lang="en-US" sz="2000" dirty="0">
                <a:latin typeface="Tahoma"/>
                <a:ea typeface="+mn-lt"/>
                <a:cs typeface="+mn-lt"/>
              </a:rPr>
              <a:t>3) Redemption of reward points.</a:t>
            </a:r>
            <a:endParaRPr lang="en-US" sz="2000" dirty="0">
              <a:latin typeface="Tahoma"/>
              <a:ea typeface="Tahoma"/>
              <a:cs typeface="Tahoma"/>
            </a:endParaRPr>
          </a:p>
          <a:p>
            <a:r>
              <a:rPr lang="en-US" sz="2000" dirty="0">
                <a:latin typeface="Tahoma"/>
                <a:ea typeface="+mn-lt"/>
                <a:cs typeface="+mn-lt"/>
              </a:rPr>
              <a:t>4) Lower energy consumption.</a:t>
            </a:r>
            <a:endParaRPr lang="en-US" sz="2000" dirty="0">
              <a:latin typeface="Tahoma"/>
              <a:ea typeface="Tahoma"/>
              <a:cs typeface="Tahoma"/>
            </a:endParaRPr>
          </a:p>
          <a:p>
            <a:r>
              <a:rPr lang="en-US" sz="2000" dirty="0">
                <a:latin typeface="Tahoma"/>
                <a:ea typeface="Tahoma"/>
                <a:cs typeface="Tahoma"/>
              </a:rPr>
              <a:t>5) Easy disposal and collection system.</a:t>
            </a:r>
            <a:endParaRPr lang="en-US" sz="2000" dirty="0">
              <a:latin typeface="Tw Cen MT"/>
              <a:ea typeface="Tahoma"/>
              <a:cs typeface="Tahoma"/>
            </a:endParaRPr>
          </a:p>
          <a:p>
            <a:endParaRPr lang="en-US" sz="2000" dirty="0">
              <a:latin typeface="Tahoma"/>
              <a:ea typeface="Tahoma"/>
              <a:cs typeface="Tahoma"/>
            </a:endParaRPr>
          </a:p>
        </p:txBody>
      </p:sp>
    </p:spTree>
    <p:extLst>
      <p:ext uri="{BB962C8B-B14F-4D97-AF65-F5344CB8AC3E}">
        <p14:creationId xmlns:p14="http://schemas.microsoft.com/office/powerpoint/2010/main" val="3360813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42D6F2-09D8-4E7A-9B28-4206F56721E3}"/>
              </a:ext>
            </a:extLst>
          </p:cNvPr>
          <p:cNvSpPr txBox="1"/>
          <p:nvPr/>
        </p:nvSpPr>
        <p:spPr>
          <a:xfrm>
            <a:off x="3740152" y="300567"/>
            <a:ext cx="734694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rPr>
              <a:t>If (ANY QUERIES)</a:t>
            </a:r>
          </a:p>
          <a:p>
            <a:r>
              <a:rPr lang="en-US" sz="4000" dirty="0">
                <a:solidFill>
                  <a:schemeClr val="bg1"/>
                </a:solidFill>
              </a:rPr>
              <a:t>{</a:t>
            </a:r>
          </a:p>
          <a:p>
            <a:r>
              <a:rPr lang="en-US" sz="4000" dirty="0">
                <a:solidFill>
                  <a:schemeClr val="bg1"/>
                </a:solidFill>
              </a:rPr>
              <a:t>ASK();</a:t>
            </a:r>
          </a:p>
          <a:p>
            <a:r>
              <a:rPr lang="en-US" sz="4000" dirty="0">
                <a:solidFill>
                  <a:schemeClr val="bg1"/>
                </a:solidFill>
              </a:rPr>
              <a:t>}</a:t>
            </a:r>
          </a:p>
          <a:p>
            <a:r>
              <a:rPr lang="en-US" sz="4000" dirty="0">
                <a:solidFill>
                  <a:schemeClr val="bg1"/>
                </a:solidFill>
              </a:rPr>
              <a:t>ELSE</a:t>
            </a:r>
          </a:p>
          <a:p>
            <a:r>
              <a:rPr lang="en-US" sz="4000" dirty="0">
                <a:solidFill>
                  <a:schemeClr val="bg1"/>
                </a:solidFill>
              </a:rPr>
              <a:t>{</a:t>
            </a:r>
          </a:p>
          <a:p>
            <a:r>
              <a:rPr lang="en-US" sz="4000" dirty="0">
                <a:solidFill>
                  <a:schemeClr val="bg1"/>
                </a:solidFill>
              </a:rPr>
              <a:t>PRINTF("THANK YOU!!!! ");</a:t>
            </a:r>
          </a:p>
          <a:p>
            <a:r>
              <a:rPr lang="en-US" sz="4000" dirty="0">
                <a:solidFill>
                  <a:schemeClr val="bg1"/>
                </a:solidFill>
              </a:rPr>
              <a:t>} </a:t>
            </a:r>
          </a:p>
          <a:p>
            <a:endParaRPr lang="en-US" sz="4000" dirty="0">
              <a:solidFill>
                <a:schemeClr val="bg1"/>
              </a:solidFill>
            </a:endParaRPr>
          </a:p>
          <a:p>
            <a:r>
              <a:rPr lang="en-US" sz="4000" dirty="0">
                <a:solidFill>
                  <a:schemeClr val="bg1"/>
                </a:solidFill>
              </a:rPr>
              <a:t>END;</a:t>
            </a:r>
          </a:p>
        </p:txBody>
      </p:sp>
    </p:spTree>
    <p:extLst>
      <p:ext uri="{BB962C8B-B14F-4D97-AF65-F5344CB8AC3E}">
        <p14:creationId xmlns:p14="http://schemas.microsoft.com/office/powerpoint/2010/main" val="110211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599C-5C6B-4AC0-8FB9-92744BE53716}"/>
              </a:ext>
            </a:extLst>
          </p:cNvPr>
          <p:cNvSpPr>
            <a:spLocks noGrp="1"/>
          </p:cNvSpPr>
          <p:nvPr>
            <p:ph type="title"/>
          </p:nvPr>
        </p:nvSpPr>
        <p:spPr>
          <a:xfrm>
            <a:off x="1871663" y="248101"/>
            <a:ext cx="3460748" cy="727153"/>
          </a:xfrm>
        </p:spPr>
        <p:txBody>
          <a:bodyPr>
            <a:normAutofit fontScale="90000"/>
          </a:bodyPr>
          <a:lstStyle/>
          <a:p>
            <a:r>
              <a:rPr lang="en-US" u="sng" dirty="0">
                <a:latin typeface="Rockwell"/>
              </a:rPr>
              <a:t>WEB CAMERA:-</a:t>
            </a:r>
          </a:p>
        </p:txBody>
      </p:sp>
      <p:sp>
        <p:nvSpPr>
          <p:cNvPr id="3" name="Content Placeholder 2">
            <a:extLst>
              <a:ext uri="{FF2B5EF4-FFF2-40B4-BE49-F238E27FC236}">
                <a16:creationId xmlns:a16="http://schemas.microsoft.com/office/drawing/2014/main" id="{D6A944FD-09DF-4C03-BAF2-564F26948890}"/>
              </a:ext>
            </a:extLst>
          </p:cNvPr>
          <p:cNvSpPr>
            <a:spLocks noGrp="1"/>
          </p:cNvSpPr>
          <p:nvPr>
            <p:ph idx="1"/>
          </p:nvPr>
        </p:nvSpPr>
        <p:spPr>
          <a:xfrm>
            <a:off x="5935661" y="979486"/>
            <a:ext cx="4699000" cy="3172205"/>
          </a:xfrm>
        </p:spPr>
        <p:txBody>
          <a:bodyPr vert="horz" lIns="91440" tIns="45720" rIns="91440" bIns="45720" rtlCol="0" anchor="t">
            <a:normAutofit/>
          </a:bodyPr>
          <a:lstStyle/>
          <a:p>
            <a:r>
              <a:rPr lang="en-US" sz="2000" dirty="0">
                <a:latin typeface="Lucida Sans"/>
                <a:ea typeface="+mn-lt"/>
                <a:cs typeface="+mn-lt"/>
              </a:rPr>
              <a:t>A </a:t>
            </a:r>
            <a:r>
              <a:rPr lang="en-US" sz="2000" b="1" dirty="0">
                <a:latin typeface="Lucida Sans"/>
                <a:ea typeface="+mn-lt"/>
                <a:cs typeface="+mn-lt"/>
              </a:rPr>
              <a:t>webcam</a:t>
            </a:r>
            <a:r>
              <a:rPr lang="en-US" sz="2000" dirty="0">
                <a:latin typeface="Lucida Sans"/>
                <a:ea typeface="+mn-lt"/>
                <a:cs typeface="+mn-lt"/>
              </a:rPr>
              <a:t> is a digital video device commonly built into a computer. Its main function is to transmit pictures over the </a:t>
            </a:r>
            <a:r>
              <a:rPr lang="en-US" sz="2000" b="1" dirty="0">
                <a:latin typeface="Lucida Sans"/>
                <a:ea typeface="+mn-lt"/>
                <a:cs typeface="+mn-lt"/>
              </a:rPr>
              <a:t>Internet</a:t>
            </a:r>
            <a:r>
              <a:rPr lang="en-US" sz="2000" dirty="0">
                <a:latin typeface="Lucida Sans"/>
                <a:ea typeface="+mn-lt"/>
                <a:cs typeface="+mn-lt"/>
              </a:rPr>
              <a:t>. It is popularly used with instant messaging services and for recording images.</a:t>
            </a:r>
            <a:endParaRPr lang="en-US" sz="2000">
              <a:latin typeface="Lucida Sans"/>
            </a:endParaRPr>
          </a:p>
        </p:txBody>
      </p:sp>
      <p:pic>
        <p:nvPicPr>
          <p:cNvPr id="4" name="Picture 4" descr="A picture containing camera, electronics, black&#10;&#10;Description automatically generated">
            <a:extLst>
              <a:ext uri="{FF2B5EF4-FFF2-40B4-BE49-F238E27FC236}">
                <a16:creationId xmlns:a16="http://schemas.microsoft.com/office/drawing/2014/main" id="{045EDA09-4E53-4AF9-842E-D51C0AC0F599}"/>
              </a:ext>
            </a:extLst>
          </p:cNvPr>
          <p:cNvPicPr>
            <a:picLocks noChangeAspect="1"/>
          </p:cNvPicPr>
          <p:nvPr/>
        </p:nvPicPr>
        <p:blipFill>
          <a:blip r:embed="rId2"/>
          <a:stretch>
            <a:fillRect/>
          </a:stretch>
        </p:blipFill>
        <p:spPr>
          <a:xfrm>
            <a:off x="1750483" y="1200150"/>
            <a:ext cx="3219450" cy="3219450"/>
          </a:xfrm>
          <a:prstGeom prst="rect">
            <a:avLst/>
          </a:prstGeom>
        </p:spPr>
      </p:pic>
      <p:sp>
        <p:nvSpPr>
          <p:cNvPr id="17" name="TextBox 16">
            <a:extLst>
              <a:ext uri="{FF2B5EF4-FFF2-40B4-BE49-F238E27FC236}">
                <a16:creationId xmlns:a16="http://schemas.microsoft.com/office/drawing/2014/main" id="{E6194A74-B218-4951-9D6A-5D3D18E96072}"/>
              </a:ext>
            </a:extLst>
          </p:cNvPr>
          <p:cNvSpPr txBox="1"/>
          <p:nvPr/>
        </p:nvSpPr>
        <p:spPr>
          <a:xfrm>
            <a:off x="6253843" y="3942148"/>
            <a:ext cx="51054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Image processing</a:t>
            </a:r>
            <a:r>
              <a:rPr lang="en-US" sz="2000" dirty="0">
                <a:ea typeface="+mn-lt"/>
                <a:cs typeface="+mn-lt"/>
              </a:rPr>
              <a:t> techniques use filters to enhance an </a:t>
            </a:r>
            <a:r>
              <a:rPr lang="en-US" sz="2000" b="1" dirty="0">
                <a:ea typeface="+mn-lt"/>
                <a:cs typeface="+mn-lt"/>
              </a:rPr>
              <a:t>image</a:t>
            </a:r>
            <a:r>
              <a:rPr lang="en-US" sz="2000" dirty="0">
                <a:ea typeface="+mn-lt"/>
                <a:cs typeface="+mn-lt"/>
              </a:rPr>
              <a:t>. Their main applications are to transform the contrast, brightness, resolution and noise level of an </a:t>
            </a:r>
            <a:r>
              <a:rPr lang="en-US" sz="2000" b="1" dirty="0">
                <a:ea typeface="+mn-lt"/>
                <a:cs typeface="+mn-lt"/>
              </a:rPr>
              <a:t>image</a:t>
            </a:r>
            <a:r>
              <a:rPr lang="en-US" sz="2000" dirty="0">
                <a:ea typeface="+mn-lt"/>
                <a:cs typeface="+mn-lt"/>
              </a:rPr>
              <a:t>. Contouring, </a:t>
            </a:r>
            <a:r>
              <a:rPr lang="en-US" sz="2000" b="1" dirty="0">
                <a:ea typeface="+mn-lt"/>
                <a:cs typeface="+mn-lt"/>
              </a:rPr>
              <a:t>image</a:t>
            </a:r>
            <a:r>
              <a:rPr lang="en-US" sz="2000" dirty="0">
                <a:ea typeface="+mn-lt"/>
                <a:cs typeface="+mn-lt"/>
              </a:rPr>
              <a:t> sharpening, blurring, embossing and edge detection are typical </a:t>
            </a:r>
            <a:r>
              <a:rPr lang="en-US" sz="2000" b="1" dirty="0">
                <a:ea typeface="+mn-lt"/>
                <a:cs typeface="+mn-lt"/>
              </a:rPr>
              <a:t>image processing</a:t>
            </a:r>
            <a:r>
              <a:rPr lang="en-US" sz="2000" dirty="0">
                <a:ea typeface="+mn-lt"/>
                <a:cs typeface="+mn-lt"/>
              </a:rPr>
              <a:t> functions</a:t>
            </a:r>
            <a:endParaRPr lang="en-US" sz="2000" dirty="0"/>
          </a:p>
        </p:txBody>
      </p:sp>
    </p:spTree>
    <p:extLst>
      <p:ext uri="{BB962C8B-B14F-4D97-AF65-F5344CB8AC3E}">
        <p14:creationId xmlns:p14="http://schemas.microsoft.com/office/powerpoint/2010/main" val="360041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5024-C777-41DF-B0FE-9421C93C4EE0}"/>
              </a:ext>
            </a:extLst>
          </p:cNvPr>
          <p:cNvSpPr>
            <a:spLocks noGrp="1"/>
          </p:cNvSpPr>
          <p:nvPr>
            <p:ph type="title"/>
          </p:nvPr>
        </p:nvSpPr>
        <p:spPr>
          <a:xfrm>
            <a:off x="1543579" y="-101149"/>
            <a:ext cx="4614331" cy="1266904"/>
          </a:xfrm>
        </p:spPr>
        <p:txBody>
          <a:bodyPr>
            <a:normAutofit/>
          </a:bodyPr>
          <a:lstStyle/>
          <a:p>
            <a:r>
              <a:rPr lang="en-US" sz="4000" b="1" u="sng" dirty="0">
                <a:latin typeface="Century"/>
              </a:rPr>
              <a:t>Arduino UNO:-</a:t>
            </a:r>
            <a:endParaRPr lang="en-US" sz="4000" u="sng" dirty="0">
              <a:latin typeface="Century"/>
            </a:endParaRPr>
          </a:p>
        </p:txBody>
      </p:sp>
      <p:sp>
        <p:nvSpPr>
          <p:cNvPr id="3" name="Content Placeholder 2">
            <a:extLst>
              <a:ext uri="{FF2B5EF4-FFF2-40B4-BE49-F238E27FC236}">
                <a16:creationId xmlns:a16="http://schemas.microsoft.com/office/drawing/2014/main" id="{CBD28C9D-E5CC-434C-9851-9D2B5BC9FD53}"/>
              </a:ext>
            </a:extLst>
          </p:cNvPr>
          <p:cNvSpPr>
            <a:spLocks noGrp="1"/>
          </p:cNvSpPr>
          <p:nvPr>
            <p:ph idx="1"/>
          </p:nvPr>
        </p:nvSpPr>
        <p:spPr>
          <a:xfrm>
            <a:off x="876829" y="4715404"/>
            <a:ext cx="6879166" cy="1975381"/>
          </a:xfrm>
        </p:spPr>
        <p:txBody>
          <a:bodyPr vert="horz" lIns="91440" tIns="45720" rIns="91440" bIns="45720" rtlCol="0" anchor="t">
            <a:normAutofit fontScale="85000" lnSpcReduction="10000"/>
          </a:bodyPr>
          <a:lstStyle/>
          <a:p>
            <a:r>
              <a:rPr lang="en-US" b="1" dirty="0">
                <a:ea typeface="+mn-lt"/>
                <a:cs typeface="+mn-lt"/>
              </a:rPr>
              <a:t>Arduino uno</a:t>
            </a:r>
            <a:r>
              <a:rPr lang="en-US" dirty="0">
                <a:ea typeface="+mn-lt"/>
                <a:cs typeface="+mn-lt"/>
              </a:rPr>
              <a:t> is an open-source electronics platform based on easy-to-</a:t>
            </a:r>
            <a:r>
              <a:rPr lang="en-US" b="1" dirty="0">
                <a:ea typeface="+mn-lt"/>
                <a:cs typeface="+mn-lt"/>
              </a:rPr>
              <a:t>use</a:t>
            </a:r>
            <a:r>
              <a:rPr lang="en-US" dirty="0">
                <a:ea typeface="+mn-lt"/>
                <a:cs typeface="+mn-lt"/>
              </a:rPr>
              <a:t> hardware and software. </a:t>
            </a:r>
            <a:r>
              <a:rPr lang="en-US" b="1" dirty="0">
                <a:ea typeface="+mn-lt"/>
                <a:cs typeface="+mn-lt"/>
              </a:rPr>
              <a:t>Arduino</a:t>
            </a:r>
            <a:r>
              <a:rPr lang="en-US" dirty="0">
                <a:ea typeface="+mn-lt"/>
                <a:cs typeface="+mn-lt"/>
              </a:rPr>
              <a:t> boards are able to read inputs - light on a sensor, a finger on a button, or a Twitter message - and turn it into an output - activating a motor, turning on an LED, publishing something online.</a:t>
            </a:r>
            <a:endParaRPr lang="en-US" dirty="0"/>
          </a:p>
        </p:txBody>
      </p:sp>
      <p:sp>
        <p:nvSpPr>
          <p:cNvPr id="4" name="TextBox 3">
            <a:extLst>
              <a:ext uri="{FF2B5EF4-FFF2-40B4-BE49-F238E27FC236}">
                <a16:creationId xmlns:a16="http://schemas.microsoft.com/office/drawing/2014/main" id="{B18D90F0-3AAD-4C68-834E-1660FF408FE8}"/>
              </a:ext>
            </a:extLst>
          </p:cNvPr>
          <p:cNvSpPr txBox="1"/>
          <p:nvPr/>
        </p:nvSpPr>
        <p:spPr>
          <a:xfrm>
            <a:off x="8206317" y="639234"/>
            <a:ext cx="3452282"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mn-lt"/>
                <a:cs typeface="+mn-lt"/>
              </a:rPr>
              <a:t>Features of the Arduino UNO:</a:t>
            </a:r>
            <a:endParaRPr lang="en-US" sz="2000" dirty="0"/>
          </a:p>
          <a:p>
            <a:pPr marL="285750" indent="-285750">
              <a:buFont typeface="Arial"/>
              <a:buChar char="•"/>
            </a:pPr>
            <a:r>
              <a:rPr lang="en-US" sz="2000" dirty="0">
                <a:ea typeface="+mn-lt"/>
                <a:cs typeface="+mn-lt"/>
              </a:rPr>
              <a:t>Microcontroller: ATmega328</a:t>
            </a:r>
            <a:endParaRPr lang="en-US" sz="2000" dirty="0"/>
          </a:p>
          <a:p>
            <a:pPr marL="285750" indent="-285750">
              <a:buFont typeface="Arial"/>
              <a:buChar char="•"/>
            </a:pPr>
            <a:r>
              <a:rPr lang="en-US" sz="2000" dirty="0">
                <a:ea typeface="+mn-lt"/>
                <a:cs typeface="+mn-lt"/>
              </a:rPr>
              <a:t>Operating Voltage: 5V</a:t>
            </a:r>
            <a:endParaRPr lang="en-US" sz="2000" dirty="0"/>
          </a:p>
          <a:p>
            <a:pPr marL="285750" indent="-285750">
              <a:buFont typeface="Arial"/>
              <a:buChar char="•"/>
            </a:pPr>
            <a:r>
              <a:rPr lang="en-US" sz="2000" dirty="0">
                <a:ea typeface="+mn-lt"/>
                <a:cs typeface="+mn-lt"/>
              </a:rPr>
              <a:t>Input Voltage (recommended): 7-12V</a:t>
            </a:r>
            <a:endParaRPr lang="en-US" sz="2000" dirty="0"/>
          </a:p>
          <a:p>
            <a:pPr marL="285750" indent="-285750">
              <a:buFont typeface="Arial"/>
              <a:buChar char="•"/>
            </a:pPr>
            <a:r>
              <a:rPr lang="en-US" sz="2000" dirty="0">
                <a:ea typeface="+mn-lt"/>
                <a:cs typeface="+mn-lt"/>
              </a:rPr>
              <a:t>Input Voltage (limits): 6-20V</a:t>
            </a:r>
            <a:endParaRPr lang="en-US" sz="2000" dirty="0"/>
          </a:p>
          <a:p>
            <a:pPr marL="285750" indent="-285750">
              <a:buFont typeface="Arial"/>
              <a:buChar char="•"/>
            </a:pPr>
            <a:r>
              <a:rPr lang="en-US" sz="2000" dirty="0">
                <a:ea typeface="+mn-lt"/>
                <a:cs typeface="+mn-lt"/>
              </a:rPr>
              <a:t>Digital I/O Pins: 14 (of which 6 provide PWM output)</a:t>
            </a:r>
            <a:endParaRPr lang="en-US" sz="2000" dirty="0"/>
          </a:p>
          <a:p>
            <a:pPr marL="285750" indent="-285750">
              <a:buFont typeface="Arial"/>
              <a:buChar char="•"/>
            </a:pPr>
            <a:r>
              <a:rPr lang="en-US" sz="2000" dirty="0">
                <a:ea typeface="+mn-lt"/>
                <a:cs typeface="+mn-lt"/>
              </a:rPr>
              <a:t>Analog Input Pins: 6</a:t>
            </a:r>
            <a:endParaRPr lang="en-US" sz="2000" dirty="0"/>
          </a:p>
          <a:p>
            <a:pPr marL="285750" indent="-285750">
              <a:buFont typeface="Arial"/>
              <a:buChar char="•"/>
            </a:pPr>
            <a:r>
              <a:rPr lang="en-US" sz="2000" dirty="0">
                <a:ea typeface="+mn-lt"/>
                <a:cs typeface="+mn-lt"/>
              </a:rPr>
              <a:t>DC Current per I/O Pin: 40 mA</a:t>
            </a:r>
            <a:endParaRPr lang="en-US" sz="2000" dirty="0"/>
          </a:p>
          <a:p>
            <a:pPr marL="285750" indent="-285750">
              <a:buFont typeface="Arial"/>
              <a:buChar char="•"/>
            </a:pPr>
            <a:r>
              <a:rPr lang="en-US" sz="2000" dirty="0">
                <a:ea typeface="+mn-lt"/>
                <a:cs typeface="+mn-lt"/>
              </a:rPr>
              <a:t>DC Current for 3.3V Pin: 50 mA</a:t>
            </a:r>
            <a:endParaRPr lang="en-US" sz="2000" dirty="0"/>
          </a:p>
          <a:p>
            <a:pPr marL="285750" indent="-285750">
              <a:buFont typeface="Arial"/>
              <a:buChar char="•"/>
            </a:pPr>
            <a:r>
              <a:rPr lang="en-US" sz="2000" dirty="0">
                <a:ea typeface="+mn-lt"/>
                <a:cs typeface="+mn-lt"/>
              </a:rPr>
              <a:t>Flash Memory: 32 KB of which 0.5 KB used by bootloader</a:t>
            </a:r>
            <a:endParaRPr lang="en-US" sz="2000" dirty="0"/>
          </a:p>
          <a:p>
            <a:pPr marL="285750" indent="-285750">
              <a:buFont typeface="Arial"/>
              <a:buChar char="•"/>
            </a:pPr>
            <a:r>
              <a:rPr lang="en-US" sz="2000" dirty="0">
                <a:ea typeface="+mn-lt"/>
                <a:cs typeface="+mn-lt"/>
              </a:rPr>
              <a:t>SRAM: 2 KB (ATmega328)</a:t>
            </a:r>
            <a:endParaRPr lang="en-US" sz="2000" dirty="0"/>
          </a:p>
          <a:p>
            <a:pPr marL="285750" indent="-285750">
              <a:buFont typeface="Arial"/>
              <a:buChar char="•"/>
            </a:pPr>
            <a:r>
              <a:rPr lang="en-US" sz="2000" dirty="0">
                <a:ea typeface="+mn-lt"/>
                <a:cs typeface="+mn-lt"/>
              </a:rPr>
              <a:t>EEPROM: 1 KB (ATmega328)</a:t>
            </a:r>
            <a:endParaRPr lang="en-US" sz="2000" dirty="0"/>
          </a:p>
          <a:p>
            <a:pPr marL="285750" indent="-285750">
              <a:buFont typeface="Arial"/>
              <a:buChar char="•"/>
            </a:pPr>
            <a:r>
              <a:rPr lang="en-US" sz="2000" dirty="0">
                <a:ea typeface="+mn-lt"/>
                <a:cs typeface="+mn-lt"/>
              </a:rPr>
              <a:t>Clock Speed: 16 MHz</a:t>
            </a:r>
            <a:endParaRPr lang="en-US" sz="2000" dirty="0"/>
          </a:p>
          <a:p>
            <a:pPr algn="l"/>
            <a:endParaRPr lang="en-US" sz="2000" dirty="0"/>
          </a:p>
        </p:txBody>
      </p:sp>
      <p:pic>
        <p:nvPicPr>
          <p:cNvPr id="5" name="Picture 5" descr="A picture containing text, circuit, electronics&#10;&#10;Description automatically generated">
            <a:extLst>
              <a:ext uri="{FF2B5EF4-FFF2-40B4-BE49-F238E27FC236}">
                <a16:creationId xmlns:a16="http://schemas.microsoft.com/office/drawing/2014/main" id="{9BD8F2F9-823B-44B9-8E25-20DD89E1575B}"/>
              </a:ext>
            </a:extLst>
          </p:cNvPr>
          <p:cNvPicPr>
            <a:picLocks noChangeAspect="1"/>
          </p:cNvPicPr>
          <p:nvPr/>
        </p:nvPicPr>
        <p:blipFill>
          <a:blip r:embed="rId2"/>
          <a:stretch>
            <a:fillRect/>
          </a:stretch>
        </p:blipFill>
        <p:spPr>
          <a:xfrm>
            <a:off x="1210733" y="1254935"/>
            <a:ext cx="6013450" cy="3215715"/>
          </a:xfrm>
          <a:prstGeom prst="rect">
            <a:avLst/>
          </a:prstGeom>
        </p:spPr>
      </p:pic>
    </p:spTree>
    <p:extLst>
      <p:ext uri="{BB962C8B-B14F-4D97-AF65-F5344CB8AC3E}">
        <p14:creationId xmlns:p14="http://schemas.microsoft.com/office/powerpoint/2010/main" val="101586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3B70-2602-4653-B664-B7EF095C5C18}"/>
              </a:ext>
            </a:extLst>
          </p:cNvPr>
          <p:cNvSpPr>
            <a:spLocks noGrp="1"/>
          </p:cNvSpPr>
          <p:nvPr>
            <p:ph type="title"/>
          </p:nvPr>
        </p:nvSpPr>
        <p:spPr>
          <a:xfrm>
            <a:off x="1448330" y="4685"/>
            <a:ext cx="4053415" cy="1277487"/>
          </a:xfrm>
        </p:spPr>
        <p:txBody>
          <a:bodyPr/>
          <a:lstStyle/>
          <a:p>
            <a:r>
              <a:rPr lang="en-US" u="sng" dirty="0">
                <a:latin typeface="Tahoma"/>
                <a:ea typeface="Tahoma"/>
                <a:cs typeface="Tahoma"/>
              </a:rPr>
              <a:t>SERVO MOTOR:-</a:t>
            </a:r>
          </a:p>
        </p:txBody>
      </p:sp>
      <p:sp>
        <p:nvSpPr>
          <p:cNvPr id="3" name="Content Placeholder 2">
            <a:extLst>
              <a:ext uri="{FF2B5EF4-FFF2-40B4-BE49-F238E27FC236}">
                <a16:creationId xmlns:a16="http://schemas.microsoft.com/office/drawing/2014/main" id="{15BC696A-65C0-4AA0-BD17-79892F0DC730}"/>
              </a:ext>
            </a:extLst>
          </p:cNvPr>
          <p:cNvSpPr>
            <a:spLocks noGrp="1"/>
          </p:cNvSpPr>
          <p:nvPr>
            <p:ph idx="1"/>
          </p:nvPr>
        </p:nvSpPr>
        <p:spPr>
          <a:xfrm>
            <a:off x="6041495" y="471487"/>
            <a:ext cx="5122332" cy="2906714"/>
          </a:xfrm>
        </p:spPr>
        <p:txBody>
          <a:bodyPr vert="horz" lIns="91440" tIns="45720" rIns="91440" bIns="45720" rtlCol="0" anchor="t">
            <a:normAutofit/>
          </a:bodyPr>
          <a:lstStyle/>
          <a:p>
            <a:r>
              <a:rPr lang="en-US" sz="2000" b="1" dirty="0">
                <a:latin typeface="Tahoma"/>
                <a:ea typeface="+mn-lt"/>
                <a:cs typeface="+mn-lt"/>
              </a:rPr>
              <a:t>Servo motors</a:t>
            </a:r>
            <a:r>
              <a:rPr lang="en-US" sz="2000" dirty="0">
                <a:latin typeface="Tahoma"/>
                <a:ea typeface="+mn-lt"/>
                <a:cs typeface="+mn-lt"/>
              </a:rPr>
              <a:t> or “</a:t>
            </a:r>
            <a:r>
              <a:rPr lang="en-US" sz="2000" b="1" dirty="0">
                <a:latin typeface="Tahoma"/>
                <a:ea typeface="+mn-lt"/>
                <a:cs typeface="+mn-lt"/>
              </a:rPr>
              <a:t>servos</a:t>
            </a:r>
            <a:r>
              <a:rPr lang="en-US" sz="2000" dirty="0">
                <a:latin typeface="Tahoma"/>
                <a:ea typeface="+mn-lt"/>
                <a:cs typeface="+mn-lt"/>
              </a:rPr>
              <a:t>”, as they are known, are electronic devices and rotary or linear actuators that rotate and push parts of a machine with precision. </a:t>
            </a:r>
            <a:r>
              <a:rPr lang="en-US" sz="2000" b="1" dirty="0">
                <a:latin typeface="Tahoma"/>
                <a:ea typeface="+mn-lt"/>
                <a:cs typeface="+mn-lt"/>
              </a:rPr>
              <a:t>Servos</a:t>
            </a:r>
            <a:r>
              <a:rPr lang="en-US" sz="2000" dirty="0">
                <a:latin typeface="Tahoma"/>
                <a:ea typeface="+mn-lt"/>
                <a:cs typeface="+mn-lt"/>
              </a:rPr>
              <a:t> are mainly used on angular or linear position and for specific velocity, and acceleration.</a:t>
            </a:r>
            <a:endParaRPr lang="en-US" sz="2000">
              <a:latin typeface="Tahoma"/>
              <a:ea typeface="Tahoma"/>
              <a:cs typeface="Tahoma"/>
            </a:endParaRPr>
          </a:p>
        </p:txBody>
      </p:sp>
      <p:pic>
        <p:nvPicPr>
          <p:cNvPr id="4" name="Picture 4">
            <a:extLst>
              <a:ext uri="{FF2B5EF4-FFF2-40B4-BE49-F238E27FC236}">
                <a16:creationId xmlns:a16="http://schemas.microsoft.com/office/drawing/2014/main" id="{37C8FEC2-7990-4B39-9CF4-A1F6FA1C66F6}"/>
              </a:ext>
            </a:extLst>
          </p:cNvPr>
          <p:cNvPicPr>
            <a:picLocks noChangeAspect="1"/>
          </p:cNvPicPr>
          <p:nvPr/>
        </p:nvPicPr>
        <p:blipFill>
          <a:blip r:embed="rId2"/>
          <a:stretch>
            <a:fillRect/>
          </a:stretch>
        </p:blipFill>
        <p:spPr>
          <a:xfrm>
            <a:off x="1115484" y="1210733"/>
            <a:ext cx="4161366" cy="3441699"/>
          </a:xfrm>
          <a:prstGeom prst="rect">
            <a:avLst/>
          </a:prstGeom>
        </p:spPr>
      </p:pic>
      <p:sp>
        <p:nvSpPr>
          <p:cNvPr id="5" name="TextBox 4">
            <a:extLst>
              <a:ext uri="{FF2B5EF4-FFF2-40B4-BE49-F238E27FC236}">
                <a16:creationId xmlns:a16="http://schemas.microsoft.com/office/drawing/2014/main" id="{2D5B16ED-B9C8-4ECD-BA7D-21330ABBCCC8}"/>
              </a:ext>
            </a:extLst>
          </p:cNvPr>
          <p:cNvSpPr txBox="1"/>
          <p:nvPr/>
        </p:nvSpPr>
        <p:spPr>
          <a:xfrm>
            <a:off x="6100234" y="3560234"/>
            <a:ext cx="549486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Why is it called a servo motor?</a:t>
            </a:r>
            <a:endParaRPr lang="en-US" sz="2000" dirty="0"/>
          </a:p>
          <a:p>
            <a:r>
              <a:rPr lang="en-US" sz="2000" dirty="0">
                <a:ea typeface="+mn-lt"/>
                <a:cs typeface="+mn-lt"/>
              </a:rPr>
              <a:t>Definition of </a:t>
            </a:r>
            <a:r>
              <a:rPr lang="en-US" sz="2000" b="1" dirty="0">
                <a:ea typeface="+mn-lt"/>
                <a:cs typeface="+mn-lt"/>
              </a:rPr>
              <a:t>servo motor</a:t>
            </a:r>
            <a:br>
              <a:rPr lang="en-US" sz="2000" b="1" dirty="0">
                <a:ea typeface="+mn-lt"/>
                <a:cs typeface="+mn-lt"/>
              </a:rPr>
            </a:br>
            <a:br>
              <a:rPr lang="en-US" sz="2000" b="1" dirty="0">
                <a:ea typeface="+mn-lt"/>
                <a:cs typeface="+mn-lt"/>
              </a:rPr>
            </a:br>
            <a:r>
              <a:rPr lang="en-US" sz="2000" b="1" dirty="0">
                <a:ea typeface="+mn-lt"/>
                <a:cs typeface="+mn-lt"/>
              </a:rPr>
              <a:t>In other words,</a:t>
            </a:r>
            <a:r>
              <a:rPr lang="en-US" sz="2000" dirty="0">
                <a:ea typeface="+mn-lt"/>
                <a:cs typeface="+mn-lt"/>
              </a:rPr>
              <a:t> </a:t>
            </a:r>
            <a:r>
              <a:rPr lang="en-US" sz="2000" b="1" dirty="0">
                <a:ea typeface="+mn-lt"/>
                <a:cs typeface="+mn-lt"/>
              </a:rPr>
              <a:t>servo motors</a:t>
            </a:r>
            <a:r>
              <a:rPr lang="en-US" sz="2000" dirty="0">
                <a:ea typeface="+mn-lt"/>
                <a:cs typeface="+mn-lt"/>
              </a:rPr>
              <a:t> get their </a:t>
            </a:r>
            <a:r>
              <a:rPr lang="en-US" sz="2000" b="1" dirty="0">
                <a:ea typeface="+mn-lt"/>
                <a:cs typeface="+mn-lt"/>
              </a:rPr>
              <a:t>name</a:t>
            </a:r>
            <a:r>
              <a:rPr lang="en-US" sz="2000" dirty="0">
                <a:ea typeface="+mn-lt"/>
                <a:cs typeface="+mn-lt"/>
              </a:rPr>
              <a:t> from the fact that they can be relied upon to operate "exactly as commanded". Any electric </a:t>
            </a:r>
            <a:r>
              <a:rPr lang="en-US" sz="2000" b="1" dirty="0">
                <a:ea typeface="+mn-lt"/>
                <a:cs typeface="+mn-lt"/>
              </a:rPr>
              <a:t>motor</a:t>
            </a:r>
            <a:r>
              <a:rPr lang="en-US" sz="2000" dirty="0">
                <a:ea typeface="+mn-lt"/>
                <a:cs typeface="+mn-lt"/>
              </a:rPr>
              <a:t> capable of controlling parameters like position and speed is </a:t>
            </a:r>
            <a:r>
              <a:rPr lang="en-US" sz="2000" b="1" dirty="0">
                <a:ea typeface="+mn-lt"/>
                <a:cs typeface="+mn-lt"/>
              </a:rPr>
              <a:t>called</a:t>
            </a:r>
            <a:r>
              <a:rPr lang="en-US" sz="2000" dirty="0">
                <a:ea typeface="+mn-lt"/>
                <a:cs typeface="+mn-lt"/>
              </a:rPr>
              <a:t> a </a:t>
            </a:r>
            <a:r>
              <a:rPr lang="en-US" sz="2000" b="1" dirty="0">
                <a:ea typeface="+mn-lt"/>
                <a:cs typeface="+mn-lt"/>
              </a:rPr>
              <a:t>servo motor</a:t>
            </a:r>
            <a:r>
              <a:rPr lang="en-US" sz="2000" dirty="0">
                <a:ea typeface="+mn-lt"/>
                <a:cs typeface="+mn-lt"/>
              </a:rPr>
              <a:t>, regardless of how this control is achieved.</a:t>
            </a:r>
            <a:endParaRPr lang="en-US" sz="2000" dirty="0"/>
          </a:p>
          <a:p>
            <a:pPr algn="l"/>
            <a:endParaRPr lang="en-US" sz="2000" dirty="0"/>
          </a:p>
        </p:txBody>
      </p:sp>
    </p:spTree>
    <p:extLst>
      <p:ext uri="{BB962C8B-B14F-4D97-AF65-F5344CB8AC3E}">
        <p14:creationId xmlns:p14="http://schemas.microsoft.com/office/powerpoint/2010/main" val="112593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202B-C704-40C7-93B7-4377E3818361}"/>
              </a:ext>
            </a:extLst>
          </p:cNvPr>
          <p:cNvSpPr>
            <a:spLocks noGrp="1"/>
          </p:cNvSpPr>
          <p:nvPr>
            <p:ph type="title"/>
          </p:nvPr>
        </p:nvSpPr>
        <p:spPr>
          <a:xfrm>
            <a:off x="2548996" y="-206982"/>
            <a:ext cx="8699498" cy="1298654"/>
          </a:xfrm>
        </p:spPr>
        <p:txBody>
          <a:bodyPr>
            <a:normAutofit/>
          </a:bodyPr>
          <a:lstStyle/>
          <a:p>
            <a:r>
              <a:rPr lang="en-US" sz="4000" u="sng" dirty="0"/>
              <a:t>I2c module and lcd display:-</a:t>
            </a:r>
          </a:p>
        </p:txBody>
      </p:sp>
      <p:sp>
        <p:nvSpPr>
          <p:cNvPr id="3" name="Content Placeholder 2">
            <a:extLst>
              <a:ext uri="{FF2B5EF4-FFF2-40B4-BE49-F238E27FC236}">
                <a16:creationId xmlns:a16="http://schemas.microsoft.com/office/drawing/2014/main" id="{FAC1EF3E-FAB3-43FD-9FEF-222BF5E6B318}"/>
              </a:ext>
            </a:extLst>
          </p:cNvPr>
          <p:cNvSpPr>
            <a:spLocks noGrp="1"/>
          </p:cNvSpPr>
          <p:nvPr>
            <p:ph idx="1"/>
          </p:nvPr>
        </p:nvSpPr>
        <p:spPr>
          <a:xfrm>
            <a:off x="929745" y="4979987"/>
            <a:ext cx="10234082" cy="1880131"/>
          </a:xfrm>
        </p:spPr>
        <p:txBody>
          <a:bodyPr vert="horz" lIns="91440" tIns="45720" rIns="91440" bIns="45720" rtlCol="0" anchor="t">
            <a:normAutofit/>
          </a:bodyPr>
          <a:lstStyle/>
          <a:p>
            <a:r>
              <a:rPr lang="en-US" sz="2000" dirty="0">
                <a:ea typeface="+mn-lt"/>
                <a:cs typeface="+mn-lt"/>
              </a:rPr>
              <a:t>I2C_LCD is an easy-to-use </a:t>
            </a:r>
            <a:r>
              <a:rPr lang="en-US" sz="2000" b="1" dirty="0">
                <a:ea typeface="+mn-lt"/>
                <a:cs typeface="+mn-lt"/>
              </a:rPr>
              <a:t>display module</a:t>
            </a:r>
            <a:r>
              <a:rPr lang="en-US" sz="2000" dirty="0">
                <a:ea typeface="+mn-lt"/>
                <a:cs typeface="+mn-lt"/>
              </a:rPr>
              <a:t>, It can make </a:t>
            </a:r>
            <a:r>
              <a:rPr lang="en-US" sz="2000" b="1" dirty="0">
                <a:ea typeface="+mn-lt"/>
                <a:cs typeface="+mn-lt"/>
              </a:rPr>
              <a:t>display</a:t>
            </a:r>
            <a:r>
              <a:rPr lang="en-US" sz="2000" dirty="0">
                <a:ea typeface="+mn-lt"/>
                <a:cs typeface="+mn-lt"/>
              </a:rPr>
              <a:t> easier. Using it can reduce the difficulty of make, so that makers can focus on the core of the work. We developed the Arduino library for I2C_LCD, user just need a few lines of the code can achieve complex graphics and text </a:t>
            </a:r>
            <a:r>
              <a:rPr lang="en-US" sz="2000" b="1" dirty="0">
                <a:ea typeface="+mn-lt"/>
                <a:cs typeface="+mn-lt"/>
              </a:rPr>
              <a:t>display</a:t>
            </a:r>
            <a:r>
              <a:rPr lang="en-US" sz="2000" dirty="0">
                <a:ea typeface="+mn-lt"/>
                <a:cs typeface="+mn-lt"/>
              </a:rPr>
              <a:t> features.</a:t>
            </a:r>
            <a:endParaRPr lang="en-US" sz="2000"/>
          </a:p>
        </p:txBody>
      </p:sp>
      <p:pic>
        <p:nvPicPr>
          <p:cNvPr id="4" name="Picture 4" descr="A screenshot of a computer&#10;&#10;Description automatically generated">
            <a:extLst>
              <a:ext uri="{FF2B5EF4-FFF2-40B4-BE49-F238E27FC236}">
                <a16:creationId xmlns:a16="http://schemas.microsoft.com/office/drawing/2014/main" id="{D777A3B6-89D0-447B-9366-94C620BC7D40}"/>
              </a:ext>
            </a:extLst>
          </p:cNvPr>
          <p:cNvPicPr>
            <a:picLocks noChangeAspect="1"/>
          </p:cNvPicPr>
          <p:nvPr/>
        </p:nvPicPr>
        <p:blipFill>
          <a:blip r:embed="rId2"/>
          <a:stretch>
            <a:fillRect/>
          </a:stretch>
        </p:blipFill>
        <p:spPr>
          <a:xfrm>
            <a:off x="1009650" y="893298"/>
            <a:ext cx="5029200" cy="3430987"/>
          </a:xfrm>
          <a:prstGeom prst="rect">
            <a:avLst/>
          </a:prstGeom>
        </p:spPr>
      </p:pic>
      <p:pic>
        <p:nvPicPr>
          <p:cNvPr id="5" name="Picture 5" descr="A picture containing text, electronics, screenshot&#10;&#10;Description automatically generated">
            <a:extLst>
              <a:ext uri="{FF2B5EF4-FFF2-40B4-BE49-F238E27FC236}">
                <a16:creationId xmlns:a16="http://schemas.microsoft.com/office/drawing/2014/main" id="{8C19C73D-3BCE-47A8-AF91-5F0BBCA01296}"/>
              </a:ext>
            </a:extLst>
          </p:cNvPr>
          <p:cNvPicPr>
            <a:picLocks noChangeAspect="1"/>
          </p:cNvPicPr>
          <p:nvPr/>
        </p:nvPicPr>
        <p:blipFill>
          <a:blip r:embed="rId3"/>
          <a:stretch>
            <a:fillRect/>
          </a:stretch>
        </p:blipFill>
        <p:spPr>
          <a:xfrm>
            <a:off x="6629400" y="888967"/>
            <a:ext cx="4605866" cy="2063816"/>
          </a:xfrm>
          <a:prstGeom prst="rect">
            <a:avLst/>
          </a:prstGeom>
        </p:spPr>
      </p:pic>
      <p:pic>
        <p:nvPicPr>
          <p:cNvPr id="6" name="Picture 6" descr="Text&#10;&#10;Description automatically generated">
            <a:extLst>
              <a:ext uri="{FF2B5EF4-FFF2-40B4-BE49-F238E27FC236}">
                <a16:creationId xmlns:a16="http://schemas.microsoft.com/office/drawing/2014/main" id="{72BCAC84-F326-4A1E-A048-2E1280C45FEB}"/>
              </a:ext>
            </a:extLst>
          </p:cNvPr>
          <p:cNvPicPr>
            <a:picLocks noChangeAspect="1"/>
          </p:cNvPicPr>
          <p:nvPr/>
        </p:nvPicPr>
        <p:blipFill rotWithShape="1">
          <a:blip r:embed="rId4"/>
          <a:srcRect l="-946" t="12706" r="-236" b="15294"/>
          <a:stretch/>
        </p:blipFill>
        <p:spPr>
          <a:xfrm>
            <a:off x="6587067" y="3135429"/>
            <a:ext cx="4595315" cy="1504616"/>
          </a:xfrm>
          <a:prstGeom prst="rect">
            <a:avLst/>
          </a:prstGeom>
        </p:spPr>
      </p:pic>
    </p:spTree>
    <p:extLst>
      <p:ext uri="{BB962C8B-B14F-4D97-AF65-F5344CB8AC3E}">
        <p14:creationId xmlns:p14="http://schemas.microsoft.com/office/powerpoint/2010/main" val="190043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5F7D-7316-4BCE-B67D-52319980D3B4}"/>
              </a:ext>
            </a:extLst>
          </p:cNvPr>
          <p:cNvSpPr>
            <a:spLocks noGrp="1"/>
          </p:cNvSpPr>
          <p:nvPr>
            <p:ph type="title"/>
          </p:nvPr>
        </p:nvSpPr>
        <p:spPr>
          <a:xfrm>
            <a:off x="1448330" y="2375352"/>
            <a:ext cx="9905998" cy="1478570"/>
          </a:xfrm>
        </p:spPr>
        <p:txBody>
          <a:bodyPr>
            <a:normAutofit/>
          </a:bodyPr>
          <a:lstStyle/>
          <a:p>
            <a:r>
              <a:rPr lang="en-US" sz="6000" b="1" u="sng" dirty="0"/>
              <a:t>Screenshots:- (</a:t>
            </a:r>
            <a:r>
              <a:rPr lang="en-US" sz="6000" u="sng" dirty="0">
                <a:ea typeface="+mj-lt"/>
                <a:cs typeface="+mj-lt"/>
              </a:rPr>
              <a:t> so far</a:t>
            </a:r>
            <a:r>
              <a:rPr lang="en-US" sz="6000" b="1" u="sng" dirty="0"/>
              <a:t>)</a:t>
            </a:r>
          </a:p>
        </p:txBody>
      </p:sp>
    </p:spTree>
    <p:extLst>
      <p:ext uri="{BB962C8B-B14F-4D97-AF65-F5344CB8AC3E}">
        <p14:creationId xmlns:p14="http://schemas.microsoft.com/office/powerpoint/2010/main" val="393559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45302C3-E431-4E13-93F0-A630B51C82BF}"/>
              </a:ext>
            </a:extLst>
          </p:cNvPr>
          <p:cNvPicPr>
            <a:picLocks noChangeAspect="1"/>
          </p:cNvPicPr>
          <p:nvPr/>
        </p:nvPicPr>
        <p:blipFill>
          <a:blip r:embed="rId2"/>
          <a:stretch>
            <a:fillRect/>
          </a:stretch>
        </p:blipFill>
        <p:spPr>
          <a:xfrm>
            <a:off x="4234" y="1059"/>
            <a:ext cx="12236449" cy="6898216"/>
          </a:xfrm>
          <a:prstGeom prst="rect">
            <a:avLst/>
          </a:prstGeom>
        </p:spPr>
      </p:pic>
    </p:spTree>
    <p:extLst>
      <p:ext uri="{BB962C8B-B14F-4D97-AF65-F5344CB8AC3E}">
        <p14:creationId xmlns:p14="http://schemas.microsoft.com/office/powerpoint/2010/main" val="223833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6BE148C-B0D9-4070-9B19-248946BE3F29}"/>
              </a:ext>
            </a:extLst>
          </p:cNvPr>
          <p:cNvPicPr>
            <a:picLocks noChangeAspect="1"/>
          </p:cNvPicPr>
          <p:nvPr/>
        </p:nvPicPr>
        <p:blipFill>
          <a:blip r:embed="rId2"/>
          <a:stretch>
            <a:fillRect/>
          </a:stretch>
        </p:blipFill>
        <p:spPr>
          <a:xfrm>
            <a:off x="-6350" y="1059"/>
            <a:ext cx="12183533" cy="6908799"/>
          </a:xfrm>
          <a:prstGeom prst="rect">
            <a:avLst/>
          </a:prstGeom>
        </p:spPr>
      </p:pic>
    </p:spTree>
    <p:extLst>
      <p:ext uri="{BB962C8B-B14F-4D97-AF65-F5344CB8AC3E}">
        <p14:creationId xmlns:p14="http://schemas.microsoft.com/office/powerpoint/2010/main" val="292452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Graphical user interface, text&#10;&#10;Description automatically generated">
            <a:extLst>
              <a:ext uri="{FF2B5EF4-FFF2-40B4-BE49-F238E27FC236}">
                <a16:creationId xmlns:a16="http://schemas.microsoft.com/office/drawing/2014/main" id="{06C93036-D1CA-48BB-816B-F92766CE5EFA}"/>
              </a:ext>
            </a:extLst>
          </p:cNvPr>
          <p:cNvPicPr>
            <a:picLocks noChangeAspect="1"/>
          </p:cNvPicPr>
          <p:nvPr/>
        </p:nvPicPr>
        <p:blipFill>
          <a:blip r:embed="rId2"/>
          <a:stretch>
            <a:fillRect/>
          </a:stretch>
        </p:blipFill>
        <p:spPr>
          <a:xfrm>
            <a:off x="4234" y="-41275"/>
            <a:ext cx="12215282" cy="7162800"/>
          </a:xfrm>
          <a:prstGeom prst="rect">
            <a:avLst/>
          </a:prstGeom>
        </p:spPr>
      </p:pic>
    </p:spTree>
    <p:extLst>
      <p:ext uri="{BB962C8B-B14F-4D97-AF65-F5344CB8AC3E}">
        <p14:creationId xmlns:p14="http://schemas.microsoft.com/office/powerpoint/2010/main" val="3252095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TotalTime>
  <Words>741</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Microsoft YaHei</vt:lpstr>
      <vt:lpstr>Arial</vt:lpstr>
      <vt:lpstr>Cambria</vt:lpstr>
      <vt:lpstr>Century</vt:lpstr>
      <vt:lpstr>Century Gothic</vt:lpstr>
      <vt:lpstr>Lucida Sans</vt:lpstr>
      <vt:lpstr>Rockwell</vt:lpstr>
      <vt:lpstr>Tahoma</vt:lpstr>
      <vt:lpstr>Tw Cen MT</vt:lpstr>
      <vt:lpstr>Circuit</vt:lpstr>
      <vt:lpstr>REQUIREMENT SPECIFICATION:</vt:lpstr>
      <vt:lpstr>WEB CAMERA:-</vt:lpstr>
      <vt:lpstr>Arduino UNO:-</vt:lpstr>
      <vt:lpstr>SERVO MOTOR:-</vt:lpstr>
      <vt:lpstr>I2c module and lcd display:-</vt:lpstr>
      <vt:lpstr>Screenshots:- (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falak khan</cp:lastModifiedBy>
  <cp:revision>314</cp:revision>
  <dcterms:created xsi:type="dcterms:W3CDTF">2021-06-20T16:51:21Z</dcterms:created>
  <dcterms:modified xsi:type="dcterms:W3CDTF">2021-06-20T18:21:29Z</dcterms:modified>
</cp:coreProperties>
</file>