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Chloe" charset="1" panose="00000000000000000000"/>
      <p:regular r:id="rId22"/>
    </p:embeddedFont>
    <p:embeddedFont>
      <p:font typeface="TT Interphases Bold" charset="1" panose="02000803060000020004"/>
      <p:regular r:id="rId23"/>
    </p:embeddedFont>
    <p:embeddedFont>
      <p:font typeface="Lora" charset="1" panose="00000500000000000000"/>
      <p:regular r:id="rId24"/>
    </p:embeddedFont>
    <p:embeddedFont>
      <p:font typeface="Romana Light" charset="1" panose="02000506080000020003"/>
      <p:regular r:id="rId25"/>
    </p:embeddedFont>
    <p:embeddedFont>
      <p:font typeface="TT Interphases" charset="1" panose="02000503020000020004"/>
      <p:regular r:id="rId26"/>
    </p:embeddedFont>
    <p:embeddedFont>
      <p:font typeface="Lora Italics" charset="1" panose="00000500000000000000"/>
      <p:regular r:id="rId27"/>
    </p:embeddedFont>
    <p:embeddedFont>
      <p:font typeface="Migra Extra-Light Italics" charset="1" panose="00000300000000000000"/>
      <p:regular r:id="rId28"/>
    </p:embeddedFont>
    <p:embeddedFont>
      <p:font typeface="Migra Extra-Light" charset="1" panose="00000300000000000000"/>
      <p:regular r:id="rId29"/>
    </p:embeddedFont>
    <p:embeddedFont>
      <p:font typeface="Canva Sans Bold" charset="1" panose="020B0803030501040103"/>
      <p:regular r:id="rId30"/>
    </p:embeddedFont>
    <p:embeddedFont>
      <p:font typeface="Lora Bold" charset="1" panose="000008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5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jpe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0D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4890" y="1383425"/>
            <a:ext cx="16538220" cy="7520150"/>
            <a:chOff x="0" y="0"/>
            <a:chExt cx="4179004" cy="19002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79003" cy="1900249"/>
            </a:xfrm>
            <a:custGeom>
              <a:avLst/>
              <a:gdLst/>
              <a:ahLst/>
              <a:cxnLst/>
              <a:rect r="r" b="b" t="t" l="l"/>
              <a:pathLst>
                <a:path h="1900249" w="4179003">
                  <a:moveTo>
                    <a:pt x="2089502" y="0"/>
                  </a:moveTo>
                  <a:cubicBezTo>
                    <a:pt x="935502" y="0"/>
                    <a:pt x="0" y="425385"/>
                    <a:pt x="0" y="950124"/>
                  </a:cubicBezTo>
                  <a:cubicBezTo>
                    <a:pt x="0" y="1474864"/>
                    <a:pt x="935502" y="1900249"/>
                    <a:pt x="2089502" y="1900249"/>
                  </a:cubicBezTo>
                  <a:cubicBezTo>
                    <a:pt x="3243502" y="1900249"/>
                    <a:pt x="4179003" y="1474864"/>
                    <a:pt x="4179003" y="950124"/>
                  </a:cubicBezTo>
                  <a:cubicBezTo>
                    <a:pt x="4179003" y="425385"/>
                    <a:pt x="3243502" y="0"/>
                    <a:pt x="20895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DFA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391782" y="168623"/>
              <a:ext cx="3395440" cy="15534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82510" y="1535450"/>
            <a:ext cx="16230600" cy="7216100"/>
            <a:chOff x="0" y="0"/>
            <a:chExt cx="2853881" cy="12688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53880" cy="1268831"/>
            </a:xfrm>
            <a:custGeom>
              <a:avLst/>
              <a:gdLst/>
              <a:ahLst/>
              <a:cxnLst/>
              <a:rect r="r" b="b" t="t" l="l"/>
              <a:pathLst>
                <a:path h="1268831" w="2853880">
                  <a:moveTo>
                    <a:pt x="1426940" y="0"/>
                  </a:moveTo>
                  <a:cubicBezTo>
                    <a:pt x="638863" y="0"/>
                    <a:pt x="0" y="284037"/>
                    <a:pt x="0" y="634415"/>
                  </a:cubicBezTo>
                  <a:cubicBezTo>
                    <a:pt x="0" y="984793"/>
                    <a:pt x="638863" y="1268831"/>
                    <a:pt x="1426940" y="1268831"/>
                  </a:cubicBezTo>
                  <a:cubicBezTo>
                    <a:pt x="2215018" y="1268831"/>
                    <a:pt x="2853880" y="984793"/>
                    <a:pt x="2853880" y="634415"/>
                  </a:cubicBezTo>
                  <a:cubicBezTo>
                    <a:pt x="2853880" y="284037"/>
                    <a:pt x="2215018" y="0"/>
                    <a:pt x="142694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9823" r="0" b="-9823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545424" y="417211"/>
            <a:ext cx="17504772" cy="9452577"/>
          </a:xfrm>
          <a:custGeom>
            <a:avLst/>
            <a:gdLst/>
            <a:ahLst/>
            <a:cxnLst/>
            <a:rect r="r" b="b" t="t" l="l"/>
            <a:pathLst>
              <a:path h="9452577" w="17504772">
                <a:moveTo>
                  <a:pt x="0" y="0"/>
                </a:moveTo>
                <a:lnTo>
                  <a:pt x="17504772" y="0"/>
                </a:lnTo>
                <a:lnTo>
                  <a:pt x="17504772" y="9452578"/>
                </a:lnTo>
                <a:lnTo>
                  <a:pt x="0" y="945257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00966" y="2525806"/>
            <a:ext cx="17687034" cy="2617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331"/>
              </a:lnSpc>
            </a:pPr>
            <a:r>
              <a:rPr lang="en-US" sz="20348" spc="-1017">
                <a:solidFill>
                  <a:srgbClr val="FDFAF6"/>
                </a:solidFill>
                <a:latin typeface="Chloe"/>
                <a:ea typeface="Chloe"/>
                <a:cs typeface="Chloe"/>
                <a:sym typeface="Chloe"/>
              </a:rPr>
              <a:t>﻿Fast Arts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44238" y="7156494"/>
            <a:ext cx="5199525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b="true" sz="2799">
                <a:solidFill>
                  <a:srgbClr val="FDFAF6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46663" y="3670300"/>
            <a:ext cx="5994674" cy="3089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000"/>
              </a:lnSpc>
              <a:spcBef>
                <a:spcPct val="0"/>
              </a:spcBef>
            </a:pPr>
            <a:r>
              <a:rPr lang="en-US" sz="8000" spc="-240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how the website works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567865" y="572535"/>
            <a:ext cx="4433961" cy="6526630"/>
            <a:chOff x="0" y="0"/>
            <a:chExt cx="1088354" cy="16020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88354" cy="1602017"/>
            </a:xfrm>
            <a:custGeom>
              <a:avLst/>
              <a:gdLst/>
              <a:ahLst/>
              <a:cxnLst/>
              <a:rect r="r" b="b" t="t" l="l"/>
              <a:pathLst>
                <a:path h="1602017" w="1088354">
                  <a:moveTo>
                    <a:pt x="0" y="0"/>
                  </a:moveTo>
                  <a:lnTo>
                    <a:pt x="1088354" y="0"/>
                  </a:lnTo>
                  <a:lnTo>
                    <a:pt x="1088354" y="1602017"/>
                  </a:lnTo>
                  <a:lnTo>
                    <a:pt x="0" y="1602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161616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088354" cy="1611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279632" y="3187206"/>
            <a:ext cx="4433961" cy="6526630"/>
            <a:chOff x="0" y="0"/>
            <a:chExt cx="1088354" cy="160201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88354" cy="1602017"/>
            </a:xfrm>
            <a:custGeom>
              <a:avLst/>
              <a:gdLst/>
              <a:ahLst/>
              <a:cxnLst/>
              <a:rect r="r" b="b" t="t" l="l"/>
              <a:pathLst>
                <a:path h="1602017" w="1088354">
                  <a:moveTo>
                    <a:pt x="0" y="0"/>
                  </a:moveTo>
                  <a:lnTo>
                    <a:pt x="1088354" y="0"/>
                  </a:lnTo>
                  <a:lnTo>
                    <a:pt x="1088354" y="1602017"/>
                  </a:lnTo>
                  <a:lnTo>
                    <a:pt x="0" y="160201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161616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088354" cy="1611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06618" y="725208"/>
            <a:ext cx="4156454" cy="6221285"/>
            <a:chOff x="0" y="0"/>
            <a:chExt cx="600140" cy="898275"/>
          </a:xfrm>
        </p:grpSpPr>
        <p:sp>
          <p:nvSpPr>
            <p:cNvPr name="Freeform 10" id="10"/>
            <p:cNvSpPr/>
            <p:nvPr/>
          </p:nvSpPr>
          <p:spPr>
            <a:xfrm flipH="false" flipV="false" rot="6000">
              <a:off x="-783" y="-523"/>
              <a:ext cx="601706" cy="899321"/>
            </a:xfrm>
            <a:custGeom>
              <a:avLst/>
              <a:gdLst/>
              <a:ahLst/>
              <a:cxnLst/>
              <a:rect r="r" b="b" t="t" l="l"/>
              <a:pathLst>
                <a:path h="899321" w="601706">
                  <a:moveTo>
                    <a:pt x="0" y="1047"/>
                  </a:moveTo>
                  <a:lnTo>
                    <a:pt x="600138" y="0"/>
                  </a:lnTo>
                  <a:lnTo>
                    <a:pt x="601706" y="898274"/>
                  </a:lnTo>
                  <a:lnTo>
                    <a:pt x="1567" y="899321"/>
                  </a:lnTo>
                  <a:close/>
                </a:path>
              </a:pathLst>
            </a:custGeom>
            <a:blipFill>
              <a:blip r:embed="rId2"/>
              <a:stretch>
                <a:fillRect l="-9290" t="-156" r="-9290" b="-156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3418385" y="3339878"/>
            <a:ext cx="4156454" cy="6221285"/>
            <a:chOff x="0" y="0"/>
            <a:chExt cx="600140" cy="898275"/>
          </a:xfrm>
        </p:grpSpPr>
        <p:sp>
          <p:nvSpPr>
            <p:cNvPr name="Freeform 12" id="12"/>
            <p:cNvSpPr/>
            <p:nvPr/>
          </p:nvSpPr>
          <p:spPr>
            <a:xfrm flipH="false" flipV="false" rot="24000">
              <a:off x="-3128" y="-2084"/>
              <a:ext cx="606396" cy="902443"/>
            </a:xfrm>
            <a:custGeom>
              <a:avLst/>
              <a:gdLst/>
              <a:ahLst/>
              <a:cxnLst/>
              <a:rect r="r" b="b" t="t" l="l"/>
              <a:pathLst>
                <a:path h="902443" w="606396">
                  <a:moveTo>
                    <a:pt x="0" y="4190"/>
                  </a:moveTo>
                  <a:lnTo>
                    <a:pt x="600125" y="0"/>
                  </a:lnTo>
                  <a:lnTo>
                    <a:pt x="606396" y="898253"/>
                  </a:lnTo>
                  <a:lnTo>
                    <a:pt x="6271" y="902443"/>
                  </a:lnTo>
                  <a:close/>
                </a:path>
              </a:pathLst>
            </a:custGeom>
            <a:blipFill>
              <a:blip r:embed="rId3"/>
              <a:stretch>
                <a:fillRect l="-20386" t="-12554" r="-18939" b="-73333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706618" y="7197600"/>
            <a:ext cx="4156454" cy="563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161616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Scan the QR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517709" y="1489251"/>
            <a:ext cx="5433502" cy="98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161616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﻿Enter your email, select price and click on 'click to get QR'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438097" y="601110"/>
            <a:ext cx="3411805" cy="337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00"/>
              </a:lnSpc>
              <a:spcBef>
                <a:spcPct val="0"/>
              </a:spcBef>
            </a:pPr>
            <a:r>
              <a:rPr lang="en-US" b="true" sz="2400">
                <a:solidFill>
                  <a:srgbClr val="161616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WORKING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6618" y="8875001"/>
            <a:ext cx="2851136" cy="850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399"/>
              </a:lnSpc>
              <a:spcBef>
                <a:spcPct val="0"/>
              </a:spcBef>
            </a:pPr>
            <a:r>
              <a:rPr lang="en-US" sz="6399" i="true" spc="-191">
                <a:solidFill>
                  <a:srgbClr val="161616"/>
                </a:solidFill>
                <a:latin typeface="Lora Italics"/>
                <a:ea typeface="Lora Italics"/>
                <a:cs typeface="Lora Italics"/>
                <a:sym typeface="Lora Italics"/>
              </a:rPr>
              <a:t>No.01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723704" y="705885"/>
            <a:ext cx="2851136" cy="850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6399"/>
              </a:lnSpc>
              <a:spcBef>
                <a:spcPct val="0"/>
              </a:spcBef>
            </a:pPr>
            <a:r>
              <a:rPr lang="en-US" sz="6399" i="true" spc="-191">
                <a:solidFill>
                  <a:srgbClr val="161616"/>
                </a:solidFill>
                <a:latin typeface="Lora Italics"/>
                <a:ea typeface="Lora Italics"/>
                <a:cs typeface="Lora Italics"/>
                <a:sym typeface="Lora Italics"/>
              </a:rPr>
              <a:t>No.02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46663" y="3670300"/>
            <a:ext cx="5994674" cy="3089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000"/>
              </a:lnSpc>
              <a:spcBef>
                <a:spcPct val="0"/>
              </a:spcBef>
            </a:pPr>
            <a:r>
              <a:rPr lang="en-US" sz="8000" spc="-240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how the website works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06618" y="725208"/>
            <a:ext cx="4156454" cy="6221285"/>
            <a:chOff x="0" y="0"/>
            <a:chExt cx="600140" cy="898275"/>
          </a:xfrm>
        </p:grpSpPr>
        <p:sp>
          <p:nvSpPr>
            <p:cNvPr name="Freeform 4" id="4"/>
            <p:cNvSpPr/>
            <p:nvPr/>
          </p:nvSpPr>
          <p:spPr>
            <a:xfrm flipH="false" flipV="false" rot="24000">
              <a:off x="-3128" y="-2084"/>
              <a:ext cx="606396" cy="902443"/>
            </a:xfrm>
            <a:custGeom>
              <a:avLst/>
              <a:gdLst/>
              <a:ahLst/>
              <a:cxnLst/>
              <a:rect r="r" b="b" t="t" l="l"/>
              <a:pathLst>
                <a:path h="902443" w="606396">
                  <a:moveTo>
                    <a:pt x="0" y="4190"/>
                  </a:moveTo>
                  <a:lnTo>
                    <a:pt x="600125" y="0"/>
                  </a:lnTo>
                  <a:lnTo>
                    <a:pt x="606396" y="898253"/>
                  </a:lnTo>
                  <a:lnTo>
                    <a:pt x="6271" y="902443"/>
                  </a:lnTo>
                  <a:close/>
                </a:path>
              </a:pathLst>
            </a:custGeom>
            <a:blipFill>
              <a:blip r:embed="rId2"/>
              <a:stretch>
                <a:fillRect l="-22446" t="-18540" r="-21625" b="-96591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706618" y="7197600"/>
            <a:ext cx="4581721" cy="1144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161616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Scan the QR to proceed with the payment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438097" y="601110"/>
            <a:ext cx="3411805" cy="337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00"/>
              </a:lnSpc>
              <a:spcBef>
                <a:spcPct val="0"/>
              </a:spcBef>
            </a:pPr>
            <a:r>
              <a:rPr lang="en-US" b="true" sz="2400">
                <a:solidFill>
                  <a:srgbClr val="161616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WORKING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6618" y="8875001"/>
            <a:ext cx="2851136" cy="850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399"/>
              </a:lnSpc>
              <a:spcBef>
                <a:spcPct val="0"/>
              </a:spcBef>
            </a:pPr>
            <a:r>
              <a:rPr lang="en-US" sz="6399" i="true" spc="-191">
                <a:solidFill>
                  <a:srgbClr val="161616"/>
                </a:solidFill>
                <a:latin typeface="Lora Italics"/>
                <a:ea typeface="Lora Italics"/>
                <a:cs typeface="Lora Italics"/>
                <a:sym typeface="Lora Italics"/>
              </a:rPr>
              <a:t>No.03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2036349" y="755389"/>
            <a:ext cx="4156454" cy="6221285"/>
            <a:chOff x="0" y="0"/>
            <a:chExt cx="600140" cy="898275"/>
          </a:xfrm>
        </p:grpSpPr>
        <p:sp>
          <p:nvSpPr>
            <p:cNvPr name="Freeform 9" id="9"/>
            <p:cNvSpPr/>
            <p:nvPr/>
          </p:nvSpPr>
          <p:spPr>
            <a:xfrm flipH="false" flipV="false" rot="-24000">
              <a:off x="-3128" y="-2084"/>
              <a:ext cx="606396" cy="902443"/>
            </a:xfrm>
            <a:custGeom>
              <a:avLst/>
              <a:gdLst/>
              <a:ahLst/>
              <a:cxnLst/>
              <a:rect r="r" b="b" t="t" l="l"/>
              <a:pathLst>
                <a:path h="902443" w="606396">
                  <a:moveTo>
                    <a:pt x="6271" y="0"/>
                  </a:moveTo>
                  <a:lnTo>
                    <a:pt x="606396" y="4190"/>
                  </a:lnTo>
                  <a:lnTo>
                    <a:pt x="600125" y="902443"/>
                  </a:lnTo>
                  <a:lnTo>
                    <a:pt x="0" y="898253"/>
                  </a:lnTo>
                  <a:close/>
                </a:path>
              </a:pathLst>
            </a:custGeom>
            <a:blipFill>
              <a:blip r:embed="rId3"/>
              <a:stretch>
                <a:fillRect l="-45" t="-34119" r="-13270" b="-19704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2036349" y="7227781"/>
            <a:ext cx="6251651" cy="1725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20"/>
              </a:lnSpc>
              <a:spcBef>
                <a:spcPct val="0"/>
              </a:spcBef>
            </a:pPr>
            <a:r>
              <a:rPr lang="en-US" sz="3300">
                <a:solidFill>
                  <a:srgbClr val="161616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In case of IOS, long press on the payment QR to proceed with the payment directly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97596" y="9250327"/>
            <a:ext cx="2851136" cy="850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399"/>
              </a:lnSpc>
              <a:spcBef>
                <a:spcPct val="0"/>
              </a:spcBef>
            </a:pPr>
            <a:r>
              <a:rPr lang="en-US" sz="6399" i="true" spc="-191">
                <a:solidFill>
                  <a:srgbClr val="161616"/>
                </a:solidFill>
                <a:latin typeface="Lora Italics"/>
                <a:ea typeface="Lora Italics"/>
                <a:cs typeface="Lora Italics"/>
                <a:sym typeface="Lora Italics"/>
              </a:rPr>
              <a:t>No.04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18732" y="4148532"/>
            <a:ext cx="7427220" cy="1730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674"/>
              </a:lnSpc>
              <a:spcBef>
                <a:spcPct val="0"/>
              </a:spcBef>
            </a:pPr>
            <a:r>
              <a:rPr lang="en-US" sz="6674" spc="-200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how the website works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136312" y="418256"/>
            <a:ext cx="3411805" cy="337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00"/>
              </a:lnSpc>
              <a:spcBef>
                <a:spcPct val="0"/>
              </a:spcBef>
            </a:pPr>
            <a:r>
              <a:rPr lang="en-US" b="true" sz="2400">
                <a:solidFill>
                  <a:srgbClr val="161616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WORKING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67865" y="3342414"/>
            <a:ext cx="4413800" cy="6606475"/>
            <a:chOff x="0" y="0"/>
            <a:chExt cx="600140" cy="8982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0140" cy="898275"/>
            </a:xfrm>
            <a:custGeom>
              <a:avLst/>
              <a:gdLst/>
              <a:ahLst/>
              <a:cxnLst/>
              <a:rect r="r" b="b" t="t" l="l"/>
              <a:pathLst>
                <a:path h="898275" w="600140">
                  <a:moveTo>
                    <a:pt x="0" y="0"/>
                  </a:moveTo>
                  <a:lnTo>
                    <a:pt x="600140" y="0"/>
                  </a:lnTo>
                  <a:lnTo>
                    <a:pt x="600140" y="898275"/>
                  </a:lnTo>
                  <a:lnTo>
                    <a:pt x="0" y="898275"/>
                  </a:lnTo>
                  <a:close/>
                </a:path>
              </a:pathLst>
            </a:custGeom>
            <a:blipFill>
              <a:blip r:embed="rId2"/>
              <a:stretch>
                <a:fillRect l="0" t="-16435" r="-2265" b="-35395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567865" y="1809110"/>
            <a:ext cx="6101107" cy="1091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01"/>
              </a:lnSpc>
              <a:spcBef>
                <a:spcPct val="0"/>
              </a:spcBef>
            </a:pPr>
            <a:r>
              <a:rPr lang="en-US" sz="3144">
                <a:solidFill>
                  <a:srgbClr val="161616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Receive a mail after the payment is successful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426685" y="914442"/>
            <a:ext cx="3201450" cy="961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7186"/>
              </a:lnSpc>
              <a:spcBef>
                <a:spcPct val="0"/>
              </a:spcBef>
            </a:pPr>
            <a:r>
              <a:rPr lang="en-US" sz="7186" i="true" spc="-215">
                <a:solidFill>
                  <a:srgbClr val="161616"/>
                </a:solidFill>
                <a:latin typeface="Lora Italics"/>
                <a:ea typeface="Lora Italics"/>
                <a:cs typeface="Lora Italics"/>
                <a:sym typeface="Lora Italics"/>
              </a:rPr>
              <a:t>No.05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76362" y="6779002"/>
            <a:ext cx="2178232" cy="850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1">
              <a:lnSpc>
                <a:spcPts val="6399"/>
              </a:lnSpc>
              <a:spcBef>
                <a:spcPct val="0"/>
              </a:spcBef>
            </a:pPr>
            <a:r>
              <a:rPr lang="en-US" sz="6399" i="true" spc="-191">
                <a:solidFill>
                  <a:srgbClr val="161616"/>
                </a:solidFill>
                <a:latin typeface="Lora Italics"/>
                <a:ea typeface="Lora Italics"/>
                <a:cs typeface="Lora Italics"/>
                <a:sym typeface="Lora Italics"/>
              </a:rPr>
              <a:t>No.06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04041" y="7844298"/>
            <a:ext cx="6101107" cy="1099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4401"/>
              </a:lnSpc>
              <a:spcBef>
                <a:spcPct val="0"/>
              </a:spcBef>
            </a:pPr>
            <a:r>
              <a:rPr lang="en-US" sz="3144">
                <a:solidFill>
                  <a:srgbClr val="161616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If not received mail of the bill, check the spam folder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36899" y="572849"/>
            <a:ext cx="6076693" cy="9140987"/>
            <a:chOff x="0" y="0"/>
            <a:chExt cx="1491576" cy="22437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91576" cy="2243733"/>
            </a:xfrm>
            <a:custGeom>
              <a:avLst/>
              <a:gdLst/>
              <a:ahLst/>
              <a:cxnLst/>
              <a:rect r="r" b="b" t="t" l="l"/>
              <a:pathLst>
                <a:path h="2243733" w="1491576">
                  <a:moveTo>
                    <a:pt x="0" y="0"/>
                  </a:moveTo>
                  <a:lnTo>
                    <a:pt x="1491576" y="0"/>
                  </a:lnTo>
                  <a:lnTo>
                    <a:pt x="1491576" y="2243733"/>
                  </a:lnTo>
                  <a:lnTo>
                    <a:pt x="0" y="224373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16161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491576" cy="22532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848450" y="786835"/>
            <a:ext cx="5653593" cy="8713331"/>
            <a:chOff x="0" y="0"/>
            <a:chExt cx="816307" cy="12580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6307" cy="1258095"/>
            </a:xfrm>
            <a:custGeom>
              <a:avLst/>
              <a:gdLst/>
              <a:ahLst/>
              <a:cxnLst/>
              <a:rect r="r" b="b" t="t" l="l"/>
              <a:pathLst>
                <a:path h="1258095" w="816307">
                  <a:moveTo>
                    <a:pt x="0" y="0"/>
                  </a:moveTo>
                  <a:lnTo>
                    <a:pt x="816307" y="0"/>
                  </a:lnTo>
                  <a:lnTo>
                    <a:pt x="816307" y="1258095"/>
                  </a:lnTo>
                  <a:lnTo>
                    <a:pt x="0" y="1258095"/>
                  </a:lnTo>
                  <a:close/>
                </a:path>
              </a:pathLst>
            </a:custGeom>
            <a:blipFill>
              <a:blip r:embed="rId2"/>
              <a:stretch>
                <a:fillRect l="-27732" t="0" r="-27944" b="-101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6685199" y="1690136"/>
            <a:ext cx="4380201" cy="1985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47"/>
              </a:lnSpc>
              <a:spcBef>
                <a:spcPct val="0"/>
              </a:spcBef>
            </a:pPr>
            <a:r>
              <a:rPr lang="en-US" sz="2529">
                <a:solidFill>
                  <a:srgbClr val="161616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After scanning the QR and proceeding with the payment, a cup is to be put under the dispenser.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5639" y="7362696"/>
            <a:ext cx="4384437" cy="2002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49"/>
              </a:lnSpc>
              <a:spcBef>
                <a:spcPct val="0"/>
              </a:spcBef>
            </a:pPr>
            <a:r>
              <a:rPr lang="en-US" sz="2530">
                <a:solidFill>
                  <a:srgbClr val="161616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After pressing the button for your desired drink, the drink falls down into the cup until the cup is filled.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5639" y="6418518"/>
            <a:ext cx="1939993" cy="655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30"/>
              </a:lnSpc>
              <a:spcBef>
                <a:spcPct val="0"/>
              </a:spcBef>
            </a:pPr>
            <a:r>
              <a:rPr lang="en-US" sz="4200" i="true">
                <a:solidFill>
                  <a:srgbClr val="161616"/>
                </a:solidFill>
                <a:latin typeface="Migra Extra-Light Italics"/>
                <a:ea typeface="Migra Extra-Light Italics"/>
                <a:cs typeface="Migra Extra-Light Italics"/>
                <a:sym typeface="Migra Extra-Light Italics"/>
              </a:rPr>
              <a:t> </a:t>
            </a:r>
            <a:r>
              <a:rPr lang="en-US" sz="4200" i="true" strike="noStrike" u="none">
                <a:solidFill>
                  <a:srgbClr val="161616"/>
                </a:solidFill>
                <a:latin typeface="Migra Extra-Light Italics"/>
                <a:ea typeface="Migra Extra-Light Italics"/>
                <a:cs typeface="Migra Extra-Light Italics"/>
                <a:sym typeface="Migra Extra-Light Italics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59265" y="6418518"/>
            <a:ext cx="4380201" cy="655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30"/>
              </a:lnSpc>
              <a:spcBef>
                <a:spcPct val="0"/>
              </a:spcBef>
            </a:pPr>
            <a:r>
              <a:rPr lang="en-US" sz="4200" i="true" strike="noStrike" u="none">
                <a:solidFill>
                  <a:srgbClr val="161616"/>
                </a:solidFill>
                <a:latin typeface="Migra Extra-Light Italics"/>
                <a:ea typeface="Migra Extra-Light Italics"/>
                <a:cs typeface="Migra Extra-Light Italics"/>
                <a:sym typeface="Migra Extra-Light Italics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85199" y="841784"/>
            <a:ext cx="3118152" cy="655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30"/>
              </a:lnSpc>
              <a:spcBef>
                <a:spcPct val="0"/>
              </a:spcBef>
            </a:pPr>
            <a:r>
              <a:rPr lang="en-US" sz="4200" i="true" strike="noStrike" u="none">
                <a:solidFill>
                  <a:srgbClr val="161616"/>
                </a:solidFill>
                <a:latin typeface="Migra Extra-Light Italics"/>
                <a:ea typeface="Migra Extra-Light Italics"/>
                <a:cs typeface="Migra Extra-Light Italics"/>
                <a:sym typeface="Migra Extra-Light Italics"/>
              </a:rPr>
              <a:t>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67865" y="639210"/>
            <a:ext cx="4951778" cy="2155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000"/>
              </a:lnSpc>
              <a:spcBef>
                <a:spcPct val="0"/>
              </a:spcBef>
            </a:pPr>
            <a:r>
              <a:rPr lang="en-US" sz="8000" spc="-240">
                <a:solidFill>
                  <a:srgbClr val="161616"/>
                </a:solidFill>
                <a:latin typeface="Migra Extra-Light"/>
                <a:ea typeface="Migra Extra-Light"/>
                <a:cs typeface="Migra Extra-Light"/>
                <a:sym typeface="Migra Extra-Light"/>
              </a:rPr>
              <a:t>﻿Overall Working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755029" y="7362696"/>
            <a:ext cx="4384437" cy="2002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049"/>
              </a:lnSpc>
              <a:spcBef>
                <a:spcPct val="0"/>
              </a:spcBef>
            </a:pPr>
            <a:r>
              <a:rPr lang="en-US" sz="2530">
                <a:solidFill>
                  <a:srgbClr val="161616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In case of excess beverage, it flows down to the fluid catch tray and then goes back to the bin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0D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95979"/>
            <a:ext cx="7790852" cy="9295041"/>
          </a:xfrm>
          <a:custGeom>
            <a:avLst/>
            <a:gdLst/>
            <a:ahLst/>
            <a:cxnLst/>
            <a:rect r="r" b="b" t="t" l="l"/>
            <a:pathLst>
              <a:path h="9295041" w="7790852">
                <a:moveTo>
                  <a:pt x="0" y="0"/>
                </a:moveTo>
                <a:lnTo>
                  <a:pt x="7790852" y="0"/>
                </a:lnTo>
                <a:lnTo>
                  <a:pt x="7790852" y="9295042"/>
                </a:lnTo>
                <a:lnTo>
                  <a:pt x="0" y="92950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878" r="0" b="-587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44000" y="2228261"/>
            <a:ext cx="8580155" cy="4798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4"/>
              </a:lnSpc>
            </a:pPr>
            <a:r>
              <a:rPr lang="en-US" b="true" sz="2467">
                <a:solidFill>
                  <a:srgbClr val="FDFAF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IEM Coke Dispenser is an automated system designed to dispense Coke efficiently. It uses moisture sensors to monitor liquid levels (full and low) and a relay module to control a pump for dispensing. A buzzer alerts users when the stock is empty. The system is powered by a microcontroller (like ESP32), which manages sensor input and pump operation. When the level sensor detects no liquid, a notification system can send alerts to refill the dispenser. It’s a reliable and simple solution for automated drink dispensingd a subheading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0D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88975" y="1413390"/>
            <a:ext cx="14887519" cy="8299792"/>
          </a:xfrm>
          <a:custGeom>
            <a:avLst/>
            <a:gdLst/>
            <a:ahLst/>
            <a:cxnLst/>
            <a:rect r="r" b="b" t="t" l="l"/>
            <a:pathLst>
              <a:path h="8299792" w="14887519">
                <a:moveTo>
                  <a:pt x="0" y="0"/>
                </a:moveTo>
                <a:lnTo>
                  <a:pt x="14887519" y="0"/>
                </a:lnTo>
                <a:lnTo>
                  <a:pt x="14887519" y="8299792"/>
                </a:lnTo>
                <a:lnTo>
                  <a:pt x="0" y="82997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8692007">
            <a:off x="-2515995" y="-636374"/>
            <a:ext cx="7089390" cy="4114800"/>
          </a:xfrm>
          <a:custGeom>
            <a:avLst/>
            <a:gdLst/>
            <a:ahLst/>
            <a:cxnLst/>
            <a:rect r="r" b="b" t="t" l="l"/>
            <a:pathLst>
              <a:path h="4114800" w="7089390">
                <a:moveTo>
                  <a:pt x="0" y="0"/>
                </a:moveTo>
                <a:lnTo>
                  <a:pt x="7089390" y="0"/>
                </a:lnTo>
                <a:lnTo>
                  <a:pt x="70893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55777" y="4332296"/>
            <a:ext cx="11376446" cy="1759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038"/>
              </a:lnSpc>
            </a:pPr>
            <a:r>
              <a:rPr lang="en-US" b="true" sz="13724" spc="-686">
                <a:solidFill>
                  <a:srgbClr val="FFBE0C"/>
                </a:solidFill>
                <a:latin typeface="Lora Bold"/>
                <a:ea typeface="Lora Bold"/>
                <a:cs typeface="Lora Bold"/>
                <a:sym typeface="Lora Bold"/>
              </a:rPr>
              <a:t>Thank You.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44238" y="6565074"/>
            <a:ext cx="5199525" cy="361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80"/>
              </a:lnSpc>
              <a:spcBef>
                <a:spcPct val="0"/>
              </a:spcBef>
            </a:pPr>
            <a:r>
              <a:rPr lang="en-US" sz="2400">
                <a:solidFill>
                  <a:srgbClr val="FDFAF6"/>
                </a:solidFill>
                <a:latin typeface="Lora"/>
                <a:ea typeface="Lora"/>
                <a:cs typeface="Lora"/>
                <a:sym typeface="Lora"/>
              </a:rPr>
              <a:t>PRESENTATION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44238" y="5716130"/>
            <a:ext cx="5452899" cy="375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99"/>
              </a:lnSpc>
            </a:pPr>
            <a:r>
              <a:rPr lang="en-US" b="true" sz="2799">
                <a:solidFill>
                  <a:srgbClr val="FDFAF6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﻿FAST ARTS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1924437">
            <a:off x="15070067" y="7236751"/>
            <a:ext cx="7089390" cy="4114800"/>
          </a:xfrm>
          <a:custGeom>
            <a:avLst/>
            <a:gdLst/>
            <a:ahLst/>
            <a:cxnLst/>
            <a:rect r="r" b="b" t="t" l="l"/>
            <a:pathLst>
              <a:path h="4114800" w="7089390">
                <a:moveTo>
                  <a:pt x="0" y="0"/>
                </a:moveTo>
                <a:lnTo>
                  <a:pt x="7089390" y="0"/>
                </a:lnTo>
                <a:lnTo>
                  <a:pt x="70893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A80D0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03726" y="7456101"/>
            <a:ext cx="4817619" cy="2382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4"/>
              </a:lnSpc>
            </a:pPr>
            <a:r>
              <a:rPr lang="en-US" sz="3021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Hosting of Website</a:t>
            </a:r>
          </a:p>
          <a:p>
            <a:pPr algn="ctr">
              <a:lnSpc>
                <a:spcPts val="4834"/>
              </a:lnSpc>
            </a:pPr>
            <a:r>
              <a:rPr lang="en-US" sz="3021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Backend of Gmail </a:t>
            </a:r>
          </a:p>
          <a:p>
            <a:pPr algn="ctr">
              <a:lnSpc>
                <a:spcPts val="4834"/>
              </a:lnSpc>
            </a:pPr>
            <a:r>
              <a:rPr lang="en-US" sz="3021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Gmail Logo</a:t>
            </a:r>
          </a:p>
          <a:p>
            <a:pPr algn="ctr" marL="0" indent="0" lvl="0">
              <a:lnSpc>
                <a:spcPts val="4834"/>
              </a:lnSpc>
            </a:pPr>
            <a:r>
              <a:rPr lang="en-US" sz="3021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PPT design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68039" y="6195026"/>
            <a:ext cx="5190258" cy="57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09"/>
              </a:lnSpc>
            </a:pPr>
            <a:r>
              <a:rPr lang="en-US" sz="4199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﻿Ridhi Anand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49045" y="6194991"/>
            <a:ext cx="5190258" cy="57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09"/>
              </a:lnSpc>
            </a:pPr>
            <a:r>
              <a:rPr lang="en-US" sz="4199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﻿Falak Bhati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673275" y="6827416"/>
            <a:ext cx="5190258" cy="575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409"/>
              </a:lnSpc>
            </a:pPr>
            <a:r>
              <a:rPr lang="en-US" sz="4199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Faizan Khan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28919" y="324576"/>
            <a:ext cx="6915152" cy="704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22"/>
              </a:lnSpc>
              <a:spcBef>
                <a:spcPct val="0"/>
              </a:spcBef>
            </a:pPr>
            <a:r>
              <a:rPr lang="en-US" sz="5222">
                <a:solidFill>
                  <a:srgbClr val="161616"/>
                </a:solidFill>
                <a:latin typeface="Romana Light"/>
                <a:ea typeface="Romana Light"/>
                <a:cs typeface="Romana Light"/>
                <a:sym typeface="Romana Light"/>
              </a:rPr>
              <a:t>﻿TEAM MEMBERS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51128" y="1830010"/>
            <a:ext cx="4624078" cy="4624078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161616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832134" y="1830010"/>
            <a:ext cx="4624078" cy="4624078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161616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812967" y="1830010"/>
            <a:ext cx="4624078" cy="462407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161616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82232" y="1961114"/>
            <a:ext cx="4361871" cy="436187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1790" t="-26997" r="-2215" b="-24915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6963238" y="1961114"/>
            <a:ext cx="4361871" cy="4361871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7389" t="-19140" r="-1143" b="-25478"/>
              </a:stretch>
            </a:blip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2944071" y="1961114"/>
            <a:ext cx="4361871" cy="436187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8958" t="0" r="-8958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537296" y="8151346"/>
            <a:ext cx="3251742" cy="1488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35"/>
              </a:lnSpc>
            </a:pPr>
            <a:r>
              <a:rPr lang="en-US" sz="2522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﻿Ideas</a:t>
            </a:r>
          </a:p>
          <a:p>
            <a:pPr algn="ctr">
              <a:lnSpc>
                <a:spcPts val="4035"/>
              </a:lnSpc>
            </a:pPr>
            <a:r>
              <a:rPr lang="en-US" sz="2522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Design</a:t>
            </a:r>
          </a:p>
          <a:p>
            <a:pPr algn="ctr" marL="0" indent="0" lvl="0">
              <a:lnSpc>
                <a:spcPts val="4035"/>
              </a:lnSpc>
            </a:pPr>
            <a:r>
              <a:rPr lang="en-US" sz="2522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Logo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46390" y="7693511"/>
            <a:ext cx="3833556" cy="1010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60"/>
              </a:lnSpc>
            </a:pPr>
            <a:r>
              <a:rPr lang="en-US" sz="2600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Temperature Sensor </a:t>
            </a:r>
          </a:p>
          <a:p>
            <a:pPr algn="ctr" marL="0" indent="0" lvl="0">
              <a:lnSpc>
                <a:spcPts val="4160"/>
              </a:lnSpc>
            </a:pPr>
            <a:r>
              <a:rPr lang="en-US" sz="2600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Cost cutting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455866" y="7629806"/>
            <a:ext cx="6789337" cy="2614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186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QR PAYMENT </a:t>
            </a:r>
          </a:p>
          <a:p>
            <a:pPr algn="ctr">
              <a:lnSpc>
                <a:spcPts val="3499"/>
              </a:lnSpc>
            </a:pPr>
            <a:r>
              <a:rPr lang="en-US" sz="2186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LCD FUNCTION </a:t>
            </a:r>
          </a:p>
          <a:p>
            <a:pPr algn="ctr">
              <a:lnSpc>
                <a:spcPts val="3499"/>
              </a:lnSpc>
            </a:pPr>
            <a:r>
              <a:rPr lang="en-US" sz="2186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CUP DISPENSER </a:t>
            </a:r>
          </a:p>
          <a:p>
            <a:pPr algn="ctr">
              <a:lnSpc>
                <a:spcPts val="3499"/>
              </a:lnSpc>
            </a:pPr>
            <a:r>
              <a:rPr lang="en-US" sz="2186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COIN ACCEPTING LOGIC, ASSEMBLY </a:t>
            </a:r>
          </a:p>
          <a:p>
            <a:pPr algn="ctr">
              <a:lnSpc>
                <a:spcPts val="3499"/>
              </a:lnSpc>
            </a:pPr>
            <a:r>
              <a:rPr lang="en-US" sz="2186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SENSOR </a:t>
            </a:r>
          </a:p>
          <a:p>
            <a:pPr algn="ctr" marL="0" indent="0" lvl="0">
              <a:lnSpc>
                <a:spcPts val="3499"/>
              </a:lnSpc>
            </a:pPr>
            <a:r>
              <a:rPr lang="en-US" sz="2186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FRONT END OF EMAIL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72170" y="4820371"/>
            <a:ext cx="6681253" cy="3433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5"/>
              </a:lnSpc>
            </a:pPr>
            <a:r>
              <a:rPr lang="en-US" sz="2859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The SIM800L module is used to enable remote monitoring and control of the soda dispenser.</a:t>
            </a:r>
          </a:p>
          <a:p>
            <a:pPr algn="ctr" marL="0" indent="0" lvl="0">
              <a:lnSpc>
                <a:spcPts val="4575"/>
              </a:lnSpc>
            </a:pPr>
            <a:r>
              <a:rPr lang="en-US" sz="2859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It allows you to send and receive data (e.g., status updates, maintenance alerts) using SMS or GPRS.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882335" y="2034579"/>
            <a:ext cx="5840594" cy="1069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000"/>
              </a:lnSpc>
              <a:spcBef>
                <a:spcPct val="0"/>
              </a:spcBef>
            </a:pPr>
            <a:r>
              <a:rPr lang="en-US" sz="8000" spc="-240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﻿SIM 800L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72170" y="8961207"/>
            <a:ext cx="6260923" cy="297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22"/>
              </a:lnSpc>
              <a:spcBef>
                <a:spcPct val="0"/>
              </a:spcBef>
            </a:pPr>
            <a:r>
              <a:rPr lang="en-US" sz="1802">
                <a:solidFill>
                  <a:srgbClr val="161616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~FAIZAN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855554"/>
            <a:ext cx="8575892" cy="857589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16161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01846" y="1028700"/>
            <a:ext cx="8229600" cy="82296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1846" y="1028700"/>
            <a:ext cx="8229600" cy="82296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-84233">
              <a:off x="-5377" y="-5377"/>
              <a:ext cx="823554" cy="823554"/>
            </a:xfrm>
            <a:custGeom>
              <a:avLst/>
              <a:gdLst/>
              <a:ahLst/>
              <a:cxnLst/>
              <a:rect r="r" b="b" t="t" l="l"/>
              <a:pathLst>
                <a:path h="823554" w="823554">
                  <a:moveTo>
                    <a:pt x="421734" y="5499"/>
                  </a:moveTo>
                  <a:cubicBezTo>
                    <a:pt x="197353" y="0"/>
                    <a:pt x="10998" y="177439"/>
                    <a:pt x="5499" y="401820"/>
                  </a:cubicBezTo>
                  <a:cubicBezTo>
                    <a:pt x="0" y="626201"/>
                    <a:pt x="177439" y="812556"/>
                    <a:pt x="401820" y="818055"/>
                  </a:cubicBezTo>
                  <a:cubicBezTo>
                    <a:pt x="626201" y="823554"/>
                    <a:pt x="812556" y="646115"/>
                    <a:pt x="818055" y="421734"/>
                  </a:cubicBezTo>
                  <a:cubicBezTo>
                    <a:pt x="823554" y="197353"/>
                    <a:pt x="646115" y="10998"/>
                    <a:pt x="421734" y="5499"/>
                  </a:cubicBezTo>
                  <a:close/>
                </a:path>
              </a:pathLst>
            </a:custGeom>
            <a:blipFill>
              <a:blip r:embed="rId2"/>
              <a:stretch>
                <a:fillRect l="-22372" t="0" r="-10961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882335" y="2034579"/>
            <a:ext cx="5840594" cy="1069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00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882335" y="4225155"/>
            <a:ext cx="6565723" cy="2873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75"/>
              </a:lnSpc>
            </a:pPr>
            <a:r>
              <a:rPr lang="en-US" sz="2859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CH-926 is a coin acceptor which can accept upto 6 kinds of different coins at the same time. It sets and records the value of a particular coin along with the shape and size.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418706" y="2640969"/>
            <a:ext cx="5840594" cy="1069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000"/>
              </a:lnSpc>
              <a:spcBef>
                <a:spcPct val="0"/>
              </a:spcBef>
            </a:pPr>
            <a:r>
              <a:rPr lang="en-US" sz="8000" spc="-240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CH-926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72170" y="8961207"/>
            <a:ext cx="6260923" cy="297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22"/>
              </a:lnSpc>
              <a:spcBef>
                <a:spcPct val="0"/>
              </a:spcBef>
            </a:pPr>
            <a:r>
              <a:rPr lang="en-US" sz="1802">
                <a:solidFill>
                  <a:srgbClr val="161616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~FAIZAN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72170" y="4820371"/>
            <a:ext cx="6681253" cy="3433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5"/>
              </a:lnSpc>
            </a:pPr>
            <a:r>
              <a:rPr lang="en-US" sz="2859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In the soda dispenser, the relay module is used to control the dispensing mechanism.</a:t>
            </a:r>
          </a:p>
          <a:p>
            <a:pPr algn="ctr" marL="0" indent="0" lvl="0">
              <a:lnSpc>
                <a:spcPts val="4575"/>
              </a:lnSpc>
            </a:pPr>
            <a:r>
              <a:rPr lang="en-US" sz="2859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It acts as a switch, allowing the microcontroller to control the flow of soda by activating the pump or valve.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891671" y="2747251"/>
            <a:ext cx="7821922" cy="1069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000"/>
              </a:lnSpc>
              <a:spcBef>
                <a:spcPct val="0"/>
              </a:spcBef>
            </a:pPr>
            <a:r>
              <a:rPr lang="en-US" sz="8000" spc="-240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Relay module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72170" y="8961207"/>
            <a:ext cx="6260923" cy="297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22"/>
              </a:lnSpc>
              <a:spcBef>
                <a:spcPct val="0"/>
              </a:spcBef>
            </a:pPr>
            <a:r>
              <a:rPr lang="en-US" sz="1802">
                <a:solidFill>
                  <a:srgbClr val="161616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~FAIZAN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201846" y="1028700"/>
            <a:ext cx="8229600" cy="82296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9561" r="0" b="-9561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72170" y="4820371"/>
            <a:ext cx="6681253" cy="3433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5"/>
              </a:lnSpc>
            </a:pPr>
            <a:r>
              <a:rPr lang="en-US" sz="2859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Senses the beverage level through the dispenser wall, which stops contamination or sensor </a:t>
            </a:r>
          </a:p>
          <a:p>
            <a:pPr algn="ctr" marL="0" indent="0" lvl="0">
              <a:lnSpc>
                <a:spcPts val="4575"/>
              </a:lnSpc>
            </a:pPr>
            <a:r>
              <a:rPr lang="en-US" sz="2859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damage from direct contact with liquid and indicates with a red light turning off when the beverage level is low.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658824" y="2034579"/>
            <a:ext cx="10287616" cy="2079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000"/>
              </a:lnSpc>
              <a:spcBef>
                <a:spcPct val="0"/>
              </a:spcBef>
            </a:pPr>
            <a:r>
              <a:rPr lang="en-US" sz="8000" spc="-240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Non-Contact water sensor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72170" y="8961207"/>
            <a:ext cx="6260923" cy="297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22"/>
              </a:lnSpc>
              <a:spcBef>
                <a:spcPct val="0"/>
              </a:spcBef>
            </a:pPr>
            <a:r>
              <a:rPr lang="en-US" sz="1802">
                <a:solidFill>
                  <a:srgbClr val="161616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~SARAH &amp; FALAK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201846" y="1028700"/>
            <a:ext cx="8229600" cy="82296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694" r="0" b="-694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72170" y="4820371"/>
            <a:ext cx="6681253" cy="3433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5"/>
              </a:lnSpc>
            </a:pPr>
            <a:r>
              <a:rPr lang="en-US" sz="2859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The LCD displays the price and tells the customer to scan the QR code. After the payment is done, it displays a “THANKYOU” message.</a:t>
            </a:r>
          </a:p>
          <a:p>
            <a:pPr algn="ctr" marL="0" indent="0" lvl="0">
              <a:lnSpc>
                <a:spcPts val="4575"/>
              </a:lnSpc>
            </a:pPr>
            <a:r>
              <a:rPr lang="en-US" sz="2859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﻿Displays "OUT OF SERVICE" when the dispenser is out of beverage.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092499" y="3061880"/>
            <a:ext cx="5840594" cy="1069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8000"/>
              </a:lnSpc>
              <a:spcBef>
                <a:spcPct val="0"/>
              </a:spcBef>
            </a:pPr>
            <a:r>
              <a:rPr lang="en-US" sz="8000" spc="-240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LCD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72170" y="8961207"/>
            <a:ext cx="6260923" cy="297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522"/>
              </a:lnSpc>
              <a:spcBef>
                <a:spcPct val="0"/>
              </a:spcBef>
            </a:pPr>
            <a:r>
              <a:rPr lang="en-US" sz="1802">
                <a:solidFill>
                  <a:srgbClr val="161616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~FAIZAN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201846" y="1028700"/>
            <a:ext cx="8229600" cy="82296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26901" t="-26387" r="-91936" b="-4762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45964" y="2260848"/>
            <a:ext cx="6913336" cy="1598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165"/>
              </a:lnSpc>
              <a:spcBef>
                <a:spcPct val="0"/>
              </a:spcBef>
            </a:pPr>
            <a:r>
              <a:rPr lang="en-US" sz="6165" spc="-184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W1209 temperature sensor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345964" y="8937691"/>
            <a:ext cx="6913336" cy="334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85"/>
              </a:lnSpc>
              <a:spcBef>
                <a:spcPct val="0"/>
              </a:spcBef>
            </a:pPr>
            <a:r>
              <a:rPr lang="en-US" sz="1989">
                <a:solidFill>
                  <a:srgbClr val="161616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~RIDHI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01846" y="1028700"/>
            <a:ext cx="8229600" cy="82296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672170" y="4820371"/>
            <a:ext cx="6681253" cy="3433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5"/>
              </a:lnSpc>
            </a:pPr>
            <a:r>
              <a:rPr lang="en-US" sz="2859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This device keeps a constant eye on the temperature within the </a:t>
            </a:r>
          </a:p>
          <a:p>
            <a:pPr algn="ctr">
              <a:lnSpc>
                <a:spcPts val="4575"/>
              </a:lnSpc>
            </a:pPr>
            <a:r>
              <a:rPr lang="en-US" sz="2859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dispenser. It sends a signal that the power supply is to be disconnected if the temperature is </a:t>
            </a:r>
          </a:p>
          <a:p>
            <a:pPr algn="ctr" marL="0" indent="0" lvl="0">
              <a:lnSpc>
                <a:spcPts val="4575"/>
              </a:lnSpc>
            </a:pPr>
            <a:r>
              <a:rPr lang="en-US" sz="2859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above the set level.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A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578047" y="1143000"/>
            <a:ext cx="6913336" cy="820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165"/>
              </a:lnSpc>
              <a:spcBef>
                <a:spcPct val="0"/>
              </a:spcBef>
            </a:pPr>
            <a:r>
              <a:rPr lang="en-US" sz="6165" spc="-184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﻿FLAP SENSOR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201846" y="1028700"/>
            <a:ext cx="8229600" cy="82296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6666" t="0" r="-16666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578047" y="3187988"/>
            <a:ext cx="6681253" cy="5166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5"/>
              </a:lnSpc>
            </a:pPr>
            <a:r>
              <a:rPr lang="en-US" sz="2859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Flap sensor detects the motion of the cup being placed or removed.Once the cup is removed, the flap sensor detects the motion and signals the microcontroller to </a:t>
            </a:r>
          </a:p>
          <a:p>
            <a:pPr algn="ctr">
              <a:lnSpc>
                <a:spcPts val="4575"/>
              </a:lnSpc>
            </a:pPr>
            <a:r>
              <a:rPr lang="en-US" sz="2859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stop the beverage flow.This prevents further dispensing until another cup is placed under the </a:t>
            </a:r>
          </a:p>
          <a:p>
            <a:pPr algn="ctr" marL="0" indent="0" lvl="0">
              <a:lnSpc>
                <a:spcPts val="4575"/>
              </a:lnSpc>
            </a:pPr>
            <a:r>
              <a:rPr lang="en-US" sz="2859">
                <a:solidFill>
                  <a:srgbClr val="161616"/>
                </a:solidFill>
                <a:latin typeface="Lora"/>
                <a:ea typeface="Lora"/>
                <a:cs typeface="Lora"/>
                <a:sym typeface="Lora"/>
              </a:rPr>
              <a:t>dispenser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45964" y="8937691"/>
            <a:ext cx="6913336" cy="334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85"/>
              </a:lnSpc>
              <a:spcBef>
                <a:spcPct val="0"/>
              </a:spcBef>
            </a:pPr>
            <a:r>
              <a:rPr lang="en-US" sz="1989">
                <a:solidFill>
                  <a:srgbClr val="161616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~SIMRAN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DAGPIxN2kWY</dc:identifier>
  <dcterms:modified xsi:type="dcterms:W3CDTF">2011-08-01T06:04:30Z</dcterms:modified>
  <cp:revision>1</cp:revision>
  <dc:title>Red and Beige Minimalist Creative Brief Presentation</dc:title>
</cp:coreProperties>
</file>