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60A6-E3BC-4E92-851C-329E9D549A4D}" type="datetimeFigureOut">
              <a:rPr lang="ru-RU"/>
              <a:t>11.03.2017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7472-5513-41CA-A8C6-0E7D5CBEDDC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3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1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7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04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8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6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408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1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9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8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577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55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9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66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55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69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9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89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62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23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0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3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8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9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9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5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7472-5513-41CA-A8C6-0E7D5CBEDDC0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3/11/2017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0572" y="466725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0975" y="381000"/>
            <a:ext cx="8782050" cy="218020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D16349"/>
                </a:solidFill>
                <a:latin typeface="Georgia"/>
              </a:rPr>
              <a:t>Презентация</a:t>
            </a:r>
            <a:r>
              <a:rPr lang="en-US" dirty="0">
                <a:solidFill>
                  <a:srgbClr val="D16349"/>
                </a:solidFill>
                <a:latin typeface="Georgia"/>
              </a:rPr>
              <a:t> </a:t>
            </a:r>
            <a:r>
              <a:rPr lang="en-US" dirty="0" err="1">
                <a:solidFill>
                  <a:srgbClr val="D16349"/>
                </a:solidFill>
                <a:latin typeface="Georgia"/>
              </a:rPr>
              <a:t>по</a:t>
            </a:r>
            <a:r>
              <a:rPr lang="en-US" dirty="0">
                <a:solidFill>
                  <a:srgbClr val="D16349"/>
                </a:solidFill>
                <a:latin typeface="Georgia"/>
              </a:rPr>
              <a:t> </a:t>
            </a:r>
            <a:r>
              <a:rPr lang="en-US" dirty="0" err="1">
                <a:solidFill>
                  <a:srgbClr val="D16349"/>
                </a:solidFill>
                <a:latin typeface="Georgia"/>
              </a:rPr>
              <a:t>проекту</a:t>
            </a:r>
            <a:br>
              <a:rPr lang="en-US" dirty="0">
                <a:solidFill>
                  <a:schemeClr val="tx1"/>
                </a:solidFill>
                <a:latin typeface="Georgia"/>
              </a:rPr>
            </a:br>
            <a:r>
              <a:rPr lang="en-US" dirty="0" err="1">
                <a:solidFill>
                  <a:srgbClr val="D16349"/>
                </a:solidFill>
                <a:latin typeface="Georgia"/>
              </a:rPr>
              <a:t>Одиночная</a:t>
            </a:r>
            <a:r>
              <a:rPr lang="en-US" dirty="0">
                <a:solidFill>
                  <a:srgbClr val="D16349"/>
                </a:solidFill>
                <a:latin typeface="Georgia"/>
              </a:rPr>
              <a:t> и </a:t>
            </a:r>
            <a:r>
              <a:rPr lang="en-US" dirty="0" err="1">
                <a:solidFill>
                  <a:srgbClr val="D16349"/>
                </a:solidFill>
                <a:latin typeface="Georgia"/>
              </a:rPr>
              <a:t>многопользовательская</a:t>
            </a:r>
            <a:r>
              <a:rPr lang="en-US" dirty="0">
                <a:solidFill>
                  <a:srgbClr val="D16349"/>
                </a:solidFill>
                <a:latin typeface="Georgia"/>
              </a:rPr>
              <a:t> </a:t>
            </a:r>
            <a:r>
              <a:rPr lang="en-US" dirty="0" err="1">
                <a:solidFill>
                  <a:srgbClr val="D16349"/>
                </a:solidFill>
                <a:latin typeface="Georgia"/>
              </a:rPr>
              <a:t>игра</a:t>
            </a:r>
            <a:r>
              <a:rPr lang="en-US" dirty="0">
                <a:solidFill>
                  <a:srgbClr val="D16349"/>
                </a:solidFill>
                <a:latin typeface="Georgia"/>
              </a:rPr>
              <a:t> </a:t>
            </a:r>
            <a:r>
              <a:rPr lang="en-US" dirty="0">
                <a:solidFill>
                  <a:srgbClr val="D16349"/>
                </a:solidFill>
                <a:latin typeface="Arial"/>
              </a:rPr>
              <a:t>«</a:t>
            </a:r>
            <a:r>
              <a:rPr lang="en-US" dirty="0" err="1">
                <a:solidFill>
                  <a:srgbClr val="D16349"/>
                </a:solidFill>
                <a:latin typeface="Arial"/>
              </a:rPr>
              <a:t>Сапёр</a:t>
            </a:r>
            <a:r>
              <a:rPr lang="en-US" dirty="0">
                <a:solidFill>
                  <a:srgbClr val="D16349"/>
                </a:solidFill>
                <a:latin typeface="Arial"/>
              </a:rPr>
              <a:t>» </a:t>
            </a:r>
            <a:r>
              <a:rPr lang="en-US" dirty="0" err="1">
                <a:solidFill>
                  <a:srgbClr val="D16349"/>
                </a:solidFill>
                <a:latin typeface="Arial"/>
              </a:rPr>
              <a:t>на</a:t>
            </a:r>
            <a:r>
              <a:rPr lang="en-US" dirty="0">
                <a:solidFill>
                  <a:srgbClr val="D16349"/>
                </a:solidFill>
                <a:latin typeface="Arial"/>
              </a:rPr>
              <a:t> Spring MVC</a:t>
            </a:r>
            <a:br>
              <a:rPr lang="en-US" dirty="0">
                <a:solidFill>
                  <a:schemeClr val="tx1"/>
                </a:solidFill>
                <a:latin typeface="Georgia"/>
              </a:rPr>
            </a:br>
            <a:endParaRPr lang="en-US" dirty="0">
              <a:solidFill>
                <a:schemeClr val="tx1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0016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7B9899"/>
                </a:solidFill>
              </a:rPr>
              <a:t>Многопользовательская игра. Приглашение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1509" y="1381125"/>
            <a:ext cx="3129294" cy="1690688"/>
          </a:xfrm>
        </p:spPr>
        <p:txBody>
          <a:bodyPr vert="horz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Страница игры для приглашённого будет выглядеть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793" y="1400175"/>
            <a:ext cx="1724025" cy="1666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540" y="3114675"/>
            <a:ext cx="1143000" cy="68580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71509" y="3019593"/>
            <a:ext cx="3129294" cy="1690688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При нажатии на ссылку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Join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 статус игрока изменится на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game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". В тот же момент статус так же изменится в таблице у владельца игры.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540" y="3799761"/>
            <a:ext cx="1685925" cy="6762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529" y="3504617"/>
            <a:ext cx="1924050" cy="66675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5230813" y="1420813"/>
            <a:ext cx="3748087" cy="2745417"/>
          </a:xfrm>
          <a:prstGeom prst="rect">
            <a:avLst/>
          </a:prstGeom>
        </p:spPr>
        <p:txBody>
          <a:bodyPr vert="horz" anchor="t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Имея ссылку на игру или на профиль пользователя(там есть ссылка на игру), пользователь может запросить участие в игре, нажав на ссылку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Join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". Пользователь появится в таблице со статусом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Requests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join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". Владелец игры может принять игрока нажав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Take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". Тогда статус игрока сменится на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game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 и игроку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прийдёт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оповещение о том, что его участие подтверждено.</a:t>
            </a:r>
          </a:p>
        </p:txBody>
      </p:sp>
    </p:spTree>
    <p:extLst>
      <p:ext uri="{BB962C8B-B14F-4D97-AF65-F5344CB8AC3E}">
        <p14:creationId xmlns:p14="http://schemas.microsoft.com/office/powerpoint/2010/main" val="344271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Многопользовательская игра. Подключение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219700" y="1527175"/>
            <a:ext cx="3586163" cy="5161845"/>
          </a:xfrm>
        </p:spPr>
        <p:txBody>
          <a:bodyPr vert="horz" anchor="t">
            <a:normAutofit fontScale="85000"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Georgia"/>
              </a:rPr>
              <a:t>Когда владелец игры завершит стадию приглашений, нажав на ссылку "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Complete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", откроется страница с полем игры и списком игроков, где подключившиеся игроки отмечены зелёным, а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неподключившиеся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красным. Участники игры получат оповещения о начале игры.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385368"/>
            <a:ext cx="5089948" cy="52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Многопользовательская игра.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458084" y="1527175"/>
            <a:ext cx="4347779" cy="5094254"/>
          </a:xfrm>
        </p:spPr>
        <p:txBody>
          <a:bodyPr vert="horz" anchor="t">
            <a:normAutofit/>
          </a:bodyPr>
          <a:lstStyle/>
          <a:p>
            <a:r>
              <a:rPr lang="ru-RU" dirty="0"/>
              <a:t>Когда все игроки подключатся, начнётся игра. Все игроки получат оповещение о начале игры, на клетки поля установятся обработчики нажатий.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386531"/>
            <a:ext cx="4299202" cy="53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Многопользовательская игра.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625" y="1409700"/>
            <a:ext cx="8504238" cy="720559"/>
          </a:xfrm>
        </p:spPr>
        <p:txBody>
          <a:bodyPr vert="horz" anchor="t">
            <a:normAutofit fontScale="62500" lnSpcReduction="20000"/>
          </a:bodyPr>
          <a:lstStyle/>
          <a:p>
            <a:r>
              <a:rPr lang="ru-RU" dirty="0"/>
              <a:t>После первой открытой клетки запускается таймер, отнимающий 1 очко в секунду у каждого участника игры. Результаты всех действий на поле будут отображаться одновременно у всех игроков</a:t>
            </a:r>
            <a:endParaRPr lang="ru-RU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9" y="2085975"/>
            <a:ext cx="8359821" cy="46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B9899"/>
                </a:solidFill>
                <a:latin typeface="Georgia"/>
              </a:rPr>
              <a:t>Многопользовательская игра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52400" y="1285875"/>
            <a:ext cx="8837533" cy="10160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Georgia"/>
              </a:rPr>
              <a:t>Игра заканчивается если кто-то из игроков открыл бомбу, если все бомбы отмечены или если у всех игроков кроме одного закончилось время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64" y="2257425"/>
            <a:ext cx="7746603" cy="44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Завершение многопользовательской игры.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4699" y="2057400"/>
            <a:ext cx="8854908" cy="4320877"/>
          </a:xfrm>
        </p:spPr>
      </p:pic>
    </p:spTree>
    <p:extLst>
      <p:ext uri="{BB962C8B-B14F-4D97-AF65-F5344CB8AC3E}">
        <p14:creationId xmlns:p14="http://schemas.microsoft.com/office/powerpoint/2010/main" val="145382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Завершение многопользовательской игры</a:t>
            </a:r>
            <a:endParaRPr lang="ru-RU" dirty="0">
              <a:solidFill>
                <a:srgbClr val="7B9899"/>
              </a:solidFill>
              <a:latin typeface="Georgia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1848346"/>
            <a:ext cx="8826374" cy="4857254"/>
          </a:xfrm>
        </p:spPr>
      </p:pic>
    </p:spTree>
    <p:extLst>
      <p:ext uri="{BB962C8B-B14F-4D97-AF65-F5344CB8AC3E}">
        <p14:creationId xmlns:p14="http://schemas.microsoft.com/office/powerpoint/2010/main" val="396843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 приложения. Игровое поле.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Основная логика игры находится в пакете </a:t>
            </a:r>
            <a:r>
              <a:rPr lang="ru-RU" dirty="0" err="1"/>
              <a:t>logic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Основу логики игры, как одиночной, так и многопользовательской, представляет класс </a:t>
            </a:r>
            <a:r>
              <a:rPr lang="ru-RU" dirty="0" err="1"/>
              <a:t>BoardImpl</a:t>
            </a:r>
            <a:r>
              <a:rPr lang="ru-RU" dirty="0"/>
              <a:t> (реализующий интерфейс </a:t>
            </a:r>
            <a:r>
              <a:rPr lang="ru-RU" dirty="0" err="1"/>
              <a:t>Board</a:t>
            </a:r>
            <a:r>
              <a:rPr lang="ru-RU" dirty="0"/>
              <a:t>). Этот класс генерирует игровое поле, выполняет основные действия игры (открывание и проверка клеток), возвращает свойства игрового поля, подсчитывает количество бомб на поле. Интерфейс </a:t>
            </a:r>
            <a:r>
              <a:rPr lang="ru-RU" dirty="0" err="1"/>
              <a:t>Board</a:t>
            </a:r>
            <a:r>
              <a:rPr lang="ru-RU" dirty="0"/>
              <a:t> содержит вложенный класс </a:t>
            </a:r>
            <a:r>
              <a:rPr lang="ru-RU" dirty="0" err="1"/>
              <a:t>Cell</a:t>
            </a:r>
            <a:r>
              <a:rPr lang="ru-RU" dirty="0"/>
              <a:t>, представляющий ячейку поля. Этот класс хранит значение (0-8 - цифры и -1 бомба), флаг, открыта ли ячейка и флаг, предполагали ли в ячейке бомбу</a:t>
            </a:r>
          </a:p>
        </p:txBody>
      </p:sp>
    </p:spTree>
    <p:extLst>
      <p:ext uri="{BB962C8B-B14F-4D97-AF65-F5344CB8AC3E}">
        <p14:creationId xmlns:p14="http://schemas.microsoft.com/office/powerpoint/2010/main" val="134471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Архитектура. Одиночная игра.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Одиночную игру для незарегистрированных пользователей представляет класс </a:t>
            </a:r>
            <a:r>
              <a:rPr lang="ru-RU" dirty="0" err="1"/>
              <a:t>UnauthGame</a:t>
            </a:r>
            <a:r>
              <a:rPr lang="ru-RU" dirty="0"/>
              <a:t>, также находящийся в пакете </a:t>
            </a:r>
            <a:r>
              <a:rPr lang="ru-RU" dirty="0" err="1"/>
              <a:t>logic</a:t>
            </a:r>
            <a:r>
              <a:rPr lang="ru-RU" dirty="0"/>
              <a:t>. Этот класс содержит объект </a:t>
            </a:r>
            <a:r>
              <a:rPr lang="ru-RU" dirty="0" err="1"/>
              <a:t>Board</a:t>
            </a:r>
            <a:r>
              <a:rPr lang="ru-RU" dirty="0"/>
              <a:t> и добавляет к его функциям управление счётом игрока и отслеживание победы/поражения. Класс хранит набранные игроком очки и время начала игры. Методы открывания клетки и проверки бомбы вызывают соответствующие методы </a:t>
            </a:r>
            <a:r>
              <a:rPr lang="ru-RU" dirty="0" err="1"/>
              <a:t>Board</a:t>
            </a:r>
            <a:r>
              <a:rPr lang="ru-RU" dirty="0"/>
              <a:t> и изменяют счёт игрока в зависимости от результата действия. Счёт проверяется перед ходом, а также при вызове методов </a:t>
            </a:r>
            <a:r>
              <a:rPr lang="ru-RU" dirty="0" err="1"/>
              <a:t>isWin</a:t>
            </a:r>
            <a:r>
              <a:rPr lang="ru-RU" dirty="0"/>
              <a:t> и </a:t>
            </a:r>
            <a:r>
              <a:rPr lang="ru-RU" dirty="0" err="1"/>
              <a:t>isLoose</a:t>
            </a:r>
            <a:r>
              <a:rPr lang="ru-RU" dirty="0"/>
              <a:t>. При вызове этих методов проверяется, превышает ли счёт игрока разность текущего времени и времени начала игры. Если счёт окажется меньше, устанавливается результат игры поражение.</a:t>
            </a:r>
            <a:endParaRPr lang="ru-RU" dirty="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2381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Архитектура. Контроллер одиночной игры.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Контроллер одиночной игры </a:t>
            </a:r>
            <a:r>
              <a:rPr lang="ru-RU" dirty="0" err="1"/>
              <a:t>UnauthGameController</a:t>
            </a:r>
            <a:r>
              <a:rPr lang="ru-RU" dirty="0"/>
              <a:t> содержит следующие методы:</a:t>
            </a:r>
          </a:p>
          <a:p>
            <a:r>
              <a:rPr lang="ru-RU" dirty="0">
                <a:solidFill>
                  <a:srgbClr val="000000"/>
                </a:solidFill>
              </a:rPr>
              <a:t> 2 метода, возвращающих представление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 </a:t>
            </a:r>
            <a:r>
              <a:rPr lang="ru-RU" dirty="0" err="1">
                <a:solidFill>
                  <a:srgbClr val="000000"/>
                </a:solidFill>
              </a:rPr>
              <a:t>gameStart</a:t>
            </a:r>
            <a:r>
              <a:rPr lang="ru-RU" dirty="0">
                <a:solidFill>
                  <a:srgbClr val="000000"/>
                </a:solidFill>
              </a:rPr>
              <a:t> возвращает форму свойств игры </a:t>
            </a:r>
            <a:r>
              <a:rPr lang="ru-RU" dirty="0" err="1">
                <a:solidFill>
                  <a:srgbClr val="000000"/>
                </a:solidFill>
              </a:rPr>
              <a:t>GameStartForm.jsp</a:t>
            </a:r>
            <a:endParaRPr lang="ru-RU" dirty="0" err="1">
              <a:solidFill>
                <a:srgbClr val="646B86"/>
              </a:solidFill>
            </a:endParaRPr>
          </a:p>
          <a:p>
            <a:pPr lvl="1"/>
            <a:r>
              <a:rPr lang="ru-RU" dirty="0" err="1">
                <a:solidFill>
                  <a:srgbClr val="000000"/>
                </a:solidFill>
              </a:rPr>
              <a:t>game</a:t>
            </a:r>
            <a:r>
              <a:rPr lang="ru-RU" dirty="0">
                <a:solidFill>
                  <a:srgbClr val="000000"/>
                </a:solidFill>
              </a:rPr>
              <a:t> возвращает страницу игры </a:t>
            </a:r>
            <a:r>
              <a:rPr lang="ru-RU" dirty="0" err="1">
                <a:solidFill>
                  <a:srgbClr val="000000"/>
                </a:solidFill>
              </a:rPr>
              <a:t>NewGame.jsp</a:t>
            </a:r>
            <a:r>
              <a:rPr lang="ru-RU" dirty="0">
                <a:solidFill>
                  <a:srgbClr val="000000"/>
                </a:solidFill>
              </a:rPr>
              <a:t> если поле пустое и </a:t>
            </a:r>
            <a:r>
              <a:rPr lang="ru-RU" dirty="0" err="1">
                <a:solidFill>
                  <a:srgbClr val="000000"/>
                </a:solidFill>
              </a:rPr>
              <a:t>GameStarted.jsp</a:t>
            </a:r>
            <a:r>
              <a:rPr lang="ru-RU" dirty="0">
                <a:solidFill>
                  <a:srgbClr val="000000"/>
                </a:solidFill>
              </a:rPr>
              <a:t> если игра началась.</a:t>
            </a:r>
          </a:p>
          <a:p>
            <a:r>
              <a:rPr lang="ru-RU" dirty="0" err="1">
                <a:solidFill>
                  <a:srgbClr val="000000"/>
                </a:solidFill>
              </a:rPr>
              <a:t>gameStartPost</a:t>
            </a:r>
            <a:r>
              <a:rPr lang="ru-RU" dirty="0">
                <a:solidFill>
                  <a:srgbClr val="000000"/>
                </a:solidFill>
              </a:rPr>
              <a:t> находится на том же </a:t>
            </a:r>
            <a:r>
              <a:rPr lang="ru-RU" dirty="0" err="1">
                <a:solidFill>
                  <a:srgbClr val="000000"/>
                </a:solidFill>
              </a:rPr>
              <a:t>url</a:t>
            </a:r>
            <a:r>
              <a:rPr lang="ru-RU" dirty="0">
                <a:solidFill>
                  <a:srgbClr val="000000"/>
                </a:solidFill>
              </a:rPr>
              <a:t>, как и </a:t>
            </a:r>
            <a:r>
              <a:rPr lang="ru-RU" dirty="0" err="1">
                <a:solidFill>
                  <a:srgbClr val="000000"/>
                </a:solidFill>
              </a:rPr>
              <a:t>gameStart</a:t>
            </a:r>
            <a:r>
              <a:rPr lang="ru-RU" dirty="0">
                <a:solidFill>
                  <a:srgbClr val="000000"/>
                </a:solidFill>
              </a:rPr>
              <a:t>, принимает через POST свойства игры, создаёт игру и перенаправляет на метод </a:t>
            </a:r>
            <a:r>
              <a:rPr lang="ru-RU" dirty="0" err="1">
                <a:solidFill>
                  <a:srgbClr val="000000"/>
                </a:solidFill>
              </a:rPr>
              <a:t>game</a:t>
            </a:r>
            <a:r>
              <a:rPr lang="ru-RU" dirty="0">
                <a:solidFill>
                  <a:srgbClr val="000000"/>
                </a:solidFill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</a:rPr>
              <a:t>Методы </a:t>
            </a:r>
            <a:r>
              <a:rPr lang="ru-RU" dirty="0" err="1">
                <a:solidFill>
                  <a:srgbClr val="000000"/>
                </a:solidFill>
              </a:rPr>
              <a:t>openCell</a:t>
            </a:r>
            <a:r>
              <a:rPr lang="ru-RU" dirty="0">
                <a:solidFill>
                  <a:srgbClr val="000000"/>
                </a:solidFill>
              </a:rPr>
              <a:t> и </a:t>
            </a:r>
            <a:r>
              <a:rPr lang="ru-RU" dirty="0" err="1">
                <a:solidFill>
                  <a:srgbClr val="000000"/>
                </a:solidFill>
              </a:rPr>
              <a:t>suggectBomb</a:t>
            </a:r>
            <a:r>
              <a:rPr lang="ru-RU" dirty="0">
                <a:solidFill>
                  <a:srgbClr val="000000"/>
                </a:solidFill>
              </a:rPr>
              <a:t> для выполнения действий и методы </a:t>
            </a:r>
            <a:r>
              <a:rPr lang="ru-RU" dirty="0" err="1">
                <a:solidFill>
                  <a:srgbClr val="000000"/>
                </a:solidFill>
              </a:rPr>
              <a:t>isWin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isLoose</a:t>
            </a:r>
            <a:r>
              <a:rPr lang="ru-RU" dirty="0">
                <a:solidFill>
                  <a:srgbClr val="000000"/>
                </a:solidFill>
              </a:rPr>
              <a:t> и </a:t>
            </a:r>
            <a:r>
              <a:rPr lang="ru-RU" dirty="0" err="1">
                <a:solidFill>
                  <a:srgbClr val="000000"/>
                </a:solidFill>
              </a:rPr>
              <a:t>getScore</a:t>
            </a:r>
            <a:r>
              <a:rPr lang="ru-RU" dirty="0">
                <a:solidFill>
                  <a:srgbClr val="000000"/>
                </a:solidFill>
              </a:rPr>
              <a:t> для проверок возвращают значения через @</a:t>
            </a:r>
            <a:r>
              <a:rPr lang="ru-RU" dirty="0" err="1">
                <a:solidFill>
                  <a:srgbClr val="000000"/>
                </a:solidFill>
              </a:rPr>
              <a:t>ResponseBody</a:t>
            </a:r>
          </a:p>
        </p:txBody>
      </p:sp>
    </p:spTree>
    <p:extLst>
      <p:ext uri="{BB962C8B-B14F-4D97-AF65-F5344CB8AC3E}">
        <p14:creationId xmlns:p14="http://schemas.microsoft.com/office/powerpoint/2010/main" val="14499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Технологии.</a:t>
            </a:r>
            <a:endParaRPr lang="ru-RU" dirty="0">
              <a:solidFill>
                <a:srgbClr val="7B9899"/>
              </a:solidFill>
              <a:latin typeface="Georgi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625" y="1470125"/>
            <a:ext cx="8504238" cy="5105300"/>
          </a:xfrm>
        </p:spPr>
        <p:txBody>
          <a:bodyPr vert="horz" anchor="t">
            <a:normAutofit/>
          </a:bodyPr>
          <a:lstStyle/>
          <a:p>
            <a:r>
              <a:rPr lang="ru-RU" dirty="0"/>
              <a:t>Основная технология, которая использовалась в проекте - </a:t>
            </a:r>
            <a:r>
              <a:rPr lang="ru-RU" dirty="0" err="1"/>
              <a:t>Spring</a:t>
            </a:r>
            <a:r>
              <a:rPr lang="ru-RU" dirty="0"/>
              <a:t> MVC. Для слоя представления использовались </a:t>
            </a:r>
            <a:r>
              <a:rPr lang="ru-RU" dirty="0" err="1"/>
              <a:t>jsp</a:t>
            </a:r>
            <a:r>
              <a:rPr lang="ru-RU" dirty="0"/>
              <a:t>.</a:t>
            </a:r>
          </a:p>
          <a:p>
            <a:r>
              <a:rPr lang="ru-RU" dirty="0"/>
              <a:t>В многопользовательской игре также использовались следующие технологии:</a:t>
            </a:r>
          </a:p>
          <a:p>
            <a:pPr lvl="1"/>
            <a:r>
              <a:rPr lang="ru-RU" dirty="0" err="1">
                <a:solidFill>
                  <a:srgbClr val="000000"/>
                </a:solidFill>
              </a:rPr>
              <a:t>Spring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security</a:t>
            </a:r>
            <a:r>
              <a:rPr lang="ru-RU" dirty="0">
                <a:solidFill>
                  <a:srgbClr val="000000"/>
                </a:solidFill>
              </a:rPr>
              <a:t> для аутентификации пользователей.</a:t>
            </a:r>
          </a:p>
          <a:p>
            <a:pPr lvl="1"/>
            <a:r>
              <a:rPr lang="ru-RU" dirty="0" err="1">
                <a:solidFill>
                  <a:srgbClr val="000000"/>
                </a:solidFill>
              </a:rPr>
              <a:t>Hibernate</a:t>
            </a:r>
            <a:r>
              <a:rPr lang="ru-RU" dirty="0">
                <a:solidFill>
                  <a:srgbClr val="000000"/>
                </a:solidFill>
              </a:rPr>
              <a:t> для хранения пользователей в базе данных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База данных </a:t>
            </a:r>
            <a:r>
              <a:rPr lang="ru-RU" dirty="0" err="1">
                <a:solidFill>
                  <a:srgbClr val="000000"/>
                </a:solidFill>
              </a:rPr>
              <a:t>PostgreSQL</a:t>
            </a:r>
            <a:r>
              <a:rPr lang="ru-RU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ru-RU" dirty="0" err="1">
                <a:solidFill>
                  <a:srgbClr val="000000"/>
                </a:solidFill>
              </a:rPr>
              <a:t>Server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sent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events</a:t>
            </a:r>
            <a:r>
              <a:rPr lang="ru-RU" dirty="0">
                <a:solidFill>
                  <a:srgbClr val="000000"/>
                </a:solidFill>
              </a:rPr>
              <a:t> (</a:t>
            </a:r>
            <a:r>
              <a:rPr lang="ru-RU" dirty="0" err="1">
                <a:solidFill>
                  <a:srgbClr val="000000"/>
                </a:solidFill>
              </a:rPr>
              <a:t>SseEmitter</a:t>
            </a:r>
            <a:r>
              <a:rPr lang="ru-RU" dirty="0">
                <a:solidFill>
                  <a:srgbClr val="000000"/>
                </a:solidFill>
              </a:rPr>
              <a:t>) для рассылки сообщений пользователям. </a:t>
            </a:r>
          </a:p>
        </p:txBody>
      </p:sp>
    </p:spTree>
    <p:extLst>
      <p:ext uri="{BB962C8B-B14F-4D97-AF65-F5344CB8AC3E}">
        <p14:creationId xmlns:p14="http://schemas.microsoft.com/office/powerpoint/2010/main" val="360450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B9899"/>
                </a:solidFill>
              </a:rPr>
              <a:t>Архитектура. Хранилище игр.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Интерфейс </a:t>
            </a:r>
            <a:r>
              <a:rPr lang="ru-RU" dirty="0" err="1"/>
              <a:t>GameStorage</a:t>
            </a:r>
            <a:r>
              <a:rPr lang="ru-RU" dirty="0"/>
              <a:t>&lt;I&gt; (I - тип </a:t>
            </a:r>
            <a:r>
              <a:rPr lang="ru-RU" dirty="0" err="1"/>
              <a:t>id</a:t>
            </a:r>
            <a:r>
              <a:rPr lang="ru-RU" dirty="0"/>
              <a:t> игры) для хранения одиночных игр предоставляет 3 </a:t>
            </a:r>
            <a:r>
              <a:rPr lang="ru-RU" dirty="0" err="1"/>
              <a:t>маетода</a:t>
            </a:r>
            <a:r>
              <a:rPr lang="ru-RU" dirty="0"/>
              <a:t>:</a:t>
            </a:r>
          </a:p>
          <a:p>
            <a:r>
              <a:rPr lang="ru-RU" dirty="0" err="1"/>
              <a:t>createGame</a:t>
            </a:r>
            <a:r>
              <a:rPr lang="ru-RU" dirty="0"/>
              <a:t> создаёт игру и возвращает её </a:t>
            </a:r>
            <a:r>
              <a:rPr lang="ru-RU" dirty="0" err="1"/>
              <a:t>id</a:t>
            </a:r>
            <a:endParaRPr lang="ru-RU" dirty="0"/>
          </a:p>
          <a:p>
            <a:r>
              <a:rPr lang="ru-RU" dirty="0" err="1"/>
              <a:t>removeGame</a:t>
            </a:r>
            <a:r>
              <a:rPr lang="ru-RU" dirty="0"/>
              <a:t> удаляет игру по </a:t>
            </a:r>
            <a:r>
              <a:rPr lang="ru-RU" dirty="0" err="1"/>
              <a:t>id</a:t>
            </a:r>
            <a:endParaRPr lang="ru-RU" dirty="0"/>
          </a:p>
          <a:p>
            <a:r>
              <a:rPr lang="ru-RU" dirty="0" err="1"/>
              <a:t>getGame</a:t>
            </a:r>
            <a:r>
              <a:rPr lang="ru-RU" dirty="0"/>
              <a:t> возвращает игру по </a:t>
            </a:r>
            <a:r>
              <a:rPr lang="ru-RU" dirty="0" err="1"/>
              <a:t>id</a:t>
            </a:r>
          </a:p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UnauthGameStorage</a:t>
            </a:r>
            <a:r>
              <a:rPr lang="ru-RU" dirty="0"/>
              <a:t> реализует </a:t>
            </a:r>
            <a:r>
              <a:rPr lang="ru-RU" dirty="0" err="1"/>
              <a:t>интернфейс</a:t>
            </a:r>
            <a:r>
              <a:rPr lang="ru-RU" dirty="0"/>
              <a:t> </a:t>
            </a:r>
            <a:r>
              <a:rPr lang="ru-RU" dirty="0" err="1"/>
              <a:t>GameStorage</a:t>
            </a:r>
            <a:r>
              <a:rPr lang="ru-RU" dirty="0"/>
              <a:t>&lt;</a:t>
            </a:r>
            <a:r>
              <a:rPr lang="ru-RU" dirty="0" err="1"/>
              <a:t>String</a:t>
            </a:r>
            <a:r>
              <a:rPr lang="ru-RU" dirty="0"/>
              <a:t>&gt;. Игры хранятся в </a:t>
            </a:r>
            <a:r>
              <a:rPr lang="ru-RU" dirty="0" err="1"/>
              <a:t>ConcurrentHashMap</a:t>
            </a:r>
            <a:r>
              <a:rPr lang="ru-RU" dirty="0"/>
              <a:t>, при создании игр ключи генерируются с помощью UUID. Кроме функций, описанных в интерфейсе, класс содержит поток, который, если игры есть, запускается с некоторой периодичностью (устанавливается методом </a:t>
            </a:r>
            <a:r>
              <a:rPr lang="ru-RU" dirty="0" err="1"/>
              <a:t>setClearTime</a:t>
            </a:r>
            <a:r>
              <a:rPr lang="ru-RU" dirty="0"/>
              <a:t>, по умолчанию 15 минут) и удаляет завершённые игры.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Класс помечен аннотацией @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Repository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 подключается в контроллере через @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Autowired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Архитектура. Пользователи.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Georgia"/>
              </a:rPr>
              <a:t>Класс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User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в пакете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model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представляет пользователя. Класс содержит свойства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id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userName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password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realName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currentGameId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</a:t>
            </a:r>
            <a:br>
              <a:rPr lang="ru-RU" dirty="0">
                <a:latin typeface="Georgia"/>
              </a:rPr>
            </a:br>
            <a:r>
              <a:rPr lang="ru-RU" dirty="0">
                <a:solidFill>
                  <a:srgbClr val="000000"/>
                </a:solidFill>
                <a:latin typeface="Georgia"/>
              </a:rPr>
              <a:t>Все поля привязаны к одноимённым полям таблицы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users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базы данных в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xml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конфигурации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Hibernate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</a:t>
            </a:r>
            <a:br>
              <a:rPr lang="ru-RU" dirty="0">
                <a:latin typeface="Georgia"/>
              </a:rPr>
            </a:br>
            <a:r>
              <a:rPr lang="ru-RU" dirty="0">
                <a:solidFill>
                  <a:srgbClr val="000000"/>
                </a:solidFill>
                <a:latin typeface="Georgia"/>
              </a:rPr>
              <a:t>Класс помечен аннотацией @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Component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</a:t>
            </a: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  <a:p>
            <a:r>
              <a:rPr lang="ru-RU" dirty="0">
                <a:latin typeface="Georgia"/>
              </a:rPr>
              <a:t>Интерфейс </a:t>
            </a:r>
            <a:r>
              <a:rPr lang="ru-RU" dirty="0" err="1">
                <a:latin typeface="Georgia"/>
              </a:rPr>
              <a:t>Storage</a:t>
            </a:r>
            <a:r>
              <a:rPr lang="ru-RU" dirty="0">
                <a:latin typeface="Georgia"/>
              </a:rPr>
              <a:t>&lt;T&gt; содержит методы</a:t>
            </a:r>
            <a:br>
              <a:rPr lang="ru-RU" dirty="0">
                <a:latin typeface="Georgia"/>
              </a:rPr>
            </a:br>
            <a:r>
              <a:rPr lang="ru-RU" dirty="0">
                <a:solidFill>
                  <a:srgbClr val="000000"/>
                </a:solidFill>
                <a:latin typeface="Georgia"/>
              </a:rPr>
              <a:t> </a:t>
            </a:r>
            <a:r>
              <a:rPr lang="ru-RU" dirty="0" err="1">
                <a:latin typeface="Georgia"/>
              </a:rPr>
              <a:t>findByName</a:t>
            </a:r>
            <a:r>
              <a:rPr lang="ru-RU" dirty="0">
                <a:latin typeface="Georgia"/>
              </a:rPr>
              <a:t>, </a:t>
            </a:r>
            <a:r>
              <a:rPr lang="ru-RU" dirty="0" err="1">
                <a:latin typeface="Georgia"/>
              </a:rPr>
              <a:t>findById</a:t>
            </a:r>
            <a:r>
              <a:rPr lang="ru-RU" dirty="0">
                <a:latin typeface="Georgia"/>
              </a:rPr>
              <a:t>, </a:t>
            </a:r>
            <a:r>
              <a:rPr lang="ru-RU" dirty="0" err="1">
                <a:latin typeface="Georgia"/>
              </a:rPr>
              <a:t>add</a:t>
            </a:r>
            <a:r>
              <a:rPr lang="ru-RU" dirty="0">
                <a:latin typeface="Georgia"/>
              </a:rPr>
              <a:t>, </a:t>
            </a:r>
            <a:r>
              <a:rPr lang="ru-RU" dirty="0" err="1">
                <a:latin typeface="Georgia"/>
              </a:rPr>
              <a:t>delete</a:t>
            </a:r>
            <a:r>
              <a:rPr lang="ru-RU" dirty="0">
                <a:latin typeface="Georgia"/>
              </a:rPr>
              <a:t>, </a:t>
            </a:r>
            <a:r>
              <a:rPr lang="ru-RU" dirty="0" err="1">
                <a:latin typeface="Georgia"/>
              </a:rPr>
              <a:t>upgate</a:t>
            </a:r>
            <a:r>
              <a:rPr lang="ru-RU" dirty="0">
                <a:latin typeface="Georgia"/>
              </a:rPr>
              <a:t>, </a:t>
            </a:r>
            <a:r>
              <a:rPr lang="ru-RU" dirty="0" err="1">
                <a:latin typeface="Georgia"/>
              </a:rPr>
              <a:t>getAll</a:t>
            </a:r>
            <a:r>
              <a:rPr lang="ru-RU" dirty="0">
                <a:latin typeface="Georgia"/>
              </a:rPr>
              <a:t>.</a:t>
            </a:r>
            <a:r>
              <a:rPr lang="en-US" dirty="0">
                <a:latin typeface="Georgia"/>
              </a:rPr>
              <a:t> </a:t>
            </a:r>
            <a:br>
              <a:rPr lang="en-US" dirty="0">
                <a:latin typeface="Georgia"/>
              </a:rPr>
            </a:br>
            <a:r>
              <a:rPr lang="ru-RU" dirty="0">
                <a:latin typeface="Georgia"/>
              </a:rPr>
              <a:t>Класс </a:t>
            </a:r>
            <a:r>
              <a:rPr lang="ru-RU" dirty="0" err="1">
                <a:latin typeface="Georgia"/>
              </a:rPr>
              <a:t>UserStorage</a:t>
            </a:r>
            <a:r>
              <a:rPr lang="ru-RU" dirty="0">
                <a:latin typeface="Georgia"/>
              </a:rPr>
              <a:t>&lt;</a:t>
            </a:r>
            <a:r>
              <a:rPr lang="ru-RU" dirty="0" err="1">
                <a:latin typeface="Georgia"/>
              </a:rPr>
              <a:t>User</a:t>
            </a:r>
            <a:r>
              <a:rPr lang="ru-RU" dirty="0">
                <a:latin typeface="Georgia"/>
              </a:rPr>
              <a:t>&gt; реализует все эти методы используя </a:t>
            </a:r>
            <a:r>
              <a:rPr lang="ru-RU" dirty="0" err="1">
                <a:latin typeface="Georgia"/>
              </a:rPr>
              <a:t>HibernateTemplate</a:t>
            </a:r>
            <a:r>
              <a:rPr lang="ru-RU" dirty="0">
                <a:latin typeface="Georgia"/>
              </a:rPr>
              <a:t> для работы с базой данных.</a:t>
            </a: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2459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Архитектура. Регистрация.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Georgia"/>
              </a:rPr>
              <a:t>Контроллер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UserController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содержит методы для регистрации, выводит форму аутентификации и выводит информацию о пользователе.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register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имеет две перегрузки: для GET запроса выводит форму регистрации, в POST принимает данные формы в виде объекта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RegisterVM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 создаёт в базе данных нового пользователя.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Пароли в базе данных хранятся в виде хэшей.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Хэшированием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занимается класс Sha1Encryptor, трижды применяющий к паролю с прибавлением имени пользователя алгоритм Sha1. Sha1Encryptor реализует интерфейс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PasswordEncryptor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содержащий один 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encrypt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45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Архитектура. Аутентификация.</a:t>
            </a:r>
            <a:endParaRPr lang="ru-RU" dirty="0">
              <a:solidFill>
                <a:srgbClr val="7B9899"/>
              </a:solidFill>
              <a:latin typeface="Georgi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Для аутентификации используется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Spring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security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 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  <a:latin typeface="Georgia"/>
              </a:rPr>
              <a:t>Неаутентифицированным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пользователям запрещается доступ к контроллеру многопользовательской игры и к методу, возвращающему свойства текущего пользователя.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Georgia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Аутентификацию обеспечивает класс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CustomAuthenticationProvider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реализующий интерфейс </a:t>
            </a:r>
            <a:r>
              <a:rPr lang="ru-RU" dirty="0" err="1">
                <a:latin typeface="Georgia"/>
              </a:rPr>
              <a:t>AuthenticationProvider</a:t>
            </a:r>
            <a:r>
              <a:rPr lang="ru-RU" dirty="0">
                <a:latin typeface="Georgia"/>
              </a:rPr>
              <a:t>. Метод </a:t>
            </a:r>
            <a:r>
              <a:rPr lang="ru-RU" dirty="0" err="1">
                <a:latin typeface="Georgia"/>
              </a:rPr>
              <a:t>authenticate</a:t>
            </a:r>
            <a:r>
              <a:rPr lang="ru-RU" dirty="0">
                <a:latin typeface="Georgia"/>
              </a:rPr>
              <a:t> проверяет наличие пользователя в базе, сравнивает хэши паролей и возвращает </a:t>
            </a:r>
            <a:r>
              <a:rPr lang="ru-RU" dirty="0" err="1">
                <a:latin typeface="Georgia"/>
              </a:rPr>
              <a:t>UsernamePasswordAuthenticationToken</a:t>
            </a:r>
          </a:p>
          <a:p>
            <a:pPr marL="0" indent="0">
              <a:buNone/>
            </a:pPr>
            <a:endParaRPr lang="ru-RU" dirty="0">
              <a:latin typeface="Georgia"/>
            </a:endParaRPr>
          </a:p>
          <a:p>
            <a:pPr marL="0" indent="0">
              <a:buNone/>
            </a:pPr>
            <a:endParaRPr lang="ru-RU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02126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Многопользовательская игра. Стадии.</a:t>
            </a:r>
            <a:endParaRPr lang="ru-RU" dirty="0">
              <a:solidFill>
                <a:srgbClr val="7B9899"/>
              </a:solidFill>
              <a:latin typeface="Georgi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Все основные классы многопользовательской игры находятся в пакете </a:t>
            </a:r>
            <a:r>
              <a:rPr lang="ru-RU" dirty="0" err="1"/>
              <a:t>logic.AuthGame</a:t>
            </a:r>
            <a:r>
              <a:rPr lang="ru-RU" dirty="0"/>
              <a:t>.</a:t>
            </a:r>
            <a:endParaRPr lang="ru-RU" dirty="0">
              <a:solidFill>
                <a:srgbClr val="000000"/>
              </a:solidFill>
              <a:latin typeface="Georgia"/>
            </a:endParaRPr>
          </a:p>
          <a:p>
            <a:pPr marL="0" indent="0">
              <a:buNone/>
            </a:pPr>
            <a:r>
              <a:rPr lang="ru-RU" dirty="0"/>
              <a:t>В основе многопользовательской игры класс </a:t>
            </a:r>
            <a:r>
              <a:rPr lang="ru-RU" dirty="0" err="1"/>
              <a:t>GameCycle</a:t>
            </a:r>
            <a:r>
              <a:rPr lang="ru-RU" dirty="0"/>
              <a:t>&lt;P&gt;. Этот класс управляет стадиями игры (приглашение, подключение и игра). Класс хранит объект перечисления, показывающий стадию игры, и объекты, реализующие соответствующие стадии. P - тип идентификатора игрока. Большинство классов многопользовательской игры имеют этот параметр.</a:t>
            </a:r>
          </a:p>
        </p:txBody>
      </p:sp>
    </p:spTree>
    <p:extLst>
      <p:ext uri="{BB962C8B-B14F-4D97-AF65-F5344CB8AC3E}">
        <p14:creationId xmlns:p14="http://schemas.microsoft.com/office/powerpoint/2010/main" val="348940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Многопользовательская игра. Приглашение.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Приглашение игроков реализует класс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GameInvitation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&lt;P&gt;. 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invitePlayer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приглашает указанного пользователя в игру или подтверждает его участие, если этот пользователь ранее запросил участие.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Georgia"/>
              </a:rPr>
              <a:t>Приглашения отправляются через класс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InvitationServiceImpl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&lt;P&gt;, реализующий интерфейс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InvitationService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&lt;P&gt;. Интерфейс содержит методы приглашения игрока и отмены приглашения, получения всех приглашений для заданного игрока и установки обработчика событий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InviteListener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для игроков.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joinGame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служит для запроса пользователя на участие в игре или для принятия приглашения пользователем.</a:t>
            </a:r>
          </a:p>
          <a:p>
            <a:r>
              <a:rPr lang="ru-RU" dirty="0">
                <a:latin typeface="Georgia"/>
              </a:rPr>
              <a:t>Внутренний класс </a:t>
            </a:r>
            <a:r>
              <a:rPr lang="ru-RU" dirty="0" err="1">
                <a:latin typeface="Georgia"/>
              </a:rPr>
              <a:t>PlayerParticipation</a:t>
            </a:r>
            <a:r>
              <a:rPr lang="ru-RU" dirty="0">
                <a:latin typeface="Georgia"/>
              </a:rPr>
              <a:t> </a:t>
            </a:r>
            <a:r>
              <a:rPr lang="ru-RU" dirty="0" err="1">
                <a:latin typeface="Georgia"/>
              </a:rPr>
              <a:t>ханит</a:t>
            </a:r>
            <a:r>
              <a:rPr lang="ru-RU" dirty="0">
                <a:latin typeface="Georgia"/>
              </a:rPr>
              <a:t> идентификатор игрока и флаги о подтверждении участия игрока владельцем игры и самим игроком. Также класс содержит объект интерфейса </a:t>
            </a:r>
            <a:r>
              <a:rPr lang="ru-RU" dirty="0" err="1">
                <a:latin typeface="Georgia"/>
              </a:rPr>
              <a:t>BeforeGameListener</a:t>
            </a:r>
            <a:r>
              <a:rPr lang="ru-RU" dirty="0">
                <a:latin typeface="Georgia"/>
              </a:rPr>
              <a:t> для рассылки игрокам событий начала или удаления игры, присоединения и выхода игроков. Единственная реализация этого интерфейса -  </a:t>
            </a:r>
            <a:r>
              <a:rPr lang="ru-RU" dirty="0" err="1">
                <a:latin typeface="Georgia"/>
              </a:rPr>
              <a:t>SseBeforeGameListener</a:t>
            </a:r>
            <a:r>
              <a:rPr lang="ru-RU" dirty="0">
                <a:latin typeface="Georgia"/>
              </a:rPr>
              <a:t>, отправляет сообщение о событии через </a:t>
            </a:r>
            <a:r>
              <a:rPr lang="ru-RU" dirty="0" err="1">
                <a:latin typeface="Georgia"/>
              </a:rPr>
              <a:t>SseEmitter</a:t>
            </a:r>
            <a:r>
              <a:rPr lang="ru-RU" dirty="0">
                <a:latin typeface="Georgia"/>
              </a:rPr>
              <a:t>.</a:t>
            </a:r>
          </a:p>
          <a:p>
            <a:r>
              <a:rPr lang="ru-RU" dirty="0">
                <a:latin typeface="Georgia"/>
              </a:rPr>
              <a:t>Класс </a:t>
            </a:r>
            <a:r>
              <a:rPr lang="ru-RU" dirty="0" err="1">
                <a:latin typeface="Georgia"/>
              </a:rPr>
              <a:t>GameInvitation</a:t>
            </a:r>
            <a:r>
              <a:rPr lang="ru-RU" dirty="0">
                <a:latin typeface="Georgia"/>
              </a:rPr>
              <a:t> содержит методы проверки статуса игроков, получения всех игроков, а также методы получения подтверждённых и неподтверждённых к участию игроков. Метод </a:t>
            </a:r>
            <a:r>
              <a:rPr lang="ru-RU" dirty="0" err="1">
                <a:latin typeface="Georgia"/>
              </a:rPr>
              <a:t>complete</a:t>
            </a:r>
            <a:r>
              <a:rPr lang="ru-RU" dirty="0">
                <a:latin typeface="Georgia"/>
              </a:rPr>
              <a:t> завершает стадию приглашений. После вызова этого метода становится невозможным присоединение или выход игроков. Метод удаляет всех неподтверждённых игроков и возвращает всех оставшихся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13631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7B9899"/>
                </a:solidFill>
                <a:latin typeface="Georgia"/>
              </a:rPr>
              <a:t>Многопользовательская игра. Подключение.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ConnectionsGathering</a:t>
            </a:r>
            <a:r>
              <a:rPr lang="ru-RU" dirty="0"/>
              <a:t>&lt;P&gt; собирает подключения игроков к игре. Подключения представляются в виде интерфейса </a:t>
            </a:r>
            <a:r>
              <a:rPr lang="ru-RU" dirty="0" err="1"/>
              <a:t>GameEventsListener</a:t>
            </a:r>
            <a:r>
              <a:rPr lang="ru-RU" dirty="0"/>
              <a:t>. Интерфейс обрабатывает события начала игры, открывания клеток поля, установки флага бомбы в клетку, изменения счёта игроков, окончания игры, побед и поражений.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Класс содержит методы установки и получения подключений. 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complete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удаляет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неподключённых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игроков и возвращает все подключения. Метод выбросит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IllegalStateException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если владелец игры не подключён.</a:t>
            </a:r>
          </a:p>
        </p:txBody>
      </p:sp>
    </p:spTree>
    <p:extLst>
      <p:ext uri="{BB962C8B-B14F-4D97-AF65-F5344CB8AC3E}">
        <p14:creationId xmlns:p14="http://schemas.microsoft.com/office/powerpoint/2010/main" val="209483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Многопользовательская игра.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990373"/>
          </a:xfrm>
        </p:spPr>
        <p:txBody>
          <a:bodyPr vert="horz" anchor="t">
            <a:normAutofit fontScale="77500" lnSpcReduction="20000"/>
          </a:bodyPr>
          <a:lstStyle/>
          <a:p>
            <a:r>
              <a:rPr lang="ru-RU" dirty="0"/>
              <a:t>Интерфейс </a:t>
            </a:r>
            <a:r>
              <a:rPr lang="ru-RU" dirty="0" err="1"/>
              <a:t>AuthGame</a:t>
            </a:r>
            <a:r>
              <a:rPr lang="ru-RU" dirty="0"/>
              <a:t>&lt;P&gt; содержит методы для игры аутентифицированного игрока. Интерфейс содержит методы получения игроков, проверки наличия игрока в игре, счёта всех игроков; методы действий в игре (открывание ячеек и предположение бомбы) отличающиеся от аналогичных в одиночной игре параметром игрока, совершающего действие; методы получения игрового поля, свойств игры, времени начала и завершения игры, методы установки и получения обработчика событий для игрока, методы получения победителей и проигравших.</a:t>
            </a:r>
          </a:p>
          <a:p>
            <a:r>
              <a:rPr lang="ru-RU" dirty="0"/>
              <a:t>Класс MultiplayerGame&lt;P&gt; реализует этот интерфейс. Класс содержит внутренний класс </a:t>
            </a:r>
            <a:r>
              <a:rPr lang="ru-RU" dirty="0" err="1"/>
              <a:t>PlayerProperties</a:t>
            </a:r>
            <a:r>
              <a:rPr lang="ru-RU" dirty="0"/>
              <a:t> для хранения счёта, статуса, времени выбывания и обработчика событий игрока. В основном реализация похожа на одиночную игру. Счёт также считается по времени от начала игры, и проверяется либо при ходе игрока, либо по запросу счёта.</a:t>
            </a:r>
          </a:p>
        </p:txBody>
      </p:sp>
    </p:spTree>
    <p:extLst>
      <p:ext uri="{BB962C8B-B14F-4D97-AF65-F5344CB8AC3E}">
        <p14:creationId xmlns:p14="http://schemas.microsoft.com/office/powerpoint/2010/main" val="344019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Хранилище игр.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ru-RU" dirty="0"/>
              <a:t>Интерфейс </a:t>
            </a:r>
            <a:r>
              <a:rPr lang="ru-RU" dirty="0" err="1"/>
              <a:t>AuthGameStorage</a:t>
            </a:r>
            <a:r>
              <a:rPr lang="ru-RU" dirty="0"/>
              <a:t>&lt;P,I&gt; (где P - тип идентификатора игрока, I - тип идентификатора игры) содержит методы поиска игры (</a:t>
            </a:r>
            <a:r>
              <a:rPr lang="ru-RU" dirty="0" err="1"/>
              <a:t>GameCycle</a:t>
            </a:r>
            <a:r>
              <a:rPr lang="ru-RU" dirty="0"/>
              <a:t>&lt;P&gt;) по </a:t>
            </a:r>
            <a:r>
              <a:rPr lang="ru-RU" dirty="0" err="1"/>
              <a:t>id</a:t>
            </a:r>
            <a:r>
              <a:rPr lang="ru-RU" dirty="0"/>
              <a:t>, получения </a:t>
            </a:r>
            <a:r>
              <a:rPr lang="ru-RU" dirty="0" err="1"/>
              <a:t>id</a:t>
            </a:r>
            <a:r>
              <a:rPr lang="ru-RU" dirty="0"/>
              <a:t> для игры, создания и удаления игр.</a:t>
            </a:r>
          </a:p>
          <a:p>
            <a:r>
              <a:rPr lang="ru-RU" dirty="0"/>
              <a:t>Класс </a:t>
            </a:r>
            <a:r>
              <a:rPr lang="ru-RU" dirty="0" err="1"/>
              <a:t>AuthGameStorageImpl</a:t>
            </a:r>
            <a:r>
              <a:rPr lang="ru-RU" dirty="0"/>
              <a:t>&lt;P&gt; реализует интерфейс </a:t>
            </a:r>
            <a:r>
              <a:rPr lang="ru-RU" dirty="0" err="1"/>
              <a:t>AuthGameStorage</a:t>
            </a:r>
            <a:r>
              <a:rPr lang="ru-RU" dirty="0"/>
              <a:t>&lt;</a:t>
            </a:r>
            <a:r>
              <a:rPr lang="ru-RU" dirty="0" err="1"/>
              <a:t>P,String</a:t>
            </a:r>
            <a:r>
              <a:rPr lang="ru-RU" dirty="0"/>
              <a:t>&gt;. Идентификаторы для игр генерируются так же с помощью UUID, класс хранит игры в двух </a:t>
            </a:r>
            <a:r>
              <a:rPr lang="ru-RU" dirty="0" err="1"/>
              <a:t>Map</a:t>
            </a:r>
            <a:r>
              <a:rPr lang="ru-RU" dirty="0"/>
              <a:t> (для поиска игры по </a:t>
            </a:r>
            <a:r>
              <a:rPr lang="ru-RU" dirty="0" err="1"/>
              <a:t>id</a:t>
            </a:r>
            <a:r>
              <a:rPr lang="ru-RU" dirty="0"/>
              <a:t> и </a:t>
            </a:r>
            <a:r>
              <a:rPr lang="ru-RU" dirty="0" err="1"/>
              <a:t>id</a:t>
            </a:r>
            <a:r>
              <a:rPr lang="ru-RU" dirty="0"/>
              <a:t> по игре).</a:t>
            </a:r>
          </a:p>
        </p:txBody>
      </p:sp>
    </p:spTree>
    <p:extLst>
      <p:ext uri="{BB962C8B-B14F-4D97-AF65-F5344CB8AC3E}">
        <p14:creationId xmlns:p14="http://schemas.microsoft.com/office/powerpoint/2010/main" val="243884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 многопользовательской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eorgia"/>
              </a:rPr>
              <a:t>Контроллер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AuthGameController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содержит следующие методы:</a:t>
            </a:r>
          </a:p>
          <a:p>
            <a:r>
              <a:rPr lang="ru-RU" dirty="0" err="1">
                <a:solidFill>
                  <a:srgbClr val="000000"/>
                </a:solidFill>
                <a:latin typeface="Georgia"/>
              </a:rPr>
              <a:t>GameStart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аналогичен одноимённому методу в одиночной игре, при GET возвращает тот же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GameStartForm.jsp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при POST создаёт новую игру.</a:t>
            </a:r>
          </a:p>
          <a:p>
            <a:r>
              <a:rPr lang="ru-RU" dirty="0" err="1">
                <a:solidFill>
                  <a:srgbClr val="000000"/>
                </a:solidFill>
                <a:latin typeface="Georgia"/>
              </a:rPr>
              <a:t>Game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проверяет стадию игры.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Georgia"/>
              </a:rPr>
              <a:t>Если стадия - приглашение, то возвращает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Invitation.jsp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передавая в него список игроков с их статусами и статус текущего пользователя. В другие стадии допускаются только участники игры.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Georgia"/>
              </a:rPr>
              <a:t>Если стадия - подключение, возвращает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ConnectionsGathering.jsp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 Это представление похоже на представление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AuthGame.jsp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возвращаемое на стадии игры, отличается тем, что добавляет скрипт отслеживания подключений игроков, выводит список игроков, отмечая подключённых и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неподключённых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игроков, выводит пустое поле. После того, как подключится последний игрок и поступит сигнал о начале игры, страница станет аналогичной странице игры.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Georgia"/>
              </a:rPr>
              <a:t>Если стадия - игра, возвращает </a:t>
            </a:r>
            <a:r>
              <a:rPr lang="ru-RU" dirty="0" err="1">
                <a:solidFill>
                  <a:schemeClr val="tx1"/>
                </a:solidFill>
                <a:latin typeface="Georgia"/>
              </a:rPr>
              <a:t>AuthGame.jsp</a:t>
            </a:r>
            <a:r>
              <a:rPr lang="ru-RU" dirty="0">
                <a:solidFill>
                  <a:schemeClr val="tx1"/>
                </a:solidFill>
                <a:latin typeface="Georgia"/>
              </a:rPr>
              <a:t>, передавая в представление счёт всех игроков, содержимое поля и статус игры (начато/завершено).</a:t>
            </a:r>
          </a:p>
        </p:txBody>
      </p:sp>
    </p:spTree>
    <p:extLst>
      <p:ext uri="{BB962C8B-B14F-4D97-AF65-F5344CB8AC3E}">
        <p14:creationId xmlns:p14="http://schemas.microsoft.com/office/powerpoint/2010/main" val="165091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B9899"/>
                </a:solidFill>
                <a:latin typeface="Georgia"/>
              </a:rPr>
              <a:t>Одиночная игра.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576570"/>
          </a:xfrm>
        </p:spPr>
        <p:txBody>
          <a:bodyPr vert="horz" anchor="t">
            <a:normAutofit lnSpcReduction="10000"/>
          </a:bodyPr>
          <a:lstStyle/>
          <a:p>
            <a:r>
              <a:rPr lang="ru-RU" dirty="0"/>
              <a:t>Одиночная игра не требует аутентификации пользователей. Ссылка на начало игры находится в заголовке сайта. При переходе по ссылке открывается форма свойств игры:</a:t>
            </a: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8" y="3048000"/>
            <a:ext cx="4940101" cy="1639522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01625" y="4684595"/>
            <a:ext cx="8504238" cy="157657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0000"/>
                </a:solidFill>
                <a:latin typeface="Georgia"/>
              </a:rPr>
              <a:t>Можно выбрать один из трёх уровней сложности или выбрать "особый" и установить свойства вручную.</a:t>
            </a: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  <a:p>
            <a:endParaRPr lang="ru-RU" dirty="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0940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7B9899"/>
                </a:solidFill>
              </a:rPr>
              <a:t>Контроллер многопользовательской игры</a:t>
            </a:r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5105086"/>
          </a:xfrm>
        </p:spPr>
        <p:txBody>
          <a:bodyPr vert="horz" anchor="t">
            <a:normAutofit fontScale="55000" lnSpcReduction="20000"/>
          </a:bodyPr>
          <a:lstStyle/>
          <a:p>
            <a:r>
              <a:rPr lang="ru-RU" dirty="0"/>
              <a:t>Методы </a:t>
            </a:r>
            <a:r>
              <a:rPr lang="ru-RU" dirty="0" err="1"/>
              <a:t>invite</a:t>
            </a:r>
            <a:r>
              <a:rPr lang="ru-RU" dirty="0"/>
              <a:t> и </a:t>
            </a:r>
            <a:r>
              <a:rPr lang="ru-RU" dirty="0" err="1"/>
              <a:t>join</a:t>
            </a:r>
            <a:r>
              <a:rPr lang="ru-RU" dirty="0"/>
              <a:t> вызывают соответствующие методы </a:t>
            </a:r>
            <a:r>
              <a:rPr lang="ru-RU" dirty="0" err="1"/>
              <a:t>GameInvitation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устанавливает подписку игрока на приглашения: устанавливает игроку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SseInviteListener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InvitationService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и возвращает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SseEmitter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 Этот метод вызывается из страницы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AuthHeader.jsp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подключаемой на каждой странице для аутентифицированного пользователя.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joinListener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и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beforeGameListener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устанавливают соответствующие подписки на стадии приглашений. 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gameListener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устанавливает подписку игрока на события игры на стадиях подключения или игры.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invitations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возвращает страницу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InvitationsList.jsp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со списком всех приглашений пользователя.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completeInvitation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, доступный только для владельца игры, завершает стадию приглашений.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connectedPlayers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 на стадии подключений возвращает коллекцию игроков и их статусов подключения.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Методы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openCell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suggestBomb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вызывают соответствующие методы игры от имени текущего пользователя. В отличие от подобных методов одиночной игры, тут эти методы ничего не возвращают - результат действия будет рассылаться всем игрокам из самой игры через их 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GameEventsListener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Georgia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getScores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возвращает очки и статусы всех игроков. Метод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checkScore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возвращает счёт игрока, вызвавшего метод (без параметров) или </a:t>
            </a:r>
            <a:r>
              <a:rPr lang="ru-RU" dirty="0" err="1">
                <a:solidFill>
                  <a:srgbClr val="000000"/>
                </a:solidFill>
                <a:latin typeface="Georgia"/>
              </a:rPr>
              <a:t>счётуказанного</a:t>
            </a:r>
            <a:r>
              <a:rPr lang="ru-RU" dirty="0">
                <a:solidFill>
                  <a:srgbClr val="000000"/>
                </a:solidFill>
                <a:latin typeface="Georgia"/>
              </a:rPr>
              <a:t> игрока, проверив, находятся ли в одной игре вызвавший метод игрок с указанным.</a:t>
            </a:r>
          </a:p>
        </p:txBody>
      </p:sp>
    </p:spTree>
    <p:extLst>
      <p:ext uri="{BB962C8B-B14F-4D97-AF65-F5344CB8AC3E}">
        <p14:creationId xmlns:p14="http://schemas.microsoft.com/office/powerpoint/2010/main" val="144948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391132" y="2094826"/>
            <a:ext cx="5681068" cy="4642192"/>
          </a:xfrm>
        </p:spPr>
      </p:pic>
      <p:sp>
        <p:nvSpPr>
          <p:cNvPr id="5" name="TextBox 4"/>
          <p:cNvSpPr txBox="1"/>
          <p:nvPr/>
        </p:nvSpPr>
        <p:spPr>
          <a:xfrm>
            <a:off x="142925" y="1447800"/>
            <a:ext cx="884066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Georgia"/>
              </a:rPr>
              <a:t>Начало игры. До первого хода счёт не изменяется и поле ещё не сгенерировано.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Georgia"/>
              </a:rPr>
              <a:t>Для игры генерируется UUID, встраиваемый в ссылку на игру.</a:t>
            </a:r>
            <a:endParaRPr lang="ru-RU" dirty="0">
              <a:latin typeface="Georgia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04377" y="228282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7B9899"/>
                </a:solidFill>
                <a:latin typeface="Georgia"/>
              </a:rPr>
              <a:t>Одиночная игра.</a:t>
            </a:r>
          </a:p>
        </p:txBody>
      </p:sp>
    </p:spTree>
    <p:extLst>
      <p:ext uri="{BB962C8B-B14F-4D97-AF65-F5344CB8AC3E}">
        <p14:creationId xmlns:p14="http://schemas.microsoft.com/office/powerpoint/2010/main" val="230027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Одиночная игра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44699" y="1400175"/>
            <a:ext cx="8845506" cy="1614973"/>
          </a:xfrm>
        </p:spPr>
        <p:txBody>
          <a:bodyPr vert="horz" anchor="t">
            <a:normAutofit fontScale="77500" lnSpcReduction="20000"/>
          </a:bodyPr>
          <a:lstStyle/>
          <a:p>
            <a:r>
              <a:rPr lang="ru-RU" dirty="0"/>
              <a:t>После открытия первой ячейки генерируется поле и запускается отсчёт времени. Каждую секунду счёт уменьшается на 1. За открывание ячейки добавляется 3 к счёту, за правильно отмеченную бомбу (</a:t>
            </a:r>
            <a:r>
              <a:rPr lang="en-US" dirty="0"/>
              <a:t>shift</a:t>
            </a:r>
            <a:r>
              <a:rPr lang="ru-RU" dirty="0"/>
              <a:t>+клик) прибавляется 5, за неправильно отмеченную бомбу отнимается 15.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17" y="2714704"/>
            <a:ext cx="4919076" cy="3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1509" y="1600200"/>
            <a:ext cx="8799301" cy="1176338"/>
          </a:xfrm>
        </p:spPr>
        <p:txBody>
          <a:bodyPr vert="horz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libri"/>
              </a:rPr>
              <a:t>Игра завершается поражением, когда время закончится или игрок откроет бомбу и победой, если все бомбы отмечены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9" y="2771775"/>
            <a:ext cx="4372834" cy="3446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586" y="2743200"/>
            <a:ext cx="4395453" cy="347153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04377" y="228282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7B9899"/>
                </a:solidFill>
                <a:latin typeface="Georgia"/>
              </a:rPr>
              <a:t>Одиночная игра.</a:t>
            </a:r>
          </a:p>
        </p:txBody>
      </p:sp>
    </p:spTree>
    <p:extLst>
      <p:ext uri="{BB962C8B-B14F-4D97-AF65-F5344CB8AC3E}">
        <p14:creationId xmlns:p14="http://schemas.microsoft.com/office/powerpoint/2010/main" val="11730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625" y="1528763"/>
            <a:ext cx="8504238" cy="4568825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04377" y="228282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7B9899"/>
                </a:solidFill>
                <a:latin typeface="Georgia"/>
              </a:rPr>
              <a:t>Одиночная игра.</a:t>
            </a:r>
          </a:p>
        </p:txBody>
      </p:sp>
    </p:spTree>
    <p:extLst>
      <p:ext uri="{BB962C8B-B14F-4D97-AF65-F5344CB8AC3E}">
        <p14:creationId xmlns:p14="http://schemas.microsoft.com/office/powerpoint/2010/main" val="257599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682758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Многопользовательская игра. Регистрация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49437" y="1527175"/>
            <a:ext cx="4643226" cy="5065713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ru-RU" dirty="0"/>
              <a:t>Многопользовательская игра доступна только зарегистрированным пользователям. Ссылки на регистрацию и вход находятся в заголовке сайта. После аутентификации в заголовке будут имя пользователя и ссылки на выход, страницу пользователя, начало новой игры и список приглашений (также будет ссылка на текущую игру, если она есть)</a:t>
            </a:r>
            <a:endParaRPr lang="ru-RU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93" y="1395730"/>
            <a:ext cx="4160605" cy="18467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006" y="3241657"/>
            <a:ext cx="3532678" cy="23042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807" y="5553824"/>
            <a:ext cx="2600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25" y="228600"/>
            <a:ext cx="8696100" cy="758825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Многопользовательская игра. Приглашение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39925" y="1466850"/>
            <a:ext cx="8504238" cy="3631391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ru-RU" dirty="0"/>
              <a:t>Окно начала игры с выбором свойств точно такое же, как и в одиночной игре. После выбора свойств откроется страница приглашений. После ввода имени игрока игрок будет добавлен в таблицу со статусом "</a:t>
            </a:r>
            <a:r>
              <a:rPr lang="ru-RU" dirty="0" err="1"/>
              <a:t>Invited</a:t>
            </a:r>
            <a:r>
              <a:rPr lang="ru-RU" dirty="0"/>
              <a:t>". Если приглашённый игрок в сети, у него в правом нижнем углу экрана появится оповещение о приглашении со ссылкой на игру. В заголовке страницы у ссылки на приглашения появится число приглашений. На странице приглашений будут ссылки на все игры со ссылкой на страницу владельца игры и с описанием игры.</a:t>
            </a:r>
            <a:endParaRPr lang="ru-RU" dirty="0">
              <a:solidFill>
                <a:srgbClr val="000000"/>
              </a:solidFill>
              <a:latin typeface="Georgia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5" y="4953000"/>
            <a:ext cx="2311863" cy="17812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774" y="4953000"/>
            <a:ext cx="2190750" cy="1181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756" y="4962525"/>
            <a:ext cx="2657475" cy="838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756" y="5800725"/>
            <a:ext cx="1943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0</Words>
  <Application>Microsoft Office PowerPoint</Application>
  <PresentationFormat>Экран (4:3)</PresentationFormat>
  <Paragraphs>0</Paragraphs>
  <Slides>30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Civic</vt:lpstr>
      <vt:lpstr>Презентация по проекту Одиночная и многопользовательская игра «Сапёр» на Spring MVC </vt:lpstr>
      <vt:lpstr>Технологии.</vt:lpstr>
      <vt:lpstr>Одиночная игра.</vt:lpstr>
      <vt:lpstr>Презентация PowerPoint</vt:lpstr>
      <vt:lpstr>Одиночная игра</vt:lpstr>
      <vt:lpstr>Презентация PowerPoint</vt:lpstr>
      <vt:lpstr>Презентация PowerPoint</vt:lpstr>
      <vt:lpstr>Многопользовательская игра. Регистрация</vt:lpstr>
      <vt:lpstr>Многопользовательская игра. Приглашение</vt:lpstr>
      <vt:lpstr>Многопользовательская игра. Приглашение</vt:lpstr>
      <vt:lpstr>Многопользовательская игра. Подключение</vt:lpstr>
      <vt:lpstr>Многопользовательская игра.</vt:lpstr>
      <vt:lpstr>Многопользовательская игра.</vt:lpstr>
      <vt:lpstr>Многопользовательская игра</vt:lpstr>
      <vt:lpstr>Завершение многопользовательской игры.</vt:lpstr>
      <vt:lpstr>Завершение многопользовательской игры</vt:lpstr>
      <vt:lpstr>Архитектура приложения. Игровое поле.</vt:lpstr>
      <vt:lpstr>Архитектура. Одиночная игра.</vt:lpstr>
      <vt:lpstr>Архитектура. Контроллер одиночной игры.</vt:lpstr>
      <vt:lpstr>Архитектура. Хранилище игр.</vt:lpstr>
      <vt:lpstr>Архитектура. Пользователи.</vt:lpstr>
      <vt:lpstr>Архитектура. Регистрация.</vt:lpstr>
      <vt:lpstr>Архитектура. Аутентификация.</vt:lpstr>
      <vt:lpstr>Многопользовательская игра. Стадии.</vt:lpstr>
      <vt:lpstr>Многопользовательская игра. Приглашение.</vt:lpstr>
      <vt:lpstr>Многопользовательская игра. Подключение.</vt:lpstr>
      <vt:lpstr>Многопользовательская игра.</vt:lpstr>
      <vt:lpstr>Хранилище игр.</vt:lpstr>
      <vt:lpstr>Контроллер многопользовательской игры</vt:lpstr>
      <vt:lpstr>Контроллер многопользовательской игры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</cp:revision>
  <dcterms:created xsi:type="dcterms:W3CDTF">2014-09-16T21:32:06Z</dcterms:created>
  <dcterms:modified xsi:type="dcterms:W3CDTF">2017-03-11T18:04:52Z</dcterms:modified>
</cp:coreProperties>
</file>