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02488D-B65F-4545-BF74-0E28D37CF85A}">
  <a:tblStyle styleId="{6902488D-B65F-4545-BF74-0E28D37CF8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La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297440" y="156744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1297440" y="308772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129744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4" type="body"/>
          </p:nvPr>
        </p:nvSpPr>
        <p:spPr>
          <a:xfrm>
            <a:off x="490428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29744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367740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605736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129744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5" type="body"/>
          </p:nvPr>
        </p:nvSpPr>
        <p:spPr>
          <a:xfrm>
            <a:off x="367740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6" type="body"/>
          </p:nvPr>
        </p:nvSpPr>
        <p:spPr>
          <a:xfrm>
            <a:off x="605736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29744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0428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1297440" y="393840"/>
            <a:ext cx="70386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0428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129744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29744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90428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1297440" y="308772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297440" y="156744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1297440" y="308772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129744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90428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29744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67740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05736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129744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367740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605736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129744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2" type="body"/>
          </p:nvPr>
        </p:nvSpPr>
        <p:spPr>
          <a:xfrm>
            <a:off x="490428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subTitle"/>
          </p:nvPr>
        </p:nvSpPr>
        <p:spPr>
          <a:xfrm>
            <a:off x="1297440" y="393840"/>
            <a:ext cx="70386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2" type="body"/>
          </p:nvPr>
        </p:nvSpPr>
        <p:spPr>
          <a:xfrm>
            <a:off x="490428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3" type="body"/>
          </p:nvPr>
        </p:nvSpPr>
        <p:spPr>
          <a:xfrm>
            <a:off x="129744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129744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3" type="body"/>
          </p:nvPr>
        </p:nvSpPr>
        <p:spPr>
          <a:xfrm>
            <a:off x="490428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3" type="body"/>
          </p:nvPr>
        </p:nvSpPr>
        <p:spPr>
          <a:xfrm>
            <a:off x="1297440" y="308772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1297440" y="156744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2" type="body"/>
          </p:nvPr>
        </p:nvSpPr>
        <p:spPr>
          <a:xfrm>
            <a:off x="1297440" y="308772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3" type="body"/>
          </p:nvPr>
        </p:nvSpPr>
        <p:spPr>
          <a:xfrm>
            <a:off x="129744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4" type="body"/>
          </p:nvPr>
        </p:nvSpPr>
        <p:spPr>
          <a:xfrm>
            <a:off x="490428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29744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367740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3" type="body"/>
          </p:nvPr>
        </p:nvSpPr>
        <p:spPr>
          <a:xfrm>
            <a:off x="6057360" y="156744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4" type="body"/>
          </p:nvPr>
        </p:nvSpPr>
        <p:spPr>
          <a:xfrm>
            <a:off x="129744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5" type="body"/>
          </p:nvPr>
        </p:nvSpPr>
        <p:spPr>
          <a:xfrm>
            <a:off x="367740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6" type="body"/>
          </p:nvPr>
        </p:nvSpPr>
        <p:spPr>
          <a:xfrm>
            <a:off x="6057360" y="3087720"/>
            <a:ext cx="2266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9744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90428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97440" y="393840"/>
            <a:ext cx="70386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0428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129744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97440" y="1567440"/>
            <a:ext cx="3434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904280" y="308772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29744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04280" y="1567440"/>
            <a:ext cx="343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1297440" y="3087720"/>
            <a:ext cx="7038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fmla="val 0" name="adj"/>
            </a:avLst>
          </a:prstGeom>
          <a:solidFill>
            <a:schemeClr val="lt1">
              <a:alpha val="23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5760" y="-8340"/>
            <a:ext cx="5138220" cy="5152200"/>
            <a:chOff x="5760" y="-8340"/>
            <a:chExt cx="5138220" cy="515220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480" y="360"/>
              <a:ext cx="5152200" cy="513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-30" y="1142370"/>
              <a:ext cx="3996300" cy="39822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1860" y="780"/>
              <a:ext cx="2299200" cy="22914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 flipH="1">
              <a:off x="652560" y="588240"/>
              <a:ext cx="2299800" cy="22911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3537000" y="1578240"/>
            <a:ext cx="50172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0" y="381300"/>
            <a:ext cx="1037520" cy="1015800"/>
            <a:chOff x="0" y="381300"/>
            <a:chExt cx="1037520" cy="1015800"/>
          </a:xfrm>
        </p:grpSpPr>
        <p:sp>
          <p:nvSpPr>
            <p:cNvPr id="77" name="Google Shape;77;p14"/>
            <p:cNvSpPr/>
            <p:nvPr/>
          </p:nvSpPr>
          <p:spPr>
            <a:xfrm rot="-5400000">
              <a:off x="0" y="38130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229020" y="58860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7"/>
          <p:cNvGrpSpPr/>
          <p:nvPr/>
        </p:nvGrpSpPr>
        <p:grpSpPr>
          <a:xfrm>
            <a:off x="4406340" y="-180"/>
            <a:ext cx="4737300" cy="5143860"/>
            <a:chOff x="4406340" y="-180"/>
            <a:chExt cx="4737300" cy="5143860"/>
          </a:xfrm>
        </p:grpSpPr>
        <p:sp>
          <p:nvSpPr>
            <p:cNvPr id="144" name="Google Shape;144;p27"/>
            <p:cNvSpPr/>
            <p:nvPr/>
          </p:nvSpPr>
          <p:spPr>
            <a:xfrm rot="5400000">
              <a:off x="4407840" y="-1500"/>
              <a:ext cx="4734300" cy="47373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 rot="5400000">
              <a:off x="4840980" y="5820"/>
              <a:ext cx="4298400" cy="42864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 rot="-5400000">
              <a:off x="5618520" y="123702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 flipH="1">
              <a:off x="5850060" y="144396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 rot="-5400000">
              <a:off x="5987160" y="247002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 flipH="1">
              <a:off x="6222300" y="267732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 rot="-5400000">
              <a:off x="6675480" y="186270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 flipH="1">
              <a:off x="6908100" y="206964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 rot="-5400000">
              <a:off x="6861240" y="247830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flipH="1">
              <a:off x="7965420" y="269316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flipH="1">
              <a:off x="8145060" y="330912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-5400000">
              <a:off x="7047720" y="309570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 flipH="1">
              <a:off x="7276740" y="330264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 rot="-5400000">
              <a:off x="7227360" y="371166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 flipH="1">
              <a:off x="7462500" y="391860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 rot="-5400000">
              <a:off x="8102520" y="371922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 flipH="1">
              <a:off x="8334420" y="392616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 rot="-5400000">
              <a:off x="8288280" y="4335180"/>
              <a:ext cx="808500" cy="8085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27"/>
          <p:cNvSpPr txBox="1"/>
          <p:nvPr>
            <p:ph type="title"/>
          </p:nvPr>
        </p:nvSpPr>
        <p:spPr>
          <a:xfrm>
            <a:off x="823680" y="866880"/>
            <a:ext cx="45867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496050" y="1655400"/>
            <a:ext cx="47907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lang="pt-BR" sz="61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AlertCrypto</a:t>
            </a:r>
            <a:endParaRPr b="1" sz="6100" strike="no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t/>
            </a:r>
            <a:endParaRPr b="0" sz="6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 txBox="1"/>
          <p:nvPr>
            <p:ph idx="1" type="subTitle"/>
          </p:nvPr>
        </p:nvSpPr>
        <p:spPr>
          <a:xfrm>
            <a:off x="7117560" y="3948840"/>
            <a:ext cx="1892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Eric Melo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Otávio Falcão</a:t>
            </a:r>
            <a:endParaRPr b="0" i="0" sz="13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</a:pPr>
            <a:r>
              <a:rPr lang="pt-B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Antonio Davi Torres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Nível de Esforço x Valor de Negócio</a:t>
            </a:r>
            <a:endParaRPr b="1" sz="2400" strike="noStrike">
              <a:solidFill>
                <a:srgbClr val="000000"/>
              </a:solidFill>
            </a:endParaRPr>
          </a:p>
        </p:txBody>
      </p:sp>
      <p:graphicFrame>
        <p:nvGraphicFramePr>
          <p:cNvPr id="355" name="Google Shape;355;p49"/>
          <p:cNvGraphicFramePr/>
          <p:nvPr/>
        </p:nvGraphicFramePr>
        <p:xfrm>
          <a:off x="1801800" y="130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{6902488D-B65F-4545-BF74-0E28D37CF85A}</a:tableStyleId>
              </a:tblPr>
              <a:tblGrid>
                <a:gridCol w="2117050"/>
                <a:gridCol w="1971100"/>
                <a:gridCol w="2044450"/>
              </a:tblGrid>
              <a:tr h="102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49"/>
          <p:cNvSpPr/>
          <p:nvPr/>
        </p:nvSpPr>
        <p:spPr>
          <a:xfrm>
            <a:off x="900000" y="3675960"/>
            <a:ext cx="566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900000" y="2762280"/>
            <a:ext cx="566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/>
          <p:nvPr/>
        </p:nvSpPr>
        <p:spPr>
          <a:xfrm>
            <a:off x="900000" y="1619280"/>
            <a:ext cx="566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EEE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9"/>
          <p:cNvSpPr/>
          <p:nvPr/>
        </p:nvSpPr>
        <p:spPr>
          <a:xfrm>
            <a:off x="4584960" y="4459680"/>
            <a:ext cx="566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$$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/>
          <p:nvPr/>
        </p:nvSpPr>
        <p:spPr>
          <a:xfrm>
            <a:off x="2427950" y="4459680"/>
            <a:ext cx="566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9"/>
          <p:cNvSpPr/>
          <p:nvPr/>
        </p:nvSpPr>
        <p:spPr>
          <a:xfrm>
            <a:off x="6661800" y="4462920"/>
            <a:ext cx="566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$$$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1025460" y="1030521"/>
            <a:ext cx="104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ESFORÇO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7870859" y="4305791"/>
            <a:ext cx="79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/>
          <p:nvPr/>
        </p:nvSpPr>
        <p:spPr>
          <a:xfrm>
            <a:off x="4254925" y="1360220"/>
            <a:ext cx="1374600" cy="913800"/>
          </a:xfrm>
          <a:prstGeom prst="foldedCorner">
            <a:avLst>
              <a:gd fmla="val 24546" name="adj"/>
            </a:avLst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-Alertas sobre movimentações abruptas do mercado cripto.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6421050" y="3441300"/>
            <a:ext cx="1048200" cy="913800"/>
          </a:xfrm>
          <a:prstGeom prst="foldedCorner">
            <a:avLst>
              <a:gd fmla="val 32639" name="adj"/>
            </a:avLst>
          </a:prstGeom>
          <a:solidFill>
            <a:srgbClr val="00B05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-Chatbot para whatsapp.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6337050" y="2464838"/>
            <a:ext cx="1216200" cy="840900"/>
          </a:xfrm>
          <a:prstGeom prst="foldedCorner">
            <a:avLst>
              <a:gd fmla="val 28689" name="adj"/>
            </a:avLst>
          </a:prstGeom>
          <a:solidFill>
            <a:srgbClr val="00B05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–Envio de notificação para o  Whatsapp.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4179106" y="2490962"/>
            <a:ext cx="1275300" cy="785400"/>
          </a:xfrm>
          <a:prstGeom prst="foldedCorner">
            <a:avLst>
              <a:gd fmla="val 27605" name="adj"/>
            </a:avLst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Captura de dados do site TradingView.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49"/>
          <p:cNvSpPr/>
          <p:nvPr/>
        </p:nvSpPr>
        <p:spPr>
          <a:xfrm>
            <a:off x="6307500" y="1396675"/>
            <a:ext cx="1275300" cy="840900"/>
          </a:xfrm>
          <a:prstGeom prst="foldedCorner">
            <a:avLst>
              <a:gd fmla="val 18122" name="adj"/>
            </a:avLst>
          </a:prstGeom>
          <a:solidFill>
            <a:srgbClr val="CC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--Customização da escolha da % de movimentação.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"/>
          <p:cNvSpPr/>
          <p:nvPr/>
        </p:nvSpPr>
        <p:spPr>
          <a:xfrm>
            <a:off x="2073650" y="1424425"/>
            <a:ext cx="1374600" cy="785400"/>
          </a:xfrm>
          <a:prstGeom prst="foldedCorner">
            <a:avLst>
              <a:gd fmla="val 38448" name="adj"/>
            </a:avLst>
          </a:prstGeom>
          <a:solidFill>
            <a:srgbClr val="CC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-Customização da escolha do Crypto ativo.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9"/>
          <p:cNvSpPr/>
          <p:nvPr/>
        </p:nvSpPr>
        <p:spPr>
          <a:xfrm>
            <a:off x="2073650" y="2414015"/>
            <a:ext cx="1275300" cy="785400"/>
          </a:xfrm>
          <a:prstGeom prst="foldedCorner">
            <a:avLst>
              <a:gd fmla="val 38092" name="adj"/>
            </a:avLst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--Banco de Dados a captura do TraindView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2172950" y="3481110"/>
            <a:ext cx="1275300" cy="785400"/>
          </a:xfrm>
          <a:prstGeom prst="foldedCorner">
            <a:avLst>
              <a:gd fmla="val 27605" name="adj"/>
            </a:avLst>
          </a:prstGeom>
          <a:solidFill>
            <a:srgbClr val="00B05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 Estrutura da mensagem do WhatsApp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4055200" y="3420375"/>
            <a:ext cx="1374600" cy="913800"/>
          </a:xfrm>
          <a:prstGeom prst="foldedCorner">
            <a:avLst>
              <a:gd fmla="val 27605" name="adj"/>
            </a:avLst>
          </a:prstGeom>
          <a:solidFill>
            <a:srgbClr val="00B05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Lato"/>
                <a:ea typeface="Lato"/>
                <a:cs typeface="Lato"/>
                <a:sym typeface="Lato"/>
              </a:rPr>
              <a:t>– Criação de conta/contato no WhatsApp para o projeto.</a:t>
            </a:r>
            <a:r>
              <a:rPr b="0" i="0" lang="pt-BR" sz="1100" u="none" cap="none" strike="noStrike">
                <a:latin typeface="Lato"/>
                <a:ea typeface="Lato"/>
                <a:cs typeface="Lato"/>
                <a:sym typeface="Lato"/>
              </a:rPr>
              <a:t>.</a:t>
            </a:r>
            <a:endParaRPr b="0" i="0" sz="11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idx="4294967295" type="title"/>
          </p:nvPr>
        </p:nvSpPr>
        <p:spPr>
          <a:xfrm>
            <a:off x="584651" y="1080000"/>
            <a:ext cx="51231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Timmana"/>
              <a:buNone/>
            </a:pPr>
            <a:r>
              <a:rPr b="1" i="0" lang="pt-BR" sz="7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Jornadas</a:t>
            </a:r>
            <a:endParaRPr i="0" sz="7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1655019" y="180000"/>
            <a:ext cx="2369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</a:pPr>
            <a:r>
              <a:rPr b="0" lang="pt-BR" sz="28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João</a:t>
            </a:r>
            <a:r>
              <a:rPr lang="pt-BR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Akira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4751640" y="180000"/>
            <a:ext cx="388836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06h - Acorda e prepara café;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06:30h - Tomar  banho e se trocar;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07h - Momento de Leitura;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08h - Vai para o trabalho;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13h - Almoço;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14h - Volta para o trabalho;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18h - Vai direto para o centro esportivo (Academia);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20h- Vai para barzinho;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20:30h - Vai para Casa;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21:30h - Chega em casa e toma banho;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22h - Jantar;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22</a:t>
            </a:r>
            <a:r>
              <a:rPr lang="pt-BR" sz="1200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200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15h</a:t>
            </a:r>
            <a:r>
              <a:rPr lang="pt-BR" sz="1200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- </a:t>
            </a:r>
            <a:r>
              <a:rPr i="0" lang="pt-BR" sz="1200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Recebe notificação diário do Alert</a:t>
            </a:r>
            <a:r>
              <a:rPr lang="pt-BR" sz="1200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i="0" lang="pt-BR" sz="1200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rypto;</a:t>
            </a:r>
            <a:endParaRPr i="0" sz="1200" u="none" cap="none" strike="noStrike">
              <a:solidFill>
                <a:srgbClr val="0C0C0C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 - </a:t>
            </a: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Leitura sobre estatísticas;</a:t>
            </a:r>
            <a:endParaRPr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00h</a:t>
            </a: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Dormir</a:t>
            </a:r>
            <a:r>
              <a:rPr lang="pt-BR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0" sz="92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4" name="Google Shape;3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220" y="548100"/>
            <a:ext cx="1385280" cy="443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1192700" y="249850"/>
            <a:ext cx="32352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ontserrat"/>
              <a:buNone/>
            </a:pPr>
            <a:r>
              <a:rPr b="0" lang="pt-BR" sz="29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Marcela S</a:t>
            </a:r>
            <a:r>
              <a:rPr lang="pt-BR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antana</a:t>
            </a:r>
            <a:endParaRPr b="0" sz="2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920825" y="271892"/>
            <a:ext cx="34308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6h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cordar e tomar café;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7h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 T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omar banho;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M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omento leitura;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V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para o trabalho;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omeça a trabalhar;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lmoço;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olta para o trabalho;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do trabalho e vai para casa;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oma banho;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omeça a jogar;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J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antar;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V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oltar a jogar;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10h -</a:t>
            </a:r>
            <a:r>
              <a:rPr lang="pt-BR" sz="1145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V</a:t>
            </a:r>
            <a:r>
              <a:rPr i="0" lang="pt-BR" sz="1145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erifica as notificações do AlertCrypto</a:t>
            </a:r>
            <a:r>
              <a:rPr lang="pt-BR" sz="1145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;</a:t>
            </a:r>
            <a:endParaRPr i="0" sz="1145" u="none" cap="none" strike="noStrike">
              <a:solidFill>
                <a:srgbClr val="0C0C0C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studo sobre investimentos;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1045"/>
              <a:buFont typeface="Arial"/>
              <a:buNone/>
            </a:pP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00 </a:t>
            </a:r>
            <a:r>
              <a:rPr lang="pt-BR" sz="114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i="0" lang="pt-BR" sz="114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Dormir.</a:t>
            </a:r>
            <a:endParaRPr i="0" sz="114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1" name="Google Shape;39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240" y="774000"/>
            <a:ext cx="1830600" cy="40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1297440" y="180720"/>
            <a:ext cx="3033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ontserrat"/>
              <a:buNone/>
            </a:pPr>
            <a:r>
              <a:rPr b="0" lang="pt-BR" sz="29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Lucca Ferreira</a:t>
            </a:r>
            <a:endParaRPr b="0" sz="2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5106225" y="69824"/>
            <a:ext cx="3264000" cy="49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6h - Acordar e tomar café;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06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 arrumar para faculdade;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8h - 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 para a faculdade;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11h30 -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Sai da faculdade;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12h -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lmoço;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0C0C0C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12:30h - Chega notificação do AlertCrypto;</a:t>
            </a:r>
            <a:endParaRPr i="0" sz="1050" u="none" cap="none" strike="noStrike">
              <a:solidFill>
                <a:srgbClr val="0C0C0C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13h - 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hega em casa;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15h - Se 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arrumar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pro trabalho;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14h - Chega no trabalho;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19h - Sai do trabalho;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20h - Chega na casa da namorada;</a:t>
            </a:r>
            <a:endParaRPr i="0" sz="105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21h - Jantar;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650"/>
              <a:buFont typeface="arial"/>
              <a:buNone/>
            </a:pPr>
            <a:r>
              <a:rPr lang="pt-BR" sz="10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22h - Sai da casa da namorada;</a:t>
            </a:r>
            <a:endParaRPr sz="10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23h - Chega em casa;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r>
              <a:rPr lang="pt-BR" sz="10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30h - Toma banho</a:t>
            </a:r>
            <a:endParaRPr i="0" sz="10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FFFFFF"/>
              </a:buClr>
              <a:buSzPts val="650"/>
              <a:buFont typeface="arial"/>
              <a:buNone/>
            </a:pPr>
            <a:r>
              <a:rPr i="0" lang="pt-BR" sz="10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00h - Dormir.</a:t>
            </a:r>
            <a:endParaRPr i="0" sz="75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8" name="Google Shape;3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6160" y="667440"/>
            <a:ext cx="1422361" cy="412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idx="4294967295" type="title"/>
          </p:nvPr>
        </p:nvSpPr>
        <p:spPr>
          <a:xfrm>
            <a:off x="1319050" y="1657225"/>
            <a:ext cx="66009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40"/>
              <a:buFont typeface="Timmana"/>
              <a:buNone/>
            </a:pPr>
            <a:r>
              <a:rPr b="1" i="0" lang="pt-BR" sz="804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Planejando Ondas</a:t>
            </a:r>
            <a:endParaRPr b="1" i="0" sz="804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/>
          <p:nvPr>
            <p:ph idx="4294967295" type="title"/>
          </p:nvPr>
        </p:nvSpPr>
        <p:spPr>
          <a:xfrm>
            <a:off x="181125" y="1508850"/>
            <a:ext cx="1533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mmana"/>
              <a:buNone/>
            </a:pPr>
            <a:r>
              <a:rPr b="1" lang="pt-BR" sz="3000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1º Onda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5"/>
          <p:cNvSpPr/>
          <p:nvPr/>
        </p:nvSpPr>
        <p:spPr>
          <a:xfrm>
            <a:off x="4015100" y="1350300"/>
            <a:ext cx="2035200" cy="105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Captura   de dados do site TradingView.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55"/>
          <p:cNvSpPr/>
          <p:nvPr/>
        </p:nvSpPr>
        <p:spPr>
          <a:xfrm>
            <a:off x="1739775" y="2512025"/>
            <a:ext cx="1993500" cy="105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-Chatbot para WhatsApp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Timmana"/>
              <a:buNone/>
            </a:pPr>
            <a:r>
              <a:t/>
            </a:r>
            <a:endParaRPr b="0" i="0" sz="2600" u="none" cap="none" strike="noStrike">
              <a:solidFill>
                <a:srgbClr val="1C1C1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55"/>
          <p:cNvSpPr/>
          <p:nvPr/>
        </p:nvSpPr>
        <p:spPr>
          <a:xfrm>
            <a:off x="6362075" y="1350300"/>
            <a:ext cx="1993500" cy="105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Criação de conta/contato no WhatsApp para o projeto..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55"/>
          <p:cNvSpPr txBox="1"/>
          <p:nvPr>
            <p:ph idx="4294967295" type="title"/>
          </p:nvPr>
        </p:nvSpPr>
        <p:spPr>
          <a:xfrm>
            <a:off x="156375" y="2733424"/>
            <a:ext cx="1583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mmana"/>
              <a:buNone/>
            </a:pPr>
            <a:r>
              <a:rPr b="1" lang="pt-BR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pt-BR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º Onda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5"/>
          <p:cNvSpPr/>
          <p:nvPr/>
        </p:nvSpPr>
        <p:spPr>
          <a:xfrm>
            <a:off x="4011800" y="2512025"/>
            <a:ext cx="2035200" cy="1057500"/>
          </a:xfrm>
          <a:prstGeom prst="rect">
            <a:avLst/>
          </a:prstGeom>
          <a:solidFill>
            <a:srgbClr val="FF6D6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-Customização da escolha da % de movimentação.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55"/>
          <p:cNvSpPr/>
          <p:nvPr/>
        </p:nvSpPr>
        <p:spPr>
          <a:xfrm>
            <a:off x="6362075" y="2512025"/>
            <a:ext cx="1993500" cy="1057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-Alertas sobre movimentações abruptas do mercado cripto.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55"/>
          <p:cNvSpPr/>
          <p:nvPr/>
        </p:nvSpPr>
        <p:spPr>
          <a:xfrm>
            <a:off x="6362086" y="3673738"/>
            <a:ext cx="1993500" cy="1057500"/>
          </a:xfrm>
          <a:prstGeom prst="rect">
            <a:avLst/>
          </a:prstGeom>
          <a:solidFill>
            <a:srgbClr val="FF6D6D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Customização da escolha do Crypto ativo.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mman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55"/>
          <p:cNvSpPr txBox="1"/>
          <p:nvPr>
            <p:ph idx="4294967295" type="title"/>
          </p:nvPr>
        </p:nvSpPr>
        <p:spPr>
          <a:xfrm>
            <a:off x="156375" y="3873250"/>
            <a:ext cx="1583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mmana"/>
              <a:buNone/>
            </a:pPr>
            <a:r>
              <a:rPr b="1" lang="pt-BR" sz="3000">
                <a:solidFill>
                  <a:srgbClr val="FFFFFF"/>
                </a:solidFill>
              </a:rPr>
              <a:t>3</a:t>
            </a:r>
            <a:r>
              <a:rPr b="1" i="0" lang="pt-BR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º Onda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5"/>
          <p:cNvSpPr/>
          <p:nvPr/>
        </p:nvSpPr>
        <p:spPr>
          <a:xfrm>
            <a:off x="1756750" y="3673600"/>
            <a:ext cx="1951800" cy="1057500"/>
          </a:xfrm>
          <a:prstGeom prst="foldedCorner">
            <a:avLst>
              <a:gd fmla="val 0" name="adj"/>
            </a:avLst>
          </a:prstGeom>
          <a:solidFill>
            <a:srgbClr val="6AA84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Estrutura da mensagem do WhatsApp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55"/>
          <p:cNvSpPr/>
          <p:nvPr/>
        </p:nvSpPr>
        <p:spPr>
          <a:xfrm>
            <a:off x="4011800" y="3673750"/>
            <a:ext cx="2035200" cy="1057500"/>
          </a:xfrm>
          <a:prstGeom prst="foldedCorner">
            <a:avLst>
              <a:gd fmla="val 0" name="adj"/>
            </a:avLst>
          </a:prstGeom>
          <a:solidFill>
            <a:srgbClr val="6AA84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–Envio de notificação para o  Whatsapp.</a:t>
            </a:r>
            <a:endParaRPr b="0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55"/>
          <p:cNvSpPr/>
          <p:nvPr/>
        </p:nvSpPr>
        <p:spPr>
          <a:xfrm>
            <a:off x="1756700" y="1350450"/>
            <a:ext cx="1951800" cy="1057500"/>
          </a:xfrm>
          <a:prstGeom prst="foldedCorner">
            <a:avLst>
              <a:gd fmla="val 0" name="adj"/>
            </a:avLst>
          </a:prstGeom>
          <a:solidFill>
            <a:schemeClr val="accen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-Banco de Dados a captura do Tradin</a:t>
            </a:r>
            <a:r>
              <a:rPr lang="pt-BR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="0" i="0" lang="pt-BR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View</a:t>
            </a:r>
            <a:endParaRPr b="0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VISÃO DO PRODUTO</a:t>
            </a:r>
            <a:endParaRPr b="1" sz="2400" strike="noStrike">
              <a:solidFill>
                <a:srgbClr val="000000"/>
              </a:solidFill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457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 o investidor, cujo problema está na dificuldade em ficar atento aos gráficos existentes no mundo dos investimentos, o AlertCrypt</a:t>
            </a:r>
            <a:r>
              <a:rPr lang="pt-BR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0" i="0" lang="pt-BR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é um  sistema via site que  facilita no recebimento de informações. Diferentemente do  Trading</a:t>
            </a:r>
            <a:r>
              <a:rPr lang="pt-BR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="0" i="0" lang="pt-BR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iew, o  nosso produto facilita o entendimento das informações e o acesso.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"/>
              <a:buNone/>
            </a:pPr>
            <a:r>
              <a:rPr b="1" lang="pt-BR" sz="26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  <a:endParaRPr b="1" sz="2600" strike="noStrike">
              <a:solidFill>
                <a:srgbClr val="000000"/>
              </a:solidFill>
            </a:endParaRPr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703080" y="1882080"/>
            <a:ext cx="7633080" cy="17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-36393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AutoNum type="arabicPeriod"/>
            </a:pPr>
            <a:r>
              <a:rPr b="0" i="0" lang="pt-BR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Recebimento de notificações conforme necessidade do usuário;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93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AutoNum type="arabicPeriod"/>
            </a:pPr>
            <a:r>
              <a:rPr b="0" i="0" lang="pt-BR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Facilidade do entendimento dos gráficos TradingView;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93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AutoNum type="arabicPeriod"/>
            </a:pPr>
            <a:r>
              <a:rPr b="0" i="0" lang="pt-BR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Automatização da captura de valores financeiros.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É/NÃO É - FAZ/NÃO FAZ</a:t>
            </a:r>
            <a:endParaRPr b="1" sz="2400" strike="noStrike">
              <a:solidFill>
                <a:srgbClr val="000000"/>
              </a:solidFill>
            </a:endParaRPr>
          </a:p>
        </p:txBody>
      </p:sp>
      <p:sp>
        <p:nvSpPr>
          <p:cNvPr id="248" name="Google Shape;248;p43"/>
          <p:cNvSpPr/>
          <p:nvPr/>
        </p:nvSpPr>
        <p:spPr>
          <a:xfrm>
            <a:off x="4261680" y="1143000"/>
            <a:ext cx="360" cy="360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43"/>
          <p:cNvSpPr/>
          <p:nvPr/>
        </p:nvSpPr>
        <p:spPr>
          <a:xfrm rot="10800000">
            <a:off x="1809720" y="2925360"/>
            <a:ext cx="531072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3"/>
          <p:cNvSpPr/>
          <p:nvPr/>
        </p:nvSpPr>
        <p:spPr>
          <a:xfrm>
            <a:off x="1446480" y="1143000"/>
            <a:ext cx="688932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144120" y="1143000"/>
            <a:ext cx="299952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NÃO É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1446480" y="4144320"/>
            <a:ext cx="299952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6282360" y="4144320"/>
            <a:ext cx="2999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NÃO FAZ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2526480" y="954000"/>
            <a:ext cx="840000" cy="588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 bot de Whatsapp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1205280" y="1669320"/>
            <a:ext cx="1118520" cy="78552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ferramenta para auxiliar investidores em cripto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2971080" y="1444680"/>
            <a:ext cx="929880" cy="58896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WebBot/ WebCrawler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2466720" y="1926360"/>
            <a:ext cx="1386300" cy="819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Meio de captura de dados de sites para monitoramento de preços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4849200" y="1048320"/>
            <a:ext cx="588960" cy="58896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6522480" y="1542960"/>
            <a:ext cx="785520" cy="78552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Redes Sociais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5303880" y="1386360"/>
            <a:ext cx="839880" cy="705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excharge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4332600" y="1583280"/>
            <a:ext cx="785520" cy="78552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Portal de notícias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43"/>
          <p:cNvSpPr/>
          <p:nvPr/>
        </p:nvSpPr>
        <p:spPr>
          <a:xfrm>
            <a:off x="5189400" y="2155680"/>
            <a:ext cx="1043280" cy="705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Indicador e/ou analisador de gráficos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1139760" y="3116880"/>
            <a:ext cx="1386360" cy="91368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Envio de notificações conforme necessidade do usuário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2734560" y="3278160"/>
            <a:ext cx="1118520" cy="126612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Cria alertas de acordo com a finalidade  do usuário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4464000" y="3116880"/>
            <a:ext cx="705600" cy="705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Análises gráficas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43"/>
          <p:cNvSpPr/>
          <p:nvPr/>
        </p:nvSpPr>
        <p:spPr>
          <a:xfrm>
            <a:off x="6234120" y="3246120"/>
            <a:ext cx="1118520" cy="58896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Recomendação de investimento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5281920" y="3038400"/>
            <a:ext cx="839880" cy="58896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Mineração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43"/>
          <p:cNvSpPr/>
          <p:nvPr/>
        </p:nvSpPr>
        <p:spPr>
          <a:xfrm>
            <a:off x="4538520" y="3887640"/>
            <a:ext cx="705600" cy="91368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Ensina  a investir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43"/>
          <p:cNvSpPr/>
          <p:nvPr/>
        </p:nvSpPr>
        <p:spPr>
          <a:xfrm>
            <a:off x="5373360" y="3728880"/>
            <a:ext cx="1043280" cy="58896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Notícias tendenciosas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 1</a:t>
            </a:r>
            <a:endParaRPr b="1" sz="2400" strike="noStrike">
              <a:solidFill>
                <a:srgbClr val="000000"/>
              </a:solidFill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4261680" y="1143000"/>
            <a:ext cx="360" cy="360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44"/>
          <p:cNvSpPr/>
          <p:nvPr/>
        </p:nvSpPr>
        <p:spPr>
          <a:xfrm rot="10800000">
            <a:off x="1797840" y="2936520"/>
            <a:ext cx="53226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4"/>
          <p:cNvSpPr/>
          <p:nvPr/>
        </p:nvSpPr>
        <p:spPr>
          <a:xfrm>
            <a:off x="1893535" y="1117750"/>
            <a:ext cx="2999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João 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Akira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4417920" y="1524960"/>
            <a:ext cx="2999520" cy="124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Idade: 29 anos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Estado civil: Solteiro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Grau de escolaridade: Ensino Médio Completo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Profissão: Motorista de aplicativo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Renda: Média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Cidade: Campinas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5856480" y="82044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Perfil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1708920" y="435996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Características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4"/>
          <p:cNvSpPr/>
          <p:nvPr/>
        </p:nvSpPr>
        <p:spPr>
          <a:xfrm>
            <a:off x="5780160" y="434340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Necessidades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4572000" y="3261600"/>
            <a:ext cx="212940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Praticidade para entrada no mundo de cripto ativos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4"/>
          <p:cNvSpPr/>
          <p:nvPr/>
        </p:nvSpPr>
        <p:spPr>
          <a:xfrm>
            <a:off x="1529280" y="3089520"/>
            <a:ext cx="273204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 experiência em análises gráficas de cripto ativos.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Buscando meios de complementar a renda.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Não tem tempo para aprender a analisar gráficos.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500" y="1011575"/>
            <a:ext cx="553775" cy="17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1297440" y="393840"/>
            <a:ext cx="70386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 2</a:t>
            </a:r>
            <a:endParaRPr b="1" sz="2400" strike="noStrike">
              <a:solidFill>
                <a:srgbClr val="000000"/>
              </a:solidFill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4261680" y="1143000"/>
            <a:ext cx="360" cy="360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45"/>
          <p:cNvSpPr/>
          <p:nvPr/>
        </p:nvSpPr>
        <p:spPr>
          <a:xfrm rot="10800000">
            <a:off x="1797840" y="2936520"/>
            <a:ext cx="53226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5"/>
          <p:cNvSpPr/>
          <p:nvPr/>
        </p:nvSpPr>
        <p:spPr>
          <a:xfrm>
            <a:off x="1797860" y="1143000"/>
            <a:ext cx="2999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Lucca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Ferreira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4417920" y="1524960"/>
            <a:ext cx="2999520" cy="124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Idade: 25  anos.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Estado civil: Namorando.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Grau de escolaridade: Ensino Superior cursando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Profissão: Estagiário de Marketing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Renda: Média alta.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Cidade: São Paulo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5856480" y="82044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Perfil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1708920" y="435996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Características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5780160" y="434340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Necessidades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4419720" y="3089520"/>
            <a:ext cx="2344680" cy="10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b="0"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Saber como está sendo o lucro e gasto;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b="0"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Site de auxílio nesse ramo para ele e seus amigos.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1529280" y="3089520"/>
            <a:ext cx="273204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Gosta de computação;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 sair com os amigos;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Gosta de investir na bolsa de valores;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Gosta muito de viajar e cozinhar.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774" y="1059251"/>
            <a:ext cx="617826" cy="17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 3</a:t>
            </a:r>
            <a:endParaRPr b="1" sz="2400" strike="noStrike">
              <a:solidFill>
                <a:srgbClr val="000000"/>
              </a:solidFill>
            </a:endParaRPr>
          </a:p>
        </p:txBody>
      </p:sp>
      <p:sp>
        <p:nvSpPr>
          <p:cNvPr id="305" name="Google Shape;305;p46"/>
          <p:cNvSpPr/>
          <p:nvPr/>
        </p:nvSpPr>
        <p:spPr>
          <a:xfrm>
            <a:off x="4261680" y="1143000"/>
            <a:ext cx="360" cy="360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6"/>
          <p:cNvSpPr/>
          <p:nvPr/>
        </p:nvSpPr>
        <p:spPr>
          <a:xfrm rot="10800000">
            <a:off x="1797840" y="2936520"/>
            <a:ext cx="53226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6"/>
          <p:cNvSpPr/>
          <p:nvPr/>
        </p:nvSpPr>
        <p:spPr>
          <a:xfrm>
            <a:off x="1670360" y="1127500"/>
            <a:ext cx="2999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Marcela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Santana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46"/>
          <p:cNvSpPr/>
          <p:nvPr/>
        </p:nvSpPr>
        <p:spPr>
          <a:xfrm>
            <a:off x="4417920" y="1524960"/>
            <a:ext cx="2999520" cy="124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Idade: 24  anos.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Estado civil: Solteira.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Grau de escolaridade: Ensino Superior Completo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Profissão: Designer.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Renda: Média.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Cidade: Pirassununga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6"/>
          <p:cNvSpPr/>
          <p:nvPr/>
        </p:nvSpPr>
        <p:spPr>
          <a:xfrm>
            <a:off x="5856480" y="82044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Perfil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6"/>
          <p:cNvSpPr/>
          <p:nvPr/>
        </p:nvSpPr>
        <p:spPr>
          <a:xfrm>
            <a:off x="1949400" y="435024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Características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6"/>
          <p:cNvSpPr/>
          <p:nvPr/>
        </p:nvSpPr>
        <p:spPr>
          <a:xfrm>
            <a:off x="5086080" y="4350240"/>
            <a:ext cx="2999520" cy="4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Necessidades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6"/>
          <p:cNvSpPr/>
          <p:nvPr/>
        </p:nvSpPr>
        <p:spPr>
          <a:xfrm>
            <a:off x="4417920" y="3241800"/>
            <a:ext cx="2863800" cy="10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b="0" i="0" lang="pt-BR" sz="1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Por conta de seu trabalho e afazeres,  ela não tem tempo para acompanhar os gráficos o dia todo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1432440" y="3071520"/>
            <a:ext cx="2732040" cy="19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9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 ler livros de ficção, especialmente do escritor Isaac Asimov;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Gosta de jogar jogos de FPS e terror;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Adora ir no cinema com os amigos;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Começou a investir a alguns meses;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9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Char char="●"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 uma pessoa extrovertida.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650" y="1008000"/>
            <a:ext cx="805825" cy="17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47"/>
          <p:cNvGraphicFramePr/>
          <p:nvPr/>
        </p:nvGraphicFramePr>
        <p:xfrm>
          <a:off x="1256040" y="829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{6902488D-B65F-4545-BF74-0E28D37CF85A}</a:tableStyleId>
              </a:tblPr>
              <a:tblGrid>
                <a:gridCol w="1977125"/>
                <a:gridCol w="1748150"/>
                <a:gridCol w="1796400"/>
                <a:gridCol w="1772275"/>
              </a:tblGrid>
              <a:tr h="855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–Envio de notificação para o  Whatsapp.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-Customização da escolha do Cripto ativo.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--Customização da escolha da % de movimentação.</a:t>
                      </a:r>
                      <a:endParaRPr sz="11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Captura de dados do site TradingView.</a:t>
                      </a:r>
                      <a:endParaRPr sz="1100" u="none" cap="none" strike="noStrike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-Armazenamento dos dados em um banco de dados.</a:t>
                      </a:r>
                      <a:endParaRPr sz="11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-Chatbot para whatsapp.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– Criação de conta/contato no WhatsApp para o projeto.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11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-Alertas sobre movimentações abruptas do mercado cripto.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7"/>
          <p:cNvSpPr txBox="1"/>
          <p:nvPr>
            <p:ph type="title"/>
          </p:nvPr>
        </p:nvSpPr>
        <p:spPr>
          <a:xfrm>
            <a:off x="6845195" y="829450"/>
            <a:ext cx="1382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</a:pPr>
            <a:r>
              <a:rPr b="0" lang="pt-BR" sz="1000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Automatização da captura de valores financeiros.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1622100" y="4149805"/>
            <a:ext cx="1323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Lucca Ferreira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1821600" y="2992900"/>
            <a:ext cx="1043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Marcela Santana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47"/>
          <p:cNvSpPr/>
          <p:nvPr/>
        </p:nvSpPr>
        <p:spPr>
          <a:xfrm>
            <a:off x="1622100" y="1835995"/>
            <a:ext cx="1442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João Akira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47"/>
          <p:cNvSpPr/>
          <p:nvPr/>
        </p:nvSpPr>
        <p:spPr>
          <a:xfrm>
            <a:off x="3200400" y="744600"/>
            <a:ext cx="1638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Recebimento de notificações conforme necessidade do usuário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7"/>
          <p:cNvSpPr/>
          <p:nvPr/>
        </p:nvSpPr>
        <p:spPr>
          <a:xfrm>
            <a:off x="4981320" y="777960"/>
            <a:ext cx="16386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Facilidade do entendimento dos gráficos TradingView;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 txBox="1"/>
          <p:nvPr>
            <p:ph type="title"/>
          </p:nvPr>
        </p:nvSpPr>
        <p:spPr>
          <a:xfrm>
            <a:off x="1256055" y="76200"/>
            <a:ext cx="70386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PERSONAS </a:t>
            </a: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 Objetivos</a:t>
            </a:r>
            <a:endParaRPr b="1" sz="24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1111"/>
              <a:buFont typeface="Montserrat"/>
              <a:buNone/>
            </a:pPr>
            <a:r>
              <a:rPr b="1" lang="pt-BR" sz="2400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Concordância de Negócio X Certeza Técnica</a:t>
            </a:r>
            <a:endParaRPr b="1" sz="2400" strike="noStrike">
              <a:solidFill>
                <a:srgbClr val="000000"/>
              </a:solidFill>
            </a:endParaRPr>
          </a:p>
        </p:txBody>
      </p:sp>
      <p:sp>
        <p:nvSpPr>
          <p:cNvPr id="332" name="Google Shape;332;p48"/>
          <p:cNvSpPr/>
          <p:nvPr/>
        </p:nvSpPr>
        <p:spPr>
          <a:xfrm>
            <a:off x="7568280" y="4445302"/>
            <a:ext cx="85968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Técnico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8"/>
          <p:cNvSpPr/>
          <p:nvPr/>
        </p:nvSpPr>
        <p:spPr>
          <a:xfrm>
            <a:off x="1018669" y="926088"/>
            <a:ext cx="1001520" cy="39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Negócio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p48"/>
          <p:cNvGraphicFramePr/>
          <p:nvPr/>
        </p:nvGraphicFramePr>
        <p:xfrm>
          <a:off x="1845000" y="130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{6902488D-B65F-4545-BF74-0E28D37CF85A}</a:tableStyleId>
              </a:tblPr>
              <a:tblGrid>
                <a:gridCol w="1911600"/>
                <a:gridCol w="1911600"/>
                <a:gridCol w="1911950"/>
              </a:tblGrid>
              <a:tr h="107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075" marL="91075">
                    <a:lnL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48"/>
          <p:cNvSpPr/>
          <p:nvPr/>
        </p:nvSpPr>
        <p:spPr>
          <a:xfrm>
            <a:off x="5668920" y="1313280"/>
            <a:ext cx="1899360" cy="1071720"/>
          </a:xfrm>
          <a:prstGeom prst="rect">
            <a:avLst/>
          </a:prstGeom>
          <a:solidFill>
            <a:srgbClr val="4CAA7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-Chatbot para whatsapp.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8"/>
          <p:cNvSpPr/>
          <p:nvPr/>
        </p:nvSpPr>
        <p:spPr>
          <a:xfrm>
            <a:off x="5668920" y="2395800"/>
            <a:ext cx="1899360" cy="1071720"/>
          </a:xfrm>
          <a:prstGeom prst="rect">
            <a:avLst/>
          </a:prstGeom>
          <a:solidFill>
            <a:srgbClr val="4CAA7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 Estrutura da mensagem do WhatsApp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3763800" y="1313280"/>
            <a:ext cx="1899360" cy="1071720"/>
          </a:xfrm>
          <a:prstGeom prst="rect">
            <a:avLst/>
          </a:prstGeom>
          <a:solidFill>
            <a:srgbClr val="4CAA7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pt-BR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-Armazenamento dos dados em um banco de dados.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1859040" y="1318320"/>
            <a:ext cx="1899300" cy="1071600"/>
          </a:xfrm>
          <a:prstGeom prst="rect">
            <a:avLst/>
          </a:prstGeom>
          <a:solidFill>
            <a:srgbClr val="FFFF7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-Alertas sobre movimentações abruptas do mercado cripto.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48"/>
          <p:cNvSpPr/>
          <p:nvPr/>
        </p:nvSpPr>
        <p:spPr>
          <a:xfrm>
            <a:off x="3763080" y="2401200"/>
            <a:ext cx="1899360" cy="1071720"/>
          </a:xfrm>
          <a:prstGeom prst="rect">
            <a:avLst/>
          </a:prstGeom>
          <a:solidFill>
            <a:srgbClr val="FFFF7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Captura de dados do site TradingView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48"/>
          <p:cNvSpPr/>
          <p:nvPr/>
        </p:nvSpPr>
        <p:spPr>
          <a:xfrm>
            <a:off x="5668920" y="3425400"/>
            <a:ext cx="1899360" cy="1071720"/>
          </a:xfrm>
          <a:prstGeom prst="rect">
            <a:avLst/>
          </a:prstGeom>
          <a:solidFill>
            <a:srgbClr val="FFFF7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 Criação de conta/contato no WhatsApp para o projeto.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1848240" y="2395800"/>
            <a:ext cx="1899300" cy="1071600"/>
          </a:xfrm>
          <a:prstGeom prst="rect">
            <a:avLst/>
          </a:prstGeom>
          <a:solidFill>
            <a:srgbClr val="C1400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--Customização da escolha da % de movimentação.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8"/>
          <p:cNvSpPr/>
          <p:nvPr/>
        </p:nvSpPr>
        <p:spPr>
          <a:xfrm>
            <a:off x="1859015" y="3425400"/>
            <a:ext cx="1899300" cy="1071600"/>
          </a:xfrm>
          <a:prstGeom prst="rect">
            <a:avLst/>
          </a:prstGeom>
          <a:solidFill>
            <a:srgbClr val="C1400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-Customização da escolha do Cripto ativo.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8"/>
          <p:cNvSpPr/>
          <p:nvPr/>
        </p:nvSpPr>
        <p:spPr>
          <a:xfrm>
            <a:off x="3763080" y="3413160"/>
            <a:ext cx="1899360" cy="1071720"/>
          </a:xfrm>
          <a:prstGeom prst="rect">
            <a:avLst/>
          </a:prstGeom>
          <a:solidFill>
            <a:srgbClr val="C1400C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–Envio de notificação para o  Whatsapp.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990138" y="1697231"/>
            <a:ext cx="719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6259098" y="4645822"/>
            <a:ext cx="7190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977040" y="3807371"/>
            <a:ext cx="7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2425320" y="4645890"/>
            <a:ext cx="7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BAIXO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950938" y="2728451"/>
            <a:ext cx="797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4316108" y="4643122"/>
            <a:ext cx="797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