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33"/>
  </p:notesMasterIdLst>
  <p:sldIdLst>
    <p:sldId id="256" r:id="rId5"/>
    <p:sldId id="258" r:id="rId6"/>
    <p:sldId id="259" r:id="rId7"/>
    <p:sldId id="260" r:id="rId8"/>
    <p:sldId id="320" r:id="rId9"/>
    <p:sldId id="334" r:id="rId10"/>
    <p:sldId id="355" r:id="rId11"/>
    <p:sldId id="284" r:id="rId12"/>
    <p:sldId id="321" r:id="rId13"/>
    <p:sldId id="323" r:id="rId14"/>
    <p:sldId id="363" r:id="rId15"/>
    <p:sldId id="359" r:id="rId16"/>
    <p:sldId id="325" r:id="rId17"/>
    <p:sldId id="350" r:id="rId18"/>
    <p:sldId id="365" r:id="rId19"/>
    <p:sldId id="366" r:id="rId20"/>
    <p:sldId id="367" r:id="rId21"/>
    <p:sldId id="368" r:id="rId22"/>
    <p:sldId id="369" r:id="rId23"/>
    <p:sldId id="351" r:id="rId24"/>
    <p:sldId id="364" r:id="rId25"/>
    <p:sldId id="352" r:id="rId26"/>
    <p:sldId id="343" r:id="rId27"/>
    <p:sldId id="330" r:id="rId28"/>
    <p:sldId id="339" r:id="rId29"/>
    <p:sldId id="370" r:id="rId30"/>
    <p:sldId id="371" r:id="rId31"/>
    <p:sldId id="353" r:id="rId32"/>
  </p:sldIdLst>
  <p:sldSz cx="9144000" cy="5143500" type="screen16x9"/>
  <p:notesSz cx="6858000" cy="9144000"/>
  <p:embeddedFontLst>
    <p:embeddedFont>
      <p:font typeface="Proxima Nova" panose="020B0604020202020204"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Roboto Light" panose="02000000000000000000" pitchFamily="2" charset="0"/>
      <p:regular r:id="rId42"/>
      <p:bold r:id="rId43"/>
      <p:italic r:id="rId44"/>
      <p:boldItalic r:id="rId45"/>
    </p:embeddedFont>
    <p:embeddedFont>
      <p:font typeface="Roboto Thin"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Explanation" id="{4FA08F74-A61B-4B19-ACCF-97E03A5ACD2C}">
          <p14:sldIdLst>
            <p14:sldId id="256"/>
            <p14:sldId id="258"/>
            <p14:sldId id="259"/>
          </p14:sldIdLst>
        </p14:section>
        <p14:section name="Section A Motivation" id="{EE30EA50-8820-4E39-8FAA-AA38BBE9FC1C}">
          <p14:sldIdLst>
            <p14:sldId id="260"/>
            <p14:sldId id="320"/>
            <p14:sldId id="334"/>
            <p14:sldId id="355"/>
          </p14:sldIdLst>
        </p14:section>
        <p14:section name="Section B Suitablity for the Programme" id="{AC95856B-8188-4A89-A5DB-1E3F40B038F7}">
          <p14:sldIdLst>
            <p14:sldId id="284"/>
            <p14:sldId id="321"/>
            <p14:sldId id="323"/>
            <p14:sldId id="363"/>
            <p14:sldId id="359"/>
            <p14:sldId id="325"/>
            <p14:sldId id="350"/>
            <p14:sldId id="365"/>
            <p14:sldId id="366"/>
            <p14:sldId id="367"/>
            <p14:sldId id="368"/>
            <p14:sldId id="369"/>
            <p14:sldId id="351"/>
            <p14:sldId id="364"/>
            <p14:sldId id="352"/>
            <p14:sldId id="343"/>
            <p14:sldId id="330"/>
            <p14:sldId id="339"/>
            <p14:sldId id="370"/>
            <p14:sldId id="371"/>
            <p14:sldId id="35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orris, Steve" initials="MS" lastIdx="2" clrIdx="6">
    <p:extLst>
      <p:ext uri="{19B8F6BF-5375-455C-9EA6-DF929625EA0E}">
        <p15:presenceInfo xmlns:p15="http://schemas.microsoft.com/office/powerpoint/2012/main" userId="S::morris.s@buas.nl::f5ac4d87-0132-42dc-9c3a-56412c504c2b" providerId="AD"/>
      </p:ext>
    </p:extLst>
  </p:cmAuthor>
  <p:cmAuthor id="1" name="Wessman, David" initials="WD" lastIdx="1" clrIdx="0">
    <p:extLst>
      <p:ext uri="{19B8F6BF-5375-455C-9EA6-DF929625EA0E}">
        <p15:presenceInfo xmlns:p15="http://schemas.microsoft.com/office/powerpoint/2012/main" userId="S::wessman.d@buas.nl::4a6d21cd-d10a-45b9-a619-373daf21118e" providerId="AD"/>
      </p:ext>
    </p:extLst>
  </p:cmAuthor>
  <p:cmAuthor id="8" name="Bonewald, Ard" initials="BA" lastIdx="2" clrIdx="7">
    <p:extLst>
      <p:ext uri="{19B8F6BF-5375-455C-9EA6-DF929625EA0E}">
        <p15:presenceInfo xmlns:p15="http://schemas.microsoft.com/office/powerpoint/2012/main" userId="S::Bonewald.a@buas.nl::02a97fbc-2d7e-4209-91f8-81b1529750b0" providerId="AD"/>
      </p:ext>
    </p:extLst>
  </p:cmAuthor>
  <p:cmAuthor id="2" name="Schunselaar, Yvette" initials="SY" lastIdx="5" clrIdx="1">
    <p:extLst>
      <p:ext uri="{19B8F6BF-5375-455C-9EA6-DF929625EA0E}">
        <p15:presenceInfo xmlns:p15="http://schemas.microsoft.com/office/powerpoint/2012/main" userId="S::schunselaar.y@buas.nl::7bf33772-6f02-4542-91dc-6c4afbf6a5b6" providerId="AD"/>
      </p:ext>
    </p:extLst>
  </p:cmAuthor>
  <p:cmAuthor id="3" name="Franken, Ronny" initials="FR" lastIdx="12" clrIdx="2">
    <p:extLst>
      <p:ext uri="{19B8F6BF-5375-455C-9EA6-DF929625EA0E}">
        <p15:presenceInfo xmlns:p15="http://schemas.microsoft.com/office/powerpoint/2012/main" userId="S::franken.r@buas.nl::a71de399-2f51-49c8-ab7c-0e070ce0625c" providerId="AD"/>
      </p:ext>
    </p:extLst>
  </p:cmAuthor>
  <p:cmAuthor id="4" name="Stoop, Angelique" initials="SA" lastIdx="2" clrIdx="3">
    <p:extLst>
      <p:ext uri="{19B8F6BF-5375-455C-9EA6-DF929625EA0E}">
        <p15:presenceInfo xmlns:p15="http://schemas.microsoft.com/office/powerpoint/2012/main" userId="S::stoop.a@buas.nl::4c5029de-588b-4c42-92be-51dde9db7357" providerId="AD"/>
      </p:ext>
    </p:extLst>
  </p:cmAuthor>
  <p:cmAuthor id="5" name="Grigg, Robert" initials="GR" lastIdx="11" clrIdx="4">
    <p:extLst>
      <p:ext uri="{19B8F6BF-5375-455C-9EA6-DF929625EA0E}">
        <p15:presenceInfo xmlns:p15="http://schemas.microsoft.com/office/powerpoint/2012/main" userId="S::Grigg.R@buas.nl::79e9ec68-1eba-48b8-a643-47c89f962195" providerId="AD"/>
      </p:ext>
    </p:extLst>
  </p:cmAuthor>
  <p:cmAuthor id="6" name="Peters, Frank" initials="PF" lastIdx="2" clrIdx="5">
    <p:extLst>
      <p:ext uri="{19B8F6BF-5375-455C-9EA6-DF929625EA0E}">
        <p15:presenceInfo xmlns:p15="http://schemas.microsoft.com/office/powerpoint/2012/main" userId="S::peters.f@buas.nl::83881516-8280-42ba-bd77-d921702639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00"/>
    <a:srgbClr val="FFFFFF"/>
    <a:srgbClr val="FFD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214E3-53C2-4D63-B200-1B5EE8248572}" v="11" dt="2020-10-05T08:13:42.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74154" autoAdjust="0"/>
  </p:normalViewPr>
  <p:slideViewPr>
    <p:cSldViewPr snapToGrid="0">
      <p:cViewPr varScale="1">
        <p:scale>
          <a:sx n="112" d="100"/>
          <a:sy n="112" d="100"/>
        </p:scale>
        <p:origin x="1086"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6396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1542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197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109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215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200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040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777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806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20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7934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extLst>
      <p:ext uri="{BB962C8B-B14F-4D97-AF65-F5344CB8AC3E}">
        <p14:creationId xmlns:p14="http://schemas.microsoft.com/office/powerpoint/2010/main" val="69013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b4f49565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b4f49565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54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205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502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Arial" panose="020B0604020202020204" pitchFamily="34" charset="0"/>
                <a:ea typeface="Arial" panose="020B0604020202020204" pitchFamily="34" charset="0"/>
                <a:cs typeface="Arial" panose="020B0604020202020204" pitchFamily="34" charset="0"/>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hackerrank.com/tests/5k8amo51bq9/c969cf623636d750bd782ed145f54573"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santer.itch.io/tempus-inc"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123test.com/personality-tes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3657600" y="3268032"/>
            <a:ext cx="4937700" cy="9754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latin typeface="Roboto"/>
                <a:ea typeface="Roboto"/>
                <a:cs typeface="Roboto"/>
                <a:sym typeface="Roboto"/>
              </a:rPr>
              <a:t>Falco Van Haut</a:t>
            </a:r>
            <a:endParaRPr dirty="0">
              <a:solidFill>
                <a:srgbClr val="FFFFFF"/>
              </a:solidFill>
              <a:latin typeface="Roboto"/>
              <a:ea typeface="Roboto"/>
              <a:cs typeface="Roboto"/>
              <a:sym typeface="Roboto"/>
            </a:endParaRPr>
          </a:p>
          <a:p>
            <a:r>
              <a:rPr lang="en" dirty="0">
                <a:solidFill>
                  <a:srgbClr val="FFFFFF"/>
                </a:solidFill>
                <a:latin typeface="Roboto"/>
                <a:ea typeface="Roboto"/>
                <a:cs typeface="Roboto"/>
                <a:sym typeface="Roboto"/>
              </a:rPr>
              <a:t>210543</a:t>
            </a:r>
            <a:br>
              <a:rPr lang="en" dirty="0">
                <a:solidFill>
                  <a:srgbClr val="FFFFFF"/>
                </a:solidFill>
                <a:latin typeface="Roboto"/>
                <a:ea typeface="Roboto"/>
                <a:cs typeface="Roboto"/>
                <a:sym typeface="Roboto"/>
              </a:rPr>
            </a:br>
            <a:r>
              <a:rPr lang="en" dirty="0">
                <a:solidFill>
                  <a:srgbClr val="FFFFFF"/>
                </a:solidFill>
                <a:latin typeface="Roboto"/>
                <a:ea typeface="Roboto"/>
                <a:cs typeface="Roboto"/>
                <a:sym typeface="Roboto"/>
              </a:rPr>
              <a:t>Applied Computer Science</a:t>
            </a:r>
          </a:p>
        </p:txBody>
      </p:sp>
      <p:sp>
        <p:nvSpPr>
          <p:cNvPr id="93" name="Google Shape;93;p12"/>
          <p:cNvSpPr txBox="1">
            <a:spLocks noGrp="1"/>
          </p:cNvSpPr>
          <p:nvPr>
            <p:ph type="subTitle" idx="1"/>
          </p:nvPr>
        </p:nvSpPr>
        <p:spPr>
          <a:xfrm>
            <a:off x="141401" y="2718275"/>
            <a:ext cx="2832753"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US" sz="1800" dirty="0">
                <a:solidFill>
                  <a:srgbClr val="434343"/>
                </a:solidFill>
              </a:rPr>
              <a:t>CMGT Intake</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2021-22</a:t>
            </a:r>
          </a:p>
        </p:txBody>
      </p:sp>
      <p:sp>
        <p:nvSpPr>
          <p:cNvPr id="92" name="Google Shape;92;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panose="02000000000000000000" pitchFamily="2" charset="0"/>
                <a:ea typeface="Roboto" panose="02000000000000000000" pitchFamily="2" charset="0"/>
              </a:rPr>
              <a:t>[photo]</a:t>
            </a:r>
          </a:p>
        </p:txBody>
      </p:sp>
      <p:sp>
        <p:nvSpPr>
          <p:cNvPr id="95" name="Google Shape;95;p12"/>
          <p:cNvSpPr txBox="1"/>
          <p:nvPr/>
        </p:nvSpPr>
        <p:spPr>
          <a:xfrm>
            <a:off x="141400" y="640075"/>
            <a:ext cx="2832754" cy="474900"/>
          </a:xfrm>
          <a:prstGeom prst="rect">
            <a:avLst/>
          </a:prstGeom>
          <a:noFill/>
          <a:ln>
            <a:noFill/>
          </a:ln>
        </p:spPr>
        <p:txBody>
          <a:bodyPr spcFirstLastPara="1" wrap="square" lIns="91425" tIns="91425" rIns="91425" bIns="91425" anchor="t" anchorCtr="0">
            <a:noAutofit/>
          </a:bodyPr>
          <a:lstStyle/>
          <a:p>
            <a:pPr algn="ctr"/>
            <a:r>
              <a:rPr lang="en-US" sz="2800" b="1" dirty="0">
                <a:solidFill>
                  <a:srgbClr val="434343"/>
                </a:solidFill>
                <a:latin typeface="Roboto"/>
                <a:ea typeface="Roboto"/>
                <a:cs typeface="Roboto"/>
                <a:sym typeface="Roboto"/>
              </a:rPr>
              <a:t>PROGRAMMING</a:t>
            </a:r>
            <a:endParaRPr lang="en-US" sz="2800" b="1" dirty="0">
              <a:solidFill>
                <a:srgbClr val="434343"/>
              </a:solidFill>
              <a:latin typeface="Roboto"/>
              <a:ea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latin typeface="Roboto" panose="02000000000000000000" pitchFamily="2" charset="0"/>
                <a:ea typeface="Roboto" panose="02000000000000000000" pitchFamily="2" charset="0"/>
              </a:rPr>
              <a:t>(B2) Best Teamwork Example</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GB" sz="1600" dirty="0">
                <a:latin typeface="+mn-lt"/>
              </a:rPr>
              <a:t>S</a:t>
            </a:r>
            <a:r>
              <a:rPr lang="en-GB" sz="1600" b="0" dirty="0">
                <a:latin typeface="+mn-lt"/>
              </a:rPr>
              <a:t>ituation: We were working on a game in the university course I’m currently in, working together with a group of 5 people, including me. The workload was distributed between the group members, and we were supposed to present this game in front of a jury. For context, the game we made was assigned us by our teachers (in our case, we made minesweeper). The game was written in java, played in console, stored high scores on an ubuntu server and had to be downloadable from a website hosted on a server the school provided us.</a:t>
            </a:r>
            <a:br>
              <a:rPr lang="en-GB" sz="1600" b="0" dirty="0">
                <a:latin typeface="+mn-lt"/>
              </a:rPr>
            </a:br>
            <a:r>
              <a:rPr lang="en-GB" sz="1600" dirty="0">
                <a:latin typeface="+mn-lt"/>
              </a:rPr>
              <a:t>T</a:t>
            </a:r>
            <a:r>
              <a:rPr lang="en-GB" sz="1600" b="0" dirty="0">
                <a:latin typeface="+mn-lt"/>
              </a:rPr>
              <a:t>ask: Communication among teammates was going pretty rough at first, so I took it on me to start organizing meetings and to properly establish who does what task, even though we had a project manager who was supposed to be handling that stuff.</a:t>
            </a:r>
            <a:endParaRPr lang="en-GB" sz="1600" dirty="0">
              <a:latin typeface="+mn-lt"/>
            </a:endParaRPr>
          </a:p>
          <a:p>
            <a:pPr marL="0" indent="0"/>
            <a:r>
              <a:rPr lang="en-GB" sz="1600" dirty="0">
                <a:latin typeface="+mn-lt"/>
              </a:rPr>
              <a:t>A</a:t>
            </a:r>
            <a:r>
              <a:rPr lang="en-GB" sz="1600" b="0" dirty="0">
                <a:latin typeface="+mn-lt"/>
              </a:rPr>
              <a:t>ction: I set up a discord server and organized meetings, I helped</a:t>
            </a:r>
            <a:br>
              <a:rPr lang="en-GB" sz="1600" b="0" dirty="0">
                <a:latin typeface="+mn-lt"/>
              </a:rPr>
            </a:br>
            <a:r>
              <a:rPr lang="en-GB" sz="1600" b="0" dirty="0">
                <a:latin typeface="+mn-lt"/>
              </a:rPr>
              <a:t>my teammates with their tasks alongside making my own, and we held meetings wherein teammates explained their parts of the game to others, so everyone knew what the others were doing.</a:t>
            </a:r>
            <a:endParaRPr lang="en-GB" sz="1600" dirty="0">
              <a:latin typeface="+mn-lt"/>
            </a:endParaRPr>
          </a:p>
          <a:p>
            <a:pPr marL="0" indent="0"/>
            <a:r>
              <a:rPr lang="en-GB" sz="1600" dirty="0">
                <a:latin typeface="+mn-lt"/>
              </a:rPr>
              <a:t>R</a:t>
            </a:r>
            <a:r>
              <a:rPr lang="en-GB" sz="1600" b="0" dirty="0">
                <a:latin typeface="+mn-lt"/>
              </a:rPr>
              <a:t>esult: When presenting our game in front of a jury, everyone ended</a:t>
            </a:r>
            <a:br>
              <a:rPr lang="en-GB" sz="1600" b="0" dirty="0">
                <a:latin typeface="+mn-lt"/>
              </a:rPr>
            </a:br>
            <a:r>
              <a:rPr lang="en-GB" sz="1600" b="0" dirty="0">
                <a:latin typeface="+mn-lt"/>
              </a:rPr>
              <a:t>up being knowledgeable about various parts of the game, and I</a:t>
            </a:r>
            <a:br>
              <a:rPr lang="en-GB" sz="1600" b="0" dirty="0">
                <a:latin typeface="+mn-lt"/>
              </a:rPr>
            </a:br>
            <a:r>
              <a:rPr lang="en-GB" sz="1600" b="0" dirty="0">
                <a:latin typeface="+mn-lt"/>
              </a:rPr>
              <a:t>ended up answering a lot of questions about various parts of the project.</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B</a:t>
            </a:r>
          </a:p>
        </p:txBody>
      </p:sp>
      <p:pic>
        <p:nvPicPr>
          <p:cNvPr id="2" name="Picture 2" descr="A screenshot of a cell phone&#10;&#10;Description automatically generated">
            <a:extLst>
              <a:ext uri="{FF2B5EF4-FFF2-40B4-BE49-F238E27FC236}">
                <a16:creationId xmlns:a16="http://schemas.microsoft.com/office/drawing/2014/main" id="{5005FD06-E6C7-4E00-8A5E-2C8A42394646}"/>
              </a:ext>
            </a:extLst>
          </p:cNvPr>
          <p:cNvPicPr>
            <a:picLocks noChangeAspect="1"/>
          </p:cNvPicPr>
          <p:nvPr/>
        </p:nvPicPr>
        <p:blipFill>
          <a:blip r:embed="rId3">
            <a:duotone>
              <a:prstClr val="black"/>
              <a:schemeClr val="accent6">
                <a:tint val="45000"/>
                <a:satMod val="400000"/>
              </a:schemeClr>
            </a:duotone>
          </a:blip>
          <a:stretch>
            <a:fillRect/>
          </a:stretch>
        </p:blipFill>
        <p:spPr>
          <a:xfrm>
            <a:off x="6816916" y="3750447"/>
            <a:ext cx="2327084" cy="1393053"/>
          </a:xfrm>
          <a:prstGeom prst="rect">
            <a:avLst/>
          </a:prstGeom>
        </p:spPr>
      </p:pic>
    </p:spTree>
    <p:extLst>
      <p:ext uri="{BB962C8B-B14F-4D97-AF65-F5344CB8AC3E}">
        <p14:creationId xmlns:p14="http://schemas.microsoft.com/office/powerpoint/2010/main" val="55318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latin typeface="Roboto" panose="02000000000000000000" pitchFamily="2" charset="0"/>
                <a:ea typeface="Roboto" panose="02000000000000000000" pitchFamily="2" charset="0"/>
              </a:rPr>
              <a:t>(B3) Other Interests</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GB" sz="1600" b="0" dirty="0">
                <a:latin typeface="+mn-lt"/>
              </a:rPr>
              <a:t>Please provide an overview and motivation of your main pursuits/passions/hobbies besides study related topics.</a:t>
            </a:r>
          </a:p>
          <a:p>
            <a:pPr marL="0" indent="0"/>
            <a:endParaRPr lang="en-GB" sz="1600" b="0" dirty="0">
              <a:latin typeface="+mn-lt"/>
            </a:endParaRPr>
          </a:p>
          <a:p>
            <a:pPr marL="0" indent="0"/>
            <a:r>
              <a:rPr lang="en-GB" sz="1600" b="0" dirty="0">
                <a:latin typeface="+mn-lt"/>
              </a:rPr>
              <a:t>MAX 150-300 words (don’t change font and/or font-size)</a:t>
            </a:r>
          </a:p>
          <a:p>
            <a:pPr marL="0" indent="0"/>
            <a:endParaRPr lang="en-GB" sz="1600" b="0" dirty="0">
              <a:latin typeface="+mn-lt"/>
            </a:endParaRPr>
          </a:p>
          <a:p>
            <a:pPr marL="0" indent="0"/>
            <a:r>
              <a:rPr lang="en-US" sz="1600" b="0" dirty="0">
                <a:latin typeface="+mn-lt"/>
              </a:rPr>
              <a:t>I honestly have a bunch of interests I’d eagerly describe as hobbies, but to list some; Even outside of study related projects, I like programming different things, I’m currently starting work on 2 projects, a simple unity game and a cryptocurrency trading bot I’ll be working on with a buddy of mine. Additionally, I really like drawing, and have been developing for the last 3 years now, however I have yet to make a place to publicly share my art. I additionally like writing, I’ve written up various drafts for stories I’d like to tell (a comic, and currently a story for a game), which I’m planning to start working on properly sometime in the future. I like games, mainly </a:t>
            </a:r>
            <a:r>
              <a:rPr lang="en-US" sz="1600" b="0" dirty="0" err="1">
                <a:latin typeface="+mn-lt"/>
              </a:rPr>
              <a:t>singleplayer</a:t>
            </a:r>
            <a:r>
              <a:rPr lang="en-US" sz="1600" b="0" dirty="0">
                <a:latin typeface="+mn-lt"/>
              </a:rPr>
              <a:t> games, with Dark Souls and Hollow Knight as some of my </a:t>
            </a:r>
            <a:r>
              <a:rPr lang="en-US" sz="1600" b="0" dirty="0" err="1">
                <a:latin typeface="+mn-lt"/>
              </a:rPr>
              <a:t>favourites</a:t>
            </a:r>
            <a:r>
              <a:rPr lang="en-US" sz="1600" b="0" dirty="0">
                <a:latin typeface="+mn-lt"/>
              </a:rPr>
              <a:t> and I occasionally host </a:t>
            </a:r>
            <a:r>
              <a:rPr lang="en-US" sz="1600" b="0" dirty="0" err="1">
                <a:latin typeface="+mn-lt"/>
              </a:rPr>
              <a:t>DnD</a:t>
            </a:r>
            <a:r>
              <a:rPr lang="en-US" sz="1600" b="0" dirty="0">
                <a:latin typeface="+mn-lt"/>
              </a:rPr>
              <a:t> sessions with my friend group for which I’m usually the DM. To list a few others quickly; I started working out before covid hit, I like listening to music (any genre, from Iron Maiden to Death Grips to Gorillaz), going out with friends, and I like watching movies and shows. </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B</a:t>
            </a:r>
          </a:p>
        </p:txBody>
      </p:sp>
    </p:spTree>
    <p:extLst>
      <p:ext uri="{BB962C8B-B14F-4D97-AF65-F5344CB8AC3E}">
        <p14:creationId xmlns:p14="http://schemas.microsoft.com/office/powerpoint/2010/main" val="212039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dirty="0">
                <a:latin typeface="Roboto" panose="02000000000000000000" pitchFamily="2" charset="0"/>
                <a:ea typeface="Roboto" panose="02000000000000000000" pitchFamily="2" charset="0"/>
              </a:rPr>
              <a:t>(B4) Documentation &amp; Written English</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GB" b="0" u="sng" dirty="0">
                <a:latin typeface="+mn-lt"/>
              </a:rPr>
              <a:t>You do not need to do anything for this slide, this is for information only</a:t>
            </a:r>
            <a:r>
              <a:rPr lang="en-GB" b="0" dirty="0">
                <a:latin typeface="+mn-lt"/>
              </a:rPr>
              <a:t>. Please keep this presentation tidy, stick to the formatting guidelines and word counts. Make sure your additions are well written and avoid any grammar and/or spelling mistakes.</a:t>
            </a:r>
          </a:p>
          <a:p>
            <a:pPr marL="0" indent="0"/>
            <a:endParaRPr lang="en-GB" b="0" dirty="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B</a:t>
            </a:r>
          </a:p>
        </p:txBody>
      </p:sp>
    </p:spTree>
    <p:extLst>
      <p:ext uri="{BB962C8B-B14F-4D97-AF65-F5344CB8AC3E}">
        <p14:creationId xmlns:p14="http://schemas.microsoft.com/office/powerpoint/2010/main" val="292691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b="1" dirty="0">
                <a:latin typeface="Roboto" panose="02000000000000000000" pitchFamily="2" charset="0"/>
                <a:ea typeface="Roboto" panose="02000000000000000000" pitchFamily="2" charset="0"/>
              </a:rPr>
              <a:t>Section C</a:t>
            </a:r>
          </a:p>
        </p:txBody>
      </p:sp>
      <p:sp>
        <p:nvSpPr>
          <p:cNvPr id="360" name="Google Shape;360;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GB" dirty="0">
                <a:latin typeface="Roboto" panose="02000000000000000000" pitchFamily="2" charset="0"/>
                <a:ea typeface="Roboto" panose="02000000000000000000" pitchFamily="2" charset="0"/>
              </a:rPr>
              <a:t>Portfolio/Assignment/Tests (50%)</a:t>
            </a:r>
          </a:p>
        </p:txBody>
      </p:sp>
      <p:sp>
        <p:nvSpPr>
          <p:cNvPr id="361" name="Google Shape;361;p40"/>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C</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9085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latin typeface="Roboto" panose="02000000000000000000" pitchFamily="2" charset="0"/>
                <a:ea typeface="Roboto" panose="02000000000000000000" pitchFamily="2" charset="0"/>
              </a:rPr>
              <a:t>(C1) Programming Assignment - Part One: Programming a C++ Game</a:t>
            </a:r>
            <a:br>
              <a:rPr lang="en-US" sz="1800" b="1" dirty="0">
                <a:latin typeface="Roboto" panose="02000000000000000000" pitchFamily="2" charset="0"/>
                <a:ea typeface="Roboto" panose="02000000000000000000" pitchFamily="2" charset="0"/>
              </a:rPr>
            </a:br>
            <a:r>
              <a:rPr lang="en-US" sz="1800" b="1" dirty="0">
                <a:solidFill>
                  <a:srgbClr val="FFFF00"/>
                </a:solidFill>
                <a:latin typeface="Roboto" panose="02000000000000000000" pitchFamily="2" charset="0"/>
                <a:ea typeface="Roboto" panose="02000000000000000000" pitchFamily="2" charset="0"/>
              </a:rPr>
              <a:t>Images of Your Game</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0" dirty="0">
                <a:latin typeface="+mn-lt"/>
                <a:ea typeface="Calibri" panose="020F0502020204030204" pitchFamily="34" charset="0"/>
              </a:rPr>
              <a:t>Add images of your final game running. Add one sentence per image describing what the image is about. You optionally also embed an mp4 (video) here but keep this no longer than 10 seconds (instructions on doing this can be found </a:t>
            </a:r>
            <a:r>
              <a:rPr lang="en-GB" sz="1600" b="0" dirty="0">
                <a:latin typeface="+mn-lt"/>
                <a:ea typeface="Calibri" panose="020F0502020204030204" pitchFamily="34" charset="0"/>
                <a:hlinkClick r:id="rId3"/>
              </a:rPr>
              <a:t>here</a:t>
            </a:r>
            <a:r>
              <a:rPr lang="en-GB" sz="1600" b="0" dirty="0">
                <a:latin typeface="+mn-lt"/>
                <a:ea typeface="Calibri" panose="020F0502020204030204" pitchFamily="34" charset="0"/>
              </a:rPr>
              <a:t>).</a:t>
            </a:r>
          </a:p>
          <a:p>
            <a:pPr marL="0" lvl="0" indent="0" algn="l" rtl="0">
              <a:spcBef>
                <a:spcPts val="0"/>
              </a:spcBef>
              <a:spcAft>
                <a:spcPts val="0"/>
              </a:spcAft>
              <a:buNone/>
            </a:pPr>
            <a:endParaRPr lang="en-GB" sz="1600" b="0" dirty="0">
              <a:latin typeface="+mn-lt"/>
              <a:ea typeface="Calibri" panose="020F0502020204030204" pitchFamily="34" charset="0"/>
            </a:endParaRPr>
          </a:p>
          <a:p>
            <a:pPr marL="0" lvl="0" indent="0" algn="l" rtl="0">
              <a:spcBef>
                <a:spcPts val="0"/>
              </a:spcBef>
              <a:spcAft>
                <a:spcPts val="0"/>
              </a:spcAft>
              <a:buNone/>
            </a:pPr>
            <a:r>
              <a:rPr lang="en-GB" sz="1600" b="0" dirty="0">
                <a:latin typeface="+mn-lt"/>
                <a:ea typeface="Calibri" panose="020F0502020204030204" pitchFamily="34" charset="0"/>
              </a:rPr>
              <a:t>(images added in following slides)</a:t>
            </a:r>
          </a:p>
          <a:p>
            <a:pPr marL="0" lvl="0" indent="0" algn="l" rtl="0">
              <a:spcBef>
                <a:spcPts val="0"/>
              </a:spcBef>
              <a:spcAft>
                <a:spcPts val="0"/>
              </a:spcAft>
              <a:buNone/>
            </a:pPr>
            <a:endParaRPr lang="en-GB" sz="1600" b="0" dirty="0">
              <a:effectLst/>
              <a:latin typeface="+mn-lt"/>
              <a:ea typeface="Calibri" panose="020F0502020204030204" pitchFamily="34" charset="0"/>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C</a:t>
            </a:r>
          </a:p>
        </p:txBody>
      </p:sp>
    </p:spTree>
    <p:extLst>
      <p:ext uri="{BB962C8B-B14F-4D97-AF65-F5344CB8AC3E}">
        <p14:creationId xmlns:p14="http://schemas.microsoft.com/office/powerpoint/2010/main" val="1913564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10;&#10;Description automatically generated">
            <a:extLst>
              <a:ext uri="{FF2B5EF4-FFF2-40B4-BE49-F238E27FC236}">
                <a16:creationId xmlns:a16="http://schemas.microsoft.com/office/drawing/2014/main" id="{F676DC1F-C123-4070-9EAB-7F7061B87903}"/>
              </a:ext>
            </a:extLst>
          </p:cNvPr>
          <p:cNvPicPr>
            <a:picLocks noChangeAspect="1"/>
          </p:cNvPicPr>
          <p:nvPr/>
        </p:nvPicPr>
        <p:blipFill>
          <a:blip r:embed="rId2"/>
          <a:stretch>
            <a:fillRect/>
          </a:stretch>
        </p:blipFill>
        <p:spPr>
          <a:xfrm>
            <a:off x="205098" y="627389"/>
            <a:ext cx="5395425" cy="4025456"/>
          </a:xfrm>
          <a:prstGeom prst="rect">
            <a:avLst/>
          </a:prstGeom>
        </p:spPr>
      </p:pic>
      <p:sp>
        <p:nvSpPr>
          <p:cNvPr id="9" name="TextBox 8">
            <a:extLst>
              <a:ext uri="{FF2B5EF4-FFF2-40B4-BE49-F238E27FC236}">
                <a16:creationId xmlns:a16="http://schemas.microsoft.com/office/drawing/2014/main" id="{BA64BA25-85C5-47FE-8CDE-8F946360DF35}"/>
              </a:ext>
            </a:extLst>
          </p:cNvPr>
          <p:cNvSpPr txBox="1"/>
          <p:nvPr/>
        </p:nvSpPr>
        <p:spPr>
          <a:xfrm>
            <a:off x="5600523" y="957128"/>
            <a:ext cx="3567002" cy="738664"/>
          </a:xfrm>
          <a:prstGeom prst="rect">
            <a:avLst/>
          </a:prstGeom>
          <a:noFill/>
        </p:spPr>
        <p:txBody>
          <a:bodyPr wrap="none" rtlCol="0">
            <a:spAutoFit/>
          </a:bodyPr>
          <a:lstStyle/>
          <a:p>
            <a:r>
              <a:rPr lang="en-US" dirty="0">
                <a:solidFill>
                  <a:schemeClr val="bg1"/>
                </a:solidFill>
              </a:rPr>
              <a:t>The main menu, where you can select</a:t>
            </a:r>
          </a:p>
          <a:p>
            <a:r>
              <a:rPr lang="en-US" dirty="0">
                <a:solidFill>
                  <a:schemeClr val="bg1"/>
                </a:solidFill>
              </a:rPr>
              <a:t>One of four worlds, which all have different</a:t>
            </a:r>
            <a:br>
              <a:rPr lang="en-US" dirty="0">
                <a:solidFill>
                  <a:schemeClr val="bg1"/>
                </a:solidFill>
              </a:rPr>
            </a:br>
            <a:r>
              <a:rPr lang="en-US" dirty="0">
                <a:solidFill>
                  <a:schemeClr val="bg1"/>
                </a:solidFill>
              </a:rPr>
              <a:t>effects on the game.</a:t>
            </a:r>
          </a:p>
        </p:txBody>
      </p:sp>
    </p:spTree>
    <p:extLst>
      <p:ext uri="{BB962C8B-B14F-4D97-AF65-F5344CB8AC3E}">
        <p14:creationId xmlns:p14="http://schemas.microsoft.com/office/powerpoint/2010/main" val="274444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AA54BFD6-96C5-41E8-8082-C4D21352F284}"/>
              </a:ext>
            </a:extLst>
          </p:cNvPr>
          <p:cNvPicPr>
            <a:picLocks noChangeAspect="1"/>
          </p:cNvPicPr>
          <p:nvPr/>
        </p:nvPicPr>
        <p:blipFill>
          <a:blip r:embed="rId2"/>
          <a:stretch>
            <a:fillRect/>
          </a:stretch>
        </p:blipFill>
        <p:spPr>
          <a:xfrm>
            <a:off x="68367" y="615311"/>
            <a:ext cx="5861574" cy="4400001"/>
          </a:xfrm>
          <a:prstGeom prst="rect">
            <a:avLst/>
          </a:prstGeom>
        </p:spPr>
      </p:pic>
      <p:sp>
        <p:nvSpPr>
          <p:cNvPr id="4" name="TextBox 3">
            <a:extLst>
              <a:ext uri="{FF2B5EF4-FFF2-40B4-BE49-F238E27FC236}">
                <a16:creationId xmlns:a16="http://schemas.microsoft.com/office/drawing/2014/main" id="{5AD2986D-BB78-40E9-BB76-9DED07B8DC30}"/>
              </a:ext>
            </a:extLst>
          </p:cNvPr>
          <p:cNvSpPr txBox="1"/>
          <p:nvPr/>
        </p:nvSpPr>
        <p:spPr>
          <a:xfrm>
            <a:off x="6075220" y="969947"/>
            <a:ext cx="2564578" cy="954107"/>
          </a:xfrm>
          <a:prstGeom prst="rect">
            <a:avLst/>
          </a:prstGeom>
          <a:noFill/>
        </p:spPr>
        <p:txBody>
          <a:bodyPr wrap="square" rtlCol="0">
            <a:spAutoFit/>
          </a:bodyPr>
          <a:lstStyle/>
          <a:p>
            <a:r>
              <a:rPr lang="en-US" dirty="0">
                <a:solidFill>
                  <a:schemeClr val="bg1"/>
                </a:solidFill>
              </a:rPr>
              <a:t>The level selection, where you select one of the 6 levels per world, this being the first world.</a:t>
            </a:r>
          </a:p>
        </p:txBody>
      </p:sp>
    </p:spTree>
    <p:extLst>
      <p:ext uri="{BB962C8B-B14F-4D97-AF65-F5344CB8AC3E}">
        <p14:creationId xmlns:p14="http://schemas.microsoft.com/office/powerpoint/2010/main" val="298380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8383EF-C05A-47AD-A1C3-6300D2199B3B}"/>
              </a:ext>
            </a:extLst>
          </p:cNvPr>
          <p:cNvSpPr txBox="1"/>
          <p:nvPr/>
        </p:nvSpPr>
        <p:spPr>
          <a:xfrm>
            <a:off x="5815273" y="1025497"/>
            <a:ext cx="3001143" cy="307777"/>
          </a:xfrm>
          <a:prstGeom prst="rect">
            <a:avLst/>
          </a:prstGeom>
          <a:noFill/>
        </p:spPr>
        <p:txBody>
          <a:bodyPr wrap="none" rtlCol="0">
            <a:spAutoFit/>
          </a:bodyPr>
          <a:lstStyle/>
          <a:p>
            <a:r>
              <a:rPr lang="en-US" dirty="0">
                <a:solidFill>
                  <a:schemeClr val="bg1"/>
                </a:solidFill>
              </a:rPr>
              <a:t>How the game looks while in game.</a:t>
            </a:r>
          </a:p>
        </p:txBody>
      </p:sp>
      <p:pic>
        <p:nvPicPr>
          <p:cNvPr id="7" name="Picture 6" descr="Graphical user interface&#10;&#10;Description automatically generated">
            <a:extLst>
              <a:ext uri="{FF2B5EF4-FFF2-40B4-BE49-F238E27FC236}">
                <a16:creationId xmlns:a16="http://schemas.microsoft.com/office/drawing/2014/main" id="{E2ADDDBB-5A37-4C28-9A92-3F88A4958DE0}"/>
              </a:ext>
            </a:extLst>
          </p:cNvPr>
          <p:cNvPicPr>
            <a:picLocks noChangeAspect="1"/>
          </p:cNvPicPr>
          <p:nvPr/>
        </p:nvPicPr>
        <p:blipFill>
          <a:blip r:embed="rId2"/>
          <a:stretch>
            <a:fillRect/>
          </a:stretch>
        </p:blipFill>
        <p:spPr>
          <a:xfrm>
            <a:off x="125553" y="675119"/>
            <a:ext cx="5689720" cy="4213871"/>
          </a:xfrm>
          <a:prstGeom prst="rect">
            <a:avLst/>
          </a:prstGeom>
        </p:spPr>
      </p:pic>
    </p:spTree>
    <p:extLst>
      <p:ext uri="{BB962C8B-B14F-4D97-AF65-F5344CB8AC3E}">
        <p14:creationId xmlns:p14="http://schemas.microsoft.com/office/powerpoint/2010/main" val="411630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2D87BB-73FD-4BA4-A617-530850B9957D}"/>
              </a:ext>
            </a:extLst>
          </p:cNvPr>
          <p:cNvSpPr txBox="1"/>
          <p:nvPr/>
        </p:nvSpPr>
        <p:spPr>
          <a:xfrm>
            <a:off x="5936361" y="1051133"/>
            <a:ext cx="3357009" cy="523220"/>
          </a:xfrm>
          <a:prstGeom prst="rect">
            <a:avLst/>
          </a:prstGeom>
          <a:noFill/>
        </p:spPr>
        <p:txBody>
          <a:bodyPr wrap="none" rtlCol="0">
            <a:spAutoFit/>
          </a:bodyPr>
          <a:lstStyle/>
          <a:p>
            <a:r>
              <a:rPr lang="en-US" dirty="0">
                <a:solidFill>
                  <a:schemeClr val="bg1"/>
                </a:solidFill>
              </a:rPr>
              <a:t>The player moving their units, and the</a:t>
            </a:r>
            <a:br>
              <a:rPr lang="en-US" dirty="0">
                <a:solidFill>
                  <a:schemeClr val="bg1"/>
                </a:solidFill>
              </a:rPr>
            </a:br>
            <a:r>
              <a:rPr lang="en-US" dirty="0">
                <a:solidFill>
                  <a:schemeClr val="bg1"/>
                </a:solidFill>
              </a:rPr>
              <a:t>trail of past moves the player has made.</a:t>
            </a:r>
          </a:p>
        </p:txBody>
      </p:sp>
      <p:pic>
        <p:nvPicPr>
          <p:cNvPr id="5" name="Picture 4" descr="Diagram&#10;&#10;Description automatically generated">
            <a:extLst>
              <a:ext uri="{FF2B5EF4-FFF2-40B4-BE49-F238E27FC236}">
                <a16:creationId xmlns:a16="http://schemas.microsoft.com/office/drawing/2014/main" id="{F085EBA4-82E5-4A47-9A4B-11B479773F64}"/>
              </a:ext>
            </a:extLst>
          </p:cNvPr>
          <p:cNvPicPr>
            <a:picLocks noChangeAspect="1"/>
          </p:cNvPicPr>
          <p:nvPr/>
        </p:nvPicPr>
        <p:blipFill>
          <a:blip r:embed="rId2"/>
          <a:stretch>
            <a:fillRect/>
          </a:stretch>
        </p:blipFill>
        <p:spPr>
          <a:xfrm>
            <a:off x="112467" y="623843"/>
            <a:ext cx="5823895" cy="4341264"/>
          </a:xfrm>
          <a:prstGeom prst="rect">
            <a:avLst/>
          </a:prstGeom>
        </p:spPr>
      </p:pic>
    </p:spTree>
    <p:extLst>
      <p:ext uri="{BB962C8B-B14F-4D97-AF65-F5344CB8AC3E}">
        <p14:creationId xmlns:p14="http://schemas.microsoft.com/office/powerpoint/2010/main" val="286670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6D1FA-19E4-4065-870D-4EE70271E7CA}"/>
              </a:ext>
            </a:extLst>
          </p:cNvPr>
          <p:cNvSpPr txBox="1"/>
          <p:nvPr/>
        </p:nvSpPr>
        <p:spPr>
          <a:xfrm>
            <a:off x="5942919" y="1187865"/>
            <a:ext cx="3217547" cy="954107"/>
          </a:xfrm>
          <a:prstGeom prst="rect">
            <a:avLst/>
          </a:prstGeom>
          <a:noFill/>
        </p:spPr>
        <p:txBody>
          <a:bodyPr wrap="none" rtlCol="0">
            <a:spAutoFit/>
          </a:bodyPr>
          <a:lstStyle/>
          <a:p>
            <a:r>
              <a:rPr lang="en-US" dirty="0">
                <a:solidFill>
                  <a:schemeClr val="bg1"/>
                </a:solidFill>
              </a:rPr>
              <a:t>The player attacking with their units, </a:t>
            </a:r>
            <a:br>
              <a:rPr lang="en-US" dirty="0">
                <a:solidFill>
                  <a:schemeClr val="bg1"/>
                </a:solidFill>
              </a:rPr>
            </a:br>
            <a:r>
              <a:rPr lang="en-US" dirty="0">
                <a:solidFill>
                  <a:schemeClr val="bg1"/>
                </a:solidFill>
              </a:rPr>
              <a:t>showing the attack pattern on the right</a:t>
            </a:r>
            <a:br>
              <a:rPr lang="en-US" dirty="0">
                <a:solidFill>
                  <a:schemeClr val="bg1"/>
                </a:solidFill>
              </a:rPr>
            </a:br>
            <a:r>
              <a:rPr lang="en-US" dirty="0">
                <a:solidFill>
                  <a:schemeClr val="bg1"/>
                </a:solidFill>
              </a:rPr>
              <a:t>and the place the attack will hit on the</a:t>
            </a:r>
            <a:br>
              <a:rPr lang="en-US" dirty="0">
                <a:solidFill>
                  <a:schemeClr val="bg1"/>
                </a:solidFill>
              </a:rPr>
            </a:br>
            <a:r>
              <a:rPr lang="en-US" dirty="0">
                <a:solidFill>
                  <a:schemeClr val="bg1"/>
                </a:solidFill>
              </a:rPr>
              <a:t>field itself.</a:t>
            </a:r>
          </a:p>
        </p:txBody>
      </p:sp>
      <p:pic>
        <p:nvPicPr>
          <p:cNvPr id="5" name="Picture 4" descr="Diagram&#10;&#10;Description automatically generated">
            <a:extLst>
              <a:ext uri="{FF2B5EF4-FFF2-40B4-BE49-F238E27FC236}">
                <a16:creationId xmlns:a16="http://schemas.microsoft.com/office/drawing/2014/main" id="{70CAFBCB-0A0F-4A31-B3EA-D0853BAD36B8}"/>
              </a:ext>
            </a:extLst>
          </p:cNvPr>
          <p:cNvPicPr>
            <a:picLocks noChangeAspect="1"/>
          </p:cNvPicPr>
          <p:nvPr/>
        </p:nvPicPr>
        <p:blipFill>
          <a:blip r:embed="rId2"/>
          <a:stretch>
            <a:fillRect/>
          </a:stretch>
        </p:blipFill>
        <p:spPr>
          <a:xfrm>
            <a:off x="112586" y="625427"/>
            <a:ext cx="5830333" cy="4339680"/>
          </a:xfrm>
          <a:prstGeom prst="rect">
            <a:avLst/>
          </a:prstGeom>
        </p:spPr>
      </p:pic>
    </p:spTree>
    <p:extLst>
      <p:ext uri="{BB962C8B-B14F-4D97-AF65-F5344CB8AC3E}">
        <p14:creationId xmlns:p14="http://schemas.microsoft.com/office/powerpoint/2010/main" val="140217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Roboto" panose="02000000000000000000" pitchFamily="2" charset="0"/>
                <a:ea typeface="Roboto" panose="02000000000000000000" pitchFamily="2" charset="0"/>
              </a:rPr>
              <a:t>How To Use</a:t>
            </a:r>
          </a:p>
          <a:p>
            <a:pPr marL="0" lvl="0" indent="0" algn="ctr" rtl="0">
              <a:spcBef>
                <a:spcPts val="0"/>
              </a:spcBef>
              <a:spcAft>
                <a:spcPts val="0"/>
              </a:spcAft>
              <a:buNone/>
            </a:pPr>
            <a:r>
              <a:rPr lang="en-GB" dirty="0">
                <a:latin typeface="Roboto" panose="02000000000000000000" pitchFamily="2" charset="0"/>
                <a:ea typeface="Roboto" panose="02000000000000000000" pitchFamily="2" charset="0"/>
              </a:rPr>
              <a:t>This Template</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As an applicant at Breda University of Applied Sciences for the Creative Media and Games Technologies (CMGT) undergraduate programme you are required to provide evidence that demonstrates your current level and other factors required for pre-selection assessment and potential interview.</a:t>
            </a:r>
          </a:p>
          <a:p>
            <a:pPr marL="0" lvl="0" indent="0" algn="l" rtl="0">
              <a:spcBef>
                <a:spcPts val="800"/>
              </a:spcBef>
              <a:spcAft>
                <a:spcPts val="0"/>
              </a:spcAft>
              <a:buNone/>
            </a:pPr>
            <a:endParaRPr lang="en-GB" dirty="0"/>
          </a:p>
          <a:p>
            <a:pPr marL="0" lvl="0" indent="0" algn="l" rtl="0">
              <a:spcBef>
                <a:spcPts val="800"/>
              </a:spcBef>
              <a:spcAft>
                <a:spcPts val="0"/>
              </a:spcAft>
              <a:buNone/>
            </a:pPr>
            <a:r>
              <a:rPr lang="en-GB" dirty="0"/>
              <a:t>With the evidence you present here teachers should obtain a clear and comprehensive overview of your current state of progress as well as your general attitude and performance as a student and as an aspiring professional developer.</a:t>
            </a:r>
          </a:p>
          <a:p>
            <a:pPr marL="0" lvl="0" indent="0" algn="l" rtl="0">
              <a:spcBef>
                <a:spcPts val="800"/>
              </a:spcBef>
              <a:spcAft>
                <a:spcPts val="0"/>
              </a:spcAft>
              <a:buNone/>
            </a:pPr>
            <a:endParaRPr lang="en-GB" dirty="0"/>
          </a:p>
          <a:p>
            <a:pPr marL="0" lvl="0" indent="0" algn="l" rtl="0">
              <a:spcBef>
                <a:spcPts val="800"/>
              </a:spcBef>
              <a:spcAft>
                <a:spcPts val="0"/>
              </a:spcAft>
              <a:buNone/>
            </a:pPr>
            <a:r>
              <a:rPr lang="en-GB" dirty="0"/>
              <a:t>This presentation is intended to provide you with a well-structured and organised format for doing this effectively. Please follow the directions on each slide to help ensure you supply the information required. You should use and update the presentation attached to the assignment in Teams (do not delete or replace this as this breaks the link). Please do not spend time formatting the style of the presentation. Only insert extra slides where it says you can otherwise use the space, word count and font size provided. Also be sure to add your details where requested (e.g. on the first slide).</a:t>
            </a:r>
          </a:p>
          <a:p>
            <a:pPr marL="0" lvl="0" indent="0" algn="l" rtl="0">
              <a:spcBef>
                <a:spcPts val="800"/>
              </a:spcBef>
              <a:spcAft>
                <a:spcPts val="0"/>
              </a:spcAft>
              <a:buNone/>
            </a:pPr>
            <a:endParaRPr lang="en-GB" dirty="0"/>
          </a:p>
          <a:p>
            <a:pPr marL="0" lvl="0" indent="0" algn="l" rtl="0">
              <a:spcBef>
                <a:spcPts val="800"/>
              </a:spcBef>
              <a:spcAft>
                <a:spcPts val="0"/>
              </a:spcAft>
              <a:buNone/>
            </a:pPr>
            <a:r>
              <a:rPr lang="en-GB" dirty="0"/>
              <a:t>Make sure to read the Variation Assignment on Teams carefully. Evidence needs to be provided in this presentation as well as during the interview (if applicable).</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latin typeface="Roboto" panose="02000000000000000000" pitchFamily="2" charset="0"/>
                <a:ea typeface="Roboto" panose="02000000000000000000" pitchFamily="2" charset="0"/>
              </a:rPr>
              <a:t>(C1) Programming Assignment - Part One: Programming a C++ Game</a:t>
            </a:r>
            <a:br>
              <a:rPr lang="en-US" sz="1800" b="1" dirty="0">
                <a:latin typeface="Roboto" panose="02000000000000000000" pitchFamily="2" charset="0"/>
                <a:ea typeface="Roboto" panose="02000000000000000000" pitchFamily="2" charset="0"/>
              </a:rPr>
            </a:br>
            <a:r>
              <a:rPr lang="en-US" sz="1800" b="1" dirty="0">
                <a:solidFill>
                  <a:srgbClr val="FFFF00"/>
                </a:solidFill>
                <a:latin typeface="Roboto" panose="02000000000000000000" pitchFamily="2" charset="0"/>
                <a:ea typeface="Roboto" panose="02000000000000000000" pitchFamily="2" charset="0"/>
              </a:rPr>
              <a:t>Code Snippet and Explanation</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0" dirty="0">
                <a:latin typeface="+mn-lt"/>
                <a:ea typeface="Calibri" panose="020F0502020204030204" pitchFamily="34" charset="0"/>
              </a:rPr>
              <a:t>Share here one code snippet (this can be an image if easier) of something you programmed that you are most proud of or found most challenging. Then add one paragraph explaining this here. </a:t>
            </a:r>
          </a:p>
          <a:p>
            <a:pPr marL="0" lvl="0" indent="0" algn="l" rtl="0">
              <a:spcBef>
                <a:spcPts val="0"/>
              </a:spcBef>
              <a:spcAft>
                <a:spcPts val="0"/>
              </a:spcAft>
              <a:buNone/>
            </a:pPr>
            <a:endParaRPr lang="en-GB" sz="1600" b="0" dirty="0">
              <a:latin typeface="+mn-lt"/>
              <a:ea typeface="Calibri" panose="020F0502020204030204" pitchFamily="34" charset="0"/>
            </a:endParaRPr>
          </a:p>
          <a:p>
            <a:pPr marL="0" lvl="0" indent="0" algn="l" rtl="0">
              <a:spcBef>
                <a:spcPts val="0"/>
              </a:spcBef>
              <a:spcAft>
                <a:spcPts val="0"/>
              </a:spcAft>
              <a:buNone/>
            </a:pPr>
            <a:r>
              <a:rPr lang="en-GB" sz="1600" b="0" dirty="0">
                <a:latin typeface="+mn-lt"/>
                <a:ea typeface="Calibri" panose="020F0502020204030204" pitchFamily="34" charset="0"/>
              </a:rPr>
              <a:t>(image included on next slide)</a:t>
            </a:r>
          </a:p>
          <a:p>
            <a:pPr marL="0" lvl="0" indent="0" algn="l" rtl="0">
              <a:spcBef>
                <a:spcPts val="0"/>
              </a:spcBef>
              <a:spcAft>
                <a:spcPts val="0"/>
              </a:spcAft>
              <a:buNone/>
            </a:pPr>
            <a:endParaRPr lang="en-GB" sz="1600" b="0" dirty="0">
              <a:latin typeface="+mn-lt"/>
              <a:ea typeface="Calibri" panose="020F0502020204030204" pitchFamily="34" charset="0"/>
            </a:endParaRPr>
          </a:p>
          <a:p>
            <a:pPr marL="0" lvl="0" indent="0" algn="l" rtl="0">
              <a:spcBef>
                <a:spcPts val="0"/>
              </a:spcBef>
              <a:spcAft>
                <a:spcPts val="0"/>
              </a:spcAft>
              <a:buNone/>
            </a:pPr>
            <a:r>
              <a:rPr lang="en-GB" sz="1600" b="0" dirty="0">
                <a:latin typeface="+mn-lt"/>
                <a:ea typeface="Calibri" panose="020F0502020204030204" pitchFamily="34" charset="0"/>
              </a:rPr>
              <a:t>I debated on whether to use this or the level loading code, but ended up choosing this because this was more challenging to write.</a:t>
            </a:r>
          </a:p>
          <a:p>
            <a:pPr marL="0" lvl="0" indent="0" algn="l" rtl="0">
              <a:spcBef>
                <a:spcPts val="0"/>
              </a:spcBef>
              <a:spcAft>
                <a:spcPts val="0"/>
              </a:spcAft>
              <a:buNone/>
            </a:pPr>
            <a:endParaRPr lang="en-GB" sz="1600" b="0" dirty="0">
              <a:latin typeface="+mn-lt"/>
              <a:ea typeface="Calibri" panose="020F0502020204030204" pitchFamily="34" charset="0"/>
            </a:endParaRPr>
          </a:p>
          <a:p>
            <a:pPr marL="0" lvl="0" indent="0" algn="l" rtl="0">
              <a:spcBef>
                <a:spcPts val="0"/>
              </a:spcBef>
              <a:spcAft>
                <a:spcPts val="0"/>
              </a:spcAft>
              <a:buNone/>
            </a:pPr>
            <a:r>
              <a:rPr lang="en-GB" sz="1600" b="0" dirty="0">
                <a:latin typeface="+mn-lt"/>
                <a:ea typeface="Calibri" panose="020F0502020204030204" pitchFamily="34" charset="0"/>
              </a:rPr>
              <a:t>The code on the next slide is the code that calculates the path from one spot on the map to another, based on the movement rules of a certain unit. What happens is the following; It checks the starting square and marks it. It then loops over the entire field again, now checking all marked fields as it checked the original, marking all the tiles around it too. This recurses until the square the unit is supposed to end up on is found, at which point the correct path is saved and the function is ended. Another cool thing with this function, is that it’s simultaneously used to calculate a path and to check if a unit can actually reach a certain field, returning true if it can and false if it can’t.</a:t>
            </a:r>
            <a:endParaRPr lang="en-GB" sz="1600" b="0" dirty="0">
              <a:effectLst/>
              <a:latin typeface="+mn-lt"/>
              <a:ea typeface="Calibri" panose="020F0502020204030204" pitchFamily="34" charset="0"/>
            </a:endParaRPr>
          </a:p>
          <a:p>
            <a:pPr marL="0" lvl="0" indent="0" algn="l" rtl="0">
              <a:spcBef>
                <a:spcPts val="0"/>
              </a:spcBef>
              <a:spcAft>
                <a:spcPts val="0"/>
              </a:spcAft>
              <a:buNone/>
            </a:pPr>
            <a:endParaRPr lang="en-GB" sz="1600" b="0" dirty="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C</a:t>
            </a:r>
          </a:p>
        </p:txBody>
      </p:sp>
    </p:spTree>
    <p:extLst>
      <p:ext uri="{BB962C8B-B14F-4D97-AF65-F5344CB8AC3E}">
        <p14:creationId xmlns:p14="http://schemas.microsoft.com/office/powerpoint/2010/main" val="1533636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038BFAAB-3144-41BB-85EC-5516F73BF190}"/>
              </a:ext>
            </a:extLst>
          </p:cNvPr>
          <p:cNvPicPr>
            <a:picLocks noChangeAspect="1"/>
          </p:cNvPicPr>
          <p:nvPr/>
        </p:nvPicPr>
        <p:blipFill>
          <a:blip r:embed="rId2"/>
          <a:stretch>
            <a:fillRect/>
          </a:stretch>
        </p:blipFill>
        <p:spPr>
          <a:xfrm>
            <a:off x="499118" y="666311"/>
            <a:ext cx="8145764" cy="4262950"/>
          </a:xfrm>
          <a:prstGeom prst="rect">
            <a:avLst/>
          </a:prstGeom>
        </p:spPr>
      </p:pic>
    </p:spTree>
    <p:extLst>
      <p:ext uri="{BB962C8B-B14F-4D97-AF65-F5344CB8AC3E}">
        <p14:creationId xmlns:p14="http://schemas.microsoft.com/office/powerpoint/2010/main" val="2661623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latin typeface="Roboto" panose="02000000000000000000" pitchFamily="2" charset="0"/>
                <a:ea typeface="Roboto" panose="02000000000000000000" pitchFamily="2" charset="0"/>
              </a:rPr>
              <a:t>(C1) Programming Assignment - Part One: Programming a C++ Game</a:t>
            </a:r>
            <a:br>
              <a:rPr lang="en-US" sz="1800" b="1" dirty="0">
                <a:latin typeface="Roboto" panose="02000000000000000000" pitchFamily="2" charset="0"/>
                <a:ea typeface="Roboto" panose="02000000000000000000" pitchFamily="2" charset="0"/>
              </a:rPr>
            </a:br>
            <a:r>
              <a:rPr lang="en-US" sz="1800" b="1" dirty="0">
                <a:solidFill>
                  <a:srgbClr val="FFFF00"/>
                </a:solidFill>
                <a:latin typeface="Roboto" panose="02000000000000000000" pitchFamily="2" charset="0"/>
                <a:ea typeface="Roboto" panose="02000000000000000000" pitchFamily="2" charset="0"/>
              </a:rPr>
              <a:t>Rebuild Solution Log</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GB" sz="1600" b="0" dirty="0">
                <a:latin typeface="+mn-lt"/>
                <a:ea typeface="Calibri" panose="020F0502020204030204" pitchFamily="34" charset="0"/>
              </a:rPr>
              <a:t>Please place your compile log here (image if this is easier) from a “Rebuild Solution”.</a:t>
            </a:r>
          </a:p>
          <a:p>
            <a:pPr marL="0" indent="0"/>
            <a:r>
              <a:rPr lang="en-GB" sz="1600" b="0" dirty="0">
                <a:latin typeface="+mn-lt"/>
                <a:ea typeface="Calibri" panose="020F0502020204030204" pitchFamily="34" charset="0"/>
              </a:rPr>
              <a:t>Please replace this example image:</a:t>
            </a:r>
          </a:p>
          <a:p>
            <a:pPr marL="0" indent="0"/>
            <a:endParaRPr lang="en-GB" sz="1600" b="0" dirty="0">
              <a:effectLst/>
              <a:latin typeface="+mn-lt"/>
              <a:ea typeface="Calibri" panose="020F0502020204030204" pitchFamily="34" charset="0"/>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C</a:t>
            </a:r>
          </a:p>
        </p:txBody>
      </p:sp>
      <p:pic>
        <p:nvPicPr>
          <p:cNvPr id="3" name="Picture 2" descr="Text&#10;&#10;Description automatically generated">
            <a:extLst>
              <a:ext uri="{FF2B5EF4-FFF2-40B4-BE49-F238E27FC236}">
                <a16:creationId xmlns:a16="http://schemas.microsoft.com/office/drawing/2014/main" id="{F0A3049B-BE4E-4744-A25D-EA200E3B2141}"/>
              </a:ext>
            </a:extLst>
          </p:cNvPr>
          <p:cNvPicPr>
            <a:picLocks noChangeAspect="1"/>
          </p:cNvPicPr>
          <p:nvPr/>
        </p:nvPicPr>
        <p:blipFill>
          <a:blip r:embed="rId3"/>
          <a:stretch>
            <a:fillRect/>
          </a:stretch>
        </p:blipFill>
        <p:spPr>
          <a:xfrm>
            <a:off x="530525" y="1721562"/>
            <a:ext cx="8082949" cy="1700376"/>
          </a:xfrm>
          <a:prstGeom prst="rect">
            <a:avLst/>
          </a:prstGeom>
        </p:spPr>
      </p:pic>
    </p:spTree>
    <p:extLst>
      <p:ext uri="{BB962C8B-B14F-4D97-AF65-F5344CB8AC3E}">
        <p14:creationId xmlns:p14="http://schemas.microsoft.com/office/powerpoint/2010/main" val="223854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latin typeface="Roboto" panose="02000000000000000000" pitchFamily="2" charset="0"/>
                <a:ea typeface="Roboto" panose="02000000000000000000" pitchFamily="2" charset="0"/>
              </a:rPr>
              <a:t>(C2) Programming Assignment - Part Two: </a:t>
            </a:r>
            <a:r>
              <a:rPr lang="en-US" sz="1800" b="1" dirty="0" err="1">
                <a:latin typeface="Roboto" panose="02000000000000000000" pitchFamily="2" charset="0"/>
                <a:ea typeface="Roboto" panose="02000000000000000000" pitchFamily="2" charset="0"/>
              </a:rPr>
              <a:t>HackerRank</a:t>
            </a:r>
            <a:r>
              <a:rPr lang="en-US" sz="1800" b="1" dirty="0">
                <a:latin typeface="Roboto" panose="02000000000000000000" pitchFamily="2" charset="0"/>
                <a:ea typeface="Roboto" panose="02000000000000000000" pitchFamily="2" charset="0"/>
              </a:rPr>
              <a:t> Challenge</a:t>
            </a:r>
            <a:br>
              <a:rPr lang="en-US" sz="1800" b="1" dirty="0">
                <a:latin typeface="Roboto" panose="02000000000000000000" pitchFamily="2" charset="0"/>
                <a:ea typeface="Roboto" panose="02000000000000000000" pitchFamily="2" charset="0"/>
              </a:rPr>
            </a:br>
            <a:r>
              <a:rPr lang="en-US" sz="1800" b="1" dirty="0">
                <a:solidFill>
                  <a:srgbClr val="FFFF00"/>
                </a:solidFill>
                <a:latin typeface="Roboto" panose="02000000000000000000" pitchFamily="2" charset="0"/>
                <a:ea typeface="Roboto" panose="02000000000000000000" pitchFamily="2" charset="0"/>
              </a:rPr>
              <a:t>Your </a:t>
            </a:r>
            <a:r>
              <a:rPr lang="en-US" sz="1800" b="1" dirty="0" err="1">
                <a:solidFill>
                  <a:srgbClr val="FFFF00"/>
                </a:solidFill>
                <a:latin typeface="Roboto" panose="02000000000000000000" pitchFamily="2" charset="0"/>
                <a:ea typeface="Roboto" panose="02000000000000000000" pitchFamily="2" charset="0"/>
              </a:rPr>
              <a:t>HackerRank</a:t>
            </a:r>
            <a:r>
              <a:rPr lang="en-US" sz="1800" b="1" dirty="0">
                <a:solidFill>
                  <a:srgbClr val="FFFF00"/>
                </a:solidFill>
                <a:latin typeface="Roboto" panose="02000000000000000000" pitchFamily="2" charset="0"/>
                <a:ea typeface="Roboto" panose="02000000000000000000" pitchFamily="2" charset="0"/>
              </a:rPr>
              <a:t> Details</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US" sz="1600" b="0" dirty="0">
                <a:latin typeface="+mn-lt"/>
              </a:rPr>
              <a:t>This is to be completed individually where you have up to 150 minutes to complete so please make sure you have time to do so. Also complete this after the Programming Assignment Part One as the knowledge gained might help you. When you finish, fill in the </a:t>
            </a:r>
            <a:r>
              <a:rPr lang="en-US" sz="1600" b="0" dirty="0">
                <a:solidFill>
                  <a:schemeClr val="tx2">
                    <a:lumMod val="10000"/>
                  </a:schemeClr>
                </a:solidFill>
                <a:highlight>
                  <a:srgbClr val="FFFF00"/>
                </a:highlight>
                <a:latin typeface="+mn-lt"/>
              </a:rPr>
              <a:t>highlighted yellow</a:t>
            </a:r>
            <a:r>
              <a:rPr lang="en-US" sz="1600" b="0" dirty="0">
                <a:solidFill>
                  <a:schemeClr val="tx2">
                    <a:lumMod val="10000"/>
                  </a:schemeClr>
                </a:solidFill>
                <a:latin typeface="+mn-lt"/>
              </a:rPr>
              <a:t> </a:t>
            </a:r>
            <a:r>
              <a:rPr lang="en-US" sz="1600" b="0" dirty="0">
                <a:latin typeface="+mn-lt"/>
              </a:rPr>
              <a:t>sections below. Note that this must be done to be considered for pre-selection and interview.</a:t>
            </a:r>
          </a:p>
          <a:p>
            <a:pPr marL="0" lvl="0" indent="0" algn="l" rtl="0">
              <a:spcBef>
                <a:spcPts val="0"/>
              </a:spcBef>
              <a:spcAft>
                <a:spcPts val="0"/>
              </a:spcAft>
              <a:buNone/>
            </a:pPr>
            <a:endParaRPr lang="en-US" sz="1600" b="0" dirty="0">
              <a:latin typeface="+mn-lt"/>
            </a:endParaRPr>
          </a:p>
          <a:p>
            <a:pPr marL="0" lvl="0" indent="0" algn="l" rtl="0">
              <a:spcBef>
                <a:spcPts val="0"/>
              </a:spcBef>
              <a:spcAft>
                <a:spcPts val="0"/>
              </a:spcAft>
              <a:buNone/>
            </a:pPr>
            <a:r>
              <a:rPr lang="en-US" sz="1600" b="0" dirty="0">
                <a:latin typeface="+mn-lt"/>
              </a:rPr>
              <a:t>If you already have a </a:t>
            </a:r>
            <a:r>
              <a:rPr lang="en-US" sz="1600" b="0" dirty="0" err="1">
                <a:latin typeface="+mn-lt"/>
              </a:rPr>
              <a:t>HackerRank</a:t>
            </a:r>
            <a:r>
              <a:rPr lang="en-US" sz="1600" b="0" dirty="0">
                <a:latin typeface="+mn-lt"/>
              </a:rPr>
              <a:t> account, then use that otherwise use your own personal email to create one as this can be a part of your future portfolio. Once logged in please go </a:t>
            </a:r>
            <a:r>
              <a:rPr lang="en-US" sz="1600" b="0" dirty="0">
                <a:latin typeface="+mn-lt"/>
                <a:hlinkClick r:id="rId3"/>
              </a:rPr>
              <a:t>here</a:t>
            </a:r>
            <a:endParaRPr lang="en-US" sz="1600" b="0" dirty="0">
              <a:latin typeface="+mn-lt"/>
            </a:endParaRPr>
          </a:p>
          <a:p>
            <a:pPr marL="0" lvl="0" indent="0" algn="l" rtl="0">
              <a:spcBef>
                <a:spcPts val="0"/>
              </a:spcBef>
              <a:spcAft>
                <a:spcPts val="0"/>
              </a:spcAft>
              <a:buNone/>
            </a:pPr>
            <a:endParaRPr lang="en-GB" sz="1600" b="0" dirty="0">
              <a:latin typeface="+mn-lt"/>
            </a:endParaRPr>
          </a:p>
          <a:p>
            <a:pPr marL="0" lvl="0" indent="0" algn="l" rtl="0">
              <a:spcBef>
                <a:spcPts val="0"/>
              </a:spcBef>
              <a:spcAft>
                <a:spcPts val="0"/>
              </a:spcAft>
              <a:buNone/>
            </a:pPr>
            <a:r>
              <a:rPr lang="en-US" sz="1600" b="0" dirty="0">
                <a:latin typeface="+mn-lt"/>
              </a:rPr>
              <a:t>PLEASE CONFIRM</a:t>
            </a:r>
          </a:p>
          <a:p>
            <a:pPr marL="0" lvl="0" indent="0" algn="l" rtl="0">
              <a:spcBef>
                <a:spcPts val="0"/>
              </a:spcBef>
              <a:spcAft>
                <a:spcPts val="0"/>
              </a:spcAft>
              <a:buNone/>
            </a:pPr>
            <a:r>
              <a:rPr lang="en-US" sz="1600" b="0" dirty="0">
                <a:latin typeface="+mn-lt"/>
              </a:rPr>
              <a:t>1. What email address did you use for the </a:t>
            </a:r>
            <a:r>
              <a:rPr lang="en-US" sz="1600" b="0" dirty="0" err="1">
                <a:latin typeface="+mn-lt"/>
              </a:rPr>
              <a:t>HackerRank</a:t>
            </a:r>
            <a:r>
              <a:rPr lang="en-US" sz="1600" b="0" dirty="0">
                <a:latin typeface="+mn-lt"/>
              </a:rPr>
              <a:t> challenge?  </a:t>
            </a:r>
            <a:r>
              <a:rPr lang="en-US" sz="1600" b="0" dirty="0">
                <a:solidFill>
                  <a:schemeClr val="tx2">
                    <a:lumMod val="10000"/>
                  </a:schemeClr>
                </a:solidFill>
                <a:highlight>
                  <a:srgbClr val="FFFF00"/>
                </a:highlight>
                <a:latin typeface="+mn-lt"/>
              </a:rPr>
              <a:t>Falco.van.haut@gmail.com</a:t>
            </a:r>
          </a:p>
          <a:p>
            <a:pPr marL="0" lvl="0" indent="0" algn="l" rtl="0">
              <a:spcBef>
                <a:spcPts val="0"/>
              </a:spcBef>
              <a:spcAft>
                <a:spcPts val="0"/>
              </a:spcAft>
              <a:buNone/>
            </a:pPr>
            <a:r>
              <a:rPr lang="en-US" sz="1600" b="0" dirty="0">
                <a:latin typeface="+mn-lt"/>
              </a:rPr>
              <a:t>2. For the </a:t>
            </a:r>
            <a:r>
              <a:rPr lang="en-US" sz="1600" b="0" dirty="0" err="1">
                <a:latin typeface="+mn-lt"/>
              </a:rPr>
              <a:t>HackerRank</a:t>
            </a:r>
            <a:r>
              <a:rPr lang="en-US" sz="1600" b="0" dirty="0">
                <a:latin typeface="+mn-lt"/>
              </a:rPr>
              <a:t> challenge you did not consult/copy code from any source including a website, book, or friend/colleague to complete these tests, though may reference language documentation or use an IDE that has code completion features. Was this the case? </a:t>
            </a:r>
            <a:r>
              <a:rPr lang="en-US" sz="1600" b="0" dirty="0">
                <a:solidFill>
                  <a:schemeClr val="tx2">
                    <a:lumMod val="10000"/>
                  </a:schemeClr>
                </a:solidFill>
                <a:highlight>
                  <a:srgbClr val="FFFF00"/>
                </a:highlight>
                <a:latin typeface="+mn-lt"/>
              </a:rPr>
              <a:t>YES</a:t>
            </a:r>
          </a:p>
          <a:p>
            <a:pPr marL="0" lvl="0" indent="0" algn="l" rtl="0">
              <a:spcBef>
                <a:spcPts val="0"/>
              </a:spcBef>
              <a:spcAft>
                <a:spcPts val="0"/>
              </a:spcAft>
              <a:buNone/>
            </a:pPr>
            <a:r>
              <a:rPr lang="en-US" sz="1600" b="0" dirty="0">
                <a:solidFill>
                  <a:schemeClr val="bg1"/>
                </a:solidFill>
                <a:latin typeface="+mn-lt"/>
              </a:rPr>
              <a:t>3. How did you think you went? </a:t>
            </a:r>
            <a:r>
              <a:rPr lang="en-US" sz="1600" b="0" dirty="0">
                <a:solidFill>
                  <a:schemeClr val="tx2">
                    <a:lumMod val="10000"/>
                  </a:schemeClr>
                </a:solidFill>
                <a:highlight>
                  <a:srgbClr val="FFFF00"/>
                </a:highlight>
                <a:latin typeface="+mn-lt"/>
              </a:rPr>
              <a:t>It went decently well, I started with the last question and finished that in about 20 minutes, after which they all went smoothly. I’d say the prime one was the hardest for me (maybe not the hardest but the one that took the longest to finish).</a:t>
            </a:r>
            <a:endParaRPr lang="en-GB" sz="1600" b="0" dirty="0">
              <a:solidFill>
                <a:schemeClr val="bg1"/>
              </a:solidFill>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C</a:t>
            </a:r>
          </a:p>
        </p:txBody>
      </p:sp>
    </p:spTree>
    <p:extLst>
      <p:ext uri="{BB962C8B-B14F-4D97-AF65-F5344CB8AC3E}">
        <p14:creationId xmlns:p14="http://schemas.microsoft.com/office/powerpoint/2010/main" val="105399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latin typeface="Roboto" panose="02000000000000000000" pitchFamily="2" charset="0"/>
                <a:ea typeface="Roboto" panose="02000000000000000000" pitchFamily="2" charset="0"/>
              </a:rPr>
              <a:t>(C3) Assignment Reflection</a:t>
            </a:r>
          </a:p>
        </p:txBody>
      </p:sp>
      <p:sp>
        <p:nvSpPr>
          <p:cNvPr id="133" name="Google Shape;133;p17"/>
          <p:cNvSpPr txBox="1">
            <a:spLocks noGrp="1"/>
          </p:cNvSpPr>
          <p:nvPr>
            <p:ph type="subTitle" idx="1"/>
          </p:nvPr>
        </p:nvSpPr>
        <p:spPr>
          <a:xfrm>
            <a:off x="182875" y="948819"/>
            <a:ext cx="4271290" cy="4038658"/>
          </a:xfrm>
          <a:prstGeom prst="rect">
            <a:avLst/>
          </a:prstGeom>
        </p:spPr>
        <p:txBody>
          <a:bodyPr spcFirstLastPara="1" wrap="square" lIns="91425" tIns="91425" rIns="91425" bIns="91425" anchor="t" anchorCtr="0">
            <a:noAutofit/>
          </a:bodyPr>
          <a:lstStyle/>
          <a:p>
            <a:pPr marL="0" indent="0"/>
            <a:r>
              <a:rPr lang="en-GB" sz="1000" b="0" dirty="0">
                <a:latin typeface="+mn-lt"/>
              </a:rPr>
              <a:t>Please describe and explain what you have learned while doing the intake assignments.</a:t>
            </a:r>
          </a:p>
          <a:p>
            <a:pPr marL="0" indent="0"/>
            <a:endParaRPr lang="en-GB" sz="1000" b="0" dirty="0">
              <a:latin typeface="+mn-lt"/>
            </a:endParaRPr>
          </a:p>
          <a:p>
            <a:pPr marL="0" indent="0"/>
            <a:r>
              <a:rPr lang="en-GB" sz="1000" b="0" dirty="0">
                <a:latin typeface="+mn-lt"/>
              </a:rPr>
              <a:t>MAX 150-300 words (don’t change font and/or font-size)</a:t>
            </a:r>
          </a:p>
          <a:p>
            <a:pPr marL="0" indent="0"/>
            <a:endParaRPr lang="en-GB" sz="1000" b="0" dirty="0">
              <a:latin typeface="+mn-lt"/>
            </a:endParaRPr>
          </a:p>
          <a:p>
            <a:pPr marL="0" indent="0"/>
            <a:r>
              <a:rPr lang="en-GB" sz="1000" b="0" dirty="0">
                <a:latin typeface="+mn-lt"/>
              </a:rPr>
              <a:t>I’ve realised the importance of planning when developing a game; not even in the design sense, but preplanning on how to best store data and how to most efficiently approach certain scenarios is really important. Of course, that seems obvious in retrospect, but looking back, it surprises me how much work I did early on which I had to redo later on because it was inefficient, or just simply didn’t work anymore. I feel like I’ve also gotten better at disciplining myself to work, as I feel like I did a lot of work over a fairly small period of time for my admittedly limited level of expertise.</a:t>
            </a:r>
          </a:p>
          <a:p>
            <a:pPr marL="0" indent="0"/>
            <a:endParaRPr lang="en-GB" sz="1000" b="0" dirty="0">
              <a:latin typeface="+mn-lt"/>
            </a:endParaRPr>
          </a:p>
          <a:p>
            <a:pPr marL="0" indent="0"/>
            <a:r>
              <a:rPr lang="en-GB" sz="1000" b="0" dirty="0">
                <a:latin typeface="+mn-lt"/>
              </a:rPr>
              <a:t>From a more technical standpoint, I learned how to work with C++/C on a fairly general level, although I still want to learn how to work within an engine properly, and I’d really like to learn how to use stuff like OpenGL properly. (I’m actually planning on learning this by myself pretty soon)</a:t>
            </a:r>
          </a:p>
          <a:p>
            <a:pPr marL="0" indent="0"/>
            <a:endParaRPr lang="en-GB" sz="1000" b="0" dirty="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panose="02000000000000000000" pitchFamily="2" charset="0"/>
                <a:ea typeface="Roboto" panose="02000000000000000000" pitchFamily="2" charset="0"/>
              </a:rPr>
              <a:t>C</a:t>
            </a:r>
          </a:p>
        </p:txBody>
      </p:sp>
      <p:sp>
        <p:nvSpPr>
          <p:cNvPr id="6" name="Google Shape;133;p17">
            <a:extLst>
              <a:ext uri="{FF2B5EF4-FFF2-40B4-BE49-F238E27FC236}">
                <a16:creationId xmlns:a16="http://schemas.microsoft.com/office/drawing/2014/main" id="{CA278EFF-9722-4F87-8BF9-91B30A394F1C}"/>
              </a:ext>
            </a:extLst>
          </p:cNvPr>
          <p:cNvSpPr txBox="1">
            <a:spLocks/>
          </p:cNvSpPr>
          <p:nvPr/>
        </p:nvSpPr>
        <p:spPr>
          <a:xfrm>
            <a:off x="4534286" y="948819"/>
            <a:ext cx="4271290" cy="4038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sz="1000" b="0" dirty="0">
                <a:latin typeface="+mn-lt"/>
              </a:rPr>
              <a:t>I’ve mentioned this, but I still feel like I could improve on my work ethic. I did a lot of work within a pretty small timeframe, but I realise I definitely could’ve worked more.</a:t>
            </a:r>
          </a:p>
          <a:p>
            <a:pPr marL="0" indent="0"/>
            <a:endParaRPr lang="en-GB" sz="1000" b="0" dirty="0">
              <a:latin typeface="+mn-lt"/>
            </a:endParaRPr>
          </a:p>
          <a:p>
            <a:pPr marL="0" indent="0"/>
            <a:r>
              <a:rPr lang="en-GB" sz="1000" b="0" dirty="0">
                <a:latin typeface="+mn-lt"/>
              </a:rPr>
              <a:t>To go off of what I wrote in the section to the left, I feel like I could plan out my code better if I did it early on. To give an example, in my game, I rewrote the code which stores the levels at least 3 times over the course of development. The method of actually loading in levels also changed several times, starting out from global variables, to reading a set of files and storing all the data in an array of levels, to only storing the current levels and only reading from the file when a new level is loaded.</a:t>
            </a:r>
          </a:p>
          <a:p>
            <a:pPr marL="0" indent="0"/>
            <a:endParaRPr lang="en-GB" sz="1000" b="0" dirty="0">
              <a:latin typeface="+mn-lt"/>
            </a:endParaRPr>
          </a:p>
          <a:p>
            <a:pPr marL="0" indent="0"/>
            <a:r>
              <a:rPr lang="en-GB" sz="1000" b="0" dirty="0">
                <a:latin typeface="+mn-lt"/>
              </a:rPr>
              <a:t>I also intend to use the capabilities of C++/C more, as I feel I kind of underused pointers in some areas of the game, and the code I used to render my game also seems pretty suboptimal. (e.g.: I could potentially optimize the rendering of the background images with stuff like </a:t>
            </a:r>
            <a:r>
              <a:rPr lang="en-GB" sz="1000" b="0" dirty="0" err="1">
                <a:latin typeface="+mn-lt"/>
              </a:rPr>
              <a:t>memcpy</a:t>
            </a:r>
            <a:r>
              <a:rPr lang="en-GB" sz="1000" b="0" dirty="0">
                <a:latin typeface="+mn-lt"/>
              </a:rPr>
              <a:t>, rather than using the template’s draw function)</a:t>
            </a:r>
          </a:p>
          <a:p>
            <a:pPr marL="0" indent="0"/>
            <a:endParaRPr lang="en-GB" sz="1000" b="0" dirty="0">
              <a:latin typeface="+mn-lt"/>
            </a:endParaRPr>
          </a:p>
          <a:p>
            <a:pPr marL="0" indent="0"/>
            <a:r>
              <a:rPr lang="en-GB" sz="1000" b="0" dirty="0">
                <a:latin typeface="+mn-lt"/>
              </a:rPr>
              <a:t>Another thing is that I should have used multiple files for all my code, such as </a:t>
            </a:r>
            <a:r>
              <a:rPr lang="en-GB" sz="1000" b="0" dirty="0" err="1">
                <a:latin typeface="+mn-lt"/>
              </a:rPr>
              <a:t>cpp</a:t>
            </a:r>
            <a:r>
              <a:rPr lang="en-GB" sz="1000" b="0" dirty="0">
                <a:latin typeface="+mn-lt"/>
              </a:rPr>
              <a:t> files for different objects and parts of the game. I can imagine this really slows down the game, but I just didn’t really know how to tackle using multiple files in a hand built project, however I did work in separate files for objects when I worked within Unity.</a:t>
            </a:r>
          </a:p>
          <a:p>
            <a:pPr marL="0" indent="0"/>
            <a:endParaRPr lang="en-GB" sz="1000" b="0" dirty="0">
              <a:latin typeface="+mn-lt"/>
            </a:endParaRPr>
          </a:p>
          <a:p>
            <a:pPr marL="0" indent="0"/>
            <a:endParaRPr lang="en-GB" sz="1000" b="0" dirty="0">
              <a:latin typeface="+mn-lt"/>
            </a:endParaRPr>
          </a:p>
        </p:txBody>
      </p:sp>
      <p:sp>
        <p:nvSpPr>
          <p:cNvPr id="7" name="Google Shape;133;p17">
            <a:extLst>
              <a:ext uri="{FF2B5EF4-FFF2-40B4-BE49-F238E27FC236}">
                <a16:creationId xmlns:a16="http://schemas.microsoft.com/office/drawing/2014/main" id="{F2D07D05-4A8B-4653-A291-559CB9B575CA}"/>
              </a:ext>
            </a:extLst>
          </p:cNvPr>
          <p:cNvSpPr txBox="1">
            <a:spLocks/>
          </p:cNvSpPr>
          <p:nvPr/>
        </p:nvSpPr>
        <p:spPr>
          <a:xfrm>
            <a:off x="182875" y="590492"/>
            <a:ext cx="4271290" cy="3405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dirty="0">
                <a:latin typeface="+mn-lt"/>
              </a:rPr>
              <a:t>What did you learn?</a:t>
            </a:r>
          </a:p>
        </p:txBody>
      </p:sp>
      <p:sp>
        <p:nvSpPr>
          <p:cNvPr id="2" name="Google Shape;133;p17">
            <a:extLst>
              <a:ext uri="{FF2B5EF4-FFF2-40B4-BE49-F238E27FC236}">
                <a16:creationId xmlns:a16="http://schemas.microsoft.com/office/drawing/2014/main" id="{500051E7-A5C7-47DC-837D-A2DE0B4865EE}"/>
              </a:ext>
            </a:extLst>
          </p:cNvPr>
          <p:cNvSpPr txBox="1">
            <a:spLocks/>
          </p:cNvSpPr>
          <p:nvPr/>
        </p:nvSpPr>
        <p:spPr>
          <a:xfrm>
            <a:off x="4534286" y="586178"/>
            <a:ext cx="4271290" cy="344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dirty="0">
                <a:latin typeface="+mn-lt"/>
              </a:rPr>
              <a:t>What could you do better?</a:t>
            </a:r>
          </a:p>
        </p:txBody>
      </p:sp>
    </p:spTree>
    <p:extLst>
      <p:ext uri="{BB962C8B-B14F-4D97-AF65-F5344CB8AC3E}">
        <p14:creationId xmlns:p14="http://schemas.microsoft.com/office/powerpoint/2010/main" val="680204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1800" b="1" dirty="0">
                <a:latin typeface="Roboto" panose="02000000000000000000" pitchFamily="2" charset="0"/>
                <a:ea typeface="Roboto" panose="02000000000000000000" pitchFamily="2" charset="0"/>
              </a:rPr>
              <a:t>(C4) Relevant Portfolio, Skills &amp; Knowledge</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US" sz="1600" b="0" dirty="0">
                <a:latin typeface="+mn-lt"/>
              </a:rPr>
              <a:t>Please use this </a:t>
            </a:r>
            <a:r>
              <a:rPr lang="en-GB" sz="1600" b="0" dirty="0">
                <a:latin typeface="+mn-lt"/>
              </a:rPr>
              <a:t>space</a:t>
            </a:r>
            <a:r>
              <a:rPr lang="en-US" sz="1600" b="0" dirty="0">
                <a:latin typeface="+mn-lt"/>
              </a:rPr>
              <a:t> to add examples of your best work from your portfolio, study or work history that are relevant to game development or the discipline you are applying for.</a:t>
            </a:r>
          </a:p>
          <a:p>
            <a:pPr marL="0" indent="0"/>
            <a:endParaRPr lang="en-US" sz="1600" b="0" dirty="0">
              <a:latin typeface="+mn-lt"/>
            </a:endParaRPr>
          </a:p>
          <a:p>
            <a:pPr marL="0" indent="0"/>
            <a:r>
              <a:rPr lang="en-US" sz="1600" b="0" dirty="0">
                <a:latin typeface="+mn-lt"/>
              </a:rPr>
              <a:t>You can also include:</a:t>
            </a:r>
          </a:p>
          <a:p>
            <a:pPr marL="285750" indent="-285750">
              <a:buFontTx/>
              <a:buChar char="-"/>
            </a:pPr>
            <a:r>
              <a:rPr lang="en-US" sz="1600" b="0" dirty="0">
                <a:latin typeface="+mn-lt"/>
              </a:rPr>
              <a:t>A list of skills &amp; knowledge relevant to game development or becoming a successful student.</a:t>
            </a:r>
          </a:p>
          <a:p>
            <a:pPr marL="285750" indent="-285750">
              <a:buFontTx/>
              <a:buChar char="-"/>
            </a:pPr>
            <a:r>
              <a:rPr lang="en-US" sz="1600" b="0" dirty="0">
                <a:latin typeface="+mn-lt"/>
              </a:rPr>
              <a:t>Activities you currently do to prepare yourself for our study &amp; future in games development.</a:t>
            </a:r>
          </a:p>
          <a:p>
            <a:pPr marL="285750" indent="-285750">
              <a:buFontTx/>
              <a:buChar char="-"/>
            </a:pPr>
            <a:r>
              <a:rPr lang="en-US" sz="1600" b="0" dirty="0">
                <a:latin typeface="+mn-lt"/>
              </a:rPr>
              <a:t>Links to examples of your work or portfolio website (but most important information should be in this presentation).</a:t>
            </a:r>
          </a:p>
          <a:p>
            <a:pPr marL="0" indent="0"/>
            <a:endParaRPr lang="en-US" sz="1600" b="0" dirty="0">
              <a:latin typeface="+mn-lt"/>
            </a:endParaRPr>
          </a:p>
          <a:p>
            <a:pPr marL="0" indent="0"/>
            <a:r>
              <a:rPr lang="en-US" sz="1600" b="0" dirty="0">
                <a:latin typeface="+mn-lt"/>
              </a:rPr>
              <a:t>Insert up to 5 slides here. Images are allowed with a maximum 150-300 words per slide (don’t change font and/or font-size).</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rPr>
              <a:t>C</a:t>
            </a:r>
            <a:endParaRPr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83570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9727-9635-425F-A3B7-269972BA0998}"/>
              </a:ext>
            </a:extLst>
          </p:cNvPr>
          <p:cNvSpPr>
            <a:spLocks noGrp="1"/>
          </p:cNvSpPr>
          <p:nvPr>
            <p:ph type="title"/>
          </p:nvPr>
        </p:nvSpPr>
        <p:spPr/>
        <p:txBody>
          <a:bodyPr/>
          <a:lstStyle/>
          <a:p>
            <a:r>
              <a:rPr lang="en-GB" sz="2000" b="1" dirty="0">
                <a:latin typeface="Roboto" panose="02000000000000000000" pitchFamily="2" charset="0"/>
                <a:ea typeface="Roboto" panose="02000000000000000000" pitchFamily="2" charset="0"/>
              </a:rPr>
              <a:t>(C4) Relevant Portfolio, Skills &amp; Knowledge</a:t>
            </a:r>
            <a:endParaRPr lang="en-US" dirty="0"/>
          </a:p>
        </p:txBody>
      </p:sp>
      <p:sp>
        <p:nvSpPr>
          <p:cNvPr id="4" name="Subtitle 3">
            <a:extLst>
              <a:ext uri="{FF2B5EF4-FFF2-40B4-BE49-F238E27FC236}">
                <a16:creationId xmlns:a16="http://schemas.microsoft.com/office/drawing/2014/main" id="{E0CD686B-ED2A-498B-9187-CAF9ED02712A}"/>
              </a:ext>
            </a:extLst>
          </p:cNvPr>
          <p:cNvSpPr>
            <a:spLocks noGrp="1"/>
          </p:cNvSpPr>
          <p:nvPr>
            <p:ph type="subTitle" idx="1"/>
          </p:nvPr>
        </p:nvSpPr>
        <p:spPr/>
        <p:txBody>
          <a:bodyPr/>
          <a:lstStyle/>
          <a:p>
            <a:r>
              <a:rPr lang="en-US" dirty="0"/>
              <a:t>Tempus.inc</a:t>
            </a:r>
          </a:p>
        </p:txBody>
      </p:sp>
      <p:sp>
        <p:nvSpPr>
          <p:cNvPr id="5" name="Text Placeholder 4">
            <a:extLst>
              <a:ext uri="{FF2B5EF4-FFF2-40B4-BE49-F238E27FC236}">
                <a16:creationId xmlns:a16="http://schemas.microsoft.com/office/drawing/2014/main" id="{7E264359-A0EA-487E-9A9E-9AA96072DB06}"/>
              </a:ext>
            </a:extLst>
          </p:cNvPr>
          <p:cNvSpPr>
            <a:spLocks noGrp="1"/>
          </p:cNvSpPr>
          <p:nvPr>
            <p:ph type="body" idx="3"/>
          </p:nvPr>
        </p:nvSpPr>
        <p:spPr/>
        <p:txBody>
          <a:bodyPr/>
          <a:lstStyle/>
          <a:p>
            <a:pPr marL="165100" indent="0">
              <a:buNone/>
            </a:pPr>
            <a:r>
              <a:rPr lang="en-US" dirty="0"/>
              <a:t>Tempus.inc was a game I made with a friend as our final project for high school. The game is made in Unity and written in C#, mainly because Unity is easier to get into than Unreal Engine is, and C# is offered as the default for Unity. Considering we hadn’t ever used C# before, we thought this would be an interesting learning experience. I do have to comment, the game itself isn’t that good. Especially when we just started out, we made very slow progress and the code we wrote then is very janky, so there’s a few bugs. </a:t>
            </a:r>
          </a:p>
          <a:p>
            <a:pPr marL="165100" indent="0">
              <a:buNone/>
            </a:pPr>
            <a:r>
              <a:rPr lang="en-US" dirty="0"/>
              <a:t>Additionally, the gameplay doesn’t feel quite right, and it has a lot of unnecessary features which could easily have been left out and made the game better for it. The reason these features are here however is because this wasn’t so much a game as it was a way for us to demonstrate our coding skills through a project, and so we added a bunch of features just to showcase that we had the skills to implement said features.</a:t>
            </a:r>
          </a:p>
          <a:p>
            <a:pPr marL="165100" indent="0">
              <a:buNone/>
            </a:pPr>
            <a:r>
              <a:rPr lang="en-US" dirty="0"/>
              <a:t>As I said, I made this game together with a classmate, but I programmed the bulk of the gameplay and the random level generation, alongside making most of the art for the game. (Which, I have to say, I’m very proud of).</a:t>
            </a:r>
          </a:p>
          <a:p>
            <a:pPr marL="165100" indent="0">
              <a:buNone/>
            </a:pPr>
            <a:endParaRPr lang="en-US" dirty="0"/>
          </a:p>
          <a:p>
            <a:pPr marL="165100" indent="0">
              <a:buNone/>
            </a:pPr>
            <a:r>
              <a:rPr lang="en-US" dirty="0"/>
              <a:t>The game itself is a 2D roguelike with random map generation. The player travels through rooms, akin to the map generation in games such as the binding of Isaac, in an attempt to find 3 special rooms, which randomly show up. When the player has found 3 such rooms, they find a final room where they can end the game (There was originally going to be a boss fight here, but it never ended up actually being implemented due to time constraints)</a:t>
            </a:r>
          </a:p>
          <a:p>
            <a:pPr marL="165100" indent="0">
              <a:buNone/>
            </a:pPr>
            <a:endParaRPr lang="en-US" dirty="0"/>
          </a:p>
          <a:p>
            <a:pPr marL="165100" indent="0">
              <a:buNone/>
            </a:pPr>
            <a:r>
              <a:rPr lang="en-US" dirty="0"/>
              <a:t>Link to the itch.io page:</a:t>
            </a:r>
          </a:p>
          <a:p>
            <a:pPr marL="165100" indent="0">
              <a:buNone/>
            </a:pPr>
            <a:r>
              <a:rPr lang="en-US" dirty="0">
                <a:hlinkClick r:id="rId2"/>
              </a:rPr>
              <a:t>https://santer.itch.io/tempus-inc</a:t>
            </a:r>
            <a:endParaRPr lang="en-US" dirty="0"/>
          </a:p>
          <a:p>
            <a:pPr marL="165100" indent="0">
              <a:buNone/>
            </a:pPr>
            <a:r>
              <a:rPr lang="en-US" dirty="0"/>
              <a:t>The password is ‘Password’. </a:t>
            </a:r>
            <a:br>
              <a:rPr lang="en-US" dirty="0"/>
            </a:br>
            <a:endParaRPr lang="en-US" dirty="0"/>
          </a:p>
          <a:p>
            <a:endParaRPr lang="en-US" dirty="0"/>
          </a:p>
          <a:p>
            <a:endParaRPr lang="en-US" dirty="0"/>
          </a:p>
        </p:txBody>
      </p:sp>
      <p:sp>
        <p:nvSpPr>
          <p:cNvPr id="6" name="Title 5">
            <a:extLst>
              <a:ext uri="{FF2B5EF4-FFF2-40B4-BE49-F238E27FC236}">
                <a16:creationId xmlns:a16="http://schemas.microsoft.com/office/drawing/2014/main" id="{EDD0C2E8-5880-4CD3-B8D3-5D61D706D530}"/>
              </a:ext>
            </a:extLst>
          </p:cNvPr>
          <p:cNvSpPr>
            <a:spLocks noGrp="1"/>
          </p:cNvSpPr>
          <p:nvPr>
            <p:ph type="title" idx="4"/>
          </p:nvPr>
        </p:nvSpPr>
        <p:spPr/>
        <p:txBody>
          <a:bodyPr/>
          <a:lstStyle/>
          <a:p>
            <a:r>
              <a:rPr lang="en-US" dirty="0"/>
              <a:t>C</a:t>
            </a:r>
          </a:p>
        </p:txBody>
      </p:sp>
    </p:spTree>
    <p:extLst>
      <p:ext uri="{BB962C8B-B14F-4D97-AF65-F5344CB8AC3E}">
        <p14:creationId xmlns:p14="http://schemas.microsoft.com/office/powerpoint/2010/main" val="4077394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9727-9635-425F-A3B7-269972BA0998}"/>
              </a:ext>
            </a:extLst>
          </p:cNvPr>
          <p:cNvSpPr>
            <a:spLocks noGrp="1"/>
          </p:cNvSpPr>
          <p:nvPr>
            <p:ph type="title"/>
          </p:nvPr>
        </p:nvSpPr>
        <p:spPr/>
        <p:txBody>
          <a:bodyPr/>
          <a:lstStyle/>
          <a:p>
            <a:r>
              <a:rPr lang="en-GB" sz="2000" b="1" dirty="0">
                <a:latin typeface="Roboto" panose="02000000000000000000" pitchFamily="2" charset="0"/>
                <a:ea typeface="Roboto" panose="02000000000000000000" pitchFamily="2" charset="0"/>
              </a:rPr>
              <a:t>(C4) Relevant Portfolio, Skills &amp; Knowledge</a:t>
            </a:r>
            <a:endParaRPr lang="en-US" dirty="0"/>
          </a:p>
        </p:txBody>
      </p:sp>
      <p:sp>
        <p:nvSpPr>
          <p:cNvPr id="4" name="Subtitle 3">
            <a:extLst>
              <a:ext uri="{FF2B5EF4-FFF2-40B4-BE49-F238E27FC236}">
                <a16:creationId xmlns:a16="http://schemas.microsoft.com/office/drawing/2014/main" id="{E0CD686B-ED2A-498B-9187-CAF9ED02712A}"/>
              </a:ext>
            </a:extLst>
          </p:cNvPr>
          <p:cNvSpPr>
            <a:spLocks noGrp="1"/>
          </p:cNvSpPr>
          <p:nvPr>
            <p:ph type="subTitle" idx="1"/>
          </p:nvPr>
        </p:nvSpPr>
        <p:spPr>
          <a:xfrm>
            <a:off x="182880" y="572700"/>
            <a:ext cx="5486400" cy="402300"/>
          </a:xfrm>
        </p:spPr>
        <p:txBody>
          <a:bodyPr/>
          <a:lstStyle/>
          <a:p>
            <a:r>
              <a:rPr lang="en-US" dirty="0"/>
              <a:t>Skills</a:t>
            </a:r>
          </a:p>
        </p:txBody>
      </p:sp>
      <p:sp>
        <p:nvSpPr>
          <p:cNvPr id="5" name="Text Placeholder 4">
            <a:extLst>
              <a:ext uri="{FF2B5EF4-FFF2-40B4-BE49-F238E27FC236}">
                <a16:creationId xmlns:a16="http://schemas.microsoft.com/office/drawing/2014/main" id="{7E264359-A0EA-487E-9A9E-9AA96072DB06}"/>
              </a:ext>
            </a:extLst>
          </p:cNvPr>
          <p:cNvSpPr>
            <a:spLocks noGrp="1"/>
          </p:cNvSpPr>
          <p:nvPr>
            <p:ph type="body" idx="3"/>
          </p:nvPr>
        </p:nvSpPr>
        <p:spPr>
          <a:xfrm>
            <a:off x="182880" y="848718"/>
            <a:ext cx="5486400" cy="3895200"/>
          </a:xfrm>
        </p:spPr>
        <p:txBody>
          <a:bodyPr/>
          <a:lstStyle/>
          <a:p>
            <a:r>
              <a:rPr lang="en-US" dirty="0"/>
              <a:t>Quick and adept learner, being able to quickly understand new concepts.</a:t>
            </a:r>
          </a:p>
          <a:p>
            <a:endParaRPr lang="en-US" dirty="0"/>
          </a:p>
          <a:p>
            <a:r>
              <a:rPr lang="en-US" dirty="0"/>
              <a:t>Incredibly motivated to start working on games.</a:t>
            </a:r>
          </a:p>
          <a:p>
            <a:pPr marL="165100" indent="0">
              <a:buNone/>
            </a:pPr>
            <a:endParaRPr lang="en-US" dirty="0"/>
          </a:p>
          <a:p>
            <a:r>
              <a:rPr lang="en-US" dirty="0"/>
              <a:t>Experience with the following languages, either through school or through hobby work, in no particular order:</a:t>
            </a:r>
            <a:br>
              <a:rPr lang="en-US" dirty="0"/>
            </a:br>
            <a:r>
              <a:rPr lang="en-US" dirty="0"/>
              <a:t>    -C#</a:t>
            </a:r>
            <a:br>
              <a:rPr lang="en-US" dirty="0"/>
            </a:br>
            <a:r>
              <a:rPr lang="en-US" dirty="0"/>
              <a:t>    -C/C++</a:t>
            </a:r>
            <a:br>
              <a:rPr lang="en-US" dirty="0"/>
            </a:br>
            <a:r>
              <a:rPr lang="en-US" dirty="0"/>
              <a:t>    -CSS/HTML</a:t>
            </a:r>
            <a:br>
              <a:rPr lang="en-US" dirty="0"/>
            </a:br>
            <a:r>
              <a:rPr lang="en-US" dirty="0"/>
              <a:t>    -Java</a:t>
            </a:r>
            <a:br>
              <a:rPr lang="en-US" dirty="0"/>
            </a:br>
            <a:r>
              <a:rPr lang="en-US" dirty="0"/>
              <a:t>    -</a:t>
            </a:r>
            <a:r>
              <a:rPr lang="en-US" dirty="0" err="1"/>
              <a:t>Javascript</a:t>
            </a:r>
            <a:br>
              <a:rPr lang="en-US" dirty="0"/>
            </a:br>
            <a:r>
              <a:rPr lang="en-US" dirty="0"/>
              <a:t>    -Python</a:t>
            </a:r>
            <a:br>
              <a:rPr lang="en-US" dirty="0"/>
            </a:br>
            <a:r>
              <a:rPr lang="en-US" dirty="0"/>
              <a:t>    -SQL</a:t>
            </a:r>
            <a:br>
              <a:rPr lang="en-US" dirty="0"/>
            </a:br>
            <a:r>
              <a:rPr lang="en-US" dirty="0"/>
              <a:t>    -</a:t>
            </a:r>
            <a:r>
              <a:rPr lang="en-US" dirty="0" err="1"/>
              <a:t>VB.Net</a:t>
            </a:r>
            <a:endParaRPr lang="en-US" dirty="0"/>
          </a:p>
          <a:p>
            <a:endParaRPr lang="en-US" dirty="0"/>
          </a:p>
          <a:p>
            <a:r>
              <a:rPr lang="en-US" dirty="0"/>
              <a:t>Only few of these are applicable to game programming, but I thought to list them all, if just to prove that I’m interested in learning new things</a:t>
            </a:r>
          </a:p>
          <a:p>
            <a:endParaRPr lang="en-US" dirty="0"/>
          </a:p>
          <a:p>
            <a:r>
              <a:rPr lang="en-US" dirty="0"/>
              <a:t>Decently experienced with Unity (although we’ll be using Unreal Engine, I imagine some of the skills garnered from toying with unity will still translate)</a:t>
            </a:r>
          </a:p>
          <a:p>
            <a:endParaRPr lang="en-US" dirty="0"/>
          </a:p>
          <a:p>
            <a:r>
              <a:rPr lang="en-US" dirty="0"/>
              <a:t>Creative, both in problem solving as in art/storytelling</a:t>
            </a:r>
          </a:p>
          <a:p>
            <a:endParaRPr lang="en-US" dirty="0"/>
          </a:p>
          <a:p>
            <a:r>
              <a:rPr lang="en-US" dirty="0"/>
              <a:t>Decently expansive knowledge about design and moderate artistic skills (these are not applicable to the study, but given my goal of starting an indie studio, these two might come in handy)</a:t>
            </a:r>
          </a:p>
          <a:p>
            <a:endParaRPr lang="en-US" dirty="0"/>
          </a:p>
        </p:txBody>
      </p:sp>
      <p:sp>
        <p:nvSpPr>
          <p:cNvPr id="6" name="Title 5">
            <a:extLst>
              <a:ext uri="{FF2B5EF4-FFF2-40B4-BE49-F238E27FC236}">
                <a16:creationId xmlns:a16="http://schemas.microsoft.com/office/drawing/2014/main" id="{EDD0C2E8-5880-4CD3-B8D3-5D61D706D530}"/>
              </a:ext>
            </a:extLst>
          </p:cNvPr>
          <p:cNvSpPr>
            <a:spLocks noGrp="1"/>
          </p:cNvSpPr>
          <p:nvPr>
            <p:ph type="title" idx="4"/>
          </p:nvPr>
        </p:nvSpPr>
        <p:spPr/>
        <p:txBody>
          <a:bodyPr/>
          <a:lstStyle/>
          <a:p>
            <a:r>
              <a:rPr lang="en-US" dirty="0"/>
              <a:t>C</a:t>
            </a:r>
          </a:p>
        </p:txBody>
      </p:sp>
    </p:spTree>
    <p:extLst>
      <p:ext uri="{BB962C8B-B14F-4D97-AF65-F5344CB8AC3E}">
        <p14:creationId xmlns:p14="http://schemas.microsoft.com/office/powerpoint/2010/main" val="555247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Roboto" panose="02000000000000000000" pitchFamily="2" charset="0"/>
                <a:ea typeface="Roboto" panose="02000000000000000000" pitchFamily="2" charset="0"/>
              </a:rPr>
              <a:t>End of Presentation</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t>Thank you for participating in the intake for</a:t>
            </a:r>
          </a:p>
          <a:p>
            <a:pPr marL="0" lvl="0" indent="0" algn="l" rtl="0">
              <a:spcBef>
                <a:spcPts val="0"/>
              </a:spcBef>
              <a:spcAft>
                <a:spcPts val="0"/>
              </a:spcAft>
              <a:buNone/>
            </a:pPr>
            <a:r>
              <a:rPr lang="en-GB" sz="1200" dirty="0"/>
              <a:t>Games @ Breda University of Applied Sciences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extLst>
      <p:ext uri="{BB962C8B-B14F-4D97-AF65-F5344CB8AC3E}">
        <p14:creationId xmlns:p14="http://schemas.microsoft.com/office/powerpoint/2010/main" val="63461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8" name="Google Shape;118;p15"/>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b="1" dirty="0">
                <a:latin typeface="Roboto" panose="02000000000000000000" pitchFamily="2" charset="0"/>
                <a:ea typeface="Roboto" panose="02000000000000000000" pitchFamily="2" charset="0"/>
              </a:rPr>
              <a:t>Section A – Motivation</a:t>
            </a:r>
          </a:p>
          <a:p>
            <a:pPr marL="2540" lvl="0" indent="0" algn="l" rtl="0">
              <a:spcBef>
                <a:spcPts val="0"/>
              </a:spcBef>
              <a:spcAft>
                <a:spcPts val="0"/>
              </a:spcAft>
              <a:buSzPts val="1400"/>
              <a:buNone/>
            </a:pPr>
            <a:endParaRPr lang="en-GB" sz="1200" dirty="0">
              <a:latin typeface="Roboto" panose="02000000000000000000" pitchFamily="2" charset="0"/>
              <a:ea typeface="Roboto" panose="02000000000000000000" pitchFamily="2" charset="0"/>
            </a:endParaRP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A1 Why </a:t>
            </a:r>
            <a:r>
              <a:rPr lang="en-GB" sz="1200" dirty="0" err="1">
                <a:latin typeface="Roboto" panose="02000000000000000000" pitchFamily="2" charset="0"/>
                <a:ea typeface="Roboto" panose="02000000000000000000" pitchFamily="2" charset="0"/>
              </a:rPr>
              <a:t>Games@BUas</a:t>
            </a:r>
            <a:endParaRPr lang="en-GB" sz="1200" dirty="0">
              <a:latin typeface="Roboto" panose="02000000000000000000" pitchFamily="2" charset="0"/>
              <a:ea typeface="Roboto" panose="02000000000000000000" pitchFamily="2" charset="0"/>
            </a:endParaRP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A2 Future Career Ambition</a:t>
            </a: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A3 Interview</a:t>
            </a:r>
          </a:p>
          <a:p>
            <a:pPr marL="2540" lvl="0" indent="0" algn="l" rtl="0">
              <a:spcBef>
                <a:spcPts val="0"/>
              </a:spcBef>
              <a:spcAft>
                <a:spcPts val="0"/>
              </a:spcAft>
              <a:buSzPts val="1400"/>
              <a:buNone/>
            </a:pPr>
            <a:endParaRPr lang="en-GB" sz="1200" dirty="0">
              <a:latin typeface="Roboto" panose="02000000000000000000" pitchFamily="2" charset="0"/>
              <a:ea typeface="Roboto" panose="02000000000000000000" pitchFamily="2" charset="0"/>
            </a:endParaRPr>
          </a:p>
          <a:p>
            <a:pPr marL="2540" lvl="0" indent="0" algn="l" rtl="0">
              <a:spcBef>
                <a:spcPts val="0"/>
              </a:spcBef>
              <a:spcAft>
                <a:spcPts val="0"/>
              </a:spcAft>
              <a:buSzPts val="1400"/>
              <a:buNone/>
            </a:pPr>
            <a:endParaRPr lang="en-GB" sz="1200" dirty="0">
              <a:latin typeface="Roboto" panose="02000000000000000000" pitchFamily="2" charset="0"/>
              <a:ea typeface="Roboto" panose="02000000000000000000" pitchFamily="2" charset="0"/>
            </a:endParaRPr>
          </a:p>
          <a:p>
            <a:pPr marL="2540" lvl="0" indent="0" algn="l" rtl="0">
              <a:spcBef>
                <a:spcPts val="0"/>
              </a:spcBef>
              <a:spcAft>
                <a:spcPts val="0"/>
              </a:spcAft>
              <a:buSzPts val="1400"/>
              <a:buNone/>
            </a:pPr>
            <a:r>
              <a:rPr lang="en-GB" sz="1200" b="1" dirty="0">
                <a:latin typeface="Roboto" panose="02000000000000000000" pitchFamily="2" charset="0"/>
                <a:ea typeface="Roboto" panose="02000000000000000000" pitchFamily="2" charset="0"/>
              </a:rPr>
              <a:t>Section B - Suitability</a:t>
            </a:r>
          </a:p>
          <a:p>
            <a:pPr marL="2540" lvl="0" indent="0" algn="l" rtl="0">
              <a:spcBef>
                <a:spcPts val="0"/>
              </a:spcBef>
              <a:spcAft>
                <a:spcPts val="0"/>
              </a:spcAft>
              <a:buSzPts val="1400"/>
              <a:buNone/>
            </a:pPr>
            <a:endParaRPr lang="en-GB" sz="1200" dirty="0">
              <a:latin typeface="Roboto" panose="02000000000000000000" pitchFamily="2" charset="0"/>
              <a:ea typeface="Roboto" panose="02000000000000000000" pitchFamily="2" charset="0"/>
            </a:endParaRP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B1 Study Skills &amp; Reflection</a:t>
            </a: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B2 Best Teamwork Examples</a:t>
            </a: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B3 Other Interests</a:t>
            </a: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B4 Documentation &amp; Written English</a:t>
            </a:r>
          </a:p>
          <a:p>
            <a:pPr marL="2540" lvl="0" indent="0" algn="l" rtl="0">
              <a:spcBef>
                <a:spcPts val="0"/>
              </a:spcBef>
              <a:spcAft>
                <a:spcPts val="0"/>
              </a:spcAft>
              <a:buSzPts val="1400"/>
              <a:buNone/>
            </a:pPr>
            <a:endParaRPr lang="en-GB" sz="1200" dirty="0">
              <a:latin typeface="Roboto" panose="02000000000000000000" pitchFamily="2" charset="0"/>
              <a:ea typeface="Roboto" panose="02000000000000000000" pitchFamily="2" charset="0"/>
            </a:endParaRPr>
          </a:p>
          <a:p>
            <a:pPr marL="2540" lvl="0" indent="0" algn="l" rtl="0">
              <a:spcBef>
                <a:spcPts val="0"/>
              </a:spcBef>
              <a:spcAft>
                <a:spcPts val="0"/>
              </a:spcAft>
              <a:buSzPts val="1400"/>
              <a:buNone/>
            </a:pPr>
            <a:endParaRPr lang="en-GB" sz="1200" dirty="0">
              <a:latin typeface="Roboto" panose="02000000000000000000" pitchFamily="2" charset="0"/>
              <a:ea typeface="Roboto" panose="02000000000000000000" pitchFamily="2" charset="0"/>
            </a:endParaRPr>
          </a:p>
          <a:p>
            <a:pPr marL="0" lvl="0" indent="0" algn="l" rtl="0">
              <a:spcBef>
                <a:spcPts val="0"/>
              </a:spcBef>
              <a:spcAft>
                <a:spcPts val="0"/>
              </a:spcAft>
              <a:buNone/>
            </a:pPr>
            <a:r>
              <a:rPr lang="en-GB" sz="1200" b="1" dirty="0">
                <a:latin typeface="Roboto" panose="02000000000000000000" pitchFamily="2" charset="0"/>
                <a:ea typeface="Roboto" panose="02000000000000000000" pitchFamily="2" charset="0"/>
              </a:rPr>
              <a:t>Section C - Portfolio/Assignments/Tests</a:t>
            </a:r>
          </a:p>
          <a:p>
            <a:pPr marL="2540" lvl="0" indent="0" algn="l" rtl="0">
              <a:spcBef>
                <a:spcPts val="0"/>
              </a:spcBef>
              <a:spcAft>
                <a:spcPts val="0"/>
              </a:spcAft>
              <a:buSzPts val="1400"/>
              <a:buNone/>
            </a:pPr>
            <a:endParaRPr lang="en-GB" sz="1200" dirty="0">
              <a:latin typeface="Roboto" panose="02000000000000000000" pitchFamily="2" charset="0"/>
              <a:ea typeface="Roboto" panose="02000000000000000000" pitchFamily="2" charset="0"/>
            </a:endParaRP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C1/2 Variation Assignments</a:t>
            </a: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C3 Assignment Reflection</a:t>
            </a:r>
          </a:p>
          <a:p>
            <a:pPr marL="2540" lvl="0" indent="0" algn="l" rtl="0">
              <a:spcBef>
                <a:spcPts val="0"/>
              </a:spcBef>
              <a:spcAft>
                <a:spcPts val="0"/>
              </a:spcAft>
              <a:buSzPts val="1400"/>
              <a:buNone/>
            </a:pPr>
            <a:r>
              <a:rPr lang="en-GB" sz="1200" dirty="0">
                <a:latin typeface="Roboto" panose="02000000000000000000" pitchFamily="2" charset="0"/>
                <a:ea typeface="Roboto" panose="02000000000000000000" pitchFamily="2" charset="0"/>
              </a:rPr>
              <a:t>C4 Relevant Portfolio, Skills &amp; Knowledge</a:t>
            </a:r>
          </a:p>
        </p:txBody>
      </p:sp>
      <p:sp>
        <p:nvSpPr>
          <p:cNvPr id="7" name="Google Shape;109;p14">
            <a:extLst>
              <a:ext uri="{FF2B5EF4-FFF2-40B4-BE49-F238E27FC236}">
                <a16:creationId xmlns:a16="http://schemas.microsoft.com/office/drawing/2014/main" id="{56251741-84F5-4D27-88A9-62D777114022}"/>
              </a:ext>
            </a:extLst>
          </p:cNvPr>
          <p:cNvSpPr txBox="1">
            <a:spLocks/>
          </p:cNvSpPr>
          <p:nvPr/>
        </p:nvSpPr>
        <p:spPr>
          <a:xfrm>
            <a:off x="182880" y="2926080"/>
            <a:ext cx="2743200" cy="155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Light"/>
              <a:buNone/>
              <a:defRPr sz="3000" b="0" i="0" u="none" strike="noStrike" cap="none">
                <a:solidFill>
                  <a:srgbClr val="FFFFFF"/>
                </a:solidFill>
                <a:latin typeface="Roboto Light"/>
                <a:ea typeface="Roboto Light"/>
                <a:cs typeface="Roboto Light"/>
                <a:sym typeface="Roboto Light"/>
              </a:defRPr>
            </a:lvl1pPr>
            <a:lvl2pPr marR="0" lvl="1" algn="ctr" rtl="0">
              <a:lnSpc>
                <a:spcPct val="100000"/>
              </a:lnSpc>
              <a:spcBef>
                <a:spcPts val="0"/>
              </a:spcBef>
              <a:spcAft>
                <a:spcPts val="0"/>
              </a:spcAft>
              <a:buClr>
                <a:srgbClr val="EC781C"/>
              </a:buClr>
              <a:buSzPts val="3800"/>
              <a:buFont typeface="Alfa Slab One"/>
              <a:buNone/>
              <a:defRPr sz="3800" b="0" i="0" u="none" strike="noStrike" cap="none">
                <a:solidFill>
                  <a:srgbClr val="EC781C"/>
                </a:solidFill>
                <a:latin typeface="Alfa Slab One"/>
                <a:ea typeface="Alfa Slab One"/>
                <a:cs typeface="Alfa Slab One"/>
                <a:sym typeface="Alfa Slab One"/>
              </a:defRPr>
            </a:lvl2pPr>
            <a:lvl3pPr marR="0" lvl="2" algn="ctr" rtl="0">
              <a:lnSpc>
                <a:spcPct val="100000"/>
              </a:lnSpc>
              <a:spcBef>
                <a:spcPts val="0"/>
              </a:spcBef>
              <a:spcAft>
                <a:spcPts val="0"/>
              </a:spcAft>
              <a:buClr>
                <a:srgbClr val="EC781C"/>
              </a:buClr>
              <a:buSzPts val="3800"/>
              <a:buFont typeface="Alfa Slab One"/>
              <a:buNone/>
              <a:defRPr sz="3800" b="0" i="0" u="none" strike="noStrike" cap="none">
                <a:solidFill>
                  <a:srgbClr val="EC781C"/>
                </a:solidFill>
                <a:latin typeface="Alfa Slab One"/>
                <a:ea typeface="Alfa Slab One"/>
                <a:cs typeface="Alfa Slab One"/>
                <a:sym typeface="Alfa Slab One"/>
              </a:defRPr>
            </a:lvl3pPr>
            <a:lvl4pPr marR="0" lvl="3" algn="ctr" rtl="0">
              <a:lnSpc>
                <a:spcPct val="100000"/>
              </a:lnSpc>
              <a:spcBef>
                <a:spcPts val="0"/>
              </a:spcBef>
              <a:spcAft>
                <a:spcPts val="0"/>
              </a:spcAft>
              <a:buClr>
                <a:srgbClr val="EC781C"/>
              </a:buClr>
              <a:buSzPts val="3800"/>
              <a:buFont typeface="Alfa Slab One"/>
              <a:buNone/>
              <a:defRPr sz="3800" b="0" i="0" u="none" strike="noStrike" cap="none">
                <a:solidFill>
                  <a:srgbClr val="EC781C"/>
                </a:solidFill>
                <a:latin typeface="Alfa Slab One"/>
                <a:ea typeface="Alfa Slab One"/>
                <a:cs typeface="Alfa Slab One"/>
                <a:sym typeface="Alfa Slab One"/>
              </a:defRPr>
            </a:lvl4pPr>
            <a:lvl5pPr marR="0" lvl="4" algn="ctr" rtl="0">
              <a:lnSpc>
                <a:spcPct val="100000"/>
              </a:lnSpc>
              <a:spcBef>
                <a:spcPts val="0"/>
              </a:spcBef>
              <a:spcAft>
                <a:spcPts val="0"/>
              </a:spcAft>
              <a:buClr>
                <a:srgbClr val="EC781C"/>
              </a:buClr>
              <a:buSzPts val="3800"/>
              <a:buFont typeface="Alfa Slab One"/>
              <a:buNone/>
              <a:defRPr sz="3800" b="0" i="0" u="none" strike="noStrike" cap="none">
                <a:solidFill>
                  <a:srgbClr val="EC781C"/>
                </a:solidFill>
                <a:latin typeface="Alfa Slab One"/>
                <a:ea typeface="Alfa Slab One"/>
                <a:cs typeface="Alfa Slab One"/>
                <a:sym typeface="Alfa Slab One"/>
              </a:defRPr>
            </a:lvl5pPr>
            <a:lvl6pPr marR="0" lvl="5" algn="ctr" rtl="0">
              <a:lnSpc>
                <a:spcPct val="100000"/>
              </a:lnSpc>
              <a:spcBef>
                <a:spcPts val="0"/>
              </a:spcBef>
              <a:spcAft>
                <a:spcPts val="0"/>
              </a:spcAft>
              <a:buClr>
                <a:srgbClr val="EC781C"/>
              </a:buClr>
              <a:buSzPts val="3800"/>
              <a:buFont typeface="Alfa Slab One"/>
              <a:buNone/>
              <a:defRPr sz="3800" b="0" i="0" u="none" strike="noStrike" cap="none">
                <a:solidFill>
                  <a:srgbClr val="EC781C"/>
                </a:solidFill>
                <a:latin typeface="Alfa Slab One"/>
                <a:ea typeface="Alfa Slab One"/>
                <a:cs typeface="Alfa Slab One"/>
                <a:sym typeface="Alfa Slab One"/>
              </a:defRPr>
            </a:lvl6pPr>
            <a:lvl7pPr marR="0" lvl="6" algn="ctr" rtl="0">
              <a:lnSpc>
                <a:spcPct val="100000"/>
              </a:lnSpc>
              <a:spcBef>
                <a:spcPts val="0"/>
              </a:spcBef>
              <a:spcAft>
                <a:spcPts val="0"/>
              </a:spcAft>
              <a:buClr>
                <a:srgbClr val="EC781C"/>
              </a:buClr>
              <a:buSzPts val="3800"/>
              <a:buFont typeface="Alfa Slab One"/>
              <a:buNone/>
              <a:defRPr sz="3800" b="0" i="0" u="none" strike="noStrike" cap="none">
                <a:solidFill>
                  <a:srgbClr val="EC781C"/>
                </a:solidFill>
                <a:latin typeface="Alfa Slab One"/>
                <a:ea typeface="Alfa Slab One"/>
                <a:cs typeface="Alfa Slab One"/>
                <a:sym typeface="Alfa Slab One"/>
              </a:defRPr>
            </a:lvl7pPr>
            <a:lvl8pPr marR="0" lvl="7" algn="ctr" rtl="0">
              <a:lnSpc>
                <a:spcPct val="100000"/>
              </a:lnSpc>
              <a:spcBef>
                <a:spcPts val="0"/>
              </a:spcBef>
              <a:spcAft>
                <a:spcPts val="0"/>
              </a:spcAft>
              <a:buClr>
                <a:srgbClr val="EC781C"/>
              </a:buClr>
              <a:buSzPts val="3800"/>
              <a:buFont typeface="Alfa Slab One"/>
              <a:buNone/>
              <a:defRPr sz="3800" b="0" i="0" u="none" strike="noStrike" cap="none">
                <a:solidFill>
                  <a:srgbClr val="EC781C"/>
                </a:solidFill>
                <a:latin typeface="Alfa Slab One"/>
                <a:ea typeface="Alfa Slab One"/>
                <a:cs typeface="Alfa Slab One"/>
                <a:sym typeface="Alfa Slab One"/>
              </a:defRPr>
            </a:lvl8pPr>
            <a:lvl9pPr marR="0" lvl="8" algn="ctr" rtl="0">
              <a:lnSpc>
                <a:spcPct val="100000"/>
              </a:lnSpc>
              <a:spcBef>
                <a:spcPts val="0"/>
              </a:spcBef>
              <a:spcAft>
                <a:spcPts val="0"/>
              </a:spcAft>
              <a:buClr>
                <a:srgbClr val="EC781C"/>
              </a:buClr>
              <a:buSzPts val="3800"/>
              <a:buFont typeface="Alfa Slab One"/>
              <a:buNone/>
              <a:defRPr sz="3800" b="0" i="0" u="none" strike="noStrike" cap="none">
                <a:solidFill>
                  <a:srgbClr val="EC781C"/>
                </a:solidFill>
                <a:latin typeface="Alfa Slab One"/>
                <a:ea typeface="Alfa Slab One"/>
                <a:cs typeface="Alfa Slab One"/>
                <a:sym typeface="Alfa Slab One"/>
              </a:defRPr>
            </a:lvl9pPr>
          </a:lstStyle>
          <a:p>
            <a:pPr marL="0" lvl="0" indent="0" algn="ctr" rtl="0">
              <a:spcBef>
                <a:spcPts val="0"/>
              </a:spcBef>
              <a:spcAft>
                <a:spcPts val="0"/>
              </a:spcAft>
              <a:buNone/>
            </a:pPr>
            <a:r>
              <a:rPr lang="en-GB" dirty="0">
                <a:latin typeface="Roboto" panose="02000000000000000000" pitchFamily="2" charset="0"/>
                <a:ea typeface="Roboto" panose="02000000000000000000" pitchFamily="2" charset="0"/>
              </a:rPr>
              <a:t>Presentation</a:t>
            </a:r>
          </a:p>
          <a:p>
            <a:pPr marL="0" lvl="0" indent="0" algn="ctr" rtl="0">
              <a:spcBef>
                <a:spcPts val="0"/>
              </a:spcBef>
              <a:spcAft>
                <a:spcPts val="0"/>
              </a:spcAft>
              <a:buNone/>
            </a:pPr>
            <a:r>
              <a:rPr lang="en-GB" dirty="0">
                <a:latin typeface="Roboto" panose="02000000000000000000" pitchFamily="2" charset="0"/>
                <a:ea typeface="Roboto" panose="02000000000000000000" pitchFamily="2" charset="0"/>
              </a:rPr>
              <a:t>Structure</a:t>
            </a:r>
          </a:p>
        </p:txBody>
      </p:sp>
      <p:pic>
        <p:nvPicPr>
          <p:cNvPr id="8" name="Google Shape;111;p14">
            <a:extLst>
              <a:ext uri="{FF2B5EF4-FFF2-40B4-BE49-F238E27FC236}">
                <a16:creationId xmlns:a16="http://schemas.microsoft.com/office/drawing/2014/main" id="{CBFEAC56-48A2-43AC-89E6-EF4B5EEB09E1}"/>
              </a:ext>
            </a:extLst>
          </p:cNvPr>
          <p:cNvPicPr preferRelativeResize="0"/>
          <p:nvPr/>
        </p:nvPicPr>
        <p:blipFill>
          <a:blip r:embed="rId3">
            <a:alphaModFix/>
          </a:blip>
          <a:stretch>
            <a:fillRect/>
          </a:stretch>
        </p:blipFill>
        <p:spPr>
          <a:xfrm>
            <a:off x="640080" y="640080"/>
            <a:ext cx="1828800" cy="18196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6000" b="1" dirty="0">
                <a:latin typeface="Roboto" panose="02000000000000000000" pitchFamily="2" charset="0"/>
                <a:ea typeface="Roboto" panose="02000000000000000000" pitchFamily="2" charset="0"/>
              </a:rPr>
              <a:t>Section A</a:t>
            </a:r>
          </a:p>
        </p:txBody>
      </p:sp>
      <p:sp>
        <p:nvSpPr>
          <p:cNvPr id="124" name="Google Shape;124;p16"/>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Motivation (20%)</a:t>
            </a:r>
          </a:p>
        </p:txBody>
      </p:sp>
      <p:sp>
        <p:nvSpPr>
          <p:cNvPr id="125" name="Google Shape;125;p16"/>
          <p:cNvSpPr txBox="1"/>
          <p:nvPr/>
        </p:nvSpPr>
        <p:spPr>
          <a:xfrm>
            <a:off x="-39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4641" y="0"/>
            <a:ext cx="7920000" cy="572700"/>
          </a:xfrm>
          <a:prstGeom prst="rect">
            <a:avLst/>
          </a:prstGeom>
        </p:spPr>
        <p:txBody>
          <a:bodyPr spcFirstLastPara="1" wrap="square" lIns="91425" tIns="91425" rIns="91425" bIns="91425" anchor="ctr" anchorCtr="0">
            <a:noAutofit/>
          </a:bodyPr>
          <a:lstStyle/>
          <a:p>
            <a:r>
              <a:rPr lang="en-GB" b="1" dirty="0">
                <a:latin typeface="Roboto" panose="02000000000000000000" pitchFamily="2" charset="0"/>
                <a:ea typeface="Roboto" panose="02000000000000000000" pitchFamily="2" charset="0"/>
              </a:rPr>
              <a:t>(A1) Why </a:t>
            </a:r>
            <a:r>
              <a:rPr lang="en-GB" sz="2000" b="1" dirty="0" err="1">
                <a:latin typeface="Roboto" panose="02000000000000000000" pitchFamily="2" charset="0"/>
                <a:ea typeface="Roboto" panose="02000000000000000000" pitchFamily="2" charset="0"/>
              </a:rPr>
              <a:t>Games@BUas</a:t>
            </a:r>
            <a:r>
              <a:rPr lang="en-GB" sz="2000" b="1" dirty="0">
                <a:latin typeface="Roboto" panose="02000000000000000000" pitchFamily="2" charset="0"/>
                <a:ea typeface="Roboto" panose="02000000000000000000" pitchFamily="2" charset="0"/>
              </a:rPr>
              <a:t>   </a:t>
            </a:r>
            <a:endParaRPr lang="en-GB" b="1" dirty="0">
              <a:latin typeface="Roboto" panose="02000000000000000000" pitchFamily="2" charset="0"/>
              <a:ea typeface="Roboto" panose="02000000000000000000" pitchFamily="2" charset="0"/>
            </a:endParaRP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US" b="0" dirty="0">
                <a:solidFill>
                  <a:schemeClr val="bg1"/>
                </a:solidFill>
                <a:latin typeface="+mn-lt"/>
              </a:rPr>
              <a:t>I’ve always intended to at some point enter the gaming industry; both creating and programming are passions of mine and working on games has always been the end goal for me. Initially I thought getting a general computer science degree would be the more sensible option, with the intention of going into the gaming industry afterwards, but as I’m currently a year into it I can confidently say that it doesn't feel right. Say I graduate here, the market for game development is incredibly small in Belgium and it’d be a lot more difficult to get into the market without any prior connections or experience, which </a:t>
            </a:r>
            <a:r>
              <a:rPr lang="en-US" b="0" dirty="0" err="1">
                <a:solidFill>
                  <a:schemeClr val="bg1"/>
                </a:solidFill>
                <a:latin typeface="+mn-lt"/>
              </a:rPr>
              <a:t>BUas</a:t>
            </a:r>
            <a:r>
              <a:rPr lang="en-US" b="0" dirty="0">
                <a:solidFill>
                  <a:schemeClr val="bg1"/>
                </a:solidFill>
                <a:latin typeface="+mn-lt"/>
              </a:rPr>
              <a:t> provides. Additionally, the course material isn't exactly what I I'd want to be doing. While I've been able to handle myself perfectly fine, the more theoretical approach really isn't for me. </a:t>
            </a:r>
          </a:p>
          <a:p>
            <a:pPr marL="0" indent="0"/>
            <a:endParaRPr lang="en-US" b="0" dirty="0">
              <a:solidFill>
                <a:schemeClr val="bg1"/>
              </a:solidFill>
              <a:latin typeface="+mn-lt"/>
            </a:endParaRPr>
          </a:p>
          <a:p>
            <a:pPr marL="0" indent="0"/>
            <a:r>
              <a:rPr lang="en-US" b="0" dirty="0">
                <a:solidFill>
                  <a:schemeClr val="bg1"/>
                </a:solidFill>
                <a:latin typeface="+mn-lt"/>
              </a:rPr>
              <a:t>Hence why I started looking into other alternatives, such as </a:t>
            </a:r>
            <a:r>
              <a:rPr lang="en-US" b="0" dirty="0" err="1">
                <a:solidFill>
                  <a:schemeClr val="bg1"/>
                </a:solidFill>
                <a:latin typeface="+mn-lt"/>
              </a:rPr>
              <a:t>BUas</a:t>
            </a:r>
            <a:r>
              <a:rPr lang="en-US" b="0" dirty="0">
                <a:solidFill>
                  <a:schemeClr val="bg1"/>
                </a:solidFill>
                <a:latin typeface="+mn-lt"/>
              </a:rPr>
              <a:t>. When looking into it, it honestly seemed perfect; a focus on self-study, the absence of exams, the connections with gaming companies and the like, it really spoke to me. I've never been the biggest fan of exams, in the sense that knowledge gained through experience rather than through study has always stuck with me much more. Exams tend to be more a memorization test than an actual test of expertise I feel, and I've always been a fan of studying and learning by myself. I learn myself a lot of new stuff regularly, purely out of interest, so I feel like this would be perfect for me.</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A</a:t>
            </a:r>
          </a:p>
        </p:txBody>
      </p:sp>
    </p:spTree>
    <p:extLst>
      <p:ext uri="{BB962C8B-B14F-4D97-AF65-F5344CB8AC3E}">
        <p14:creationId xmlns:p14="http://schemas.microsoft.com/office/powerpoint/2010/main" val="132647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dirty="0">
                <a:latin typeface="Roboto" panose="02000000000000000000" pitchFamily="2" charset="0"/>
                <a:ea typeface="Roboto" panose="02000000000000000000" pitchFamily="2" charset="0"/>
              </a:rPr>
              <a:t>(A2) Future Career Ambition</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US" b="0" dirty="0">
                <a:latin typeface="+mn-lt"/>
              </a:rPr>
              <a:t>Ideally, I’d love to start my own studio. Sadly, I realize that might be unrealistic, or at least very difficult, and that a more realistic career would probably be a programmer in an already established studio. However, given that I start my own studio, the ideal goal would be to finish my studies at </a:t>
            </a:r>
            <a:r>
              <a:rPr lang="en-US" b="0" dirty="0" err="1">
                <a:latin typeface="+mn-lt"/>
              </a:rPr>
              <a:t>BUas</a:t>
            </a:r>
            <a:r>
              <a:rPr lang="en-US" b="0" dirty="0">
                <a:latin typeface="+mn-lt"/>
              </a:rPr>
              <a:t>, first work in the industry a few years to create some connections, fill out my resume so publishers would have more trust in the company and to find people interested in starting a studio (designer(s) and visual artist(s)), then invest a certain amount of money into creating a proof of concept for a first game. With this, we could pitch this idea to publishers (choosing publishers based on past record, reputation, </a:t>
            </a:r>
            <a:r>
              <a:rPr lang="en-US" b="0" dirty="0" err="1">
                <a:latin typeface="+mn-lt"/>
              </a:rPr>
              <a:t>etc</a:t>
            </a:r>
            <a:r>
              <a:rPr lang="en-US" b="0" dirty="0">
                <a:latin typeface="+mn-lt"/>
              </a:rPr>
              <a:t> at places like GDC, for example). </a:t>
            </a:r>
          </a:p>
          <a:p>
            <a:pPr marL="0" indent="0"/>
            <a:endParaRPr lang="en-US" b="0" dirty="0">
              <a:latin typeface="+mn-lt"/>
            </a:endParaRPr>
          </a:p>
          <a:p>
            <a:pPr marL="0" indent="0"/>
            <a:r>
              <a:rPr lang="en-US" b="0" dirty="0">
                <a:latin typeface="+mn-lt"/>
              </a:rPr>
              <a:t>That'd really be the "make or break" of the hypothetical studio; getting a game funded by a publisher would at least start us off somewhere. And this is where attending this school becomes important; given I go through with the plan to start a studio, this school would help a lot in getting me a job at a game development company, after which I could go on to start a studio with the experience gained. And getting into the industry to get this experience is a lot easier given that I attend </a:t>
            </a:r>
            <a:r>
              <a:rPr lang="en-US" b="0" dirty="0" err="1">
                <a:latin typeface="+mn-lt"/>
              </a:rPr>
              <a:t>BUas</a:t>
            </a:r>
            <a:r>
              <a:rPr lang="en-US" b="0" dirty="0">
                <a:latin typeface="+mn-lt"/>
              </a:rPr>
              <a:t>. I know starting a studio is a huge effort, and so is developing a game itself, but I'm incredibly passionate about starting a company and in all honesty, given the scenario that I don't get into </a:t>
            </a:r>
            <a:r>
              <a:rPr lang="en-US" b="0" dirty="0" err="1">
                <a:latin typeface="+mn-lt"/>
              </a:rPr>
              <a:t>BUas</a:t>
            </a:r>
            <a:r>
              <a:rPr lang="en-US" b="0" dirty="0">
                <a:latin typeface="+mn-lt"/>
              </a:rPr>
              <a:t>, I would still attempt to start my own studio or get a job in the gaming industry all the same. It'd be a lot more difficult in that case, however. </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A</a:t>
            </a:r>
          </a:p>
        </p:txBody>
      </p:sp>
    </p:spTree>
    <p:extLst>
      <p:ext uri="{BB962C8B-B14F-4D97-AF65-F5344CB8AC3E}">
        <p14:creationId xmlns:p14="http://schemas.microsoft.com/office/powerpoint/2010/main" val="75615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dirty="0">
                <a:latin typeface="Roboto" panose="02000000000000000000" pitchFamily="2" charset="0"/>
                <a:ea typeface="Roboto" panose="02000000000000000000" pitchFamily="2" charset="0"/>
              </a:rPr>
              <a:t>(A3) Interview</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GB" b="0" u="sng" dirty="0">
                <a:latin typeface="+mn-lt"/>
              </a:rPr>
              <a:t>You do not need to do anything for this slide, this is for information only</a:t>
            </a:r>
            <a:r>
              <a:rPr lang="en-GB" b="0" dirty="0">
                <a:latin typeface="+mn-lt"/>
              </a:rPr>
              <a:t>. If you are successful in pre-selection then you will be invited for an interview. The interview will allow you to show aspects from your portfolio or previous experience for the interview team to explore in more depth. The interview will also demonstrate your current level of spoken English. The interview allows you to demonstrate your motivation for this study along with the professional attitude required of a game developer.</a:t>
            </a:r>
          </a:p>
          <a:p>
            <a:pPr marL="0" indent="0"/>
            <a:endParaRPr lang="en-GB" b="0" dirty="0">
              <a:latin typeface="+mn-lt"/>
            </a:endParaRPr>
          </a:p>
          <a:p>
            <a:pPr marL="0" indent="0"/>
            <a:r>
              <a:rPr lang="en-GB" b="0" dirty="0">
                <a:latin typeface="+mn-lt"/>
              </a:rPr>
              <a:t>The interview will be done online via Microsoft Teams and will take 15 minutes where 5 minutes can be used for you to present with the remaining 10 minutes being a question and answer session.</a:t>
            </a:r>
          </a:p>
          <a:p>
            <a:pPr marL="0" indent="0"/>
            <a:endParaRPr lang="en-GB" b="0" dirty="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latin typeface="Roboto" panose="02000000000000000000" pitchFamily="2" charset="0"/>
                <a:ea typeface="Roboto" panose="02000000000000000000" pitchFamily="2" charset="0"/>
              </a:rPr>
              <a:t>A</a:t>
            </a:r>
          </a:p>
        </p:txBody>
      </p:sp>
    </p:spTree>
    <p:extLst>
      <p:ext uri="{BB962C8B-B14F-4D97-AF65-F5344CB8AC3E}">
        <p14:creationId xmlns:p14="http://schemas.microsoft.com/office/powerpoint/2010/main" val="104448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6000" b="1" dirty="0">
                <a:latin typeface="Roboto" panose="02000000000000000000" pitchFamily="2" charset="0"/>
                <a:ea typeface="Roboto" panose="02000000000000000000" pitchFamily="2" charset="0"/>
              </a:rPr>
              <a:t>Section </a:t>
            </a:r>
            <a:r>
              <a:rPr lang="nl-NL" b="1" dirty="0">
                <a:latin typeface="Roboto" panose="02000000000000000000" pitchFamily="2" charset="0"/>
                <a:ea typeface="Roboto" panose="02000000000000000000" pitchFamily="2" charset="0"/>
              </a:rPr>
              <a:t>B</a:t>
            </a:r>
            <a:endParaRPr lang="nl-NL" sz="6000" b="1" dirty="0">
              <a:latin typeface="Roboto" panose="02000000000000000000" pitchFamily="2" charset="0"/>
              <a:ea typeface="Roboto" panose="02000000000000000000" pitchFamily="2" charset="0"/>
            </a:endParaRPr>
          </a:p>
        </p:txBody>
      </p:sp>
      <p:sp>
        <p:nvSpPr>
          <p:cNvPr id="360" name="Google Shape;360;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Roboto" panose="02000000000000000000" pitchFamily="2" charset="0"/>
                <a:ea typeface="Roboto" panose="02000000000000000000" pitchFamily="2" charset="0"/>
              </a:rPr>
              <a:t>Suitability (30%)</a:t>
            </a:r>
          </a:p>
        </p:txBody>
      </p:sp>
      <p:sp>
        <p:nvSpPr>
          <p:cNvPr id="361" name="Google Shape;361;p40"/>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B</a:t>
            </a:r>
            <a:endParaRPr sz="40000" dirty="0">
              <a:solidFill>
                <a:srgbClr val="99999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latin typeface="Roboto" panose="02000000000000000000" pitchFamily="2" charset="0"/>
                <a:ea typeface="Roboto" panose="02000000000000000000" pitchFamily="2" charset="0"/>
              </a:rPr>
              <a:t>(B1) Study Skills &amp; Reflection</a:t>
            </a:r>
          </a:p>
        </p:txBody>
      </p:sp>
      <p:sp>
        <p:nvSpPr>
          <p:cNvPr id="133" name="Google Shape;133;p17"/>
          <p:cNvSpPr txBox="1">
            <a:spLocks noGrp="1"/>
          </p:cNvSpPr>
          <p:nvPr>
            <p:ph type="subTitle" idx="1"/>
          </p:nvPr>
        </p:nvSpPr>
        <p:spPr>
          <a:xfrm>
            <a:off x="3248526" y="667475"/>
            <a:ext cx="5810015" cy="43659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b="0" dirty="0">
                <a:latin typeface="+mn-lt"/>
              </a:rPr>
              <a:t>Please use this space to reflect on your scores. Do you recognize the results? Can you give examples why? How might the results affect your study? How do they reflect how you work in teams?</a:t>
            </a:r>
          </a:p>
          <a:p>
            <a:pPr marL="0" lvl="0" indent="0" algn="l" rtl="0">
              <a:spcBef>
                <a:spcPts val="0"/>
              </a:spcBef>
              <a:spcAft>
                <a:spcPts val="0"/>
              </a:spcAft>
              <a:buNone/>
            </a:pPr>
            <a:endParaRPr lang="en-GB" sz="1000" b="0" dirty="0">
              <a:latin typeface="+mn-lt"/>
            </a:endParaRPr>
          </a:p>
          <a:p>
            <a:pPr marL="0" indent="0"/>
            <a:r>
              <a:rPr lang="en-GB" sz="1000" b="0" dirty="0">
                <a:latin typeface="+mn-lt"/>
              </a:rPr>
              <a:t>MAX 150-300 words (do not change font and/or font-size)</a:t>
            </a:r>
          </a:p>
          <a:p>
            <a:pPr marL="0" indent="0"/>
            <a:endParaRPr lang="en-GB" sz="1000" b="0" dirty="0">
              <a:latin typeface="+mn-lt"/>
            </a:endParaRPr>
          </a:p>
          <a:p>
            <a:pPr marL="0" lvl="0" indent="0" algn="l" rtl="0">
              <a:spcBef>
                <a:spcPts val="0"/>
              </a:spcBef>
              <a:spcAft>
                <a:spcPts val="0"/>
              </a:spcAft>
              <a:buNone/>
            </a:pPr>
            <a:r>
              <a:rPr lang="en-US" sz="1000" b="0" dirty="0">
                <a:latin typeface="+mn-lt"/>
              </a:rPr>
              <a:t>I agree with most of this; I tend to be very open to new experiences, which is reflected through the various projects, hobbies and interests I occasionally dive into, which have a lot of variation among them, going from cryptocurrency bots made in python (which is the project I’m going to start working on next) to learning how to draw, which I’ve been doing for the last few years now.</a:t>
            </a:r>
          </a:p>
          <a:p>
            <a:pPr marL="0" lvl="0" indent="0" algn="l" rtl="0">
              <a:spcBef>
                <a:spcPts val="0"/>
              </a:spcBef>
              <a:spcAft>
                <a:spcPts val="0"/>
              </a:spcAft>
              <a:buNone/>
            </a:pPr>
            <a:endParaRPr lang="en-US" sz="1000" b="0" dirty="0">
              <a:latin typeface="+mn-lt"/>
            </a:endParaRPr>
          </a:p>
          <a:p>
            <a:pPr marL="0" lvl="0" indent="0" algn="l" rtl="0">
              <a:spcBef>
                <a:spcPts val="0"/>
              </a:spcBef>
              <a:spcAft>
                <a:spcPts val="0"/>
              </a:spcAft>
              <a:buNone/>
            </a:pPr>
            <a:r>
              <a:rPr lang="en-US" sz="1000" b="0" dirty="0">
                <a:latin typeface="+mn-lt"/>
              </a:rPr>
              <a:t>My work ethic could use some work however; while I like working on projects that interest me, I tend to easily get distracted which leaves me to not be as efficient as I could be. This will then result in small, panic-induced bursts of work which happen at irregular intervals. During these bursts of work, granted I’ll get a lot of work done, but I’d prefer to iron out the irregular schedule. I try to set boundaries for myself, allocating certain dates and hours of the day as dedicated work hours where I try my best not to get distracted. This is often a bit detrimental for in the scenario of teamwork as it’s hard for my teammates to know when I’m working, I will admit, but I will always be finished by the deadline. However, doing more work earlier is also a point I am working on.</a:t>
            </a:r>
          </a:p>
          <a:p>
            <a:pPr marL="0" lvl="0" indent="0" algn="l" rtl="0">
              <a:spcBef>
                <a:spcPts val="0"/>
              </a:spcBef>
              <a:spcAft>
                <a:spcPts val="0"/>
              </a:spcAft>
              <a:buNone/>
            </a:pPr>
            <a:endParaRPr lang="en-US" sz="1000" b="0" dirty="0">
              <a:latin typeface="+mn-lt"/>
            </a:endParaRPr>
          </a:p>
          <a:p>
            <a:pPr marL="0" indent="0"/>
            <a:r>
              <a:rPr lang="en-US" sz="1000" b="0" dirty="0">
                <a:latin typeface="+mn-lt"/>
              </a:rPr>
              <a:t>Additionally, I tend to talk to people easily, and I have no problem being very open even at a first meeting. That doesn’t mean I don’t get flustered; drastic changes in social situations often take a bit to get used to (although I don’t usually show much of that), which is reflected by the 40 I have on my natural reactions. On agreeableness; I prefer working alongside people and getting everyone motivated, so I agree with the scores there too.</a:t>
            </a:r>
          </a:p>
          <a:p>
            <a:pPr marL="0" lvl="0" indent="0" algn="l" rtl="0">
              <a:spcBef>
                <a:spcPts val="0"/>
              </a:spcBef>
              <a:spcAft>
                <a:spcPts val="0"/>
              </a:spcAft>
              <a:buNone/>
            </a:pPr>
            <a:endParaRPr lang="en-GB" sz="1000" b="0" dirty="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rPr>
              <a:t>B</a:t>
            </a:r>
            <a:endParaRPr dirty="0">
              <a:latin typeface="Roboto" panose="02000000000000000000" pitchFamily="2" charset="0"/>
              <a:ea typeface="Roboto" panose="02000000000000000000" pitchFamily="2" charset="0"/>
            </a:endParaRPr>
          </a:p>
        </p:txBody>
      </p:sp>
      <p:sp>
        <p:nvSpPr>
          <p:cNvPr id="6" name="Google Shape;133;p17">
            <a:extLst>
              <a:ext uri="{FF2B5EF4-FFF2-40B4-BE49-F238E27FC236}">
                <a16:creationId xmlns:a16="http://schemas.microsoft.com/office/drawing/2014/main" id="{6942B7BC-BD83-42EF-A758-BC02AED838C3}"/>
              </a:ext>
            </a:extLst>
          </p:cNvPr>
          <p:cNvSpPr txBox="1">
            <a:spLocks/>
          </p:cNvSpPr>
          <p:nvPr/>
        </p:nvSpPr>
        <p:spPr>
          <a:xfrm>
            <a:off x="182827" y="994857"/>
            <a:ext cx="2985490" cy="9129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lgn="ctr"/>
            <a:r>
              <a:rPr lang="en-GB" sz="1100" b="0" dirty="0">
                <a:latin typeface="+mn-lt"/>
              </a:rPr>
              <a:t>Please do the test on this website:</a:t>
            </a:r>
          </a:p>
          <a:p>
            <a:pPr marL="0" indent="0" algn="ctr"/>
            <a:r>
              <a:rPr lang="en-GB" sz="1100" b="0" dirty="0">
                <a:latin typeface="+mn-lt"/>
                <a:hlinkClick r:id="rId3"/>
              </a:rPr>
              <a:t>www.123test.com/personality-test/</a:t>
            </a:r>
            <a:endParaRPr lang="en-GB" sz="1100" b="0" dirty="0">
              <a:latin typeface="+mn-lt"/>
            </a:endParaRPr>
          </a:p>
          <a:p>
            <a:pPr marL="0" indent="0" algn="ctr"/>
            <a:endParaRPr lang="en-GB" sz="1100" b="0" dirty="0">
              <a:latin typeface="+mn-lt"/>
            </a:endParaRPr>
          </a:p>
          <a:p>
            <a:pPr marL="0" indent="0" algn="ctr"/>
            <a:r>
              <a:rPr lang="en-GB" sz="1100" b="0" dirty="0">
                <a:latin typeface="+mn-lt"/>
              </a:rPr>
              <a:t>Insert a screenshot of your results below.</a:t>
            </a:r>
          </a:p>
        </p:txBody>
      </p:sp>
      <p:pic>
        <p:nvPicPr>
          <p:cNvPr id="3" name="Picture 2">
            <a:extLst>
              <a:ext uri="{FF2B5EF4-FFF2-40B4-BE49-F238E27FC236}">
                <a16:creationId xmlns:a16="http://schemas.microsoft.com/office/drawing/2014/main" id="{8894308E-314F-44C7-ADEF-F36BAAD6EB21}"/>
              </a:ext>
            </a:extLst>
          </p:cNvPr>
          <p:cNvPicPr>
            <a:picLocks noChangeAspect="1"/>
          </p:cNvPicPr>
          <p:nvPr/>
        </p:nvPicPr>
        <p:blipFill>
          <a:blip r:embed="rId4"/>
          <a:stretch>
            <a:fillRect/>
          </a:stretch>
        </p:blipFill>
        <p:spPr>
          <a:xfrm>
            <a:off x="85459" y="2071185"/>
            <a:ext cx="3230309" cy="1001129"/>
          </a:xfrm>
          <a:prstGeom prst="rect">
            <a:avLst/>
          </a:prstGeom>
        </p:spPr>
      </p:pic>
    </p:spTree>
    <p:extLst>
      <p:ext uri="{BB962C8B-B14F-4D97-AF65-F5344CB8AC3E}">
        <p14:creationId xmlns:p14="http://schemas.microsoft.com/office/powerpoint/2010/main" val="1101366159"/>
      </p:ext>
    </p:extLst>
  </p:cSld>
  <p:clrMapOvr>
    <a:masterClrMapping/>
  </p:clrMapOvr>
</p:sld>
</file>

<file path=ppt/theme/theme1.xml><?xml version="1.0" encoding="utf-8"?>
<a:theme xmlns:a="http://schemas.openxmlformats.org/drawingml/2006/main" name="BUAS Gameday">
  <a:themeElements>
    <a:clrScheme name="Custom 2">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B1C9EF"/>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29B8EAE2E6CC42B083C6EF548D8D13" ma:contentTypeVersion="8" ma:contentTypeDescription="Create a new document." ma:contentTypeScope="" ma:versionID="df3165b12f6506448fd0a692d2834d71">
  <xsd:schema xmlns:xsd="http://www.w3.org/2001/XMLSchema" xmlns:xs="http://www.w3.org/2001/XMLSchema" xmlns:p="http://schemas.microsoft.com/office/2006/metadata/properties" xmlns:ns2="152bb46a-d120-44d3-afc3-7c9c1e71232d" targetNamespace="http://schemas.microsoft.com/office/2006/metadata/properties" ma:root="true" ma:fieldsID="bc29db7767edb96e5fc0253a17edb701" ns2:_="">
    <xsd:import namespace="152bb46a-d120-44d3-afc3-7c9c1e71232d"/>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2bb46a-d120-44d3-afc3-7c9c1e71232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152bb46a-d120-44d3-afc3-7c9c1e71232d" xsi:nil="true"/>
  </documentManagement>
</p:properties>
</file>

<file path=customXml/itemProps1.xml><?xml version="1.0" encoding="utf-8"?>
<ds:datastoreItem xmlns:ds="http://schemas.openxmlformats.org/officeDocument/2006/customXml" ds:itemID="{DC1998DB-6EAC-425B-93C9-6D83CDC3314B}">
  <ds:schemaRefs>
    <ds:schemaRef ds:uri="http://schemas.microsoft.com/sharepoint/v3/contenttype/forms"/>
  </ds:schemaRefs>
</ds:datastoreItem>
</file>

<file path=customXml/itemProps2.xml><?xml version="1.0" encoding="utf-8"?>
<ds:datastoreItem xmlns:ds="http://schemas.openxmlformats.org/officeDocument/2006/customXml" ds:itemID="{87B10136-3FA7-4A09-A3FB-B039000A32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2bb46a-d120-44d3-afc3-7c9c1e712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17813A-CB9D-4903-91FD-6CEFF4A4F5D4}">
  <ds:schemaRefs>
    <ds:schemaRef ds:uri="10dd6bbf-c3dc-4ca3-a830-2e118525d382"/>
    <ds:schemaRef ds:uri="b26250ba-f75e-4f55-b0ed-c4c04853cd3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152bb46a-d120-44d3-afc3-7c9c1e71232d"/>
  </ds:schemaRefs>
</ds:datastoreItem>
</file>

<file path=docProps/app.xml><?xml version="1.0" encoding="utf-8"?>
<Properties xmlns="http://schemas.openxmlformats.org/officeDocument/2006/extended-properties" xmlns:vt="http://schemas.openxmlformats.org/officeDocument/2006/docPropsVTypes">
  <Template/>
  <TotalTime>3134</TotalTime>
  <Words>4003</Words>
  <Application>Microsoft Office PowerPoint</Application>
  <PresentationFormat>On-screen Show (16:9)</PresentationFormat>
  <Paragraphs>184</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Roboto</vt:lpstr>
      <vt:lpstr>Arial</vt:lpstr>
      <vt:lpstr>Roboto Thin</vt:lpstr>
      <vt:lpstr>Proxima Nova</vt:lpstr>
      <vt:lpstr>Alfa Slab One</vt:lpstr>
      <vt:lpstr>Roboto Light</vt:lpstr>
      <vt:lpstr>BUAS Gameday</vt:lpstr>
      <vt:lpstr>Falco Van Haut 210543 Applied Computer Science</vt:lpstr>
      <vt:lpstr>How To Use This Template</vt:lpstr>
      <vt:lpstr>PowerPoint Presentation</vt:lpstr>
      <vt:lpstr>Section A</vt:lpstr>
      <vt:lpstr>(A1) Why Games@BUas   </vt:lpstr>
      <vt:lpstr>(A2) Future Career Ambition</vt:lpstr>
      <vt:lpstr>(A3) Interview</vt:lpstr>
      <vt:lpstr>Section B</vt:lpstr>
      <vt:lpstr>(B1) Study Skills &amp; Reflection</vt:lpstr>
      <vt:lpstr>(B2) Best Teamwork Example</vt:lpstr>
      <vt:lpstr>(B3) Other Interests</vt:lpstr>
      <vt:lpstr>(B4) Documentation &amp; Written English</vt:lpstr>
      <vt:lpstr>Section C</vt:lpstr>
      <vt:lpstr>(C1) Programming Assignment - Part One: Programming a C++ Game Images of Your Game</vt:lpstr>
      <vt:lpstr>PowerPoint Presentation</vt:lpstr>
      <vt:lpstr>PowerPoint Presentation</vt:lpstr>
      <vt:lpstr>PowerPoint Presentation</vt:lpstr>
      <vt:lpstr>PowerPoint Presentation</vt:lpstr>
      <vt:lpstr>PowerPoint Presentation</vt:lpstr>
      <vt:lpstr>(C1) Programming Assignment - Part One: Programming a C++ Game Code Snippet and Explanation</vt:lpstr>
      <vt:lpstr>PowerPoint Presentation</vt:lpstr>
      <vt:lpstr>(C1) Programming Assignment - Part One: Programming a C++ Game Rebuild Solution Log</vt:lpstr>
      <vt:lpstr>(C2) Programming Assignment - Part Two: HackerRank Challenge Your HackerRank Details</vt:lpstr>
      <vt:lpstr>(C3) Assignment Reflection</vt:lpstr>
      <vt:lpstr>(C4) Relevant Portfolio, Skills &amp; Knowledge</vt:lpstr>
      <vt:lpstr>(C4) Relevant Portfolio, Skills &amp; Knowledge</vt:lpstr>
      <vt:lpstr>(C4) Relevant Portfolio, Skills &amp; Knowledge</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The Second Coming Jesus Crust</dc:creator>
  <cp:lastModifiedBy>The second coming of Jesus Christ</cp:lastModifiedBy>
  <cp:revision>47</cp:revision>
  <dcterms:modified xsi:type="dcterms:W3CDTF">2021-05-12T19:57:30Z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0x010100CA29B8EAE2E6CC42B083C6EF548D8D13</vt:lpwstr>
  </property>
  <property fmtid="{D5CDD505-2E9C-101B-9397-08002B2CF9AE}" pid="3" name="Order">
    <vt:r8>36800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