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3" r:id="rId8"/>
    <p:sldId id="264" r:id="rId9"/>
    <p:sldId id="265" r:id="rId10"/>
    <p:sldId id="261" r:id="rId11"/>
    <p:sldId id="266" r:id="rId12"/>
    <p:sldId id="267" r:id="rId13"/>
    <p:sldId id="277" r:id="rId14"/>
    <p:sldId id="268" r:id="rId15"/>
    <p:sldId id="269" r:id="rId16"/>
    <p:sldId id="270" r:id="rId17"/>
    <p:sldId id="271" r:id="rId18"/>
    <p:sldId id="272" r:id="rId19"/>
    <p:sldId id="273" r:id="rId20"/>
    <p:sldId id="274" r:id="rId21"/>
    <p:sldId id="275" r:id="rId22"/>
    <p:sldId id="276" r:id="rId23"/>
    <p:sldId id="278" r:id="rId24"/>
    <p:sldId id="279" r:id="rId25"/>
    <p:sldId id="280" r:id="rId26"/>
    <p:sldId id="281" r:id="rId27"/>
    <p:sldId id="282" r:id="rId28"/>
    <p:sldId id="283" r:id="rId29"/>
    <p:sldId id="290" r:id="rId30"/>
    <p:sldId id="284" r:id="rId31"/>
    <p:sldId id="287" r:id="rId32"/>
    <p:sldId id="286" r:id="rId33"/>
    <p:sldId id="288" r:id="rId34"/>
    <p:sldId id="289" r:id="rId35"/>
    <p:sldId id="294" r:id="rId36"/>
    <p:sldId id="295" r:id="rId37"/>
    <p:sldId id="296" r:id="rId38"/>
    <p:sldId id="293" r:id="rId39"/>
    <p:sldId id="297" r:id="rId40"/>
    <p:sldId id="292" r:id="rId41"/>
    <p:sldId id="291" r:id="rId42"/>
    <p:sldId id="299" r:id="rId43"/>
    <p:sldId id="300" r:id="rId44"/>
    <p:sldId id="301" r:id="rId45"/>
    <p:sldId id="30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84AC-171F-ED94-4F1C-E79B693463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BF64D1-5AB2-0263-992F-BF6C424821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95887B-D570-32A0-E2EC-319D5B479848}"/>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5" name="Footer Placeholder 4">
            <a:extLst>
              <a:ext uri="{FF2B5EF4-FFF2-40B4-BE49-F238E27FC236}">
                <a16:creationId xmlns:a16="http://schemas.microsoft.com/office/drawing/2014/main" id="{58924EDA-2A2B-A400-2432-9F54863F6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ED652D-EEC5-ECF6-4B2E-A8A22370EB91}"/>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414968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9349-1436-8405-431B-D653097227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A0240-5C2E-1590-96F6-58869E2ED9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AB54EB-5C1C-A524-F992-509D11595126}"/>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5" name="Footer Placeholder 4">
            <a:extLst>
              <a:ext uri="{FF2B5EF4-FFF2-40B4-BE49-F238E27FC236}">
                <a16:creationId xmlns:a16="http://schemas.microsoft.com/office/drawing/2014/main" id="{E26F2EFA-A3C0-C593-A90E-25D7223B1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5D1FCD-FBC7-8E5C-B2E8-0D52976F2BDE}"/>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59307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84C6C-8766-B697-EA60-9D47D45211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830B2F-0BC4-B3A3-0ABB-9998751BD1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023545-A92B-F9EC-B197-2BF889DFFB4D}"/>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5" name="Footer Placeholder 4">
            <a:extLst>
              <a:ext uri="{FF2B5EF4-FFF2-40B4-BE49-F238E27FC236}">
                <a16:creationId xmlns:a16="http://schemas.microsoft.com/office/drawing/2014/main" id="{08F570BE-3977-FF02-27E4-3D5D77315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9C7B2F-8BFC-B1B9-97FD-132071222624}"/>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290352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7879-964D-9ACB-5AFA-CA8C197393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A3C5C8-961A-2BC2-7586-F1D56DECA9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FBF04-820D-354C-2A65-D89BFFB6D4DC}"/>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5" name="Footer Placeholder 4">
            <a:extLst>
              <a:ext uri="{FF2B5EF4-FFF2-40B4-BE49-F238E27FC236}">
                <a16:creationId xmlns:a16="http://schemas.microsoft.com/office/drawing/2014/main" id="{AF0E1314-2D14-D2EF-9D2A-0B49B1EDB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A11655-1279-0A07-8753-4D3F4D0A98D3}"/>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343167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C2BE-C26D-1986-C8BB-6FB89C22E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8ED64-5223-94E9-5F22-8C9425689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03379F-BEF2-364E-1B5F-ED390FCDFE15}"/>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5" name="Footer Placeholder 4">
            <a:extLst>
              <a:ext uri="{FF2B5EF4-FFF2-40B4-BE49-F238E27FC236}">
                <a16:creationId xmlns:a16="http://schemas.microsoft.com/office/drawing/2014/main" id="{64FE9912-9270-5BD1-FE3B-BD0B6AD199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1812B-41CA-25FE-4954-946FCAB47F2F}"/>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383252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C873-7037-AB4D-AD04-23AE30C8B1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D144EA-58D5-1AE7-8569-77C93745C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549DEE-BCFA-4FF8-504F-40504DA9E2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E7A754-67B8-AB1E-BE7F-817EAA69249F}"/>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6" name="Footer Placeholder 5">
            <a:extLst>
              <a:ext uri="{FF2B5EF4-FFF2-40B4-BE49-F238E27FC236}">
                <a16:creationId xmlns:a16="http://schemas.microsoft.com/office/drawing/2014/main" id="{A28F93B8-0199-9C19-D06E-606B1F301C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5A4860-F5C7-47FC-1B1E-E2DD9B4C041A}"/>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382557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5D201-F297-9CD4-3508-AF4BFD5B5E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DEA004-2818-FBA2-21D7-32C3C8529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9333EA-0791-A0FC-57FD-C670D94D0F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DCBD9A-D524-4DD5-30C5-F161FAED72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E4462-0976-CD75-CBA2-25C3427C63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7D7B57-75E3-9E43-F18C-B875E9A9A81C}"/>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8" name="Footer Placeholder 7">
            <a:extLst>
              <a:ext uri="{FF2B5EF4-FFF2-40B4-BE49-F238E27FC236}">
                <a16:creationId xmlns:a16="http://schemas.microsoft.com/office/drawing/2014/main" id="{AEC076A3-E594-121A-27D9-08C4DAF18C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0BF5439-D426-4B94-0BF3-54663344283E}"/>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403328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A377-438B-19BB-BDCB-45F7C6891E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6B375C-98D0-49AF-8F00-B26825490A6E}"/>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4" name="Footer Placeholder 3">
            <a:extLst>
              <a:ext uri="{FF2B5EF4-FFF2-40B4-BE49-F238E27FC236}">
                <a16:creationId xmlns:a16="http://schemas.microsoft.com/office/drawing/2014/main" id="{F70E3E60-CC01-C6AD-8478-7CC7C44D8C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A85162-DB7D-7404-6AC3-A4A951956E54}"/>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330574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63A272-B538-BCE8-A099-A19BC5F054CB}"/>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3" name="Footer Placeholder 2">
            <a:extLst>
              <a:ext uri="{FF2B5EF4-FFF2-40B4-BE49-F238E27FC236}">
                <a16:creationId xmlns:a16="http://schemas.microsoft.com/office/drawing/2014/main" id="{1B9E702D-F313-2F31-8038-6721980A9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BAD0D5-C850-A158-5876-FCF8C19C3520}"/>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673322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5B99-9100-81F8-747E-036369FD9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6B2B61-A45D-CA4A-00B3-8F3511B4F7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DAC0D2-5CB0-6622-D7EB-50D8272DC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A48E16-562A-CF01-02A3-8E685ECBB538}"/>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6" name="Footer Placeholder 5">
            <a:extLst>
              <a:ext uri="{FF2B5EF4-FFF2-40B4-BE49-F238E27FC236}">
                <a16:creationId xmlns:a16="http://schemas.microsoft.com/office/drawing/2014/main" id="{7D6C4AEA-E039-3A9A-6692-BF15CB50AE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4221E4-FAF1-5C7A-C41E-7E01BCB3BD7B}"/>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136700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F8F71-4707-9C0B-C9B4-0482B6877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D710FB-B1C6-5874-E574-DC2FDB217D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4A15D7-9BC2-1A96-5DE6-2E28974E2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DD061-FC33-B567-6764-03749231B2A9}"/>
              </a:ext>
            </a:extLst>
          </p:cNvPr>
          <p:cNvSpPr>
            <a:spLocks noGrp="1"/>
          </p:cNvSpPr>
          <p:nvPr>
            <p:ph type="dt" sz="half" idx="10"/>
          </p:nvPr>
        </p:nvSpPr>
        <p:spPr/>
        <p:txBody>
          <a:bodyPr/>
          <a:lstStyle/>
          <a:p>
            <a:fld id="{CE9F3AFE-9D5C-4638-9996-11A0B01CF2E5}" type="datetimeFigureOut">
              <a:rPr lang="en-IN" smtClean="0"/>
              <a:t>23-01-2024</a:t>
            </a:fld>
            <a:endParaRPr lang="en-IN"/>
          </a:p>
        </p:txBody>
      </p:sp>
      <p:sp>
        <p:nvSpPr>
          <p:cNvPr id="6" name="Footer Placeholder 5">
            <a:extLst>
              <a:ext uri="{FF2B5EF4-FFF2-40B4-BE49-F238E27FC236}">
                <a16:creationId xmlns:a16="http://schemas.microsoft.com/office/drawing/2014/main" id="{D09E4F8E-BA6E-8F43-9596-EDEE3C69C4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8EEA9C-683E-9E44-27D2-1257B4CB77C4}"/>
              </a:ext>
            </a:extLst>
          </p:cNvPr>
          <p:cNvSpPr>
            <a:spLocks noGrp="1"/>
          </p:cNvSpPr>
          <p:nvPr>
            <p:ph type="sldNum" sz="quarter" idx="12"/>
          </p:nvPr>
        </p:nvSpPr>
        <p:spPr/>
        <p:txBody>
          <a:bodyPr/>
          <a:lstStyle/>
          <a:p>
            <a:fld id="{13DC878F-6F2B-4DE0-9E8D-0665FE47767F}" type="slidenum">
              <a:rPr lang="en-IN" smtClean="0"/>
              <a:t>‹#›</a:t>
            </a:fld>
            <a:endParaRPr lang="en-IN"/>
          </a:p>
        </p:txBody>
      </p:sp>
    </p:spTree>
    <p:extLst>
      <p:ext uri="{BB962C8B-B14F-4D97-AF65-F5344CB8AC3E}">
        <p14:creationId xmlns:p14="http://schemas.microsoft.com/office/powerpoint/2010/main" val="55896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9E68D2-4ADF-8D0F-58E0-7994D83E72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0A753B7-1E2B-543D-B869-7A578AE42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C2D771-16FA-D4DF-15AB-66107C0107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9F3AFE-9D5C-4638-9996-11A0B01CF2E5}" type="datetimeFigureOut">
              <a:rPr lang="en-IN" smtClean="0"/>
              <a:t>23-01-2024</a:t>
            </a:fld>
            <a:endParaRPr lang="en-IN"/>
          </a:p>
        </p:txBody>
      </p:sp>
      <p:sp>
        <p:nvSpPr>
          <p:cNvPr id="5" name="Footer Placeholder 4">
            <a:extLst>
              <a:ext uri="{FF2B5EF4-FFF2-40B4-BE49-F238E27FC236}">
                <a16:creationId xmlns:a16="http://schemas.microsoft.com/office/drawing/2014/main" id="{C7F8611E-6663-6A97-2842-BEB7C07FAE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A22305-D1DF-5AC0-71F0-543F5407F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C878F-6F2B-4DE0-9E8D-0665FE47767F}" type="slidenum">
              <a:rPr lang="en-IN" smtClean="0"/>
              <a:t>‹#›</a:t>
            </a:fld>
            <a:endParaRPr lang="en-IN"/>
          </a:p>
        </p:txBody>
      </p:sp>
    </p:spTree>
    <p:extLst>
      <p:ext uri="{BB962C8B-B14F-4D97-AF65-F5344CB8AC3E}">
        <p14:creationId xmlns:p14="http://schemas.microsoft.com/office/powerpoint/2010/main" val="545863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pointers-in-c-and-c-set-1-introduction-arithmetic-and-array/"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geeksforgeeks.org/structures-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194AE-17FF-2217-3696-109D28356661}"/>
              </a:ext>
            </a:extLst>
          </p:cNvPr>
          <p:cNvSpPr>
            <a:spLocks noGrp="1"/>
          </p:cNvSpPr>
          <p:nvPr>
            <p:ph type="ctrTitle"/>
          </p:nvPr>
        </p:nvSpPr>
        <p:spPr>
          <a:xfrm>
            <a:off x="1524000" y="385244"/>
            <a:ext cx="9144000" cy="477837"/>
          </a:xfrm>
        </p:spPr>
        <p:txBody>
          <a:bodyPr>
            <a:normAutofit fontScale="90000"/>
          </a:bodyPr>
          <a:lstStyle/>
          <a:p>
            <a:r>
              <a:rPr lang="en-IN" b="1" dirty="0"/>
              <a:t>POINTERS</a:t>
            </a:r>
          </a:p>
        </p:txBody>
      </p:sp>
      <p:sp>
        <p:nvSpPr>
          <p:cNvPr id="3" name="Subtitle 2">
            <a:extLst>
              <a:ext uri="{FF2B5EF4-FFF2-40B4-BE49-F238E27FC236}">
                <a16:creationId xmlns:a16="http://schemas.microsoft.com/office/drawing/2014/main" id="{86EE31C2-E47B-C995-4896-91C6B354E5FE}"/>
              </a:ext>
            </a:extLst>
          </p:cNvPr>
          <p:cNvSpPr>
            <a:spLocks noGrp="1"/>
          </p:cNvSpPr>
          <p:nvPr>
            <p:ph type="subTitle" idx="1"/>
          </p:nvPr>
        </p:nvSpPr>
        <p:spPr>
          <a:xfrm>
            <a:off x="270588" y="1061000"/>
            <a:ext cx="11299307" cy="5411756"/>
          </a:xfrm>
        </p:spPr>
        <p:txBody>
          <a:bodyPr>
            <a:normAutofit lnSpcReduction="10000"/>
          </a:bodyPr>
          <a:lstStyle/>
          <a:p>
            <a:r>
              <a:rPr lang="en-US" sz="3200" b="0" i="1" dirty="0">
                <a:solidFill>
                  <a:srgbClr val="273239"/>
                </a:solidFill>
                <a:effectLst/>
                <a:latin typeface="+mj-lt"/>
              </a:rPr>
              <a:t>A pointer is defined as a derived data type that can store the address of other C variables or a memory location. We can access and manipulate the data stored in that memory location using pointers.</a:t>
            </a:r>
          </a:p>
          <a:p>
            <a:endParaRPr lang="en-US" sz="3200" b="0" i="1" dirty="0">
              <a:solidFill>
                <a:srgbClr val="273239"/>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mj-lt"/>
              </a:rPr>
              <a:t>The syntax of pointers is similar to the variable declaration in C, but we use the </a:t>
            </a:r>
            <a:r>
              <a:rPr kumimoji="0" lang="en-US" altLang="en-US" sz="3200" b="1" i="0" u="none" strike="noStrike" cap="none" normalizeH="0" baseline="0" dirty="0">
                <a:ln>
                  <a:noFill/>
                </a:ln>
                <a:solidFill>
                  <a:srgbClr val="273239"/>
                </a:solidFill>
                <a:effectLst/>
                <a:latin typeface="+mj-lt"/>
              </a:rPr>
              <a:t>( * ) dereferencing operator</a:t>
            </a:r>
            <a:r>
              <a:rPr kumimoji="0" lang="en-US" altLang="en-US" sz="3200" b="0" i="0" u="none" strike="noStrike" cap="none" normalizeH="0" baseline="0" dirty="0">
                <a:ln>
                  <a:noFill/>
                </a:ln>
                <a:solidFill>
                  <a:srgbClr val="273239"/>
                </a:solidFill>
                <a:effectLst/>
                <a:latin typeface="+mj-lt"/>
              </a:rPr>
              <a:t> in the pointer declaration.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FF0000"/>
                </a:solidFill>
                <a:effectLst/>
                <a:latin typeface="+mj-lt"/>
              </a:rPr>
              <a:t>datatype * </a:t>
            </a:r>
            <a:r>
              <a:rPr kumimoji="0" lang="en-US" altLang="en-US" sz="3200" b="1" i="1" u="none" strike="noStrike" cap="none" normalizeH="0" baseline="0" dirty="0" err="1">
                <a:ln>
                  <a:noFill/>
                </a:ln>
                <a:solidFill>
                  <a:srgbClr val="FF0000"/>
                </a:solidFill>
                <a:effectLst/>
                <a:latin typeface="+mj-lt"/>
              </a:rPr>
              <a:t>ptr</a:t>
            </a:r>
            <a:r>
              <a:rPr kumimoji="0" lang="en-US" altLang="en-US" sz="3200" b="1" i="0" u="none" strike="noStrike" cap="none" normalizeH="0" baseline="0" dirty="0">
                <a:ln>
                  <a:noFill/>
                </a:ln>
                <a:solidFill>
                  <a:srgbClr val="FF0000"/>
                </a:solidFill>
                <a:effectLst/>
                <a:latin typeface="+mj-lt"/>
              </a:rPr>
              <a:t>;</a:t>
            </a:r>
            <a:br>
              <a:rPr kumimoji="0" lang="en-US" altLang="en-US" sz="3200" b="0" i="0" u="none" strike="noStrike" cap="none" normalizeH="0" baseline="0" dirty="0">
                <a:ln>
                  <a:noFill/>
                </a:ln>
                <a:solidFill>
                  <a:srgbClr val="273239"/>
                </a:solidFill>
                <a:effectLst/>
                <a:latin typeface="+mj-lt"/>
              </a:rPr>
            </a:br>
            <a:endParaRPr kumimoji="0" lang="en-US" altLang="en-US" sz="3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mj-lt"/>
              </a:rPr>
              <a:t>where</a:t>
            </a:r>
            <a:endParaRPr kumimoji="0" lang="en-US" altLang="en-US" sz="3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err="1">
                <a:ln>
                  <a:noFill/>
                </a:ln>
                <a:solidFill>
                  <a:srgbClr val="273239"/>
                </a:solidFill>
                <a:effectLst/>
                <a:latin typeface="+mj-lt"/>
              </a:rPr>
              <a:t>ptr</a:t>
            </a:r>
            <a:r>
              <a:rPr kumimoji="0" lang="en-US" altLang="en-US" sz="3200" b="1" i="0" u="none" strike="noStrike" cap="none" normalizeH="0" baseline="0" dirty="0">
                <a:ln>
                  <a:noFill/>
                </a:ln>
                <a:solidFill>
                  <a:srgbClr val="273239"/>
                </a:solidFill>
                <a:effectLst/>
                <a:latin typeface="+mj-lt"/>
              </a:rPr>
              <a:t> </a:t>
            </a:r>
            <a:r>
              <a:rPr kumimoji="0" lang="en-US" altLang="en-US" sz="3200" b="0" i="0" u="none" strike="noStrike" cap="none" normalizeH="0" baseline="0" dirty="0">
                <a:ln>
                  <a:noFill/>
                </a:ln>
                <a:solidFill>
                  <a:srgbClr val="273239"/>
                </a:solidFill>
                <a:effectLst/>
                <a:latin typeface="+mj-lt"/>
              </a:rPr>
              <a:t>is the name of the pointer.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rgbClr val="273239"/>
                </a:solidFill>
                <a:effectLst/>
                <a:latin typeface="+mj-lt"/>
              </a:rPr>
              <a:t>datatype </a:t>
            </a:r>
            <a:r>
              <a:rPr kumimoji="0" lang="en-US" altLang="en-US" sz="3200" b="0" i="0" u="none" strike="noStrike" cap="none" normalizeH="0" baseline="0" dirty="0">
                <a:ln>
                  <a:noFill/>
                </a:ln>
                <a:solidFill>
                  <a:srgbClr val="273239"/>
                </a:solidFill>
                <a:effectLst/>
                <a:latin typeface="+mj-lt"/>
              </a:rPr>
              <a:t>is the type of data it is pointing 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mj-lt"/>
            </a:endParaRPr>
          </a:p>
          <a:p>
            <a:endParaRPr lang="en-US" sz="2800" b="0" i="1" dirty="0">
              <a:solidFill>
                <a:srgbClr val="273239"/>
              </a:solidFill>
              <a:effectLst/>
              <a:latin typeface="+mj-lt"/>
            </a:endParaRPr>
          </a:p>
          <a:p>
            <a:endParaRPr lang="en-IN" sz="2800" dirty="0">
              <a:latin typeface="+mj-lt"/>
            </a:endParaRPr>
          </a:p>
        </p:txBody>
      </p:sp>
      <p:sp>
        <p:nvSpPr>
          <p:cNvPr id="4" name="Rectangle 1">
            <a:extLst>
              <a:ext uri="{FF2B5EF4-FFF2-40B4-BE49-F238E27FC236}">
                <a16:creationId xmlns:a16="http://schemas.microsoft.com/office/drawing/2014/main" id="{E60FEAAA-449E-E7B4-173B-41623B02C54D}"/>
              </a:ext>
            </a:extLst>
          </p:cNvPr>
          <p:cNvSpPr>
            <a:spLocks noChangeArrowheads="1"/>
          </p:cNvSpPr>
          <p:nvPr/>
        </p:nvSpPr>
        <p:spPr bwMode="auto">
          <a:xfrm>
            <a:off x="345232" y="1555006"/>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4829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EA87-373B-04E2-2B6E-F920AD8B1A2C}"/>
              </a:ext>
            </a:extLst>
          </p:cNvPr>
          <p:cNvSpPr>
            <a:spLocks noGrp="1"/>
          </p:cNvSpPr>
          <p:nvPr>
            <p:ph type="title"/>
          </p:nvPr>
        </p:nvSpPr>
        <p:spPr>
          <a:xfrm>
            <a:off x="259074" y="18432"/>
            <a:ext cx="11673852" cy="765339"/>
          </a:xfrm>
        </p:spPr>
        <p:txBody>
          <a:bodyPr>
            <a:normAutofit/>
          </a:bodyPr>
          <a:lstStyle/>
          <a:p>
            <a:pPr algn="ctr"/>
            <a:r>
              <a:rPr lang="en-IN" sz="4800" b="1" dirty="0"/>
              <a:t>NULL POINTER</a:t>
            </a:r>
          </a:p>
        </p:txBody>
      </p:sp>
      <p:sp>
        <p:nvSpPr>
          <p:cNvPr id="9" name="Content Placeholder 8">
            <a:extLst>
              <a:ext uri="{FF2B5EF4-FFF2-40B4-BE49-F238E27FC236}">
                <a16:creationId xmlns:a16="http://schemas.microsoft.com/office/drawing/2014/main" id="{972C8F8D-C21F-F0C8-CB8E-01741A8612E9}"/>
              </a:ext>
            </a:extLst>
          </p:cNvPr>
          <p:cNvSpPr>
            <a:spLocks noGrp="1"/>
          </p:cNvSpPr>
          <p:nvPr>
            <p:ph idx="1"/>
          </p:nvPr>
        </p:nvSpPr>
        <p:spPr>
          <a:xfrm>
            <a:off x="259074" y="783771"/>
            <a:ext cx="11814738" cy="5896947"/>
          </a:xfrm>
        </p:spPr>
        <p:txBody>
          <a:bodyPr>
            <a:normAutofit/>
          </a:bodyPr>
          <a:lstStyle/>
          <a:p>
            <a:r>
              <a:rPr lang="en-US" dirty="0"/>
              <a:t>The Null Pointers are those pointers that do not point to any memory location. They can be created by assigning a NULL value to the pointer. A pointer of any type can be assigned the NULL value.</a:t>
            </a:r>
          </a:p>
          <a:p>
            <a:pPr marL="0" indent="0">
              <a:buNone/>
            </a:pPr>
            <a:r>
              <a:rPr lang="en-US" b="1" dirty="0"/>
              <a:t>Syntax:</a:t>
            </a:r>
          </a:p>
          <a:p>
            <a:pPr marL="0" indent="0">
              <a:buNone/>
            </a:pPr>
            <a:r>
              <a:rPr lang="en-US" dirty="0" err="1"/>
              <a:t>data_type</a:t>
            </a:r>
            <a:r>
              <a:rPr lang="en-US" dirty="0"/>
              <a:t> *</a:t>
            </a:r>
            <a:r>
              <a:rPr lang="en-US" dirty="0" err="1"/>
              <a:t>pointer_name</a:t>
            </a:r>
            <a:r>
              <a:rPr lang="en-US" dirty="0"/>
              <a:t> = NULL;</a:t>
            </a:r>
          </a:p>
          <a:p>
            <a:pPr marL="0" indent="0">
              <a:buNone/>
            </a:pPr>
            <a:r>
              <a:rPr lang="en-US" dirty="0"/>
              <a:t>      or</a:t>
            </a:r>
          </a:p>
          <a:p>
            <a:pPr marL="0" indent="0">
              <a:buNone/>
            </a:pPr>
            <a:r>
              <a:rPr lang="en-US" dirty="0" err="1"/>
              <a:t>pointer_name</a:t>
            </a:r>
            <a:r>
              <a:rPr lang="en-US" dirty="0"/>
              <a:t> = NULL</a:t>
            </a:r>
            <a:endParaRPr lang="en-IN" dirty="0"/>
          </a:p>
        </p:txBody>
      </p:sp>
    </p:spTree>
    <p:extLst>
      <p:ext uri="{BB962C8B-B14F-4D97-AF65-F5344CB8AC3E}">
        <p14:creationId xmlns:p14="http://schemas.microsoft.com/office/powerpoint/2010/main" val="165580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 Structures">
            <a:extLst>
              <a:ext uri="{FF2B5EF4-FFF2-40B4-BE49-F238E27FC236}">
                <a16:creationId xmlns:a16="http://schemas.microsoft.com/office/drawing/2014/main" id="{4337D02B-C348-03AD-1D49-1FE472E98C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65317" y="2564978"/>
            <a:ext cx="5424823" cy="406861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23C22D4D-99CC-9EF1-9C42-5CFB6956626D}"/>
              </a:ext>
            </a:extLst>
          </p:cNvPr>
          <p:cNvSpPr>
            <a:spLocks noGrp="1"/>
          </p:cNvSpPr>
          <p:nvPr>
            <p:ph type="title"/>
          </p:nvPr>
        </p:nvSpPr>
        <p:spPr>
          <a:xfrm>
            <a:off x="838200" y="1"/>
            <a:ext cx="10515600" cy="755780"/>
          </a:xfrm>
        </p:spPr>
        <p:txBody>
          <a:bodyPr>
            <a:normAutofit/>
          </a:bodyPr>
          <a:lstStyle/>
          <a:p>
            <a:pPr algn="ctr"/>
            <a:r>
              <a:rPr lang="en-US" sz="3600" b="1" dirty="0">
                <a:latin typeface="Aptos" panose="020B0004020202020204" pitchFamily="34" charset="0"/>
              </a:rPr>
              <a:t>STRUCTURE POINTER</a:t>
            </a:r>
            <a:endParaRPr lang="en-IN" sz="3600" b="1" dirty="0">
              <a:latin typeface="Aptos" panose="020B0004020202020204" pitchFamily="34" charset="0"/>
            </a:endParaRPr>
          </a:p>
        </p:txBody>
      </p:sp>
      <p:sp>
        <p:nvSpPr>
          <p:cNvPr id="7" name="Title 1">
            <a:extLst>
              <a:ext uri="{FF2B5EF4-FFF2-40B4-BE49-F238E27FC236}">
                <a16:creationId xmlns:a16="http://schemas.microsoft.com/office/drawing/2014/main" id="{B1FECAFC-ED46-A231-0F06-C9DC4BDE84CF}"/>
              </a:ext>
            </a:extLst>
          </p:cNvPr>
          <p:cNvSpPr txBox="1">
            <a:spLocks/>
          </p:cNvSpPr>
          <p:nvPr/>
        </p:nvSpPr>
        <p:spPr>
          <a:xfrm>
            <a:off x="242206" y="1259633"/>
            <a:ext cx="6149651" cy="49452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en-US" sz="2400" dirty="0">
                <a:latin typeface="+mn-lt"/>
                <a:cs typeface="Arial" panose="020B0604020202020204" pitchFamily="34" charset="0"/>
              </a:rPr>
              <a:t>The structure in C is a user-defined data type that can be used to group items of possibly different types into a single type. The </a:t>
            </a:r>
            <a:r>
              <a:rPr lang="en-US" sz="2400" b="1" dirty="0">
                <a:latin typeface="+mn-lt"/>
                <a:cs typeface="Arial" panose="020B0604020202020204" pitchFamily="34" charset="0"/>
              </a:rPr>
              <a:t>struct keyword </a:t>
            </a:r>
            <a:r>
              <a:rPr lang="en-US" sz="2400" dirty="0">
                <a:latin typeface="+mn-lt"/>
                <a:cs typeface="Arial" panose="020B0604020202020204" pitchFamily="34" charset="0"/>
              </a:rPr>
              <a:t>is used to define the structure in the C programming language. </a:t>
            </a:r>
          </a:p>
          <a:p>
            <a:pPr marL="342900" indent="-342900">
              <a:buFont typeface="Arial" panose="020B0604020202020204" pitchFamily="34" charset="0"/>
              <a:buChar char="•"/>
            </a:pPr>
            <a:endParaRPr lang="en-US" sz="2400" dirty="0">
              <a:latin typeface="+mn-lt"/>
              <a:cs typeface="Arial" panose="020B0604020202020204" pitchFamily="34" charset="0"/>
            </a:endParaRPr>
          </a:p>
          <a:p>
            <a:pPr marL="342900" indent="-342900">
              <a:buFont typeface="Arial" panose="020B0604020202020204" pitchFamily="34" charset="0"/>
              <a:buChar char="•"/>
            </a:pPr>
            <a:r>
              <a:rPr lang="en-US" sz="2400" dirty="0">
                <a:latin typeface="+mn-lt"/>
                <a:cs typeface="Arial" panose="020B0604020202020204" pitchFamily="34" charset="0"/>
              </a:rPr>
              <a:t>The items in the structure are called its </a:t>
            </a:r>
            <a:r>
              <a:rPr lang="en-US" sz="2400" b="1" dirty="0">
                <a:latin typeface="+mn-lt"/>
                <a:cs typeface="Arial" panose="020B0604020202020204" pitchFamily="34" charset="0"/>
              </a:rPr>
              <a:t>member</a:t>
            </a:r>
            <a:r>
              <a:rPr lang="en-US" sz="2400" dirty="0">
                <a:latin typeface="+mn-lt"/>
                <a:cs typeface="Arial" panose="020B0604020202020204" pitchFamily="34" charset="0"/>
              </a:rPr>
              <a:t> and they can be of any valid data type.</a:t>
            </a:r>
          </a:p>
          <a:p>
            <a:pPr marL="342900" indent="-342900">
              <a:buFont typeface="Arial" panose="020B0604020202020204" pitchFamily="34" charset="0"/>
              <a:buChar char="•"/>
            </a:pPr>
            <a:endParaRPr lang="en-US" sz="2400" dirty="0">
              <a:latin typeface="+mn-lt"/>
              <a:cs typeface="Arial" panose="020B0604020202020204" pitchFamily="34" charset="0"/>
            </a:endParaRPr>
          </a:p>
          <a:p>
            <a:pPr marL="342900" indent="-342900">
              <a:buFont typeface="Arial" panose="020B0604020202020204" pitchFamily="34" charset="0"/>
              <a:buChar char="•"/>
            </a:pPr>
            <a:r>
              <a:rPr lang="en-US" sz="2400" dirty="0">
                <a:latin typeface="+mn-lt"/>
              </a:rPr>
              <a:t>A structure pointer is defined as the </a:t>
            </a:r>
            <a:r>
              <a:rPr lang="en-US" sz="2400" u="sng" dirty="0">
                <a:latin typeface="+mn-lt"/>
                <a:hlinkClick r:id="rId3">
                  <a:extLst>
                    <a:ext uri="{A12FA001-AC4F-418D-AE19-62706E023703}">
                      <ahyp:hlinkClr xmlns:ahyp="http://schemas.microsoft.com/office/drawing/2018/hyperlinkcolor" val="tx"/>
                    </a:ext>
                  </a:extLst>
                </a:hlinkClick>
              </a:rPr>
              <a:t>pointer</a:t>
            </a:r>
            <a:r>
              <a:rPr lang="en-US" sz="2400" dirty="0">
                <a:latin typeface="+mn-lt"/>
              </a:rPr>
              <a:t> which points to the address of the memory block that stores a </a:t>
            </a:r>
            <a:r>
              <a:rPr lang="en-US" sz="2400" u="sng" dirty="0">
                <a:latin typeface="+mn-lt"/>
                <a:hlinkClick r:id="rId4">
                  <a:extLst>
                    <a:ext uri="{A12FA001-AC4F-418D-AE19-62706E023703}">
                      <ahyp:hlinkClr xmlns:ahyp="http://schemas.microsoft.com/office/drawing/2018/hyperlinkcolor" val="tx"/>
                    </a:ext>
                  </a:extLst>
                </a:hlinkClick>
              </a:rPr>
              <a:t>structure</a:t>
            </a:r>
            <a:r>
              <a:rPr lang="en-US" sz="2400" dirty="0">
                <a:latin typeface="+mn-lt"/>
              </a:rPr>
              <a:t> known as the structure pointer.</a:t>
            </a:r>
            <a:endParaRPr lang="en-IN" sz="2400" dirty="0">
              <a:latin typeface="+mn-lt"/>
              <a:cs typeface="Arial" panose="020B0604020202020204" pitchFamily="34" charset="0"/>
            </a:endParaRPr>
          </a:p>
        </p:txBody>
      </p:sp>
    </p:spTree>
    <p:extLst>
      <p:ext uri="{BB962C8B-B14F-4D97-AF65-F5344CB8AC3E}">
        <p14:creationId xmlns:p14="http://schemas.microsoft.com/office/powerpoint/2010/main" val="270169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F9E4-E202-F68C-74D6-411813FA5A3C}"/>
              </a:ext>
            </a:extLst>
          </p:cNvPr>
          <p:cNvSpPr>
            <a:spLocks noGrp="1"/>
          </p:cNvSpPr>
          <p:nvPr>
            <p:ph type="title"/>
          </p:nvPr>
        </p:nvSpPr>
        <p:spPr>
          <a:xfrm>
            <a:off x="0" y="1"/>
            <a:ext cx="12192000" cy="886408"/>
          </a:xfrm>
        </p:spPr>
        <p:txBody>
          <a:bodyPr>
            <a:normAutofit/>
          </a:bodyPr>
          <a:lstStyle/>
          <a:p>
            <a:pPr algn="ctr"/>
            <a:r>
              <a:rPr lang="en-US" sz="3600" b="1" dirty="0">
                <a:latin typeface="Arial" panose="020B0604020202020204" pitchFamily="34" charset="0"/>
                <a:cs typeface="Arial" panose="020B0604020202020204" pitchFamily="34" charset="0"/>
              </a:rPr>
              <a:t>VOID POINTER</a:t>
            </a:r>
            <a:endParaRPr lang="en-IN" sz="36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DE9105-E3D0-8696-FB15-A7DA3541C948}"/>
              </a:ext>
            </a:extLst>
          </p:cNvPr>
          <p:cNvSpPr>
            <a:spLocks noGrp="1"/>
          </p:cNvSpPr>
          <p:nvPr>
            <p:ph idx="1"/>
          </p:nvPr>
        </p:nvSpPr>
        <p:spPr>
          <a:xfrm>
            <a:off x="93306" y="989045"/>
            <a:ext cx="11943184" cy="5635690"/>
          </a:xfrm>
        </p:spPr>
        <p:txBody>
          <a:bodyPr>
            <a:normAutofit/>
          </a:bodyPr>
          <a:lstStyle/>
          <a:p>
            <a:r>
              <a:rPr lang="en-US" sz="2400" dirty="0">
                <a:latin typeface="Arial" panose="020B0604020202020204" pitchFamily="34" charset="0"/>
                <a:cs typeface="Arial" panose="020B0604020202020204" pitchFamily="34" charset="0"/>
              </a:rPr>
              <a:t>A “void pointer “in C is a special type of pointer that is used to represent a generic memory address without specifying the type of data stored at that address. The void pointer is declared using the void keyword, and it can be used to point to objects of any type.</a:t>
            </a:r>
            <a:r>
              <a:rPr lang="en-US" sz="2400" b="0" i="0" dirty="0">
                <a:solidFill>
                  <a:srgbClr val="273239"/>
                </a:solidFill>
                <a:effectLst/>
                <a:latin typeface="Arial" panose="020B0604020202020204" pitchFamily="34" charset="0"/>
                <a:cs typeface="Arial" panose="020B0604020202020204" pitchFamily="34" charset="0"/>
              </a:rPr>
              <a:t> They are also called </a:t>
            </a:r>
            <a:r>
              <a:rPr lang="en-US" sz="2400" b="1" i="0" dirty="0">
                <a:solidFill>
                  <a:srgbClr val="273239"/>
                </a:solidFill>
                <a:effectLst/>
                <a:latin typeface="Arial" panose="020B0604020202020204" pitchFamily="34" charset="0"/>
                <a:cs typeface="Arial" panose="020B0604020202020204" pitchFamily="34" charset="0"/>
              </a:rPr>
              <a:t>generic pointers</a:t>
            </a:r>
            <a:r>
              <a:rPr lang="en-US" sz="2400" b="0" i="0" dirty="0">
                <a:solidFill>
                  <a:srgbClr val="273239"/>
                </a:solidFill>
                <a:effectLst/>
                <a:latin typeface="Arial" panose="020B0604020202020204" pitchFamily="34" charset="0"/>
                <a:cs typeface="Arial" panose="020B0604020202020204" pitchFamily="34" charset="0"/>
              </a:rPr>
              <a:t> as they can point to any type and can be typecasted to any type.</a:t>
            </a:r>
          </a:p>
          <a:p>
            <a:r>
              <a:rPr lang="en-US" sz="2400" dirty="0">
                <a:solidFill>
                  <a:srgbClr val="273239"/>
                </a:solidFill>
                <a:latin typeface="Arial" panose="020B0604020202020204" pitchFamily="34" charset="0"/>
                <a:cs typeface="Arial" panose="020B0604020202020204" pitchFamily="34" charset="0"/>
              </a:rPr>
              <a:t>Syntax- void * </a:t>
            </a:r>
            <a:r>
              <a:rPr lang="en-US" sz="2400" dirty="0" err="1">
                <a:solidFill>
                  <a:srgbClr val="273239"/>
                </a:solidFill>
                <a:latin typeface="Arial" panose="020B0604020202020204" pitchFamily="34" charset="0"/>
                <a:cs typeface="Arial" panose="020B0604020202020204" pitchFamily="34" charset="0"/>
              </a:rPr>
              <a:t>pointer_name</a:t>
            </a:r>
            <a:r>
              <a:rPr lang="en-US" sz="2400" dirty="0">
                <a:solidFill>
                  <a:srgbClr val="273239"/>
                </a:solidFill>
                <a:latin typeface="Arial" panose="020B0604020202020204" pitchFamily="34" charset="0"/>
                <a:cs typeface="Arial" panose="020B0604020202020204" pitchFamily="34" charset="0"/>
              </a:rPr>
              <a:t>;</a:t>
            </a:r>
          </a:p>
          <a:p>
            <a:pPr marL="0" indent="0" algn="ctr">
              <a:buNone/>
            </a:pPr>
            <a:r>
              <a:rPr lang="en-US" sz="3200" b="1" dirty="0">
                <a:solidFill>
                  <a:srgbClr val="273239"/>
                </a:solidFill>
                <a:latin typeface="Arial" panose="020B0604020202020204" pitchFamily="34" charset="0"/>
                <a:cs typeface="Arial" panose="020B0604020202020204" pitchFamily="34" charset="0"/>
              </a:rPr>
              <a:t>WILD POINTER</a:t>
            </a:r>
          </a:p>
          <a:p>
            <a:r>
              <a:rPr lang="en-US" sz="2400" b="0" i="0" dirty="0">
                <a:solidFill>
                  <a:srgbClr val="273239"/>
                </a:solidFill>
                <a:effectLst/>
                <a:latin typeface="Arial" panose="020B0604020202020204" pitchFamily="34" charset="0"/>
                <a:cs typeface="Arial" panose="020B0604020202020204" pitchFamily="34" charset="0"/>
              </a:rPr>
              <a:t>The </a:t>
            </a:r>
            <a:r>
              <a:rPr lang="en-US" sz="2400" dirty="0">
                <a:solidFill>
                  <a:srgbClr val="273239"/>
                </a:solidFill>
                <a:latin typeface="Arial" panose="020B0604020202020204" pitchFamily="34" charset="0"/>
                <a:cs typeface="Arial" panose="020B0604020202020204" pitchFamily="34" charset="0"/>
              </a:rPr>
              <a:t>WILD POINTER </a:t>
            </a:r>
            <a:r>
              <a:rPr lang="en-US" sz="2400" b="0" i="0" dirty="0">
                <a:solidFill>
                  <a:srgbClr val="273239"/>
                </a:solidFill>
                <a:effectLst/>
                <a:latin typeface="Arial" panose="020B0604020202020204" pitchFamily="34" charset="0"/>
                <a:cs typeface="Arial" panose="020B0604020202020204" pitchFamily="34" charset="0"/>
              </a:rPr>
              <a:t> are pointers that have not been initialized with something yet. These types of C-pointers can cause problems in our programs and can eventually cause them to crash.</a:t>
            </a:r>
          </a:p>
          <a:p>
            <a:r>
              <a:rPr lang="en-US" sz="2400" dirty="0">
                <a:solidFill>
                  <a:srgbClr val="273239"/>
                </a:solidFill>
                <a:latin typeface="Arial" panose="020B0604020202020204" pitchFamily="34" charset="0"/>
                <a:cs typeface="Arial" panose="020B0604020202020204" pitchFamily="34" charset="0"/>
              </a:rPr>
              <a:t>Syntax-int *</a:t>
            </a:r>
            <a:r>
              <a:rPr lang="en-US" sz="2400" dirty="0" err="1">
                <a:solidFill>
                  <a:srgbClr val="273239"/>
                </a:solidFill>
                <a:latin typeface="Arial" panose="020B0604020202020204" pitchFamily="34" charset="0"/>
                <a:cs typeface="Arial" panose="020B0604020202020204" pitchFamily="34" charset="0"/>
              </a:rPr>
              <a:t>ptr</a:t>
            </a:r>
            <a:r>
              <a:rPr lang="en-US" sz="2400" dirty="0">
                <a:solidFill>
                  <a:srgbClr val="273239"/>
                </a:solidFill>
                <a:latin typeface="Arial" panose="020B0604020202020204" pitchFamily="34" charset="0"/>
                <a:cs typeface="Arial" panose="020B0604020202020204" pitchFamily="34" charset="0"/>
              </a:rPr>
              <a:t>;  char *str;</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050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3CB720-401B-5BEF-35BF-9427A84C0A6F}"/>
              </a:ext>
            </a:extLst>
          </p:cNvPr>
          <p:cNvSpPr>
            <a:spLocks noGrp="1"/>
          </p:cNvSpPr>
          <p:nvPr>
            <p:ph idx="1"/>
          </p:nvPr>
        </p:nvSpPr>
        <p:spPr>
          <a:xfrm>
            <a:off x="0" y="0"/>
            <a:ext cx="11877869" cy="6858000"/>
          </a:xfrm>
        </p:spPr>
        <p:txBody>
          <a:bodyPr>
            <a:normAutofit fontScale="77500" lnSpcReduction="20000"/>
          </a:bodyPr>
          <a:lstStyle/>
          <a:p>
            <a:pPr marL="0" indent="0">
              <a:buNone/>
            </a:pPr>
            <a:r>
              <a:rPr lang="en-IN" dirty="0"/>
              <a:t>#include &lt;</a:t>
            </a:r>
            <a:r>
              <a:rPr lang="en-IN" dirty="0" err="1"/>
              <a:t>stdio.h</a:t>
            </a:r>
            <a:r>
              <a:rPr lang="en-IN" dirty="0"/>
              <a:t>&gt;</a:t>
            </a:r>
          </a:p>
          <a:p>
            <a:pPr marL="0" indent="0">
              <a:buNone/>
            </a:pPr>
            <a:r>
              <a:rPr lang="en-IN" dirty="0"/>
              <a:t>int main()</a:t>
            </a:r>
          </a:p>
          <a:p>
            <a:pPr marL="0" indent="0">
              <a:buNone/>
            </a:pPr>
            <a:r>
              <a:rPr lang="en-IN" dirty="0"/>
              <a:t>{</a:t>
            </a:r>
          </a:p>
          <a:p>
            <a:pPr marL="0" indent="0">
              <a:buNone/>
            </a:pPr>
            <a:r>
              <a:rPr lang="en-IN" dirty="0"/>
              <a:t>   int* pc, c;</a:t>
            </a:r>
          </a:p>
          <a:p>
            <a:pPr marL="0" indent="0">
              <a:buNone/>
            </a:pPr>
            <a:r>
              <a:rPr lang="en-IN" dirty="0"/>
              <a:t>   c = 22;</a:t>
            </a:r>
          </a:p>
          <a:p>
            <a:pPr marL="0" indent="0">
              <a:buNone/>
            </a:pPr>
            <a:r>
              <a:rPr lang="en-IN" dirty="0"/>
              <a:t>   </a:t>
            </a:r>
            <a:r>
              <a:rPr lang="en-IN" dirty="0" err="1"/>
              <a:t>printf</a:t>
            </a:r>
            <a:r>
              <a:rPr lang="en-IN" dirty="0"/>
              <a:t>("Address of c: %p\n", &amp;c);</a:t>
            </a:r>
          </a:p>
          <a:p>
            <a:pPr marL="0" indent="0">
              <a:buNone/>
            </a:pPr>
            <a:r>
              <a:rPr lang="en-IN" dirty="0"/>
              <a:t>   </a:t>
            </a:r>
            <a:r>
              <a:rPr lang="en-IN" dirty="0" err="1"/>
              <a:t>printf</a:t>
            </a:r>
            <a:r>
              <a:rPr lang="en-IN" dirty="0"/>
              <a:t>("Value of c: %d\n\n", c);  // 22</a:t>
            </a:r>
          </a:p>
          <a:p>
            <a:pPr marL="0" indent="0">
              <a:buNone/>
            </a:pPr>
            <a:r>
              <a:rPr lang="en-IN" dirty="0"/>
              <a:t>   pc = &amp;c;</a:t>
            </a:r>
          </a:p>
          <a:p>
            <a:pPr marL="0" indent="0">
              <a:buNone/>
            </a:pPr>
            <a:r>
              <a:rPr lang="en-IN" dirty="0"/>
              <a:t>   </a:t>
            </a:r>
            <a:r>
              <a:rPr lang="en-IN" dirty="0" err="1"/>
              <a:t>printf</a:t>
            </a:r>
            <a:r>
              <a:rPr lang="en-IN" dirty="0"/>
              <a:t>("Address of pointer pc: %p\n", pc);</a:t>
            </a:r>
          </a:p>
          <a:p>
            <a:pPr marL="0" indent="0">
              <a:buNone/>
            </a:pPr>
            <a:r>
              <a:rPr lang="en-IN" dirty="0"/>
              <a:t>   </a:t>
            </a:r>
            <a:r>
              <a:rPr lang="en-IN" dirty="0" err="1"/>
              <a:t>printf</a:t>
            </a:r>
            <a:r>
              <a:rPr lang="en-IN" dirty="0"/>
              <a:t>("Content of pointer pc: %d\n\n", *pc); // 22</a:t>
            </a:r>
          </a:p>
          <a:p>
            <a:pPr marL="0" indent="0">
              <a:buNone/>
            </a:pPr>
            <a:r>
              <a:rPr lang="en-IN" dirty="0"/>
              <a:t>   c = 11;</a:t>
            </a:r>
          </a:p>
          <a:p>
            <a:pPr marL="0" indent="0">
              <a:buNone/>
            </a:pPr>
            <a:r>
              <a:rPr lang="en-IN" dirty="0"/>
              <a:t>   </a:t>
            </a:r>
            <a:r>
              <a:rPr lang="en-IN" dirty="0" err="1"/>
              <a:t>printf</a:t>
            </a:r>
            <a:r>
              <a:rPr lang="en-IN" dirty="0"/>
              <a:t>("Address of pointer pc: %p\n", pc);</a:t>
            </a:r>
          </a:p>
          <a:p>
            <a:pPr marL="0" indent="0">
              <a:buNone/>
            </a:pPr>
            <a:r>
              <a:rPr lang="en-IN" dirty="0"/>
              <a:t>   </a:t>
            </a:r>
            <a:r>
              <a:rPr lang="en-IN" dirty="0" err="1"/>
              <a:t>printf</a:t>
            </a:r>
            <a:r>
              <a:rPr lang="en-IN" dirty="0"/>
              <a:t>("Content of pointer pc: %d\n\n", *pc); // 11</a:t>
            </a:r>
          </a:p>
          <a:p>
            <a:pPr marL="0" indent="0">
              <a:buNone/>
            </a:pPr>
            <a:r>
              <a:rPr lang="en-IN" dirty="0"/>
              <a:t>   *pc = 2;</a:t>
            </a:r>
          </a:p>
          <a:p>
            <a:pPr marL="0" indent="0">
              <a:buNone/>
            </a:pPr>
            <a:r>
              <a:rPr lang="en-IN" dirty="0"/>
              <a:t>   </a:t>
            </a:r>
            <a:r>
              <a:rPr lang="en-IN" dirty="0" err="1"/>
              <a:t>printf</a:t>
            </a:r>
            <a:r>
              <a:rPr lang="en-IN" dirty="0"/>
              <a:t>("Address of c: %p\n", &amp;c);</a:t>
            </a:r>
          </a:p>
          <a:p>
            <a:pPr marL="0" indent="0">
              <a:buNone/>
            </a:pPr>
            <a:r>
              <a:rPr lang="en-IN" dirty="0"/>
              <a:t>   </a:t>
            </a:r>
            <a:r>
              <a:rPr lang="en-IN" dirty="0" err="1"/>
              <a:t>printf</a:t>
            </a:r>
            <a:r>
              <a:rPr lang="en-IN" dirty="0"/>
              <a:t>("Value of c: %d\n\n", c); // 2</a:t>
            </a:r>
          </a:p>
          <a:p>
            <a:pPr marL="0" indent="0">
              <a:buNone/>
            </a:pPr>
            <a:r>
              <a:rPr lang="en-IN" dirty="0"/>
              <a:t>   return 0;</a:t>
            </a:r>
          </a:p>
          <a:p>
            <a:pPr marL="0" indent="0">
              <a:buNone/>
            </a:pPr>
            <a:r>
              <a:rPr lang="en-IN" dirty="0"/>
              <a:t>}</a:t>
            </a:r>
          </a:p>
          <a:p>
            <a:pPr marL="0" indent="0">
              <a:buNone/>
            </a:pPr>
            <a:endParaRPr lang="en-IN" dirty="0"/>
          </a:p>
          <a:p>
            <a:pPr marL="0" indent="0">
              <a:buNone/>
            </a:pPr>
            <a:endParaRPr lang="en-IN" dirty="0"/>
          </a:p>
        </p:txBody>
      </p:sp>
      <p:sp>
        <p:nvSpPr>
          <p:cNvPr id="4" name="TextBox 3">
            <a:extLst>
              <a:ext uri="{FF2B5EF4-FFF2-40B4-BE49-F238E27FC236}">
                <a16:creationId xmlns:a16="http://schemas.microsoft.com/office/drawing/2014/main" id="{F13248C5-EE0F-0DB7-ECB8-36C9CE90C478}"/>
              </a:ext>
            </a:extLst>
          </p:cNvPr>
          <p:cNvSpPr txBox="1"/>
          <p:nvPr/>
        </p:nvSpPr>
        <p:spPr>
          <a:xfrm>
            <a:off x="3256384" y="-74998"/>
            <a:ext cx="6270171" cy="523220"/>
          </a:xfrm>
          <a:prstGeom prst="rect">
            <a:avLst/>
          </a:prstGeom>
          <a:noFill/>
        </p:spPr>
        <p:txBody>
          <a:bodyPr wrap="square" rtlCol="0">
            <a:spAutoFit/>
          </a:bodyPr>
          <a:lstStyle/>
          <a:p>
            <a:pPr algn="ctr"/>
            <a:r>
              <a:rPr lang="en-US" sz="2800" b="1" dirty="0"/>
              <a:t>Example of pointer</a:t>
            </a:r>
            <a:endParaRPr lang="en-IN" sz="2800" b="1" dirty="0"/>
          </a:p>
        </p:txBody>
      </p:sp>
      <p:sp>
        <p:nvSpPr>
          <p:cNvPr id="5" name="TextBox 4">
            <a:extLst>
              <a:ext uri="{FF2B5EF4-FFF2-40B4-BE49-F238E27FC236}">
                <a16:creationId xmlns:a16="http://schemas.microsoft.com/office/drawing/2014/main" id="{872BDC24-F49D-09F5-C016-4603593FB46C}"/>
              </a:ext>
            </a:extLst>
          </p:cNvPr>
          <p:cNvSpPr txBox="1"/>
          <p:nvPr/>
        </p:nvSpPr>
        <p:spPr>
          <a:xfrm>
            <a:off x="6960636" y="2631232"/>
            <a:ext cx="4739951" cy="3877985"/>
          </a:xfrm>
          <a:prstGeom prst="rect">
            <a:avLst/>
          </a:prstGeom>
          <a:noFill/>
        </p:spPr>
        <p:txBody>
          <a:bodyPr wrap="square" rtlCol="0">
            <a:spAutoFit/>
          </a:bodyPr>
          <a:lstStyle/>
          <a:p>
            <a:pPr algn="ctr"/>
            <a:r>
              <a:rPr lang="en-US" sz="2800" b="1" dirty="0"/>
              <a:t>Output:</a:t>
            </a:r>
          </a:p>
          <a:p>
            <a:r>
              <a:rPr lang="en-US" sz="2000" dirty="0"/>
              <a:t>Address of c: 2686784</a:t>
            </a:r>
          </a:p>
          <a:p>
            <a:r>
              <a:rPr lang="en-US" sz="2000" dirty="0"/>
              <a:t>Value of c: 22</a:t>
            </a:r>
          </a:p>
          <a:p>
            <a:endParaRPr lang="en-US" sz="2000" dirty="0"/>
          </a:p>
          <a:p>
            <a:r>
              <a:rPr lang="en-US" sz="2000" dirty="0"/>
              <a:t>Address of pointer pc: 2686784</a:t>
            </a:r>
          </a:p>
          <a:p>
            <a:r>
              <a:rPr lang="en-US" sz="2000" dirty="0"/>
              <a:t>Content of pointer pc: 22</a:t>
            </a:r>
          </a:p>
          <a:p>
            <a:endParaRPr lang="en-US" sz="2000" dirty="0"/>
          </a:p>
          <a:p>
            <a:r>
              <a:rPr lang="en-US" sz="2000" dirty="0"/>
              <a:t>Address of pointer pc: 2686784</a:t>
            </a:r>
          </a:p>
          <a:p>
            <a:r>
              <a:rPr lang="en-US" sz="2000" dirty="0"/>
              <a:t>Content of pointer pc: 11</a:t>
            </a:r>
          </a:p>
          <a:p>
            <a:endParaRPr lang="en-US" sz="2000" dirty="0"/>
          </a:p>
          <a:p>
            <a:r>
              <a:rPr lang="en-US" sz="2000" dirty="0"/>
              <a:t>Address of c: 2686784</a:t>
            </a:r>
          </a:p>
          <a:p>
            <a:r>
              <a:rPr lang="en-US" sz="2000" dirty="0"/>
              <a:t>Value of c: 2</a:t>
            </a:r>
            <a:endParaRPr lang="en-IN" sz="2000" dirty="0"/>
          </a:p>
        </p:txBody>
      </p:sp>
    </p:spTree>
    <p:extLst>
      <p:ext uri="{BB962C8B-B14F-4D97-AF65-F5344CB8AC3E}">
        <p14:creationId xmlns:p14="http://schemas.microsoft.com/office/powerpoint/2010/main" val="2470040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DB350-D2A6-BA2B-D901-E9E71D02163A}"/>
              </a:ext>
            </a:extLst>
          </p:cNvPr>
          <p:cNvSpPr>
            <a:spLocks noGrp="1"/>
          </p:cNvSpPr>
          <p:nvPr>
            <p:ph type="title"/>
          </p:nvPr>
        </p:nvSpPr>
        <p:spPr>
          <a:xfrm>
            <a:off x="838200" y="74240"/>
            <a:ext cx="10515600" cy="998782"/>
          </a:xfrm>
        </p:spPr>
        <p:txBody>
          <a:bodyPr>
            <a:normAutofit fontScale="90000"/>
          </a:bodyPr>
          <a:lstStyle/>
          <a:p>
            <a:pPr algn="ctr"/>
            <a:r>
              <a:rPr lang="en-US" sz="3600" b="1" dirty="0">
                <a:solidFill>
                  <a:srgbClr val="273239"/>
                </a:solidFill>
                <a:latin typeface="Aptos" panose="020B0004020202020204" pitchFamily="34" charset="0"/>
              </a:rPr>
              <a:t>S</a:t>
            </a:r>
            <a:r>
              <a:rPr lang="en-US" sz="3600" b="1" i="0" dirty="0">
                <a:solidFill>
                  <a:srgbClr val="273239"/>
                </a:solidFill>
                <a:effectLst/>
                <a:latin typeface="Aptos" panose="020B0004020202020204" pitchFamily="34" charset="0"/>
              </a:rPr>
              <a:t>ize of Pointer As in C</a:t>
            </a:r>
            <a:br>
              <a:rPr lang="en-US" sz="3600" b="1" i="0" dirty="0">
                <a:solidFill>
                  <a:srgbClr val="273239"/>
                </a:solidFill>
                <a:effectLst/>
                <a:latin typeface="Aptos" panose="020B0004020202020204" pitchFamily="34" charset="0"/>
              </a:rPr>
            </a:br>
            <a:endParaRPr lang="en-IN" sz="3600" dirty="0">
              <a:latin typeface="Aptos" panose="020B0004020202020204" pitchFamily="34" charset="0"/>
            </a:endParaRPr>
          </a:p>
        </p:txBody>
      </p:sp>
      <p:sp>
        <p:nvSpPr>
          <p:cNvPr id="3" name="Content Placeholder 2">
            <a:extLst>
              <a:ext uri="{FF2B5EF4-FFF2-40B4-BE49-F238E27FC236}">
                <a16:creationId xmlns:a16="http://schemas.microsoft.com/office/drawing/2014/main" id="{F4C0ED2C-B09B-C25A-065C-C81F9EEE5D17}"/>
              </a:ext>
            </a:extLst>
          </p:cNvPr>
          <p:cNvSpPr>
            <a:spLocks noGrp="1"/>
          </p:cNvSpPr>
          <p:nvPr>
            <p:ph idx="1"/>
          </p:nvPr>
        </p:nvSpPr>
        <p:spPr>
          <a:xfrm>
            <a:off x="363894" y="811762"/>
            <a:ext cx="11607282" cy="5887617"/>
          </a:xfrm>
        </p:spPr>
        <p:txBody>
          <a:bodyPr>
            <a:normAutofit/>
          </a:bodyPr>
          <a:lstStyle/>
          <a:p>
            <a:pPr algn="l" rtl="0" fontAlgn="base"/>
            <a:r>
              <a:rPr lang="en-US" b="0" i="0" dirty="0">
                <a:solidFill>
                  <a:srgbClr val="273239"/>
                </a:solidFill>
                <a:effectLst/>
                <a:latin typeface="Arial" panose="020B0604020202020204" pitchFamily="34" charset="0"/>
                <a:cs typeface="Arial" panose="020B0604020202020204" pitchFamily="34" charset="0"/>
              </a:rPr>
              <a:t>The size of the pointers in C is equal for every pointer type. The size of the pointer does not depend on the type it is pointing to. It only depends on the operating system and CPU architecture. The size of pointers in C is </a:t>
            </a:r>
          </a:p>
          <a:p>
            <a:pPr algn="l" fontAlgn="base">
              <a:buFont typeface="Arial" panose="020B0604020202020204" pitchFamily="34" charset="0"/>
              <a:buChar char="•"/>
            </a:pPr>
            <a:r>
              <a:rPr lang="en-US" b="1" i="0" dirty="0">
                <a:solidFill>
                  <a:srgbClr val="273239"/>
                </a:solidFill>
                <a:effectLst/>
                <a:latin typeface="Arial" panose="020B0604020202020204" pitchFamily="34" charset="0"/>
                <a:cs typeface="Arial" panose="020B0604020202020204" pitchFamily="34" charset="0"/>
              </a:rPr>
              <a:t>8 bytes </a:t>
            </a:r>
            <a:r>
              <a:rPr lang="en-US" b="0" i="0" dirty="0">
                <a:solidFill>
                  <a:srgbClr val="273239"/>
                </a:solidFill>
                <a:effectLst/>
                <a:latin typeface="Arial" panose="020B0604020202020204" pitchFamily="34" charset="0"/>
                <a:cs typeface="Arial" panose="020B0604020202020204" pitchFamily="34" charset="0"/>
              </a:rPr>
              <a:t>for a </a:t>
            </a:r>
            <a:r>
              <a:rPr lang="en-US" b="1" i="0" dirty="0">
                <a:solidFill>
                  <a:srgbClr val="273239"/>
                </a:solidFill>
                <a:effectLst/>
                <a:latin typeface="Arial" panose="020B0604020202020204" pitchFamily="34" charset="0"/>
                <a:cs typeface="Arial" panose="020B0604020202020204" pitchFamily="34" charset="0"/>
              </a:rPr>
              <a:t>64-bit System</a:t>
            </a:r>
            <a:endParaRPr lang="en-US" b="0" i="0" dirty="0">
              <a:solidFill>
                <a:srgbClr val="273239"/>
              </a:solidFill>
              <a:effectLst/>
              <a:latin typeface="Arial" panose="020B0604020202020204" pitchFamily="34" charset="0"/>
              <a:cs typeface="Arial" panose="020B0604020202020204" pitchFamily="34" charset="0"/>
            </a:endParaRPr>
          </a:p>
          <a:p>
            <a:pPr algn="l" fontAlgn="base">
              <a:buFont typeface="Arial" panose="020B0604020202020204" pitchFamily="34" charset="0"/>
              <a:buChar char="•"/>
            </a:pPr>
            <a:r>
              <a:rPr lang="en-US" b="1" i="0" dirty="0">
                <a:solidFill>
                  <a:srgbClr val="273239"/>
                </a:solidFill>
                <a:effectLst/>
                <a:latin typeface="Arial" panose="020B0604020202020204" pitchFamily="34" charset="0"/>
                <a:cs typeface="Arial" panose="020B0604020202020204" pitchFamily="34" charset="0"/>
              </a:rPr>
              <a:t>4 bytes</a:t>
            </a:r>
            <a:r>
              <a:rPr lang="en-US" b="0" i="0" dirty="0">
                <a:solidFill>
                  <a:srgbClr val="273239"/>
                </a:solidFill>
                <a:effectLst/>
                <a:latin typeface="Arial" panose="020B0604020202020204" pitchFamily="34" charset="0"/>
                <a:cs typeface="Arial" panose="020B0604020202020204" pitchFamily="34" charset="0"/>
              </a:rPr>
              <a:t> for a</a:t>
            </a:r>
            <a:r>
              <a:rPr lang="en-US" b="1" i="0" dirty="0">
                <a:solidFill>
                  <a:srgbClr val="273239"/>
                </a:solidFill>
                <a:effectLst/>
                <a:latin typeface="Arial" panose="020B0604020202020204" pitchFamily="34" charset="0"/>
                <a:cs typeface="Arial" panose="020B0604020202020204" pitchFamily="34" charset="0"/>
              </a:rPr>
              <a:t> 32-bit System</a:t>
            </a:r>
            <a:endParaRPr lang="en-US" b="0" i="0" dirty="0">
              <a:solidFill>
                <a:srgbClr val="273239"/>
              </a:solidFill>
              <a:effectLst/>
              <a:latin typeface="Arial" panose="020B0604020202020204" pitchFamily="34" charset="0"/>
              <a:cs typeface="Arial" panose="020B0604020202020204" pitchFamily="34" charset="0"/>
            </a:endParaRPr>
          </a:p>
          <a:p>
            <a:pPr algn="l" rtl="0" fontAlgn="base"/>
            <a:r>
              <a:rPr lang="en-US" b="0" i="0" dirty="0">
                <a:solidFill>
                  <a:srgbClr val="273239"/>
                </a:solidFill>
                <a:effectLst/>
                <a:latin typeface="Arial" panose="020B0604020202020204" pitchFamily="34" charset="0"/>
                <a:cs typeface="Arial" panose="020B0604020202020204" pitchFamily="34" charset="0"/>
              </a:rPr>
              <a:t>The reason for the same size is that the pointers store the memory addresses, no matter what type they are. As the space required to store the addresses of the different memory locations is the same, the memory required by one pointer type will be equal to the memory required by other pointer types.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2047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880B-3042-51BB-BEB6-D67B196B5047}"/>
              </a:ext>
            </a:extLst>
          </p:cNvPr>
          <p:cNvSpPr>
            <a:spLocks noGrp="1"/>
          </p:cNvSpPr>
          <p:nvPr>
            <p:ph type="title"/>
          </p:nvPr>
        </p:nvSpPr>
        <p:spPr>
          <a:xfrm>
            <a:off x="1" y="18256"/>
            <a:ext cx="12120464" cy="662782"/>
          </a:xfrm>
        </p:spPr>
        <p:txBody>
          <a:bodyPr>
            <a:normAutofit/>
          </a:bodyPr>
          <a:lstStyle/>
          <a:p>
            <a:pPr algn="ctr"/>
            <a:r>
              <a:rPr lang="en-US" sz="4000" b="1" dirty="0"/>
              <a:t>C pointer arithmetic</a:t>
            </a:r>
            <a:endParaRPr lang="en-IN" sz="4000" b="1" dirty="0"/>
          </a:p>
        </p:txBody>
      </p:sp>
      <p:sp>
        <p:nvSpPr>
          <p:cNvPr id="3" name="Content Placeholder 2">
            <a:extLst>
              <a:ext uri="{FF2B5EF4-FFF2-40B4-BE49-F238E27FC236}">
                <a16:creationId xmlns:a16="http://schemas.microsoft.com/office/drawing/2014/main" id="{FF515C20-96EF-C652-BA6E-B409DBA69064}"/>
              </a:ext>
            </a:extLst>
          </p:cNvPr>
          <p:cNvSpPr>
            <a:spLocks noGrp="1"/>
          </p:cNvSpPr>
          <p:nvPr>
            <p:ph idx="1"/>
          </p:nvPr>
        </p:nvSpPr>
        <p:spPr>
          <a:xfrm>
            <a:off x="71535" y="587828"/>
            <a:ext cx="12048930" cy="6083559"/>
          </a:xfrm>
        </p:spPr>
        <p:txBody>
          <a:bodyPr>
            <a:normAutofit/>
          </a:bodyPr>
          <a:lstStyle/>
          <a:p>
            <a:r>
              <a:rPr lang="en-US" sz="2400" b="0" i="0" dirty="0">
                <a:solidFill>
                  <a:srgbClr val="273239"/>
                </a:solidFill>
                <a:effectLst/>
                <a:latin typeface="Arial" panose="020B0604020202020204" pitchFamily="34" charset="0"/>
                <a:cs typeface="Arial" panose="020B0604020202020204" pitchFamily="34" charset="0"/>
              </a:rPr>
              <a:t>The pointer arithmetic refers to the legal or valid arithmetic operations that can be performed on a pointer.</a:t>
            </a:r>
          </a:p>
          <a:p>
            <a:pPr marL="0" indent="0" algn="l" rtl="0" fontAlgn="base">
              <a:buNone/>
            </a:pPr>
            <a:endParaRPr lang="en-US" sz="2400" b="0" i="0" dirty="0">
              <a:solidFill>
                <a:srgbClr val="273239"/>
              </a:solidFill>
              <a:effectLst/>
              <a:latin typeface="Arial" panose="020B0604020202020204" pitchFamily="34" charset="0"/>
              <a:cs typeface="Arial" panose="020B0604020202020204" pitchFamily="34" charset="0"/>
            </a:endParaRPr>
          </a:p>
          <a:p>
            <a:pPr marL="0" indent="0" algn="l" rtl="0" fontAlgn="base">
              <a:buNone/>
            </a:pPr>
            <a:r>
              <a:rPr lang="en-US" sz="2400" b="0" i="0" dirty="0">
                <a:solidFill>
                  <a:srgbClr val="273239"/>
                </a:solidFill>
                <a:effectLst/>
                <a:latin typeface="Arial" panose="020B0604020202020204" pitchFamily="34" charset="0"/>
                <a:cs typeface="Arial" panose="020B0604020202020204" pitchFamily="34" charset="0"/>
              </a:rPr>
              <a:t>These operations include:</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Increment in a Pointer</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Decrement in a Pointer</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Addition of integer to a pointer</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Subtraction of integer to a pointer</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Subtracting two pointers of the same type</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Comparison of pointers of the same type.</a:t>
            </a:r>
          </a:p>
          <a:p>
            <a:pPr algn="l" fontAlgn="base">
              <a:buFont typeface="Arial" panose="020B0604020202020204" pitchFamily="34" charset="0"/>
              <a:buChar char="•"/>
            </a:pPr>
            <a:r>
              <a:rPr lang="en-US" sz="2400" b="0" i="0" dirty="0">
                <a:solidFill>
                  <a:srgbClr val="273239"/>
                </a:solidFill>
                <a:effectLst/>
                <a:latin typeface="Arial" panose="020B0604020202020204" pitchFamily="34" charset="0"/>
                <a:cs typeface="Arial" panose="020B0604020202020204" pitchFamily="34" charset="0"/>
              </a:rPr>
              <a:t>Assignment of pointers of the same type</a:t>
            </a:r>
            <a:r>
              <a:rPr lang="en-US" b="0" i="0" dirty="0">
                <a:solidFill>
                  <a:srgbClr val="273239"/>
                </a:solidFill>
                <a:effectLst/>
                <a:latin typeface="Nunito" pitchFamily="2" charset="0"/>
              </a:rPr>
              <a:t>.</a:t>
            </a:r>
          </a:p>
          <a:p>
            <a:endParaRPr lang="en-IN" dirty="0"/>
          </a:p>
        </p:txBody>
      </p:sp>
    </p:spTree>
    <p:extLst>
      <p:ext uri="{BB962C8B-B14F-4D97-AF65-F5344CB8AC3E}">
        <p14:creationId xmlns:p14="http://schemas.microsoft.com/office/powerpoint/2010/main" val="188621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9422B-BD82-35D4-E373-8D64E03455F9}"/>
              </a:ext>
            </a:extLst>
          </p:cNvPr>
          <p:cNvSpPr>
            <a:spLocks noGrp="1"/>
          </p:cNvSpPr>
          <p:nvPr>
            <p:ph idx="1"/>
          </p:nvPr>
        </p:nvSpPr>
        <p:spPr>
          <a:xfrm>
            <a:off x="102637" y="65314"/>
            <a:ext cx="11971175" cy="6792685"/>
          </a:xfrm>
        </p:spPr>
        <p:txBody>
          <a:bodyPr>
            <a:normAutofit fontScale="85000" lnSpcReduction="20000"/>
          </a:bodyPr>
          <a:lstStyle/>
          <a:p>
            <a:pPr marL="0" indent="0" algn="ctr">
              <a:buNone/>
            </a:pPr>
            <a:r>
              <a:rPr lang="en-IN" b="1" dirty="0"/>
              <a:t>// C program to illustrate Pointer Arithmetic</a:t>
            </a:r>
          </a:p>
          <a:p>
            <a:pPr marL="0" indent="0">
              <a:buNone/>
            </a:pPr>
            <a:r>
              <a:rPr lang="en-IN" dirty="0"/>
              <a:t>#include &lt;</a:t>
            </a:r>
            <a:r>
              <a:rPr lang="en-IN" dirty="0" err="1"/>
              <a:t>stdio.h</a:t>
            </a:r>
            <a:r>
              <a:rPr lang="en-IN" dirty="0"/>
              <a:t>&gt;</a:t>
            </a:r>
          </a:p>
          <a:p>
            <a:pPr marL="0" indent="0">
              <a:buNone/>
            </a:pPr>
            <a:r>
              <a:rPr lang="en-IN" dirty="0"/>
              <a:t>int main()</a:t>
            </a:r>
          </a:p>
          <a:p>
            <a:pPr marL="0" indent="0">
              <a:buNone/>
            </a:pPr>
            <a:r>
              <a:rPr lang="en-IN" dirty="0"/>
              <a:t>{</a:t>
            </a:r>
          </a:p>
          <a:p>
            <a:pPr marL="0" indent="0">
              <a:buNone/>
            </a:pPr>
            <a:r>
              <a:rPr lang="en-IN" dirty="0"/>
              <a:t>	int v[3] = { 10, 100, 200 };  </a:t>
            </a:r>
            <a:r>
              <a:rPr lang="en-IN" sz="2200" dirty="0">
                <a:solidFill>
                  <a:schemeClr val="accent6"/>
                </a:solidFill>
              </a:rPr>
              <a:t>// Declare an array</a:t>
            </a:r>
            <a:endParaRPr lang="en-IN" dirty="0">
              <a:solidFill>
                <a:schemeClr val="accent6"/>
              </a:solidFill>
            </a:endParaRPr>
          </a:p>
          <a:p>
            <a:pPr marL="0" indent="0">
              <a:buNone/>
            </a:pPr>
            <a:r>
              <a:rPr lang="en-IN" dirty="0"/>
              <a:t>                      int* </a:t>
            </a:r>
            <a:r>
              <a:rPr lang="en-IN" dirty="0" err="1"/>
              <a:t>ptr</a:t>
            </a:r>
            <a:r>
              <a:rPr lang="en-IN" dirty="0"/>
              <a:t>;                           </a:t>
            </a:r>
            <a:r>
              <a:rPr lang="en-IN" sz="2200" dirty="0">
                <a:solidFill>
                  <a:schemeClr val="accent6"/>
                </a:solidFill>
              </a:rPr>
              <a:t>// Declare pointer variable</a:t>
            </a:r>
            <a:endParaRPr lang="en-IN" dirty="0">
              <a:solidFill>
                <a:schemeClr val="accent6"/>
              </a:solidFill>
            </a:endParaRPr>
          </a:p>
          <a:p>
            <a:pPr marL="0" indent="0">
              <a:buNone/>
            </a:pPr>
            <a:r>
              <a:rPr lang="en-IN" dirty="0"/>
              <a:t>                         </a:t>
            </a:r>
            <a:r>
              <a:rPr lang="en-IN" dirty="0" err="1"/>
              <a:t>ptr</a:t>
            </a:r>
            <a:r>
              <a:rPr lang="en-IN" dirty="0"/>
              <a:t> = v;                          </a:t>
            </a:r>
            <a:r>
              <a:rPr lang="en-IN" sz="2200" dirty="0">
                <a:solidFill>
                  <a:schemeClr val="accent6"/>
                </a:solidFill>
              </a:rPr>
              <a:t>// Assign the address of v[0] to </a:t>
            </a:r>
            <a:r>
              <a:rPr lang="en-IN" sz="2200" dirty="0" err="1">
                <a:solidFill>
                  <a:schemeClr val="accent6"/>
                </a:solidFill>
              </a:rPr>
              <a:t>ptr</a:t>
            </a:r>
            <a:endParaRPr lang="en-IN" dirty="0">
              <a:solidFill>
                <a:schemeClr val="accent6"/>
              </a:solidFill>
            </a:endParaRPr>
          </a:p>
          <a:p>
            <a:pPr marL="0" indent="0">
              <a:buNone/>
            </a:pPr>
            <a:r>
              <a:rPr lang="en-IN" dirty="0"/>
              <a:t>                      for (int </a:t>
            </a:r>
            <a:r>
              <a:rPr lang="en-IN" dirty="0" err="1"/>
              <a:t>i</a:t>
            </a:r>
            <a:r>
              <a:rPr lang="en-IN" dirty="0"/>
              <a:t> = 0; </a:t>
            </a:r>
            <a:r>
              <a:rPr lang="en-IN" dirty="0" err="1"/>
              <a:t>i</a:t>
            </a:r>
            <a:r>
              <a:rPr lang="en-IN" dirty="0"/>
              <a:t> &lt; 3; </a:t>
            </a:r>
            <a:r>
              <a:rPr lang="en-IN" dirty="0" err="1"/>
              <a:t>i</a:t>
            </a:r>
            <a:r>
              <a:rPr lang="en-IN" dirty="0"/>
              <a:t>++) </a:t>
            </a:r>
          </a:p>
          <a:p>
            <a:pPr marL="0" indent="0">
              <a:buNone/>
            </a:pPr>
            <a:r>
              <a:rPr lang="en-IN" dirty="0"/>
              <a:t>{</a:t>
            </a:r>
          </a:p>
          <a:p>
            <a:pPr marL="0" indent="0">
              <a:buNone/>
            </a:pPr>
            <a:r>
              <a:rPr lang="en-IN" dirty="0"/>
              <a:t>                     </a:t>
            </a:r>
            <a:r>
              <a:rPr lang="en-IN" dirty="0" err="1"/>
              <a:t>printf</a:t>
            </a:r>
            <a:r>
              <a:rPr lang="en-IN" dirty="0"/>
              <a:t>("Value of *</a:t>
            </a:r>
            <a:r>
              <a:rPr lang="en-IN" dirty="0" err="1"/>
              <a:t>ptr</a:t>
            </a:r>
            <a:r>
              <a:rPr lang="en-IN" dirty="0"/>
              <a:t> = %d\n", *</a:t>
            </a:r>
            <a:r>
              <a:rPr lang="en-IN" dirty="0" err="1"/>
              <a:t>ptr</a:t>
            </a:r>
            <a:r>
              <a:rPr lang="en-IN" dirty="0"/>
              <a:t>);  </a:t>
            </a:r>
            <a:r>
              <a:rPr lang="en-IN" sz="2200" dirty="0">
                <a:solidFill>
                  <a:schemeClr val="accent6"/>
                </a:solidFill>
              </a:rPr>
              <a:t>// print value at address which is stored in </a:t>
            </a:r>
            <a:r>
              <a:rPr lang="en-IN" sz="2200" dirty="0" err="1">
                <a:solidFill>
                  <a:schemeClr val="accent6"/>
                </a:solidFill>
              </a:rPr>
              <a:t>ptr</a:t>
            </a:r>
            <a:endParaRPr lang="en-IN" sz="2200" dirty="0">
              <a:solidFill>
                <a:schemeClr val="accent6"/>
              </a:solidFill>
            </a:endParaRPr>
          </a:p>
          <a:p>
            <a:pPr marL="0" indent="0">
              <a:buNone/>
            </a:pPr>
            <a:endParaRPr lang="en-IN" dirty="0"/>
          </a:p>
          <a:p>
            <a:pPr marL="0" indent="0">
              <a:buNone/>
            </a:pPr>
            <a:r>
              <a:rPr lang="en-IN" dirty="0"/>
              <a:t>	        </a:t>
            </a:r>
            <a:r>
              <a:rPr lang="en-IN" dirty="0" err="1"/>
              <a:t>printf</a:t>
            </a:r>
            <a:r>
              <a:rPr lang="en-IN" dirty="0"/>
              <a:t>("Value of </a:t>
            </a:r>
            <a:r>
              <a:rPr lang="en-IN" dirty="0" err="1"/>
              <a:t>ptr</a:t>
            </a:r>
            <a:r>
              <a:rPr lang="en-IN" dirty="0"/>
              <a:t> = %p\n\n", </a:t>
            </a:r>
            <a:r>
              <a:rPr lang="en-IN" dirty="0" err="1"/>
              <a:t>ptr</a:t>
            </a:r>
            <a:r>
              <a:rPr lang="en-IN" dirty="0"/>
              <a:t>);     </a:t>
            </a:r>
            <a:r>
              <a:rPr lang="en-IN" sz="2200" dirty="0">
                <a:solidFill>
                  <a:schemeClr val="accent6"/>
                </a:solidFill>
              </a:rPr>
              <a:t>// print value of </a:t>
            </a:r>
            <a:r>
              <a:rPr lang="en-IN" sz="2200" dirty="0" err="1">
                <a:solidFill>
                  <a:schemeClr val="accent6"/>
                </a:solidFill>
              </a:rPr>
              <a:t>ptr</a:t>
            </a:r>
            <a:endParaRPr lang="en-IN" sz="2200" dirty="0">
              <a:solidFill>
                <a:schemeClr val="accent6"/>
              </a:solidFill>
            </a:endParaRPr>
          </a:p>
          <a:p>
            <a:pPr marL="0" indent="0">
              <a:buNone/>
            </a:pPr>
            <a:endParaRPr lang="en-IN" dirty="0"/>
          </a:p>
          <a:p>
            <a:pPr marL="0" indent="0">
              <a:buNone/>
            </a:pPr>
            <a:r>
              <a:rPr lang="en-IN" dirty="0"/>
              <a:t>	         </a:t>
            </a:r>
            <a:r>
              <a:rPr lang="en-IN" dirty="0" err="1"/>
              <a:t>ptr</a:t>
            </a:r>
            <a:r>
              <a:rPr lang="en-IN" dirty="0"/>
              <a:t>++;          </a:t>
            </a:r>
            <a:r>
              <a:rPr lang="en-IN" sz="2200" dirty="0">
                <a:solidFill>
                  <a:schemeClr val="accent6"/>
                </a:solidFill>
              </a:rPr>
              <a:t>// Increment pointer </a:t>
            </a:r>
            <a:r>
              <a:rPr lang="en-IN" sz="2200" dirty="0" err="1">
                <a:solidFill>
                  <a:schemeClr val="accent6"/>
                </a:solidFill>
              </a:rPr>
              <a:t>ptr</a:t>
            </a:r>
            <a:r>
              <a:rPr lang="en-IN" sz="2200" dirty="0">
                <a:solidFill>
                  <a:schemeClr val="accent6"/>
                </a:solidFill>
              </a:rPr>
              <a:t> by 1</a:t>
            </a:r>
          </a:p>
          <a:p>
            <a:pPr marL="0" indent="0">
              <a:buNone/>
            </a:pPr>
            <a:r>
              <a:rPr lang="en-IN" dirty="0"/>
              <a:t>    }</a:t>
            </a:r>
          </a:p>
          <a:p>
            <a:pPr marL="0" indent="0">
              <a:buNone/>
            </a:pPr>
            <a:r>
              <a:rPr lang="en-IN" dirty="0"/>
              <a:t>	return 0;</a:t>
            </a:r>
          </a:p>
          <a:p>
            <a:pPr marL="0" indent="0">
              <a:buNone/>
            </a:pPr>
            <a:r>
              <a:rPr lang="en-IN" dirty="0"/>
              <a:t>}</a:t>
            </a:r>
          </a:p>
          <a:p>
            <a:endParaRPr lang="en-IN" dirty="0"/>
          </a:p>
        </p:txBody>
      </p:sp>
      <p:sp>
        <p:nvSpPr>
          <p:cNvPr id="4" name="Rectangle 1">
            <a:extLst>
              <a:ext uri="{FF2B5EF4-FFF2-40B4-BE49-F238E27FC236}">
                <a16:creationId xmlns:a16="http://schemas.microsoft.com/office/drawing/2014/main" id="{279763B6-4EF3-0730-9D05-BACE78A363DC}"/>
              </a:ext>
            </a:extLst>
          </p:cNvPr>
          <p:cNvSpPr txBox="1">
            <a:spLocks noChangeArrowheads="1"/>
          </p:cNvSpPr>
          <p:nvPr/>
        </p:nvSpPr>
        <p:spPr bwMode="auto">
          <a:xfrm>
            <a:off x="8181392" y="4512595"/>
            <a:ext cx="3612502" cy="2280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rtlCol="0" anchor="ctr" anchorCtr="0" compatLnSpc="1">
            <a:prstTxWarp prst="textNoShape">
              <a:avLst/>
            </a:prstTxWarp>
            <a:spAutoFit/>
          </a:bodyPr>
          <a:lstStyle>
            <a:lvl1pPr marL="228600" indent="-228600" algn="l" defTabSz="914400" rtl="0" eaLnBrk="0" fontAlgn="base" latinLnBrk="0" hangingPunct="0">
              <a:lnSpc>
                <a:spcPct val="90000"/>
              </a:lnSpc>
              <a:spcBef>
                <a:spcPct val="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0" fontAlgn="base" latinLnBrk="0" hangingPunct="0">
              <a:lnSpc>
                <a:spcPct val="90000"/>
              </a:lnSpc>
              <a:spcBef>
                <a:spcPct val="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defTabSz="914400" rtl="0" eaLnBrk="0" fontAlgn="base" latinLnBrk="0" hangingPunct="0">
              <a:lnSpc>
                <a:spcPct val="90000"/>
              </a:lnSpc>
              <a:spcBef>
                <a:spcPct val="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lnSpc>
                <a:spcPct val="90000"/>
              </a:lnSpc>
              <a:spcBef>
                <a:spcPct val="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mn-cs"/>
              </a:defRPr>
            </a:lvl9pPr>
          </a:lstStyle>
          <a:p>
            <a:pPr marL="0" indent="0" algn="ctr">
              <a:lnSpc>
                <a:spcPct val="100000"/>
              </a:lnSpc>
              <a:buFontTx/>
              <a:buNone/>
            </a:pPr>
            <a:r>
              <a:rPr lang="en-US" altLang="en-US" sz="2400" b="1" dirty="0">
                <a:solidFill>
                  <a:srgbClr val="273239"/>
                </a:solidFill>
                <a:cs typeface="Arial" panose="020B0604020202020204" pitchFamily="34" charset="0"/>
              </a:rPr>
              <a:t>Output:</a:t>
            </a:r>
          </a:p>
          <a:p>
            <a:pPr marL="0" indent="0">
              <a:lnSpc>
                <a:spcPct val="100000"/>
              </a:lnSpc>
              <a:buFontTx/>
              <a:buNone/>
            </a:pPr>
            <a:r>
              <a:rPr lang="en-US" altLang="en-US" sz="2000" dirty="0">
                <a:solidFill>
                  <a:srgbClr val="273239"/>
                </a:solidFill>
                <a:cs typeface="Arial" panose="020B0604020202020204" pitchFamily="34" charset="0"/>
              </a:rPr>
              <a:t>Value of *</a:t>
            </a:r>
            <a:r>
              <a:rPr lang="en-US" altLang="en-US" sz="2000" dirty="0" err="1">
                <a:solidFill>
                  <a:srgbClr val="273239"/>
                </a:solidFill>
                <a:cs typeface="Arial" panose="020B0604020202020204" pitchFamily="34" charset="0"/>
              </a:rPr>
              <a:t>ptr</a:t>
            </a:r>
            <a:r>
              <a:rPr lang="en-US" altLang="en-US" sz="2000" dirty="0">
                <a:solidFill>
                  <a:srgbClr val="273239"/>
                </a:solidFill>
                <a:cs typeface="Arial" panose="020B0604020202020204" pitchFamily="34" charset="0"/>
              </a:rPr>
              <a:t> = 10 </a:t>
            </a:r>
          </a:p>
          <a:p>
            <a:pPr marL="0" indent="0">
              <a:lnSpc>
                <a:spcPct val="100000"/>
              </a:lnSpc>
              <a:buFontTx/>
              <a:buNone/>
            </a:pPr>
            <a:r>
              <a:rPr lang="en-US" altLang="en-US" sz="2000" dirty="0">
                <a:solidFill>
                  <a:srgbClr val="273239"/>
                </a:solidFill>
                <a:cs typeface="Arial" panose="020B0604020202020204" pitchFamily="34" charset="0"/>
              </a:rPr>
              <a:t>Value of </a:t>
            </a:r>
            <a:r>
              <a:rPr lang="en-US" altLang="en-US" sz="2000" dirty="0" err="1">
                <a:solidFill>
                  <a:srgbClr val="273239"/>
                </a:solidFill>
                <a:cs typeface="Arial" panose="020B0604020202020204" pitchFamily="34" charset="0"/>
              </a:rPr>
              <a:t>ptr</a:t>
            </a:r>
            <a:r>
              <a:rPr lang="en-US" altLang="en-US" sz="2000" dirty="0">
                <a:solidFill>
                  <a:srgbClr val="273239"/>
                </a:solidFill>
                <a:cs typeface="Arial" panose="020B0604020202020204" pitchFamily="34" charset="0"/>
              </a:rPr>
              <a:t> = 0x7ffe8ba7ec50 </a:t>
            </a:r>
          </a:p>
          <a:p>
            <a:pPr marL="0" indent="0">
              <a:lnSpc>
                <a:spcPct val="100000"/>
              </a:lnSpc>
              <a:buFontTx/>
              <a:buNone/>
            </a:pPr>
            <a:r>
              <a:rPr lang="en-US" altLang="en-US" sz="2000" dirty="0">
                <a:solidFill>
                  <a:srgbClr val="273239"/>
                </a:solidFill>
                <a:cs typeface="Arial" panose="020B0604020202020204" pitchFamily="34" charset="0"/>
              </a:rPr>
              <a:t>Value of *</a:t>
            </a:r>
            <a:r>
              <a:rPr lang="en-US" altLang="en-US" sz="2000" dirty="0" err="1">
                <a:solidFill>
                  <a:srgbClr val="273239"/>
                </a:solidFill>
                <a:cs typeface="Arial" panose="020B0604020202020204" pitchFamily="34" charset="0"/>
              </a:rPr>
              <a:t>ptr</a:t>
            </a:r>
            <a:r>
              <a:rPr lang="en-US" altLang="en-US" sz="2000" dirty="0">
                <a:solidFill>
                  <a:srgbClr val="273239"/>
                </a:solidFill>
                <a:cs typeface="Arial" panose="020B0604020202020204" pitchFamily="34" charset="0"/>
              </a:rPr>
              <a:t> = 100 </a:t>
            </a:r>
          </a:p>
          <a:p>
            <a:pPr marL="0" indent="0">
              <a:lnSpc>
                <a:spcPct val="100000"/>
              </a:lnSpc>
              <a:buFontTx/>
              <a:buNone/>
            </a:pPr>
            <a:r>
              <a:rPr lang="en-US" altLang="en-US" sz="2000" dirty="0">
                <a:solidFill>
                  <a:srgbClr val="273239"/>
                </a:solidFill>
                <a:cs typeface="Arial" panose="020B0604020202020204" pitchFamily="34" charset="0"/>
              </a:rPr>
              <a:t>Value of </a:t>
            </a:r>
            <a:r>
              <a:rPr lang="en-US" altLang="en-US" sz="2000" dirty="0" err="1">
                <a:solidFill>
                  <a:srgbClr val="273239"/>
                </a:solidFill>
                <a:cs typeface="Arial" panose="020B0604020202020204" pitchFamily="34" charset="0"/>
              </a:rPr>
              <a:t>ptr</a:t>
            </a:r>
            <a:r>
              <a:rPr lang="en-US" altLang="en-US" sz="2000" dirty="0">
                <a:solidFill>
                  <a:srgbClr val="273239"/>
                </a:solidFill>
                <a:cs typeface="Arial" panose="020B0604020202020204" pitchFamily="34" charset="0"/>
              </a:rPr>
              <a:t> = 0x7ffe8ba7ec54</a:t>
            </a:r>
          </a:p>
          <a:p>
            <a:pPr marL="0" indent="0">
              <a:lnSpc>
                <a:spcPct val="100000"/>
              </a:lnSpc>
              <a:buFontTx/>
              <a:buNone/>
            </a:pPr>
            <a:r>
              <a:rPr lang="en-US" altLang="en-US" sz="2000" dirty="0">
                <a:solidFill>
                  <a:srgbClr val="273239"/>
                </a:solidFill>
                <a:cs typeface="Arial" panose="020B0604020202020204" pitchFamily="34" charset="0"/>
              </a:rPr>
              <a:t> Value of *</a:t>
            </a:r>
            <a:r>
              <a:rPr lang="en-US" altLang="en-US" sz="2000" dirty="0" err="1">
                <a:solidFill>
                  <a:srgbClr val="273239"/>
                </a:solidFill>
                <a:cs typeface="Arial" panose="020B0604020202020204" pitchFamily="34" charset="0"/>
              </a:rPr>
              <a:t>ptr</a:t>
            </a:r>
            <a:r>
              <a:rPr lang="en-US" altLang="en-US" sz="2000" dirty="0">
                <a:solidFill>
                  <a:srgbClr val="273239"/>
                </a:solidFill>
                <a:cs typeface="Arial" panose="020B0604020202020204" pitchFamily="34" charset="0"/>
              </a:rPr>
              <a:t> = 200</a:t>
            </a:r>
          </a:p>
          <a:p>
            <a:pPr marL="0" indent="0">
              <a:lnSpc>
                <a:spcPct val="100000"/>
              </a:lnSpc>
              <a:buFontTx/>
              <a:buNone/>
            </a:pPr>
            <a:r>
              <a:rPr lang="en-US" altLang="en-US" sz="2000" dirty="0">
                <a:solidFill>
                  <a:srgbClr val="273239"/>
                </a:solidFill>
                <a:cs typeface="Arial" panose="020B0604020202020204" pitchFamily="34" charset="0"/>
              </a:rPr>
              <a:t> Value of </a:t>
            </a:r>
            <a:r>
              <a:rPr lang="en-US" altLang="en-US" sz="2000" dirty="0" err="1">
                <a:solidFill>
                  <a:srgbClr val="273239"/>
                </a:solidFill>
                <a:cs typeface="Arial" panose="020B0604020202020204" pitchFamily="34" charset="0"/>
              </a:rPr>
              <a:t>ptr</a:t>
            </a:r>
            <a:r>
              <a:rPr lang="en-US" altLang="en-US" sz="2000" dirty="0">
                <a:solidFill>
                  <a:srgbClr val="273239"/>
                </a:solidFill>
                <a:cs typeface="Arial" panose="020B0604020202020204" pitchFamily="34" charset="0"/>
              </a:rPr>
              <a:t> = 0x7ffe8ba7ec58</a:t>
            </a:r>
            <a:r>
              <a:rPr lang="en-US" altLang="en-US" sz="2000" dirty="0">
                <a:cs typeface="Arial" panose="020B0604020202020204" pitchFamily="34" charset="0"/>
              </a:rPr>
              <a:t> </a:t>
            </a:r>
          </a:p>
        </p:txBody>
      </p:sp>
    </p:spTree>
    <p:extLst>
      <p:ext uri="{BB962C8B-B14F-4D97-AF65-F5344CB8AC3E}">
        <p14:creationId xmlns:p14="http://schemas.microsoft.com/office/powerpoint/2010/main" val="527374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DCB6A03-39F3-DAF5-0336-5CAEE7E38B8D}"/>
              </a:ext>
            </a:extLst>
          </p:cNvPr>
          <p:cNvSpPr>
            <a:spLocks noGrp="1"/>
          </p:cNvSpPr>
          <p:nvPr>
            <p:ph idx="1"/>
          </p:nvPr>
        </p:nvSpPr>
        <p:spPr>
          <a:xfrm>
            <a:off x="115078" y="954240"/>
            <a:ext cx="11961843" cy="6006397"/>
          </a:xfrm>
        </p:spPr>
        <p:txBody>
          <a:bodyPr>
            <a:normAutofit/>
          </a:bodyPr>
          <a:lstStyle/>
          <a:p>
            <a:endParaRPr lang="en-US" sz="2400" b="0" i="0" dirty="0">
              <a:solidFill>
                <a:srgbClr val="273239"/>
              </a:solidFill>
              <a:effectLst/>
              <a:cs typeface="Arial" panose="020B0604020202020204" pitchFamily="34" charset="0"/>
            </a:endParaRPr>
          </a:p>
          <a:p>
            <a:r>
              <a:rPr lang="en-US" sz="2400" b="0" i="0" dirty="0">
                <a:solidFill>
                  <a:srgbClr val="273239"/>
                </a:solidFill>
                <a:effectLst/>
                <a:cs typeface="Arial" panose="020B0604020202020204" pitchFamily="34" charset="0"/>
              </a:rPr>
              <a:t>An array name acts like a pointer constant. The value of this pointer constant is the address of the first element. For example, if we have an array named </a:t>
            </a:r>
            <a:r>
              <a:rPr lang="en-US" sz="2400" b="0" i="0" dirty="0" err="1">
                <a:solidFill>
                  <a:srgbClr val="273239"/>
                </a:solidFill>
                <a:effectLst/>
                <a:cs typeface="Arial" panose="020B0604020202020204" pitchFamily="34" charset="0"/>
              </a:rPr>
              <a:t>val</a:t>
            </a:r>
            <a:r>
              <a:rPr lang="en-US" sz="2400" b="0" i="0" dirty="0">
                <a:solidFill>
                  <a:srgbClr val="273239"/>
                </a:solidFill>
                <a:effectLst/>
                <a:cs typeface="Arial" panose="020B0604020202020204" pitchFamily="34" charset="0"/>
              </a:rPr>
              <a:t> then </a:t>
            </a:r>
            <a:r>
              <a:rPr lang="en-US" sz="2400" b="1" i="0" dirty="0" err="1">
                <a:solidFill>
                  <a:srgbClr val="273239"/>
                </a:solidFill>
                <a:effectLst/>
                <a:cs typeface="Arial" panose="020B0604020202020204" pitchFamily="34" charset="0"/>
              </a:rPr>
              <a:t>val</a:t>
            </a:r>
            <a:r>
              <a:rPr lang="en-US" sz="2400" b="0" i="0" dirty="0">
                <a:solidFill>
                  <a:srgbClr val="273239"/>
                </a:solidFill>
                <a:effectLst/>
                <a:cs typeface="Arial" panose="020B0604020202020204" pitchFamily="34" charset="0"/>
              </a:rPr>
              <a:t> and </a:t>
            </a:r>
            <a:r>
              <a:rPr lang="en-US" sz="2400" b="1" i="0" dirty="0">
                <a:solidFill>
                  <a:srgbClr val="273239"/>
                </a:solidFill>
                <a:effectLst/>
                <a:cs typeface="Arial" panose="020B0604020202020204" pitchFamily="34" charset="0"/>
              </a:rPr>
              <a:t>&amp;</a:t>
            </a:r>
            <a:r>
              <a:rPr lang="en-US" sz="2400" b="1" i="0" dirty="0" err="1">
                <a:solidFill>
                  <a:srgbClr val="273239"/>
                </a:solidFill>
                <a:effectLst/>
                <a:cs typeface="Arial" panose="020B0604020202020204" pitchFamily="34" charset="0"/>
              </a:rPr>
              <a:t>val</a:t>
            </a:r>
            <a:r>
              <a:rPr lang="en-US" sz="2400" b="1" i="0" dirty="0">
                <a:solidFill>
                  <a:srgbClr val="273239"/>
                </a:solidFill>
                <a:effectLst/>
                <a:cs typeface="Arial" panose="020B0604020202020204" pitchFamily="34" charset="0"/>
              </a:rPr>
              <a:t>[0]</a:t>
            </a:r>
            <a:r>
              <a:rPr lang="en-US" sz="2400" b="0" i="0" dirty="0">
                <a:solidFill>
                  <a:srgbClr val="273239"/>
                </a:solidFill>
                <a:effectLst/>
                <a:cs typeface="Arial" panose="020B0604020202020204" pitchFamily="34" charset="0"/>
              </a:rPr>
              <a:t> can be used interchangeably.</a:t>
            </a:r>
          </a:p>
          <a:p>
            <a:endParaRPr lang="en-US" sz="2400" b="1" i="0" dirty="0">
              <a:solidFill>
                <a:srgbClr val="273239"/>
              </a:solidFill>
              <a:effectLst/>
            </a:endParaRPr>
          </a:p>
          <a:p>
            <a:r>
              <a:rPr lang="en-US" sz="2400" b="1" i="0" dirty="0">
                <a:solidFill>
                  <a:srgbClr val="273239"/>
                </a:solidFill>
                <a:effectLst/>
              </a:rPr>
              <a:t> Example 1: Accessing Array Elements using Pointer with Array Subscript</a:t>
            </a:r>
          </a:p>
          <a:p>
            <a:endParaRPr lang="en-IN" sz="2400" dirty="0">
              <a:cs typeface="Arial" panose="020B0604020202020204" pitchFamily="34" charset="0"/>
            </a:endParaRPr>
          </a:p>
        </p:txBody>
      </p:sp>
      <p:sp>
        <p:nvSpPr>
          <p:cNvPr id="8" name="TextBox 7">
            <a:extLst>
              <a:ext uri="{FF2B5EF4-FFF2-40B4-BE49-F238E27FC236}">
                <a16:creationId xmlns:a16="http://schemas.microsoft.com/office/drawing/2014/main" id="{FDDA5B23-334A-B378-973F-81E24104D310}"/>
              </a:ext>
            </a:extLst>
          </p:cNvPr>
          <p:cNvSpPr txBox="1"/>
          <p:nvPr/>
        </p:nvSpPr>
        <p:spPr>
          <a:xfrm>
            <a:off x="0" y="205273"/>
            <a:ext cx="12192000" cy="646331"/>
          </a:xfrm>
          <a:prstGeom prst="rect">
            <a:avLst/>
          </a:prstGeom>
          <a:noFill/>
        </p:spPr>
        <p:txBody>
          <a:bodyPr wrap="square" rtlCol="0">
            <a:spAutoFit/>
          </a:bodyPr>
          <a:lstStyle/>
          <a:p>
            <a:pPr algn="ctr"/>
            <a:r>
              <a:rPr lang="en-IN" sz="3600" b="1" dirty="0"/>
              <a:t>C pointers and array</a:t>
            </a:r>
          </a:p>
        </p:txBody>
      </p:sp>
      <p:pic>
        <p:nvPicPr>
          <p:cNvPr id="1027" name="Picture 3" descr="relationship between array and pointer">
            <a:extLst>
              <a:ext uri="{FF2B5EF4-FFF2-40B4-BE49-F238E27FC236}">
                <a16:creationId xmlns:a16="http://schemas.microsoft.com/office/drawing/2014/main" id="{1C0C22E2-946F-9696-59CD-37CE5C0C9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884" y="3957438"/>
            <a:ext cx="7978229" cy="1860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2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1D7827-5ABC-A251-99EA-36C07FE59828}"/>
              </a:ext>
            </a:extLst>
          </p:cNvPr>
          <p:cNvSpPr>
            <a:spLocks noGrp="1"/>
          </p:cNvSpPr>
          <p:nvPr>
            <p:ph idx="1"/>
          </p:nvPr>
        </p:nvSpPr>
        <p:spPr>
          <a:xfrm>
            <a:off x="0" y="0"/>
            <a:ext cx="11989837" cy="6774023"/>
          </a:xfrm>
        </p:spPr>
        <p:txBody>
          <a:bodyPr>
            <a:normAutofit fontScale="62500" lnSpcReduction="20000"/>
          </a:bodyPr>
          <a:lstStyle/>
          <a:p>
            <a:pPr marL="0" indent="0" algn="ctr">
              <a:buNone/>
            </a:pPr>
            <a:r>
              <a:rPr lang="en-IN" sz="3800" b="1" u="sng" dirty="0"/>
              <a:t> C Program to access array elements using pointer</a:t>
            </a:r>
          </a:p>
          <a:p>
            <a:pPr marL="0" indent="0">
              <a:buNone/>
            </a:pPr>
            <a:r>
              <a:rPr lang="en-IN" sz="4000" dirty="0"/>
              <a:t>#include &lt;</a:t>
            </a:r>
            <a:r>
              <a:rPr lang="en-IN" sz="4000" dirty="0" err="1"/>
              <a:t>stdio.h</a:t>
            </a:r>
            <a:r>
              <a:rPr lang="en-IN" sz="4000" dirty="0"/>
              <a:t>&gt;</a:t>
            </a:r>
          </a:p>
          <a:p>
            <a:pPr marL="0" indent="0">
              <a:buNone/>
            </a:pPr>
            <a:r>
              <a:rPr lang="en-IN" sz="4000" dirty="0"/>
              <a:t>void geeks()</a:t>
            </a:r>
          </a:p>
          <a:p>
            <a:pPr marL="0" indent="0">
              <a:buNone/>
            </a:pPr>
            <a:r>
              <a:rPr lang="en-IN" sz="4000" dirty="0"/>
              <a:t>{</a:t>
            </a:r>
          </a:p>
          <a:p>
            <a:pPr marL="0" indent="0">
              <a:buNone/>
            </a:pPr>
            <a:r>
              <a:rPr lang="en-IN" sz="4000" dirty="0"/>
              <a:t>	int </a:t>
            </a:r>
            <a:r>
              <a:rPr lang="en-IN" sz="4000" dirty="0" err="1"/>
              <a:t>val</a:t>
            </a:r>
            <a:r>
              <a:rPr lang="en-IN" sz="4000" dirty="0"/>
              <a:t>[3] = { 5, 10, 15 }; </a:t>
            </a:r>
            <a:r>
              <a:rPr lang="en-IN" sz="4000" dirty="0">
                <a:solidFill>
                  <a:schemeClr val="accent6"/>
                </a:solidFill>
              </a:rPr>
              <a:t>// Declare an array</a:t>
            </a:r>
          </a:p>
          <a:p>
            <a:pPr marL="0" indent="0">
              <a:buNone/>
            </a:pPr>
            <a:r>
              <a:rPr lang="en-IN" sz="4000" dirty="0"/>
              <a:t>                      int* </a:t>
            </a:r>
            <a:r>
              <a:rPr lang="en-IN" sz="4000" dirty="0" err="1"/>
              <a:t>ptr</a:t>
            </a:r>
            <a:r>
              <a:rPr lang="en-IN" sz="4000" dirty="0"/>
              <a:t>;                  </a:t>
            </a:r>
            <a:r>
              <a:rPr lang="en-IN" sz="4000" dirty="0">
                <a:solidFill>
                  <a:schemeClr val="accent6"/>
                </a:solidFill>
              </a:rPr>
              <a:t>// Declare pointer variable</a:t>
            </a:r>
          </a:p>
          <a:p>
            <a:pPr marL="0" indent="0">
              <a:buNone/>
            </a:pPr>
            <a:r>
              <a:rPr lang="en-IN" sz="4000" dirty="0"/>
              <a:t>                 </a:t>
            </a:r>
            <a:r>
              <a:rPr lang="en-IN" sz="4000" dirty="0" err="1"/>
              <a:t>ptr</a:t>
            </a:r>
            <a:r>
              <a:rPr lang="en-IN" sz="4000" dirty="0"/>
              <a:t> = </a:t>
            </a:r>
            <a:r>
              <a:rPr lang="en-IN" sz="4000" dirty="0" err="1"/>
              <a:t>val</a:t>
            </a:r>
            <a:r>
              <a:rPr lang="en-IN" sz="4000" dirty="0"/>
              <a:t>;                     </a:t>
            </a:r>
            <a:r>
              <a:rPr lang="en-IN" sz="4000" dirty="0">
                <a:solidFill>
                  <a:schemeClr val="accent6"/>
                </a:solidFill>
              </a:rPr>
              <a:t>// Assign address of </a:t>
            </a:r>
            <a:r>
              <a:rPr lang="en-IN" sz="4000" dirty="0" err="1">
                <a:solidFill>
                  <a:schemeClr val="accent6"/>
                </a:solidFill>
              </a:rPr>
              <a:t>val</a:t>
            </a:r>
            <a:r>
              <a:rPr lang="en-IN" sz="4000" dirty="0">
                <a:solidFill>
                  <a:schemeClr val="accent6"/>
                </a:solidFill>
              </a:rPr>
              <a:t>[0] to </a:t>
            </a:r>
            <a:r>
              <a:rPr lang="en-IN" sz="4000" dirty="0" err="1">
                <a:solidFill>
                  <a:schemeClr val="accent6"/>
                </a:solidFill>
              </a:rPr>
              <a:t>ptr</a:t>
            </a:r>
            <a:r>
              <a:rPr lang="en-IN" sz="4000" dirty="0">
                <a:solidFill>
                  <a:schemeClr val="accent6"/>
                </a:solidFill>
              </a:rPr>
              <a:t>.     </a:t>
            </a:r>
          </a:p>
          <a:p>
            <a:pPr marL="0" indent="0">
              <a:buNone/>
            </a:pPr>
            <a:r>
              <a:rPr lang="en-IN" sz="4000" dirty="0"/>
              <a:t>                                                     </a:t>
            </a:r>
            <a:r>
              <a:rPr lang="en-IN" sz="4000" dirty="0">
                <a:solidFill>
                  <a:schemeClr val="accent6"/>
                </a:solidFill>
              </a:rPr>
              <a:t>// We can use </a:t>
            </a:r>
            <a:r>
              <a:rPr lang="en-IN" sz="4000" dirty="0" err="1">
                <a:solidFill>
                  <a:schemeClr val="accent6"/>
                </a:solidFill>
              </a:rPr>
              <a:t>ptr</a:t>
            </a:r>
            <a:r>
              <a:rPr lang="en-IN" sz="4000" dirty="0">
                <a:solidFill>
                  <a:schemeClr val="accent6"/>
                </a:solidFill>
              </a:rPr>
              <a:t>=&amp;</a:t>
            </a:r>
            <a:r>
              <a:rPr lang="en-IN" sz="4000" dirty="0" err="1">
                <a:solidFill>
                  <a:schemeClr val="accent6"/>
                </a:solidFill>
              </a:rPr>
              <a:t>val</a:t>
            </a:r>
            <a:r>
              <a:rPr lang="en-IN" sz="4000" dirty="0">
                <a:solidFill>
                  <a:schemeClr val="accent6"/>
                </a:solidFill>
              </a:rPr>
              <a:t>[0];(both are same</a:t>
            </a:r>
            <a:r>
              <a:rPr lang="en-IN" sz="4000" dirty="0"/>
              <a:t>)</a:t>
            </a:r>
          </a:p>
          <a:p>
            <a:pPr marL="0" indent="0">
              <a:buNone/>
            </a:pPr>
            <a:r>
              <a:rPr lang="en-IN" sz="4000" dirty="0"/>
              <a:t>                </a:t>
            </a:r>
            <a:r>
              <a:rPr lang="en-IN" sz="4000" dirty="0" err="1"/>
              <a:t>printf</a:t>
            </a:r>
            <a:r>
              <a:rPr lang="en-IN" sz="4000" dirty="0"/>
              <a:t>("Elements of the array are: ");</a:t>
            </a:r>
          </a:p>
          <a:p>
            <a:pPr marL="0" indent="0">
              <a:buNone/>
            </a:pPr>
            <a:r>
              <a:rPr lang="en-IN" sz="4000" dirty="0"/>
              <a:t>                 </a:t>
            </a:r>
            <a:r>
              <a:rPr lang="en-IN" sz="4000" dirty="0" err="1"/>
              <a:t>printf</a:t>
            </a:r>
            <a:r>
              <a:rPr lang="en-IN" sz="4000" dirty="0"/>
              <a:t>("%d, %d, %d", </a:t>
            </a:r>
            <a:r>
              <a:rPr lang="en-IN" sz="4000" dirty="0" err="1"/>
              <a:t>ptr</a:t>
            </a:r>
            <a:r>
              <a:rPr lang="en-IN" sz="4000" dirty="0"/>
              <a:t>[0], </a:t>
            </a:r>
            <a:r>
              <a:rPr lang="en-IN" sz="4000" dirty="0" err="1"/>
              <a:t>ptr</a:t>
            </a:r>
            <a:r>
              <a:rPr lang="en-IN" sz="4000" dirty="0"/>
              <a:t>[1], </a:t>
            </a:r>
            <a:r>
              <a:rPr lang="en-IN" sz="4000" dirty="0" err="1"/>
              <a:t>ptr</a:t>
            </a:r>
            <a:r>
              <a:rPr lang="en-IN" sz="4000" dirty="0"/>
              <a:t>[2]);</a:t>
            </a:r>
          </a:p>
          <a:p>
            <a:pPr marL="0" indent="0">
              <a:buNone/>
            </a:pPr>
            <a:r>
              <a:rPr lang="en-IN" sz="4000" dirty="0"/>
              <a:t>                   return;</a:t>
            </a:r>
          </a:p>
          <a:p>
            <a:pPr marL="0" indent="0">
              <a:buNone/>
            </a:pPr>
            <a:r>
              <a:rPr lang="en-IN" sz="4000" dirty="0"/>
              <a:t>}</a:t>
            </a:r>
          </a:p>
          <a:p>
            <a:pPr marL="0" indent="0">
              <a:buNone/>
            </a:pPr>
            <a:r>
              <a:rPr lang="en-IN" sz="4000" dirty="0"/>
              <a:t>int main()</a:t>
            </a:r>
          </a:p>
          <a:p>
            <a:pPr marL="0" indent="0">
              <a:buNone/>
            </a:pPr>
            <a:r>
              <a:rPr lang="en-IN" sz="4000" dirty="0"/>
              <a:t>{</a:t>
            </a:r>
          </a:p>
          <a:p>
            <a:pPr marL="0" indent="0">
              <a:buNone/>
            </a:pPr>
            <a:r>
              <a:rPr lang="en-IN" sz="4000" dirty="0"/>
              <a:t>	geeks();</a:t>
            </a:r>
          </a:p>
          <a:p>
            <a:pPr marL="0" indent="0">
              <a:buNone/>
            </a:pPr>
            <a:r>
              <a:rPr lang="en-IN" sz="4000" dirty="0"/>
              <a:t>	return 0;</a:t>
            </a:r>
          </a:p>
          <a:p>
            <a:pPr marL="0" indent="0">
              <a:buNone/>
            </a:pPr>
            <a:r>
              <a:rPr lang="en-IN" sz="4000" dirty="0"/>
              <a:t>}</a:t>
            </a:r>
          </a:p>
          <a:p>
            <a:endParaRPr lang="en-IN" dirty="0"/>
          </a:p>
        </p:txBody>
      </p:sp>
      <p:sp>
        <p:nvSpPr>
          <p:cNvPr id="4" name="TextBox 3">
            <a:extLst>
              <a:ext uri="{FF2B5EF4-FFF2-40B4-BE49-F238E27FC236}">
                <a16:creationId xmlns:a16="http://schemas.microsoft.com/office/drawing/2014/main" id="{5DCBF397-9BA6-413B-AE4A-0214E88A538C}"/>
              </a:ext>
            </a:extLst>
          </p:cNvPr>
          <p:cNvSpPr txBox="1"/>
          <p:nvPr/>
        </p:nvSpPr>
        <p:spPr>
          <a:xfrm>
            <a:off x="6606074" y="5300722"/>
            <a:ext cx="4842588" cy="892552"/>
          </a:xfrm>
          <a:prstGeom prst="rect">
            <a:avLst/>
          </a:prstGeom>
          <a:noFill/>
        </p:spPr>
        <p:txBody>
          <a:bodyPr wrap="square" rtlCol="0">
            <a:spAutoFit/>
          </a:bodyPr>
          <a:lstStyle/>
          <a:p>
            <a:pPr algn="ctr"/>
            <a:r>
              <a:rPr lang="en-US" sz="2800" b="1" dirty="0"/>
              <a:t>Output:</a:t>
            </a:r>
          </a:p>
          <a:p>
            <a:r>
              <a:rPr lang="en-US" sz="2400" dirty="0"/>
              <a:t>Elements of the array are: 5 10 15</a:t>
            </a:r>
            <a:endParaRPr lang="en-IN" sz="2400" dirty="0"/>
          </a:p>
        </p:txBody>
      </p:sp>
    </p:spTree>
    <p:extLst>
      <p:ext uri="{BB962C8B-B14F-4D97-AF65-F5344CB8AC3E}">
        <p14:creationId xmlns:p14="http://schemas.microsoft.com/office/powerpoint/2010/main" val="280339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3267734-0280-CA3D-8127-25B5AA1301D4}"/>
              </a:ext>
            </a:extLst>
          </p:cNvPr>
          <p:cNvSpPr>
            <a:spLocks noGrp="1"/>
          </p:cNvSpPr>
          <p:nvPr>
            <p:ph idx="1"/>
          </p:nvPr>
        </p:nvSpPr>
        <p:spPr>
          <a:xfrm>
            <a:off x="177282" y="0"/>
            <a:ext cx="12014718" cy="6774024"/>
          </a:xfrm>
        </p:spPr>
        <p:txBody>
          <a:bodyPr/>
          <a:lstStyle/>
          <a:p>
            <a:pPr marL="0" indent="0">
              <a:buNone/>
            </a:pPr>
            <a:r>
              <a:rPr lang="en-US" b="1" i="0" dirty="0">
                <a:solidFill>
                  <a:srgbClr val="273239"/>
                </a:solidFill>
                <a:effectLst/>
              </a:rPr>
              <a:t>Example 2: Accessing Array Elements using Pointer Arithmetic</a:t>
            </a:r>
          </a:p>
          <a:p>
            <a:endParaRPr lang="en-IN" dirty="0"/>
          </a:p>
        </p:txBody>
      </p:sp>
      <p:pic>
        <p:nvPicPr>
          <p:cNvPr id="7" name="Picture 6">
            <a:extLst>
              <a:ext uri="{FF2B5EF4-FFF2-40B4-BE49-F238E27FC236}">
                <a16:creationId xmlns:a16="http://schemas.microsoft.com/office/drawing/2014/main" id="{24E6B04A-BE9C-21E3-9065-93C23AE82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7110" y="3915067"/>
            <a:ext cx="6758764" cy="2858957"/>
          </a:xfrm>
          <a:prstGeom prst="rect">
            <a:avLst/>
          </a:prstGeom>
        </p:spPr>
      </p:pic>
      <p:sp>
        <p:nvSpPr>
          <p:cNvPr id="9" name="TextBox 8">
            <a:extLst>
              <a:ext uri="{FF2B5EF4-FFF2-40B4-BE49-F238E27FC236}">
                <a16:creationId xmlns:a16="http://schemas.microsoft.com/office/drawing/2014/main" id="{A5333570-48A3-378C-8416-CF565A2B1798}"/>
              </a:ext>
            </a:extLst>
          </p:cNvPr>
          <p:cNvSpPr txBox="1"/>
          <p:nvPr/>
        </p:nvSpPr>
        <p:spPr>
          <a:xfrm>
            <a:off x="317241" y="619200"/>
            <a:ext cx="11128310" cy="4524315"/>
          </a:xfrm>
          <a:prstGeom prst="rect">
            <a:avLst/>
          </a:prstGeom>
          <a:noFill/>
        </p:spPr>
        <p:txBody>
          <a:bodyPr wrap="square">
            <a:spAutoFit/>
          </a:bodyPr>
          <a:lstStyle/>
          <a:p>
            <a:r>
              <a:rPr lang="en-IN" sz="2400" dirty="0"/>
              <a:t>#include &lt;</a:t>
            </a:r>
            <a:r>
              <a:rPr lang="en-IN" sz="2400" dirty="0" err="1"/>
              <a:t>stdio.h</a:t>
            </a:r>
            <a:r>
              <a:rPr lang="en-IN" sz="2400" dirty="0"/>
              <a:t>&gt;</a:t>
            </a:r>
          </a:p>
          <a:p>
            <a:endParaRPr lang="en-IN" sz="2400" dirty="0"/>
          </a:p>
          <a:p>
            <a:r>
              <a:rPr lang="en-IN" sz="2400" dirty="0"/>
              <a:t>int main()</a:t>
            </a:r>
          </a:p>
          <a:p>
            <a:r>
              <a:rPr lang="en-IN" sz="2400" dirty="0"/>
              <a:t>{</a:t>
            </a:r>
          </a:p>
          <a:p>
            <a:r>
              <a:rPr lang="en-IN" sz="2400" dirty="0"/>
              <a:t>                int </a:t>
            </a:r>
            <a:r>
              <a:rPr lang="en-IN" sz="2400" dirty="0" err="1"/>
              <a:t>arr</a:t>
            </a:r>
            <a:r>
              <a:rPr lang="en-IN" sz="2400" dirty="0"/>
              <a:t>[5] = { 1, 2, 3, 4, 5 };</a:t>
            </a:r>
          </a:p>
          <a:p>
            <a:r>
              <a:rPr lang="en-IN" sz="2400" dirty="0"/>
              <a:t>                int* </a:t>
            </a:r>
            <a:r>
              <a:rPr lang="en-IN" sz="2400" dirty="0" err="1"/>
              <a:t>ptr_arr</a:t>
            </a:r>
            <a:r>
              <a:rPr lang="en-IN" sz="2400" dirty="0"/>
              <a:t> = </a:t>
            </a:r>
            <a:r>
              <a:rPr lang="en-IN" sz="2400" dirty="0" err="1"/>
              <a:t>arr</a:t>
            </a:r>
            <a:r>
              <a:rPr lang="en-IN" sz="2400" dirty="0"/>
              <a:t>; </a:t>
            </a:r>
            <a:r>
              <a:rPr lang="en-IN" sz="2400" dirty="0">
                <a:solidFill>
                  <a:schemeClr val="accent6"/>
                </a:solidFill>
              </a:rPr>
              <a:t>// defining the pointer to array</a:t>
            </a:r>
          </a:p>
          <a:p>
            <a:r>
              <a:rPr lang="en-IN" sz="2400" dirty="0"/>
              <a:t>                  </a:t>
            </a:r>
            <a:r>
              <a:rPr lang="en-IN" sz="2400" dirty="0">
                <a:solidFill>
                  <a:schemeClr val="accent6"/>
                </a:solidFill>
              </a:rPr>
              <a:t>// traversing array using pointer arithmetic</a:t>
            </a:r>
          </a:p>
          <a:p>
            <a:r>
              <a:rPr lang="en-IN" sz="2400" dirty="0"/>
              <a:t>	for (int </a:t>
            </a:r>
            <a:r>
              <a:rPr lang="en-IN" sz="2400" dirty="0" err="1"/>
              <a:t>i</a:t>
            </a:r>
            <a:r>
              <a:rPr lang="en-IN" sz="2400" dirty="0"/>
              <a:t> = 0; </a:t>
            </a:r>
            <a:r>
              <a:rPr lang="en-IN" sz="2400" dirty="0" err="1"/>
              <a:t>i</a:t>
            </a:r>
            <a:r>
              <a:rPr lang="en-IN" sz="2400" dirty="0"/>
              <a:t> &lt; 5; </a:t>
            </a:r>
            <a:r>
              <a:rPr lang="en-IN" sz="2400" dirty="0" err="1"/>
              <a:t>i</a:t>
            </a:r>
            <a:r>
              <a:rPr lang="en-IN" sz="2400" dirty="0"/>
              <a:t>++) {</a:t>
            </a:r>
          </a:p>
          <a:p>
            <a:r>
              <a:rPr lang="en-IN" sz="2400" dirty="0"/>
              <a:t>		</a:t>
            </a:r>
            <a:r>
              <a:rPr lang="en-IN" sz="2400" dirty="0" err="1"/>
              <a:t>printf</a:t>
            </a:r>
            <a:r>
              <a:rPr lang="en-IN" sz="2400" dirty="0"/>
              <a:t>("%d ", *</a:t>
            </a:r>
            <a:r>
              <a:rPr lang="en-IN" sz="2400" dirty="0" err="1"/>
              <a:t>ptr_arr</a:t>
            </a:r>
            <a:r>
              <a:rPr lang="en-IN" sz="2400" dirty="0"/>
              <a:t>++);</a:t>
            </a:r>
          </a:p>
          <a:p>
            <a:r>
              <a:rPr lang="en-IN" sz="2400" dirty="0"/>
              <a:t>	}</a:t>
            </a:r>
          </a:p>
          <a:p>
            <a:r>
              <a:rPr lang="en-IN" sz="2400" dirty="0"/>
              <a:t>	return 0;</a:t>
            </a:r>
          </a:p>
          <a:p>
            <a:r>
              <a:rPr lang="en-IN" sz="2400" dirty="0"/>
              <a:t>}</a:t>
            </a:r>
          </a:p>
        </p:txBody>
      </p:sp>
    </p:spTree>
    <p:extLst>
      <p:ext uri="{BB962C8B-B14F-4D97-AF65-F5344CB8AC3E}">
        <p14:creationId xmlns:p14="http://schemas.microsoft.com/office/powerpoint/2010/main" val="172921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E0B7478-42EF-B4B3-3D5E-DC7F6D5E8673}"/>
              </a:ext>
            </a:extLst>
          </p:cNvPr>
          <p:cNvSpPr>
            <a:spLocks noGrp="1" noChangeArrowheads="1"/>
          </p:cNvSpPr>
          <p:nvPr>
            <p:ph idx="1"/>
          </p:nvPr>
        </p:nvSpPr>
        <p:spPr bwMode="auto">
          <a:xfrm>
            <a:off x="116827" y="979467"/>
            <a:ext cx="12075173" cy="51090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273239"/>
                </a:solidFill>
                <a:effectLst/>
                <a:cs typeface="Arial" panose="020B0604020202020204" pitchFamily="34" charset="0"/>
              </a:rPr>
              <a:t>Pointer Declaration</a:t>
            </a:r>
            <a:endParaRPr kumimoji="0" lang="en-US" altLang="en-US" b="0" i="0" u="none" strike="noStrike" cap="none" normalizeH="0" baseline="0" dirty="0">
              <a:ln>
                <a:noFill/>
              </a:ln>
              <a:solidFill>
                <a:srgbClr val="27323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273239"/>
                </a:solidFill>
                <a:effectLst/>
                <a:cs typeface="Arial" panose="020B0604020202020204" pitchFamily="34" charset="0"/>
              </a:rPr>
              <a:t>Pointer Initialization</a:t>
            </a:r>
            <a:endParaRPr kumimoji="0" lang="en-US" altLang="en-US" b="0" i="0" u="none" strike="noStrike" cap="none" normalizeH="0" baseline="0" dirty="0">
              <a:ln>
                <a:noFill/>
              </a:ln>
              <a:solidFill>
                <a:srgbClr val="27323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273239"/>
                </a:solidFill>
                <a:effectLst/>
                <a:cs typeface="Arial" panose="020B0604020202020204" pitchFamily="34" charset="0"/>
              </a:rPr>
              <a:t>Pointer Dereferencing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rgbClr val="27323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cs typeface="Arial" panose="020B0604020202020204" pitchFamily="34" charset="0"/>
              </a:rPr>
              <a:t>1. Pointer 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cs typeface="Arial" panose="020B0604020202020204" pitchFamily="34" charset="0"/>
              </a:rPr>
              <a:t>In pointer declaration, we only declare the pointer but do not initialize it. To declare a pointer, we use the </a:t>
            </a:r>
            <a:r>
              <a:rPr kumimoji="0" lang="en-US" altLang="en-US" b="1" i="0" u="none" strike="noStrike" cap="none" normalizeH="0" baseline="0" dirty="0">
                <a:ln>
                  <a:noFill/>
                </a:ln>
                <a:solidFill>
                  <a:srgbClr val="273239"/>
                </a:solidFill>
                <a:effectLst/>
                <a:cs typeface="Arial" panose="020B0604020202020204" pitchFamily="34" charset="0"/>
              </a:rPr>
              <a:t>( * ) dereference operator </a:t>
            </a:r>
            <a:r>
              <a:rPr kumimoji="0" lang="en-US" altLang="en-US" b="0" i="0" u="none" strike="noStrike" cap="none" normalizeH="0" baseline="0" dirty="0">
                <a:ln>
                  <a:noFill/>
                </a:ln>
                <a:solidFill>
                  <a:srgbClr val="273239"/>
                </a:solidFill>
                <a:effectLst/>
                <a:cs typeface="Arial" panose="020B0604020202020204" pitchFamily="34" charset="0"/>
              </a:rPr>
              <a:t>before its name.</a:t>
            </a: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cs typeface="Arial" panose="020B0604020202020204" pitchFamily="34" charset="0"/>
              </a:rPr>
              <a:t>Example</a:t>
            </a:r>
            <a:r>
              <a:rPr lang="en-US" altLang="en-US" dirty="0">
                <a:solidFill>
                  <a:srgbClr val="273239"/>
                </a:solidFill>
                <a:cs typeface="Arial" panose="020B0604020202020204" pitchFamily="34" charset="0"/>
              </a:rPr>
              <a:t> -</a:t>
            </a:r>
            <a:r>
              <a:rPr kumimoji="0" lang="en-US" altLang="en-US" b="0" i="0" u="none" strike="noStrike" cap="none" normalizeH="0" baseline="0" dirty="0">
                <a:ln>
                  <a:noFill/>
                </a:ln>
                <a:solidFill>
                  <a:srgbClr val="273239"/>
                </a:solidFill>
                <a:effectLst/>
                <a:cs typeface="Arial" panose="020B0604020202020204" pitchFamily="34" charset="0"/>
              </a:rPr>
              <a:t>int *</a:t>
            </a:r>
            <a:r>
              <a:rPr kumimoji="0" lang="en-US" altLang="en-US" b="1" i="0" u="none" strike="noStrike" cap="none" normalizeH="0" baseline="0" dirty="0" err="1">
                <a:ln>
                  <a:noFill/>
                </a:ln>
                <a:solidFill>
                  <a:srgbClr val="273239"/>
                </a:solidFill>
                <a:effectLst/>
                <a:cs typeface="Arial" panose="020B0604020202020204" pitchFamily="34" charset="0"/>
              </a:rPr>
              <a:t>ptr</a:t>
            </a:r>
            <a:r>
              <a:rPr kumimoji="0" lang="en-US" altLang="en-US" b="0" i="0" u="none" strike="noStrike" cap="none" normalizeH="0" baseline="0" dirty="0">
                <a:ln>
                  <a:noFill/>
                </a:ln>
                <a:solidFill>
                  <a:srgbClr val="273239"/>
                </a:solidFill>
                <a:effectLst/>
                <a:cs typeface="Arial" panose="020B0604020202020204" pitchFamily="34" charset="0"/>
              </a:rPr>
              <a:t>;</a:t>
            </a:r>
            <a:br>
              <a:rPr kumimoji="0" lang="en-US" altLang="en-US" b="0" i="0" u="none" strike="noStrike" cap="none" normalizeH="0" baseline="0" dirty="0">
                <a:ln>
                  <a:noFill/>
                </a:ln>
                <a:solidFill>
                  <a:srgbClr val="273239"/>
                </a:solidFill>
                <a:effectLst/>
                <a:cs typeface="Arial" panose="020B0604020202020204" pitchFamily="34" charset="0"/>
              </a:rPr>
            </a:b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cs typeface="Arial" panose="020B0604020202020204" pitchFamily="34" charset="0"/>
              </a:rPr>
              <a:t>The pointer declared here will point to some random memory address as it is not initialized. Such pointers are called wild pointers.</a:t>
            </a:r>
            <a:endParaRPr kumimoji="0" lang="en-US" altLang="en-US" b="1" i="0" u="none" strike="noStrike" cap="none" normalizeH="0" baseline="0" dirty="0">
              <a:ln>
                <a:noFill/>
              </a:ln>
              <a:solidFill>
                <a:srgbClr val="273239"/>
              </a:solidFill>
              <a:effectLst/>
              <a:cs typeface="Arial" panose="020B0604020202020204" pitchFamily="34" charset="0"/>
            </a:endParaRPr>
          </a:p>
        </p:txBody>
      </p:sp>
    </p:spTree>
    <p:extLst>
      <p:ext uri="{BB962C8B-B14F-4D97-AF65-F5344CB8AC3E}">
        <p14:creationId xmlns:p14="http://schemas.microsoft.com/office/powerpoint/2010/main" val="364626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8702C9-6C7E-D2A6-390A-0C1937CD5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6482" y="130628"/>
            <a:ext cx="6444343" cy="6596743"/>
          </a:xfrm>
        </p:spPr>
      </p:pic>
      <p:pic>
        <p:nvPicPr>
          <p:cNvPr id="7" name="Picture 6">
            <a:extLst>
              <a:ext uri="{FF2B5EF4-FFF2-40B4-BE49-F238E27FC236}">
                <a16:creationId xmlns:a16="http://schemas.microsoft.com/office/drawing/2014/main" id="{C7BAF1D6-5E0A-91C6-A5F0-9F68C6E87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7766"/>
            <a:ext cx="5094513" cy="5262466"/>
          </a:xfrm>
          <a:prstGeom prst="rect">
            <a:avLst/>
          </a:prstGeom>
        </p:spPr>
      </p:pic>
    </p:spTree>
    <p:extLst>
      <p:ext uri="{BB962C8B-B14F-4D97-AF65-F5344CB8AC3E}">
        <p14:creationId xmlns:p14="http://schemas.microsoft.com/office/powerpoint/2010/main" val="4097808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62B94-77B1-E48E-D6B9-EA13F421B13A}"/>
              </a:ext>
            </a:extLst>
          </p:cNvPr>
          <p:cNvSpPr>
            <a:spLocks noGrp="1"/>
          </p:cNvSpPr>
          <p:nvPr>
            <p:ph type="title"/>
          </p:nvPr>
        </p:nvSpPr>
        <p:spPr>
          <a:xfrm>
            <a:off x="0" y="1"/>
            <a:ext cx="12192000" cy="839754"/>
          </a:xfrm>
        </p:spPr>
        <p:txBody>
          <a:bodyPr/>
          <a:lstStyle/>
          <a:p>
            <a:pPr algn="ctr"/>
            <a:r>
              <a:rPr lang="en-US" b="1" dirty="0"/>
              <a:t>IDEA</a:t>
            </a:r>
            <a:endParaRPr lang="en-IN" b="1" dirty="0"/>
          </a:p>
        </p:txBody>
      </p:sp>
      <p:pic>
        <p:nvPicPr>
          <p:cNvPr id="5" name="Content Placeholder 4">
            <a:extLst>
              <a:ext uri="{FF2B5EF4-FFF2-40B4-BE49-F238E27FC236}">
                <a16:creationId xmlns:a16="http://schemas.microsoft.com/office/drawing/2014/main" id="{3D1F3E80-03F8-5E39-AEE0-BA0644D1D8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3404" y="698681"/>
            <a:ext cx="8668139" cy="6084673"/>
          </a:xfrm>
        </p:spPr>
      </p:pic>
    </p:spTree>
    <p:extLst>
      <p:ext uri="{BB962C8B-B14F-4D97-AF65-F5344CB8AC3E}">
        <p14:creationId xmlns:p14="http://schemas.microsoft.com/office/powerpoint/2010/main" val="1135867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5B55-0593-2398-FCFA-BDD63277DFAA}"/>
              </a:ext>
            </a:extLst>
          </p:cNvPr>
          <p:cNvSpPr>
            <a:spLocks noGrp="1"/>
          </p:cNvSpPr>
          <p:nvPr>
            <p:ph type="title"/>
          </p:nvPr>
        </p:nvSpPr>
        <p:spPr>
          <a:xfrm>
            <a:off x="0" y="67236"/>
            <a:ext cx="12192000" cy="837833"/>
          </a:xfrm>
        </p:spPr>
        <p:txBody>
          <a:bodyPr>
            <a:noAutofit/>
          </a:bodyPr>
          <a:lstStyle/>
          <a:p>
            <a:pPr algn="ctr"/>
            <a:r>
              <a:rPr lang="en-US" sz="3600" b="1" dirty="0">
                <a:latin typeface="+mn-lt"/>
              </a:rPr>
              <a:t>PROGRAM TO FIND MAX. AND MIN. IN ARRAY USING POINTER</a:t>
            </a:r>
            <a:endParaRPr lang="en-IN" sz="3600" b="1" dirty="0">
              <a:latin typeface="+mn-lt"/>
            </a:endParaRPr>
          </a:p>
        </p:txBody>
      </p:sp>
      <p:sp>
        <p:nvSpPr>
          <p:cNvPr id="6" name="Oval 5">
            <a:extLst>
              <a:ext uri="{FF2B5EF4-FFF2-40B4-BE49-F238E27FC236}">
                <a16:creationId xmlns:a16="http://schemas.microsoft.com/office/drawing/2014/main" id="{FC96D2F3-3930-1598-6AD3-10B2B72B147F}"/>
              </a:ext>
            </a:extLst>
          </p:cNvPr>
          <p:cNvSpPr/>
          <p:nvPr/>
        </p:nvSpPr>
        <p:spPr>
          <a:xfrm>
            <a:off x="11448662" y="6484776"/>
            <a:ext cx="653142" cy="305988"/>
          </a:xfrm>
          <a:prstGeom prst="ellipse">
            <a:avLst/>
          </a:prstGeom>
          <a:ln>
            <a:solidFill>
              <a:schemeClr val="bg2"/>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D87F02E-4D22-B754-8670-CDA129D8AD97}"/>
              </a:ext>
            </a:extLst>
          </p:cNvPr>
          <p:cNvSpPr txBox="1"/>
          <p:nvPr/>
        </p:nvSpPr>
        <p:spPr>
          <a:xfrm>
            <a:off x="43543" y="0"/>
            <a:ext cx="12101804" cy="7571303"/>
          </a:xfrm>
          <a:prstGeom prst="rect">
            <a:avLst/>
          </a:prstGeom>
          <a:noFill/>
        </p:spPr>
        <p:txBody>
          <a:bodyPr wrap="square">
            <a:spAutoFit/>
          </a:bodyPr>
          <a:lstStyle/>
          <a:p>
            <a:endParaRPr lang="en-IN" b="0" dirty="0">
              <a:effectLst/>
            </a:endParaRPr>
          </a:p>
          <a:p>
            <a:endParaRPr lang="en-IN" dirty="0"/>
          </a:p>
          <a:p>
            <a:endParaRPr lang="en-IN" b="0" dirty="0">
              <a:effectLst/>
            </a:endParaRPr>
          </a:p>
          <a:p>
            <a:r>
              <a:rPr lang="en-IN" b="0" dirty="0">
                <a:effectLst/>
              </a:rPr>
              <a:t>#include&lt;stdio.h&gt;</a:t>
            </a:r>
          </a:p>
          <a:p>
            <a:r>
              <a:rPr lang="en-IN" b="0" dirty="0">
                <a:effectLst/>
              </a:rPr>
              <a:t>void minmax(int a[],int </a:t>
            </a:r>
            <a:r>
              <a:rPr lang="en-IN" b="0" dirty="0" err="1">
                <a:effectLst/>
              </a:rPr>
              <a:t>len,int</a:t>
            </a:r>
            <a:r>
              <a:rPr lang="en-IN" b="0" dirty="0">
                <a:effectLst/>
              </a:rPr>
              <a:t> *</a:t>
            </a:r>
            <a:r>
              <a:rPr lang="en-IN" b="0" dirty="0" err="1">
                <a:effectLst/>
              </a:rPr>
              <a:t>max,int</a:t>
            </a:r>
            <a:r>
              <a:rPr lang="en-IN" b="0" dirty="0">
                <a:effectLst/>
              </a:rPr>
              <a:t> *min)</a:t>
            </a:r>
          </a:p>
          <a:p>
            <a:r>
              <a:rPr lang="en-IN" b="0" dirty="0">
                <a:effectLst/>
              </a:rPr>
              <a:t>{</a:t>
            </a:r>
          </a:p>
          <a:p>
            <a:r>
              <a:rPr lang="en-IN" b="0" dirty="0">
                <a:effectLst/>
              </a:rPr>
              <a:t>    *min=*max=a[0];</a:t>
            </a:r>
          </a:p>
          <a:p>
            <a:r>
              <a:rPr lang="en-IN" b="0" dirty="0">
                <a:effectLst/>
              </a:rPr>
              <a:t>    int </a:t>
            </a:r>
            <a:r>
              <a:rPr lang="en-IN" b="0" dirty="0" err="1">
                <a:effectLst/>
              </a:rPr>
              <a:t>i</a:t>
            </a:r>
            <a:r>
              <a:rPr lang="en-IN" b="0" dirty="0">
                <a:effectLst/>
              </a:rPr>
              <a:t>;</a:t>
            </a:r>
          </a:p>
          <a:p>
            <a:r>
              <a:rPr lang="en-IN" b="0" dirty="0">
                <a:effectLst/>
              </a:rPr>
              <a:t>    for(</a:t>
            </a:r>
            <a:r>
              <a:rPr lang="en-IN" b="0" dirty="0" err="1">
                <a:effectLst/>
              </a:rPr>
              <a:t>i</a:t>
            </a:r>
            <a:r>
              <a:rPr lang="en-IN" b="0" dirty="0">
                <a:effectLst/>
              </a:rPr>
              <a:t>=1;i&lt;</a:t>
            </a:r>
            <a:r>
              <a:rPr lang="en-IN" b="0" dirty="0" err="1">
                <a:effectLst/>
              </a:rPr>
              <a:t>len;i</a:t>
            </a:r>
            <a:r>
              <a:rPr lang="en-IN" b="0" dirty="0">
                <a:effectLst/>
              </a:rPr>
              <a:t>++)</a:t>
            </a:r>
          </a:p>
          <a:p>
            <a:r>
              <a:rPr lang="en-IN" b="0" dirty="0">
                <a:effectLst/>
              </a:rPr>
              <a:t>    {</a:t>
            </a:r>
          </a:p>
          <a:p>
            <a:r>
              <a:rPr lang="en-IN" b="0" dirty="0">
                <a:effectLst/>
              </a:rPr>
              <a:t>        if(a[</a:t>
            </a:r>
            <a:r>
              <a:rPr lang="en-IN" b="0" dirty="0" err="1">
                <a:effectLst/>
              </a:rPr>
              <a:t>i</a:t>
            </a:r>
            <a:r>
              <a:rPr lang="en-IN" b="0" dirty="0">
                <a:effectLst/>
              </a:rPr>
              <a:t>]&gt;*max)</a:t>
            </a:r>
          </a:p>
          <a:p>
            <a:r>
              <a:rPr lang="en-IN" b="0" dirty="0">
                <a:effectLst/>
              </a:rPr>
              <a:t>        *max=a[</a:t>
            </a:r>
            <a:r>
              <a:rPr lang="en-IN" b="0" dirty="0" err="1">
                <a:effectLst/>
              </a:rPr>
              <a:t>i</a:t>
            </a:r>
            <a:r>
              <a:rPr lang="en-IN" b="0" dirty="0">
                <a:effectLst/>
              </a:rPr>
              <a:t>];</a:t>
            </a:r>
          </a:p>
          <a:p>
            <a:r>
              <a:rPr lang="en-IN" b="0" dirty="0">
                <a:effectLst/>
              </a:rPr>
              <a:t>        if(a[</a:t>
            </a:r>
            <a:r>
              <a:rPr lang="en-IN" b="0" dirty="0" err="1">
                <a:effectLst/>
              </a:rPr>
              <a:t>i</a:t>
            </a:r>
            <a:r>
              <a:rPr lang="en-IN" b="0" dirty="0">
                <a:effectLst/>
              </a:rPr>
              <a:t>]&lt;*min)</a:t>
            </a:r>
          </a:p>
          <a:p>
            <a:r>
              <a:rPr lang="en-IN" b="0" dirty="0">
                <a:effectLst/>
              </a:rPr>
              <a:t>        *min=a[</a:t>
            </a:r>
            <a:r>
              <a:rPr lang="en-IN" b="0" dirty="0" err="1">
                <a:effectLst/>
              </a:rPr>
              <a:t>i</a:t>
            </a:r>
            <a:r>
              <a:rPr lang="en-IN" b="0" dirty="0">
                <a:effectLst/>
              </a:rPr>
              <a:t>];    </a:t>
            </a:r>
          </a:p>
          <a:p>
            <a:r>
              <a:rPr lang="en-IN" b="0" dirty="0">
                <a:effectLst/>
              </a:rPr>
              <a:t>        }</a:t>
            </a:r>
          </a:p>
          <a:p>
            <a:r>
              <a:rPr lang="en-IN" b="0" dirty="0">
                <a:effectLst/>
              </a:rPr>
              <a:t>}</a:t>
            </a:r>
          </a:p>
          <a:p>
            <a:r>
              <a:rPr lang="en-IN" b="0" dirty="0">
                <a:effectLst/>
              </a:rPr>
              <a:t>int main()</a:t>
            </a:r>
          </a:p>
          <a:p>
            <a:r>
              <a:rPr lang="en-IN" b="0" dirty="0">
                <a:effectLst/>
              </a:rPr>
              <a:t>{</a:t>
            </a:r>
          </a:p>
          <a:p>
            <a:r>
              <a:rPr lang="en-IN" b="0" dirty="0">
                <a:effectLst/>
              </a:rPr>
              <a:t>   int a[]={23,4,21,98,987,45,32,10,123,986,50,3,4,5};</a:t>
            </a:r>
          </a:p>
          <a:p>
            <a:r>
              <a:rPr lang="en-IN" b="0" dirty="0">
                <a:effectLst/>
              </a:rPr>
              <a:t>   int </a:t>
            </a:r>
            <a:r>
              <a:rPr lang="en-IN" b="0" dirty="0" err="1">
                <a:effectLst/>
              </a:rPr>
              <a:t>len</a:t>
            </a:r>
            <a:r>
              <a:rPr lang="en-IN" b="0" dirty="0">
                <a:effectLst/>
              </a:rPr>
              <a:t>=</a:t>
            </a:r>
            <a:r>
              <a:rPr lang="en-IN" b="0" dirty="0" err="1">
                <a:effectLst/>
              </a:rPr>
              <a:t>sizeof</a:t>
            </a:r>
            <a:r>
              <a:rPr lang="en-IN" b="0" dirty="0">
                <a:effectLst/>
              </a:rPr>
              <a:t>(a)/</a:t>
            </a:r>
            <a:r>
              <a:rPr lang="en-IN" b="0" dirty="0" err="1">
                <a:effectLst/>
              </a:rPr>
              <a:t>sizeof</a:t>
            </a:r>
            <a:r>
              <a:rPr lang="en-IN" b="0" dirty="0">
                <a:effectLst/>
              </a:rPr>
              <a:t>(a[0]);</a:t>
            </a:r>
          </a:p>
          <a:p>
            <a:r>
              <a:rPr lang="en-IN" b="0" dirty="0">
                <a:effectLst/>
              </a:rPr>
              <a:t>   int min, max;</a:t>
            </a:r>
          </a:p>
          <a:p>
            <a:r>
              <a:rPr lang="en-IN" b="0" dirty="0">
                <a:effectLst/>
              </a:rPr>
              <a:t>   minmax(a,</a:t>
            </a:r>
            <a:r>
              <a:rPr lang="en-IN" b="0" dirty="0" err="1">
                <a:effectLst/>
              </a:rPr>
              <a:t>len</a:t>
            </a:r>
            <a:r>
              <a:rPr lang="en-IN" b="0" dirty="0">
                <a:effectLst/>
              </a:rPr>
              <a:t>,&amp;</a:t>
            </a:r>
            <a:r>
              <a:rPr lang="en-IN" b="0" dirty="0" err="1">
                <a:effectLst/>
              </a:rPr>
              <a:t>max,&amp;min</a:t>
            </a:r>
            <a:r>
              <a:rPr lang="en-IN" b="0" dirty="0">
                <a:effectLst/>
              </a:rPr>
              <a:t>);</a:t>
            </a:r>
          </a:p>
          <a:p>
            <a:r>
              <a:rPr lang="en-IN" b="0" dirty="0">
                <a:effectLst/>
              </a:rPr>
              <a:t>   </a:t>
            </a:r>
            <a:r>
              <a:rPr lang="en-IN" b="0" dirty="0" err="1">
                <a:effectLst/>
              </a:rPr>
              <a:t>printf</a:t>
            </a:r>
            <a:r>
              <a:rPr lang="en-IN" b="0" dirty="0">
                <a:effectLst/>
              </a:rPr>
              <a:t>("maximum value of array is:%d\n, minimum value of array is:%d",</a:t>
            </a:r>
            <a:r>
              <a:rPr lang="en-IN" b="0" dirty="0" err="1">
                <a:effectLst/>
              </a:rPr>
              <a:t>max,min</a:t>
            </a:r>
            <a:r>
              <a:rPr lang="en-IN" b="0" dirty="0">
                <a:effectLst/>
              </a:rPr>
              <a:t>);</a:t>
            </a:r>
          </a:p>
          <a:p>
            <a:r>
              <a:rPr lang="en-IN" b="0" dirty="0">
                <a:effectLst/>
              </a:rPr>
              <a:t>    return 0;</a:t>
            </a:r>
          </a:p>
          <a:p>
            <a:r>
              <a:rPr lang="en-IN" b="0" dirty="0">
                <a:effectLst/>
              </a:rPr>
              <a:t>}</a:t>
            </a:r>
          </a:p>
          <a:p>
            <a:br>
              <a:rPr lang="en-IN" b="0" dirty="0">
                <a:effectLst/>
              </a:rPr>
            </a:br>
            <a:endParaRPr lang="en-IN" b="0" dirty="0">
              <a:effectLst/>
            </a:endParaRPr>
          </a:p>
        </p:txBody>
      </p:sp>
    </p:spTree>
    <p:extLst>
      <p:ext uri="{BB962C8B-B14F-4D97-AF65-F5344CB8AC3E}">
        <p14:creationId xmlns:p14="http://schemas.microsoft.com/office/powerpoint/2010/main" val="3411543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79B4-B326-A260-F8DF-00B58F127CD4}"/>
              </a:ext>
            </a:extLst>
          </p:cNvPr>
          <p:cNvSpPr>
            <a:spLocks noGrp="1"/>
          </p:cNvSpPr>
          <p:nvPr>
            <p:ph type="title"/>
          </p:nvPr>
        </p:nvSpPr>
        <p:spPr>
          <a:xfrm>
            <a:off x="0" y="0"/>
            <a:ext cx="11840546" cy="1000470"/>
          </a:xfrm>
        </p:spPr>
        <p:txBody>
          <a:bodyPr>
            <a:normAutofit/>
          </a:bodyPr>
          <a:lstStyle/>
          <a:p>
            <a:pPr algn="ctr"/>
            <a:r>
              <a:rPr lang="en-IN" b="1" dirty="0"/>
              <a:t>Pointer addition arithmetic</a:t>
            </a:r>
          </a:p>
        </p:txBody>
      </p:sp>
      <p:pic>
        <p:nvPicPr>
          <p:cNvPr id="5" name="Content Placeholder 4">
            <a:extLst>
              <a:ext uri="{FF2B5EF4-FFF2-40B4-BE49-F238E27FC236}">
                <a16:creationId xmlns:a16="http://schemas.microsoft.com/office/drawing/2014/main" id="{333D09EE-FF10-B765-1016-39A34D5B5C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959" y="1000470"/>
            <a:ext cx="10515600" cy="3486072"/>
          </a:xfrm>
        </p:spPr>
      </p:pic>
      <p:sp>
        <p:nvSpPr>
          <p:cNvPr id="6" name="TextBox 5">
            <a:extLst>
              <a:ext uri="{FF2B5EF4-FFF2-40B4-BE49-F238E27FC236}">
                <a16:creationId xmlns:a16="http://schemas.microsoft.com/office/drawing/2014/main" id="{A0A26368-6B63-80A4-8A8A-863AE1105626}"/>
              </a:ext>
            </a:extLst>
          </p:cNvPr>
          <p:cNvSpPr txBox="1"/>
          <p:nvPr/>
        </p:nvSpPr>
        <p:spPr>
          <a:xfrm>
            <a:off x="2155371" y="1064576"/>
            <a:ext cx="8881187" cy="523220"/>
          </a:xfrm>
          <a:prstGeom prst="rect">
            <a:avLst/>
          </a:prstGeom>
          <a:noFill/>
        </p:spPr>
        <p:txBody>
          <a:bodyPr wrap="square" rtlCol="0">
            <a:spAutoFit/>
          </a:bodyPr>
          <a:lstStyle/>
          <a:p>
            <a:pPr algn="ctr"/>
            <a:r>
              <a:rPr lang="en-IN" sz="2800" b="1" dirty="0">
                <a:solidFill>
                  <a:schemeClr val="bg1"/>
                </a:solidFill>
              </a:rPr>
              <a:t>How will you point pointer p to first element of array</a:t>
            </a:r>
          </a:p>
        </p:txBody>
      </p:sp>
      <p:pic>
        <p:nvPicPr>
          <p:cNvPr id="8" name="Picture 7">
            <a:extLst>
              <a:ext uri="{FF2B5EF4-FFF2-40B4-BE49-F238E27FC236}">
                <a16:creationId xmlns:a16="http://schemas.microsoft.com/office/drawing/2014/main" id="{32AA53A8-CBA2-C440-4518-9658E902A6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70" y="4929924"/>
            <a:ext cx="3551228" cy="1402202"/>
          </a:xfrm>
          <a:prstGeom prst="rect">
            <a:avLst/>
          </a:prstGeom>
        </p:spPr>
      </p:pic>
      <p:sp>
        <p:nvSpPr>
          <p:cNvPr id="11" name="TextBox 10">
            <a:extLst>
              <a:ext uri="{FF2B5EF4-FFF2-40B4-BE49-F238E27FC236}">
                <a16:creationId xmlns:a16="http://schemas.microsoft.com/office/drawing/2014/main" id="{F20BCF34-0CD0-9693-3B1A-C35F8BDCB6C7}"/>
              </a:ext>
            </a:extLst>
          </p:cNvPr>
          <p:cNvSpPr txBox="1"/>
          <p:nvPr/>
        </p:nvSpPr>
        <p:spPr>
          <a:xfrm>
            <a:off x="6456783" y="5225402"/>
            <a:ext cx="5253134" cy="523220"/>
          </a:xfrm>
          <a:prstGeom prst="rect">
            <a:avLst/>
          </a:prstGeom>
          <a:noFill/>
        </p:spPr>
        <p:txBody>
          <a:bodyPr wrap="square" rtlCol="0">
            <a:spAutoFit/>
          </a:bodyPr>
          <a:lstStyle/>
          <a:p>
            <a:r>
              <a:rPr lang="en-IN" sz="2800" b="1" dirty="0"/>
              <a:t>Adding an integer to pointer</a:t>
            </a:r>
          </a:p>
        </p:txBody>
      </p:sp>
      <p:sp>
        <p:nvSpPr>
          <p:cNvPr id="16" name="Arrow: Right 15">
            <a:extLst>
              <a:ext uri="{FF2B5EF4-FFF2-40B4-BE49-F238E27FC236}">
                <a16:creationId xmlns:a16="http://schemas.microsoft.com/office/drawing/2014/main" id="{5CEF7B0F-79D1-B9E8-22A6-D1012C32B206}"/>
              </a:ext>
            </a:extLst>
          </p:cNvPr>
          <p:cNvSpPr/>
          <p:nvPr/>
        </p:nvSpPr>
        <p:spPr>
          <a:xfrm rot="10800000">
            <a:off x="4477573" y="5225402"/>
            <a:ext cx="1442700" cy="7797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882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DA5EA6E-68D5-CE82-571C-2939B13608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741" y="845911"/>
            <a:ext cx="9313277" cy="4351338"/>
          </a:xfrm>
        </p:spPr>
      </p:pic>
      <p:pic>
        <p:nvPicPr>
          <p:cNvPr id="7" name="Picture 6">
            <a:extLst>
              <a:ext uri="{FF2B5EF4-FFF2-40B4-BE49-F238E27FC236}">
                <a16:creationId xmlns:a16="http://schemas.microsoft.com/office/drawing/2014/main" id="{865DD7F8-C944-8C4A-779E-C071C795FE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61" y="5565515"/>
            <a:ext cx="9313277" cy="1211685"/>
          </a:xfrm>
          <a:prstGeom prst="rect">
            <a:avLst/>
          </a:prstGeom>
        </p:spPr>
      </p:pic>
      <p:sp>
        <p:nvSpPr>
          <p:cNvPr id="8" name="TextBox 7">
            <a:extLst>
              <a:ext uri="{FF2B5EF4-FFF2-40B4-BE49-F238E27FC236}">
                <a16:creationId xmlns:a16="http://schemas.microsoft.com/office/drawing/2014/main" id="{9077F4D2-9069-891C-5B64-A152C3ED7788}"/>
              </a:ext>
            </a:extLst>
          </p:cNvPr>
          <p:cNvSpPr txBox="1"/>
          <p:nvPr/>
        </p:nvSpPr>
        <p:spPr>
          <a:xfrm>
            <a:off x="429208" y="167951"/>
            <a:ext cx="3424335" cy="584775"/>
          </a:xfrm>
          <a:prstGeom prst="rect">
            <a:avLst/>
          </a:prstGeom>
          <a:noFill/>
        </p:spPr>
        <p:txBody>
          <a:bodyPr wrap="square" rtlCol="0">
            <a:spAutoFit/>
          </a:bodyPr>
          <a:lstStyle/>
          <a:p>
            <a:r>
              <a:rPr lang="en-IN" sz="3200" b="1" dirty="0"/>
              <a:t>Cont..</a:t>
            </a:r>
          </a:p>
        </p:txBody>
      </p:sp>
    </p:spTree>
    <p:extLst>
      <p:ext uri="{BB962C8B-B14F-4D97-AF65-F5344CB8AC3E}">
        <p14:creationId xmlns:p14="http://schemas.microsoft.com/office/powerpoint/2010/main" val="406323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4F8F-DE0E-6368-DC4D-3AAB6FFC4F71}"/>
              </a:ext>
            </a:extLst>
          </p:cNvPr>
          <p:cNvSpPr>
            <a:spLocks noGrp="1"/>
          </p:cNvSpPr>
          <p:nvPr>
            <p:ph type="title"/>
          </p:nvPr>
        </p:nvSpPr>
        <p:spPr>
          <a:xfrm>
            <a:off x="651588" y="410547"/>
            <a:ext cx="10515600" cy="373223"/>
          </a:xfrm>
        </p:spPr>
        <p:txBody>
          <a:bodyPr>
            <a:normAutofit fontScale="90000"/>
          </a:bodyPr>
          <a:lstStyle/>
          <a:p>
            <a:pPr algn="ctr"/>
            <a:r>
              <a:rPr lang="en-IN" b="0" i="0" u="sng" dirty="0">
                <a:effectLst/>
                <a:latin typeface="+mn-lt"/>
              </a:rPr>
              <a:t>C Pointer Addition</a:t>
            </a:r>
            <a:br>
              <a:rPr lang="en-IN" b="0" i="0" u="sng" dirty="0">
                <a:solidFill>
                  <a:srgbClr val="610B38"/>
                </a:solidFill>
                <a:effectLst/>
                <a:latin typeface="erdana"/>
              </a:rPr>
            </a:br>
            <a:endParaRPr lang="en-IN" u="sng" dirty="0"/>
          </a:p>
        </p:txBody>
      </p:sp>
      <p:sp>
        <p:nvSpPr>
          <p:cNvPr id="3" name="Content Placeholder 2">
            <a:extLst>
              <a:ext uri="{FF2B5EF4-FFF2-40B4-BE49-F238E27FC236}">
                <a16:creationId xmlns:a16="http://schemas.microsoft.com/office/drawing/2014/main" id="{4584E44A-704A-AF00-CB8A-6E43FD89171B}"/>
              </a:ext>
            </a:extLst>
          </p:cNvPr>
          <p:cNvSpPr>
            <a:spLocks noGrp="1"/>
          </p:cNvSpPr>
          <p:nvPr>
            <p:ph idx="1"/>
          </p:nvPr>
        </p:nvSpPr>
        <p:spPr>
          <a:xfrm>
            <a:off x="65314" y="597159"/>
            <a:ext cx="12008497" cy="6260841"/>
          </a:xfrm>
        </p:spPr>
        <p:txBody>
          <a:bodyPr>
            <a:normAutofit fontScale="92500" lnSpcReduction="20000"/>
          </a:bodyPr>
          <a:lstStyle/>
          <a:p>
            <a:pPr marL="0" indent="0">
              <a:buNone/>
            </a:pPr>
            <a:r>
              <a:rPr lang="en-US" b="1" i="0" dirty="0" err="1">
                <a:solidFill>
                  <a:srgbClr val="FF0000"/>
                </a:solidFill>
                <a:effectLst/>
              </a:rPr>
              <a:t>new_address</a:t>
            </a:r>
            <a:r>
              <a:rPr lang="en-US" b="1" i="0" dirty="0">
                <a:solidFill>
                  <a:srgbClr val="FF0000"/>
                </a:solidFill>
                <a:effectLst/>
              </a:rPr>
              <a:t>= </a:t>
            </a:r>
            <a:r>
              <a:rPr lang="en-US" b="1" i="0" dirty="0" err="1">
                <a:solidFill>
                  <a:srgbClr val="FF0000"/>
                </a:solidFill>
                <a:effectLst/>
              </a:rPr>
              <a:t>current_address</a:t>
            </a:r>
            <a:r>
              <a:rPr lang="en-US" b="1" i="0" dirty="0">
                <a:solidFill>
                  <a:srgbClr val="FF0000"/>
                </a:solidFill>
                <a:effectLst/>
              </a:rPr>
              <a:t> + (number * </a:t>
            </a:r>
            <a:r>
              <a:rPr lang="en-US" b="1" i="0" dirty="0" err="1">
                <a:solidFill>
                  <a:srgbClr val="FF0000"/>
                </a:solidFill>
                <a:effectLst/>
              </a:rPr>
              <a:t>size_of</a:t>
            </a:r>
            <a:r>
              <a:rPr lang="en-US" b="1" i="0" dirty="0">
                <a:solidFill>
                  <a:srgbClr val="FF0000"/>
                </a:solidFill>
                <a:effectLst/>
              </a:rPr>
              <a:t>(data type))  </a:t>
            </a:r>
          </a:p>
          <a:p>
            <a:pPr marL="0" indent="0" algn="just">
              <a:buNone/>
            </a:pPr>
            <a:r>
              <a:rPr lang="en-US" b="0" i="0" dirty="0">
                <a:effectLst/>
              </a:rPr>
              <a:t>32-bit</a:t>
            </a:r>
          </a:p>
          <a:p>
            <a:pPr algn="just"/>
            <a:r>
              <a:rPr lang="en-US" b="0" i="0" dirty="0">
                <a:effectLst/>
              </a:rPr>
              <a:t>For 32-bit int variable, it will add 2 * number.</a:t>
            </a:r>
          </a:p>
          <a:p>
            <a:pPr marL="0" indent="0" algn="just">
              <a:buNone/>
            </a:pPr>
            <a:r>
              <a:rPr lang="en-US" b="0" i="0" dirty="0">
                <a:effectLst/>
              </a:rPr>
              <a:t>64-bit</a:t>
            </a:r>
          </a:p>
          <a:p>
            <a:pPr algn="just"/>
            <a:r>
              <a:rPr lang="en-US" b="0" i="0" dirty="0">
                <a:effectLst/>
              </a:rPr>
              <a:t>For 64-bit int variable, it will add 4 * number</a:t>
            </a:r>
            <a:r>
              <a:rPr lang="en-US" b="0" i="0" dirty="0">
                <a:solidFill>
                  <a:srgbClr val="333333"/>
                </a:solidFill>
                <a:effectLst/>
              </a:rPr>
              <a:t>.</a:t>
            </a:r>
          </a:p>
          <a:p>
            <a:pPr marL="0" indent="0">
              <a:buNone/>
            </a:pPr>
            <a:r>
              <a:rPr lang="en-IN" b="0" i="0" dirty="0">
                <a:solidFill>
                  <a:srgbClr val="0000FF"/>
                </a:solidFill>
                <a:effectLst/>
              </a:rPr>
              <a:t>#include&lt;stdio.h&gt;</a:t>
            </a:r>
            <a:r>
              <a:rPr lang="en-IN" b="0" i="0" dirty="0">
                <a:solidFill>
                  <a:srgbClr val="000000"/>
                </a:solidFill>
                <a:effectLst/>
              </a:rPr>
              <a:t>  </a:t>
            </a:r>
          </a:p>
          <a:p>
            <a:pPr marL="0" indent="0">
              <a:buNone/>
            </a:pPr>
            <a:r>
              <a:rPr lang="en-IN" b="1" i="0" dirty="0">
                <a:solidFill>
                  <a:srgbClr val="2E8B57"/>
                </a:solidFill>
                <a:effectLst/>
              </a:rPr>
              <a:t>int</a:t>
            </a:r>
            <a:r>
              <a:rPr lang="en-IN" b="0" i="0" dirty="0">
                <a:solidFill>
                  <a:srgbClr val="000000"/>
                </a:solidFill>
                <a:effectLst/>
              </a:rPr>
              <a:t> main(){  </a:t>
            </a:r>
          </a:p>
          <a:p>
            <a:pPr marL="0" indent="0">
              <a:buNone/>
            </a:pPr>
            <a:r>
              <a:rPr lang="en-IN" b="1" i="0" dirty="0">
                <a:solidFill>
                  <a:srgbClr val="2E8B57"/>
                </a:solidFill>
                <a:effectLst/>
              </a:rPr>
              <a:t>int</a:t>
            </a:r>
            <a:r>
              <a:rPr lang="en-IN" b="0" i="0" dirty="0">
                <a:solidFill>
                  <a:srgbClr val="000000"/>
                </a:solidFill>
                <a:effectLst/>
              </a:rPr>
              <a:t> number=50;        </a:t>
            </a:r>
          </a:p>
          <a:p>
            <a:pPr marL="0" indent="0">
              <a:buNone/>
            </a:pPr>
            <a:r>
              <a:rPr lang="en-IN" b="1" i="0" dirty="0">
                <a:solidFill>
                  <a:srgbClr val="2E8B57"/>
                </a:solidFill>
                <a:effectLst/>
              </a:rPr>
              <a:t>int</a:t>
            </a:r>
            <a:r>
              <a:rPr lang="en-IN" b="0" i="0" dirty="0">
                <a:solidFill>
                  <a:srgbClr val="000000"/>
                </a:solidFill>
                <a:effectLst/>
              </a:rPr>
              <a:t> *p;</a:t>
            </a:r>
            <a:r>
              <a:rPr lang="en-IN" b="0" i="0" dirty="0">
                <a:solidFill>
                  <a:srgbClr val="008200"/>
                </a:solidFill>
                <a:effectLst/>
              </a:rPr>
              <a:t>//pointer to int    </a:t>
            </a:r>
            <a:r>
              <a:rPr lang="en-IN" b="0" i="0" dirty="0">
                <a:solidFill>
                  <a:srgbClr val="000000"/>
                </a:solidFill>
                <a:effectLst/>
              </a:rPr>
              <a:t>  </a:t>
            </a:r>
          </a:p>
          <a:p>
            <a:pPr marL="0" indent="0">
              <a:buNone/>
            </a:pPr>
            <a:r>
              <a:rPr lang="en-IN" b="0" i="0" dirty="0">
                <a:solidFill>
                  <a:srgbClr val="000000"/>
                </a:solidFill>
                <a:effectLst/>
              </a:rPr>
              <a:t>p=&amp;number;</a:t>
            </a:r>
            <a:r>
              <a:rPr lang="en-IN" b="0" i="0" dirty="0">
                <a:solidFill>
                  <a:srgbClr val="008200"/>
                </a:solidFill>
                <a:effectLst/>
              </a:rPr>
              <a:t>//stores the address of number variable      </a:t>
            </a:r>
            <a:r>
              <a:rPr lang="en-IN" b="0" i="0" dirty="0">
                <a:solidFill>
                  <a:srgbClr val="000000"/>
                </a:solidFill>
                <a:effectLst/>
              </a:rPr>
              <a:t>  </a:t>
            </a:r>
          </a:p>
          <a:p>
            <a:pPr marL="0" indent="0">
              <a:buNone/>
            </a:pPr>
            <a:r>
              <a:rPr lang="en-IN" b="0" i="0" dirty="0" err="1">
                <a:solidFill>
                  <a:srgbClr val="000000"/>
                </a:solidFill>
                <a:effectLst/>
              </a:rPr>
              <a:t>printf</a:t>
            </a:r>
            <a:r>
              <a:rPr lang="en-IN" b="0" i="0" dirty="0">
                <a:solidFill>
                  <a:srgbClr val="000000"/>
                </a:solidFill>
                <a:effectLst/>
              </a:rPr>
              <a:t>(</a:t>
            </a:r>
            <a:r>
              <a:rPr lang="en-IN" b="0" i="0" dirty="0">
                <a:solidFill>
                  <a:srgbClr val="0000FF"/>
                </a:solidFill>
                <a:effectLst/>
              </a:rPr>
              <a:t>"Address of p variable is %u \</a:t>
            </a:r>
            <a:r>
              <a:rPr lang="en-IN" b="0" i="0" dirty="0" err="1">
                <a:solidFill>
                  <a:srgbClr val="0000FF"/>
                </a:solidFill>
                <a:effectLst/>
              </a:rPr>
              <a:t>n"</a:t>
            </a:r>
            <a:r>
              <a:rPr lang="en-IN" b="0" i="0" dirty="0" err="1">
                <a:solidFill>
                  <a:srgbClr val="000000"/>
                </a:solidFill>
                <a:effectLst/>
              </a:rPr>
              <a:t>,p</a:t>
            </a:r>
            <a:r>
              <a:rPr lang="en-IN" b="0" i="0" dirty="0">
                <a:solidFill>
                  <a:srgbClr val="000000"/>
                </a:solidFill>
                <a:effectLst/>
              </a:rPr>
              <a:t>);        </a:t>
            </a:r>
          </a:p>
          <a:p>
            <a:pPr marL="0" indent="0">
              <a:buNone/>
            </a:pPr>
            <a:r>
              <a:rPr lang="en-IN" b="0" i="0" dirty="0">
                <a:solidFill>
                  <a:srgbClr val="000000"/>
                </a:solidFill>
                <a:effectLst/>
              </a:rPr>
              <a:t>p=p+3;   </a:t>
            </a:r>
            <a:r>
              <a:rPr lang="en-IN" b="0" i="0" dirty="0">
                <a:solidFill>
                  <a:srgbClr val="008200"/>
                </a:solidFill>
                <a:effectLst/>
              </a:rPr>
              <a:t>//adding 3 to pointer variable  </a:t>
            </a:r>
            <a:r>
              <a:rPr lang="en-IN" b="0" i="0" dirty="0">
                <a:solidFill>
                  <a:srgbClr val="000000"/>
                </a:solidFill>
                <a:effectLst/>
              </a:rPr>
              <a:t>  </a:t>
            </a:r>
          </a:p>
          <a:p>
            <a:pPr marL="0" indent="0">
              <a:buNone/>
            </a:pPr>
            <a:r>
              <a:rPr lang="en-IN" b="0" i="0" dirty="0" err="1">
                <a:solidFill>
                  <a:srgbClr val="000000"/>
                </a:solidFill>
                <a:effectLst/>
              </a:rPr>
              <a:t>printf</a:t>
            </a:r>
            <a:r>
              <a:rPr lang="en-IN" b="0" i="0" dirty="0">
                <a:solidFill>
                  <a:srgbClr val="000000"/>
                </a:solidFill>
                <a:effectLst/>
              </a:rPr>
              <a:t>(</a:t>
            </a:r>
            <a:r>
              <a:rPr lang="en-IN" b="0" i="0" dirty="0">
                <a:solidFill>
                  <a:srgbClr val="0000FF"/>
                </a:solidFill>
                <a:effectLst/>
              </a:rPr>
              <a:t>"After adding 3: Address of p variable is %u \</a:t>
            </a:r>
            <a:r>
              <a:rPr lang="en-IN" b="0" i="0" dirty="0" err="1">
                <a:solidFill>
                  <a:srgbClr val="0000FF"/>
                </a:solidFill>
                <a:effectLst/>
              </a:rPr>
              <a:t>n"</a:t>
            </a:r>
            <a:r>
              <a:rPr lang="en-IN" b="0" i="0" dirty="0" err="1">
                <a:solidFill>
                  <a:srgbClr val="000000"/>
                </a:solidFill>
                <a:effectLst/>
              </a:rPr>
              <a:t>,p</a:t>
            </a:r>
            <a:r>
              <a:rPr lang="en-IN" b="0" i="0" dirty="0">
                <a:solidFill>
                  <a:srgbClr val="000000"/>
                </a:solidFill>
                <a:effectLst/>
              </a:rPr>
              <a:t>);       </a:t>
            </a:r>
          </a:p>
          <a:p>
            <a:pPr marL="0" indent="0">
              <a:buNone/>
            </a:pPr>
            <a:r>
              <a:rPr lang="en-IN" b="1" i="0" dirty="0">
                <a:solidFill>
                  <a:srgbClr val="006699"/>
                </a:solidFill>
                <a:effectLst/>
              </a:rPr>
              <a:t>return</a:t>
            </a:r>
            <a:r>
              <a:rPr lang="en-IN" b="0" i="0" dirty="0">
                <a:solidFill>
                  <a:srgbClr val="000000"/>
                </a:solidFill>
                <a:effectLst/>
              </a:rPr>
              <a:t> 0;  </a:t>
            </a:r>
          </a:p>
          <a:p>
            <a:pPr marL="0" indent="0">
              <a:buNone/>
            </a:pPr>
            <a:r>
              <a:rPr lang="en-IN" b="0" i="0" dirty="0">
                <a:solidFill>
                  <a:srgbClr val="000000"/>
                </a:solidFill>
                <a:effectLst/>
              </a:rPr>
              <a:t>}</a:t>
            </a:r>
          </a:p>
          <a:p>
            <a:pPr algn="just"/>
            <a:endParaRPr lang="en-US" b="0" i="0" dirty="0">
              <a:solidFill>
                <a:srgbClr val="333333"/>
              </a:solidFill>
              <a:effectLst/>
            </a:endParaRPr>
          </a:p>
          <a:p>
            <a:pPr marL="0" indent="0">
              <a:buNone/>
            </a:pPr>
            <a:endParaRPr lang="en-US" b="0" i="0" dirty="0">
              <a:solidFill>
                <a:srgbClr val="000000"/>
              </a:solidFill>
              <a:effectLst/>
            </a:endParaRPr>
          </a:p>
          <a:p>
            <a:endParaRPr lang="en-IN" dirty="0"/>
          </a:p>
        </p:txBody>
      </p:sp>
      <p:sp>
        <p:nvSpPr>
          <p:cNvPr id="8" name="TextBox 7">
            <a:extLst>
              <a:ext uri="{FF2B5EF4-FFF2-40B4-BE49-F238E27FC236}">
                <a16:creationId xmlns:a16="http://schemas.microsoft.com/office/drawing/2014/main" id="{CA92175F-8A9D-DFFA-DCA7-DDC113917738}"/>
              </a:ext>
            </a:extLst>
          </p:cNvPr>
          <p:cNvSpPr txBox="1"/>
          <p:nvPr/>
        </p:nvSpPr>
        <p:spPr>
          <a:xfrm>
            <a:off x="7427167" y="2034074"/>
            <a:ext cx="4646644" cy="1908215"/>
          </a:xfrm>
          <a:prstGeom prst="rect">
            <a:avLst/>
          </a:prstGeom>
          <a:noFill/>
        </p:spPr>
        <p:txBody>
          <a:bodyPr wrap="square" rtlCol="0">
            <a:spAutoFit/>
          </a:bodyPr>
          <a:lstStyle/>
          <a:p>
            <a:pPr algn="ctr"/>
            <a:r>
              <a:rPr lang="en-US" altLang="en-US" sz="2800" b="1" dirty="0"/>
              <a:t>OUTPUT:</a:t>
            </a:r>
            <a:endParaRPr kumimoji="0" lang="en-US" altLang="en-US" sz="2800" b="1" i="0" u="none" strike="noStrike" cap="none" normalizeH="0" baseline="0" dirty="0">
              <a:ln>
                <a:noFill/>
              </a:ln>
              <a:effectLst/>
            </a:endParaRPr>
          </a:p>
          <a:p>
            <a:pPr algn="ctr"/>
            <a:r>
              <a:rPr kumimoji="0" lang="en-US" altLang="en-US" sz="2400" b="0" i="0" u="none" strike="noStrike" cap="none" normalizeH="0" baseline="0" dirty="0">
                <a:ln>
                  <a:noFill/>
                </a:ln>
                <a:effectLst/>
              </a:rPr>
              <a:t>Address of p variable is 3214864300 </a:t>
            </a:r>
          </a:p>
          <a:p>
            <a:pPr algn="ctr"/>
            <a:r>
              <a:rPr kumimoji="0" lang="en-US" altLang="en-US" sz="2400" b="0" i="0" u="none" strike="noStrike" cap="none" normalizeH="0" baseline="0" dirty="0">
                <a:ln>
                  <a:noFill/>
                </a:ln>
                <a:effectLst/>
              </a:rPr>
              <a:t>After adding 3: Address of p variable is 3214864312 </a:t>
            </a:r>
          </a:p>
          <a:p>
            <a:endParaRPr lang="en-IN" dirty="0"/>
          </a:p>
        </p:txBody>
      </p:sp>
    </p:spTree>
    <p:extLst>
      <p:ext uri="{BB962C8B-B14F-4D97-AF65-F5344CB8AC3E}">
        <p14:creationId xmlns:p14="http://schemas.microsoft.com/office/powerpoint/2010/main" val="1838260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F92A-066E-2008-D938-11AF3EBAA0EC}"/>
              </a:ext>
            </a:extLst>
          </p:cNvPr>
          <p:cNvSpPr>
            <a:spLocks noGrp="1"/>
          </p:cNvSpPr>
          <p:nvPr>
            <p:ph type="title"/>
          </p:nvPr>
        </p:nvSpPr>
        <p:spPr>
          <a:xfrm>
            <a:off x="10886" y="0"/>
            <a:ext cx="12192000" cy="783674"/>
          </a:xfrm>
        </p:spPr>
        <p:txBody>
          <a:bodyPr>
            <a:normAutofit fontScale="90000"/>
          </a:bodyPr>
          <a:lstStyle/>
          <a:p>
            <a:pPr algn="ctr"/>
            <a:br>
              <a:rPr lang="en-US" b="1" i="0" dirty="0">
                <a:solidFill>
                  <a:srgbClr val="610B38"/>
                </a:solidFill>
                <a:effectLst/>
                <a:latin typeface="+mn-lt"/>
              </a:rPr>
            </a:br>
            <a:r>
              <a:rPr lang="en-US" b="1" i="0" dirty="0">
                <a:solidFill>
                  <a:srgbClr val="610B38"/>
                </a:solidFill>
                <a:effectLst/>
                <a:latin typeface="+mn-lt"/>
              </a:rPr>
              <a:t>C Pointer Subtraction</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509E6757-2C11-2EE3-C95A-DF6A7C1770AB}"/>
              </a:ext>
            </a:extLst>
          </p:cNvPr>
          <p:cNvSpPr>
            <a:spLocks noGrp="1"/>
          </p:cNvSpPr>
          <p:nvPr>
            <p:ph idx="1"/>
          </p:nvPr>
        </p:nvSpPr>
        <p:spPr>
          <a:xfrm>
            <a:off x="251927" y="662473"/>
            <a:ext cx="11709918" cy="6083560"/>
          </a:xfrm>
        </p:spPr>
        <p:txBody>
          <a:bodyPr>
            <a:normAutofit/>
          </a:bodyPr>
          <a:lstStyle/>
          <a:p>
            <a:pPr marL="0" indent="0" algn="just">
              <a:buNone/>
            </a:pPr>
            <a:endParaRPr lang="en-US" b="0" i="0" dirty="0">
              <a:solidFill>
                <a:srgbClr val="333333"/>
              </a:solidFill>
              <a:effectLst/>
            </a:endParaRPr>
          </a:p>
          <a:p>
            <a:pPr marL="0" indent="0" algn="just">
              <a:buNone/>
            </a:pPr>
            <a:endParaRPr lang="en-US" dirty="0">
              <a:solidFill>
                <a:srgbClr val="333333"/>
              </a:solidFill>
            </a:endParaRPr>
          </a:p>
          <a:p>
            <a:pPr marL="0" indent="0" algn="just">
              <a:buNone/>
            </a:pPr>
            <a:r>
              <a:rPr lang="en-US" b="0" i="0" dirty="0">
                <a:solidFill>
                  <a:srgbClr val="333333"/>
                </a:solidFill>
                <a:effectLst/>
              </a:rPr>
              <a:t>Like pointer addition, we can subtract a value from the pointer variable. Subtracting any number from a pointer will give an address. The formula of subtracting value from the pointer variable is given below:</a:t>
            </a:r>
          </a:p>
          <a:p>
            <a:pPr marL="0" indent="0" algn="just">
              <a:buNone/>
            </a:pPr>
            <a:r>
              <a:rPr lang="en-US" b="0" i="0" dirty="0" err="1">
                <a:solidFill>
                  <a:srgbClr val="000000"/>
                </a:solidFill>
                <a:effectLst/>
              </a:rPr>
              <a:t>new_address</a:t>
            </a:r>
            <a:r>
              <a:rPr lang="en-US" b="0" i="0" dirty="0">
                <a:solidFill>
                  <a:srgbClr val="000000"/>
                </a:solidFill>
                <a:effectLst/>
              </a:rPr>
              <a:t>= </a:t>
            </a:r>
            <a:r>
              <a:rPr lang="en-US" b="0" i="0" dirty="0" err="1">
                <a:solidFill>
                  <a:srgbClr val="000000"/>
                </a:solidFill>
                <a:effectLst/>
              </a:rPr>
              <a:t>current_address</a:t>
            </a:r>
            <a:r>
              <a:rPr lang="en-US" b="0" i="0" dirty="0">
                <a:solidFill>
                  <a:srgbClr val="000000"/>
                </a:solidFill>
                <a:effectLst/>
              </a:rPr>
              <a:t> - (number * </a:t>
            </a:r>
            <a:r>
              <a:rPr lang="en-US" b="0" i="0" dirty="0" err="1">
                <a:solidFill>
                  <a:srgbClr val="000000"/>
                </a:solidFill>
                <a:effectLst/>
              </a:rPr>
              <a:t>size_of</a:t>
            </a:r>
            <a:r>
              <a:rPr lang="en-US" b="0" i="0" dirty="0">
                <a:solidFill>
                  <a:srgbClr val="000000"/>
                </a:solidFill>
                <a:effectLst/>
              </a:rPr>
              <a:t>(data type))</a:t>
            </a:r>
          </a:p>
          <a:p>
            <a:pPr algn="just"/>
            <a:endParaRPr lang="en-US" b="0" i="0" dirty="0">
              <a:solidFill>
                <a:srgbClr val="273239"/>
              </a:solidFill>
              <a:effectLst/>
            </a:endParaRPr>
          </a:p>
          <a:p>
            <a:pPr algn="just"/>
            <a:endParaRPr lang="en-US" dirty="0">
              <a:solidFill>
                <a:srgbClr val="273239"/>
              </a:solidFill>
            </a:endParaRPr>
          </a:p>
          <a:p>
            <a:pPr algn="just"/>
            <a:r>
              <a:rPr lang="en-US" b="0" i="0" dirty="0">
                <a:solidFill>
                  <a:srgbClr val="273239"/>
                </a:solidFill>
                <a:effectLst/>
              </a:rPr>
              <a:t>The subtraction of two pointers is possible only when they have the same data type. The result is generated by calculating the difference between the </a:t>
            </a:r>
            <a:r>
              <a:rPr lang="en-US" b="0" i="0" dirty="0">
                <a:solidFill>
                  <a:srgbClr val="273239"/>
                </a:solidFill>
                <a:effectLst/>
                <a:highlight>
                  <a:srgbClr val="FFFF00"/>
                </a:highlight>
              </a:rPr>
              <a:t>addresses of the two pointers and calculating how many bits of data it is according to the pointer data type</a:t>
            </a:r>
            <a:r>
              <a:rPr lang="en-US" b="0" i="0" dirty="0">
                <a:solidFill>
                  <a:srgbClr val="273239"/>
                </a:solidFill>
                <a:effectLst/>
              </a:rPr>
              <a:t>. The subtraction of two pointers gives the increments between the two pointers. </a:t>
            </a:r>
            <a:endParaRPr lang="en-US" b="0" i="0" dirty="0">
              <a:solidFill>
                <a:srgbClr val="333333"/>
              </a:solidFill>
              <a:effectLst/>
            </a:endParaRPr>
          </a:p>
          <a:p>
            <a:pPr marL="0" indent="0" algn="just">
              <a:buNone/>
            </a:pPr>
            <a:endParaRPr lang="en-US" b="0" i="0" dirty="0">
              <a:solidFill>
                <a:srgbClr val="000000"/>
              </a:solidFill>
              <a:effectLst/>
            </a:endParaRPr>
          </a:p>
        </p:txBody>
      </p:sp>
    </p:spTree>
    <p:extLst>
      <p:ext uri="{BB962C8B-B14F-4D97-AF65-F5344CB8AC3E}">
        <p14:creationId xmlns:p14="http://schemas.microsoft.com/office/powerpoint/2010/main" val="3354951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0191D-F518-C7BB-7EE8-270B50644AF5}"/>
              </a:ext>
            </a:extLst>
          </p:cNvPr>
          <p:cNvSpPr>
            <a:spLocks noGrp="1"/>
          </p:cNvSpPr>
          <p:nvPr>
            <p:ph type="title"/>
          </p:nvPr>
        </p:nvSpPr>
        <p:spPr>
          <a:xfrm>
            <a:off x="1" y="18256"/>
            <a:ext cx="12101804" cy="849492"/>
          </a:xfrm>
        </p:spPr>
        <p:txBody>
          <a:bodyPr/>
          <a:lstStyle/>
          <a:p>
            <a:pPr algn="ctr"/>
            <a:r>
              <a:rPr lang="en-IN" b="1" dirty="0"/>
              <a:t>Program for subtraction</a:t>
            </a:r>
          </a:p>
        </p:txBody>
      </p:sp>
      <p:sp>
        <p:nvSpPr>
          <p:cNvPr id="3" name="Content Placeholder 2">
            <a:extLst>
              <a:ext uri="{FF2B5EF4-FFF2-40B4-BE49-F238E27FC236}">
                <a16:creationId xmlns:a16="http://schemas.microsoft.com/office/drawing/2014/main" id="{B7B83F23-1689-9ACD-3E44-5E7AB5DAF7D3}"/>
              </a:ext>
            </a:extLst>
          </p:cNvPr>
          <p:cNvSpPr>
            <a:spLocks noGrp="1"/>
          </p:cNvSpPr>
          <p:nvPr>
            <p:ph idx="1"/>
          </p:nvPr>
        </p:nvSpPr>
        <p:spPr>
          <a:xfrm>
            <a:off x="130629" y="802432"/>
            <a:ext cx="11971175" cy="6037311"/>
          </a:xfrm>
        </p:spPr>
        <p:txBody>
          <a:bodyPr>
            <a:normAutofit/>
          </a:bodyPr>
          <a:lstStyle/>
          <a:p>
            <a:pPr marL="0" indent="0" algn="just">
              <a:buNone/>
            </a:pPr>
            <a:r>
              <a:rPr lang="en-IN" sz="2800" b="0" i="0" dirty="0">
                <a:solidFill>
                  <a:srgbClr val="0000FF"/>
                </a:solidFill>
                <a:effectLst/>
                <a:latin typeface="inter-regular"/>
              </a:rPr>
              <a:t>#include&lt;stdio.h&gt;</a:t>
            </a:r>
            <a:r>
              <a:rPr lang="en-IN" sz="2800" b="0" i="0" dirty="0">
                <a:solidFill>
                  <a:srgbClr val="000000"/>
                </a:solidFill>
                <a:effectLst/>
                <a:latin typeface="inter-regular"/>
              </a:rPr>
              <a:t>  </a:t>
            </a:r>
          </a:p>
          <a:p>
            <a:pPr marL="0" indent="0" algn="just">
              <a:buNone/>
            </a:pPr>
            <a:r>
              <a:rPr lang="en-IN" sz="2800" b="1" i="0" dirty="0">
                <a:solidFill>
                  <a:srgbClr val="2E8B57"/>
                </a:solidFill>
                <a:effectLst/>
                <a:latin typeface="inter-regular"/>
              </a:rPr>
              <a:t>int</a:t>
            </a:r>
            <a:r>
              <a:rPr lang="en-IN" sz="2800" b="0" i="0" dirty="0">
                <a:solidFill>
                  <a:srgbClr val="000000"/>
                </a:solidFill>
                <a:effectLst/>
                <a:latin typeface="inter-regular"/>
              </a:rPr>
              <a:t> main(){  </a:t>
            </a:r>
          </a:p>
          <a:p>
            <a:pPr marL="0" indent="0" algn="just">
              <a:buNone/>
            </a:pPr>
            <a:r>
              <a:rPr lang="en-IN" sz="2800" b="1" i="0" dirty="0">
                <a:solidFill>
                  <a:srgbClr val="2E8B57"/>
                </a:solidFill>
                <a:effectLst/>
                <a:latin typeface="inter-regular"/>
              </a:rPr>
              <a:t>int</a:t>
            </a:r>
            <a:r>
              <a:rPr lang="en-IN" sz="2800" b="0" i="0" dirty="0">
                <a:solidFill>
                  <a:srgbClr val="000000"/>
                </a:solidFill>
                <a:effectLst/>
                <a:latin typeface="inter-regular"/>
              </a:rPr>
              <a:t> number=50;        </a:t>
            </a:r>
          </a:p>
          <a:p>
            <a:pPr marL="0" indent="0" algn="just">
              <a:buNone/>
            </a:pPr>
            <a:r>
              <a:rPr lang="en-IN" sz="2800" b="1" i="0" dirty="0">
                <a:solidFill>
                  <a:srgbClr val="2E8B57"/>
                </a:solidFill>
                <a:effectLst/>
                <a:latin typeface="inter-regular"/>
              </a:rPr>
              <a:t>int</a:t>
            </a:r>
            <a:r>
              <a:rPr lang="en-IN" sz="2800" b="0" i="0" dirty="0">
                <a:solidFill>
                  <a:srgbClr val="000000"/>
                </a:solidFill>
                <a:effectLst/>
                <a:latin typeface="inter-regular"/>
              </a:rPr>
              <a:t> *p;</a:t>
            </a:r>
            <a:r>
              <a:rPr lang="en-IN" sz="2800" b="0" i="0" dirty="0">
                <a:solidFill>
                  <a:srgbClr val="008200"/>
                </a:solidFill>
                <a:effectLst/>
                <a:latin typeface="inter-regular"/>
              </a:rPr>
              <a:t>//pointer to int    </a:t>
            </a:r>
            <a:r>
              <a:rPr lang="en-IN" sz="2800" b="0" i="0" dirty="0">
                <a:solidFill>
                  <a:srgbClr val="000000"/>
                </a:solidFill>
                <a:effectLst/>
                <a:latin typeface="inter-regular"/>
              </a:rPr>
              <a:t>  </a:t>
            </a:r>
          </a:p>
          <a:p>
            <a:pPr marL="0" indent="0" algn="just">
              <a:buNone/>
            </a:pPr>
            <a:r>
              <a:rPr lang="en-IN" sz="2800" b="0" i="0" dirty="0">
                <a:solidFill>
                  <a:srgbClr val="000000"/>
                </a:solidFill>
                <a:effectLst/>
                <a:latin typeface="inter-regular"/>
              </a:rPr>
              <a:t>p=&amp;number;</a:t>
            </a:r>
            <a:r>
              <a:rPr lang="en-IN" sz="2800" b="0" i="0" dirty="0">
                <a:solidFill>
                  <a:srgbClr val="008200"/>
                </a:solidFill>
                <a:effectLst/>
                <a:latin typeface="inter-regular"/>
              </a:rPr>
              <a:t>//stores the address of number variable      </a:t>
            </a:r>
            <a:r>
              <a:rPr lang="en-IN" sz="2800" b="0" i="0" dirty="0">
                <a:solidFill>
                  <a:srgbClr val="000000"/>
                </a:solidFill>
                <a:effectLst/>
                <a:latin typeface="inter-regular"/>
              </a:rPr>
              <a:t>  </a:t>
            </a:r>
          </a:p>
          <a:p>
            <a:pPr marL="0" indent="0" algn="just">
              <a:buNone/>
            </a:pPr>
            <a:r>
              <a:rPr lang="en-IN" sz="2800" b="0" i="0" dirty="0" err="1">
                <a:solidFill>
                  <a:srgbClr val="000000"/>
                </a:solidFill>
                <a:effectLst/>
                <a:latin typeface="inter-regular"/>
              </a:rPr>
              <a:t>printf</a:t>
            </a:r>
            <a:r>
              <a:rPr lang="en-IN" sz="2800" b="0" i="0" dirty="0">
                <a:solidFill>
                  <a:srgbClr val="000000"/>
                </a:solidFill>
                <a:effectLst/>
                <a:latin typeface="inter-regular"/>
              </a:rPr>
              <a:t>(</a:t>
            </a:r>
            <a:r>
              <a:rPr lang="en-IN" sz="2800" b="0" i="0" dirty="0">
                <a:solidFill>
                  <a:srgbClr val="0000FF"/>
                </a:solidFill>
                <a:effectLst/>
                <a:latin typeface="inter-regular"/>
              </a:rPr>
              <a:t>"Address of p variable is %u \</a:t>
            </a:r>
            <a:r>
              <a:rPr lang="en-IN" sz="2800" b="0" i="0" dirty="0" err="1">
                <a:solidFill>
                  <a:srgbClr val="0000FF"/>
                </a:solidFill>
                <a:effectLst/>
                <a:latin typeface="inter-regular"/>
              </a:rPr>
              <a:t>n"</a:t>
            </a:r>
            <a:r>
              <a:rPr lang="en-IN" sz="2800" b="0" i="0" dirty="0" err="1">
                <a:solidFill>
                  <a:srgbClr val="000000"/>
                </a:solidFill>
                <a:effectLst/>
                <a:latin typeface="inter-regular"/>
              </a:rPr>
              <a:t>,p</a:t>
            </a:r>
            <a:r>
              <a:rPr lang="en-IN" sz="2800" b="0" i="0" dirty="0">
                <a:solidFill>
                  <a:srgbClr val="000000"/>
                </a:solidFill>
                <a:effectLst/>
                <a:latin typeface="inter-regular"/>
              </a:rPr>
              <a:t>);        </a:t>
            </a:r>
          </a:p>
          <a:p>
            <a:pPr marL="0" indent="0" algn="just">
              <a:buNone/>
            </a:pPr>
            <a:r>
              <a:rPr lang="en-IN" sz="2800" b="0" i="0" dirty="0">
                <a:solidFill>
                  <a:srgbClr val="000000"/>
                </a:solidFill>
                <a:effectLst/>
                <a:latin typeface="inter-regular"/>
              </a:rPr>
              <a:t>p=p-3; </a:t>
            </a:r>
            <a:r>
              <a:rPr lang="en-IN" sz="2800" b="0" i="0" dirty="0">
                <a:solidFill>
                  <a:srgbClr val="008200"/>
                </a:solidFill>
                <a:effectLst/>
                <a:latin typeface="inter-regular"/>
              </a:rPr>
              <a:t>//subtracting 3 from pointer variable  </a:t>
            </a:r>
            <a:r>
              <a:rPr lang="en-IN" sz="2800" b="0" i="0" dirty="0">
                <a:solidFill>
                  <a:srgbClr val="000000"/>
                </a:solidFill>
                <a:effectLst/>
                <a:latin typeface="inter-regular"/>
              </a:rPr>
              <a:t>  </a:t>
            </a:r>
          </a:p>
          <a:p>
            <a:pPr marL="0" indent="0" algn="just">
              <a:buNone/>
            </a:pPr>
            <a:r>
              <a:rPr lang="en-IN" sz="2800" b="0" i="0" dirty="0" err="1">
                <a:solidFill>
                  <a:srgbClr val="000000"/>
                </a:solidFill>
                <a:effectLst/>
                <a:latin typeface="inter-regular"/>
              </a:rPr>
              <a:t>printf</a:t>
            </a:r>
            <a:r>
              <a:rPr lang="en-IN" sz="2800" b="0" i="0" dirty="0">
                <a:solidFill>
                  <a:srgbClr val="000000"/>
                </a:solidFill>
                <a:effectLst/>
                <a:latin typeface="inter-regular"/>
              </a:rPr>
              <a:t>(</a:t>
            </a:r>
            <a:r>
              <a:rPr lang="en-IN" sz="2800" b="0" i="0" dirty="0">
                <a:solidFill>
                  <a:srgbClr val="0000FF"/>
                </a:solidFill>
                <a:effectLst/>
                <a:latin typeface="inter-regular"/>
              </a:rPr>
              <a:t>"After subtracting 3: Address of p variable is %u \</a:t>
            </a:r>
            <a:r>
              <a:rPr lang="en-IN" sz="2800" b="0" i="0" dirty="0" err="1">
                <a:solidFill>
                  <a:srgbClr val="0000FF"/>
                </a:solidFill>
                <a:effectLst/>
                <a:latin typeface="inter-regular"/>
              </a:rPr>
              <a:t>n"</a:t>
            </a:r>
            <a:r>
              <a:rPr lang="en-IN" sz="2800" b="0" i="0" dirty="0" err="1">
                <a:solidFill>
                  <a:srgbClr val="000000"/>
                </a:solidFill>
                <a:effectLst/>
                <a:latin typeface="inter-regular"/>
              </a:rPr>
              <a:t>,p</a:t>
            </a:r>
            <a:r>
              <a:rPr lang="en-IN" sz="2800" b="0" i="0" dirty="0">
                <a:solidFill>
                  <a:srgbClr val="000000"/>
                </a:solidFill>
                <a:effectLst/>
                <a:latin typeface="inter-regular"/>
              </a:rPr>
              <a:t>);        </a:t>
            </a:r>
          </a:p>
          <a:p>
            <a:pPr marL="0" indent="0" algn="just">
              <a:buNone/>
            </a:pPr>
            <a:r>
              <a:rPr lang="en-IN" sz="2800" b="1" i="0" dirty="0">
                <a:solidFill>
                  <a:srgbClr val="006699"/>
                </a:solidFill>
                <a:effectLst/>
                <a:latin typeface="inter-regular"/>
              </a:rPr>
              <a:t>return</a:t>
            </a:r>
            <a:r>
              <a:rPr lang="en-IN" sz="2800" b="0" i="0" dirty="0">
                <a:solidFill>
                  <a:srgbClr val="000000"/>
                </a:solidFill>
                <a:effectLst/>
                <a:latin typeface="inter-regular"/>
              </a:rPr>
              <a:t> 0;  </a:t>
            </a:r>
          </a:p>
          <a:p>
            <a:pPr marL="0" indent="0" algn="just">
              <a:buNone/>
            </a:pPr>
            <a:r>
              <a:rPr lang="en-IN" sz="2800" b="0" i="0" dirty="0">
                <a:solidFill>
                  <a:srgbClr val="000000"/>
                </a:solidFill>
                <a:effectLst/>
                <a:latin typeface="inter-regular"/>
              </a:rPr>
              <a:t>}   </a:t>
            </a:r>
          </a:p>
          <a:p>
            <a:endParaRPr lang="en-IN" dirty="0"/>
          </a:p>
        </p:txBody>
      </p:sp>
    </p:spTree>
    <p:extLst>
      <p:ext uri="{BB962C8B-B14F-4D97-AF65-F5344CB8AC3E}">
        <p14:creationId xmlns:p14="http://schemas.microsoft.com/office/powerpoint/2010/main" val="2073516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8DA5E4B-AF39-CD91-CB77-07EE93633707}"/>
              </a:ext>
            </a:extLst>
          </p:cNvPr>
          <p:cNvSpPr>
            <a:spLocks noGrp="1" noChangeArrowheads="1"/>
          </p:cNvSpPr>
          <p:nvPr>
            <p:ph idx="1"/>
          </p:nvPr>
        </p:nvSpPr>
        <p:spPr bwMode="auto">
          <a:xfrm>
            <a:off x="102637" y="326619"/>
            <a:ext cx="11980506" cy="66479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latin typeface="+mn-lt"/>
              </a:rPr>
              <a:t>You can see after subtracting 3 from the pointer variable, it is 12 (4*3) less than the previous address value.</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latin typeface="+mn-lt"/>
              </a:rPr>
              <a:t>However, instead of subtracting a number, we can also subtract an address from another address (pointer). This will result in a number. It will not be a simple arithmetic operation, but it will follow the following rule.</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highlight>
                  <a:srgbClr val="FFFF00"/>
                </a:highlight>
                <a:latin typeface="+mn-lt"/>
              </a:rPr>
              <a:t>If two pointers are of the same type,</a:t>
            </a:r>
            <a:endParaRPr kumimoji="0" lang="en-US" altLang="en-US" sz="2400" b="0" i="0" u="none" strike="noStrike" cap="none" normalizeH="0" baseline="0" dirty="0">
              <a:ln>
                <a:noFill/>
              </a:ln>
              <a:solidFill>
                <a:schemeClr val="tx1"/>
              </a:solidFill>
              <a:effectLst/>
              <a:highlight>
                <a:srgbClr val="FFFF00"/>
              </a:highlight>
              <a:latin typeface="+mn-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highlight>
                  <a:srgbClr val="FFFF00"/>
                </a:highlight>
                <a:latin typeface="+mn-lt"/>
              </a:rPr>
              <a:t>Address2 - Address1 = (Subtraction of two addresses)/size of data type which pointer points  </a:t>
            </a:r>
            <a:endParaRPr kumimoji="0" lang="en-US" altLang="en-US" sz="2400" b="0" i="0" u="none" strike="noStrike" cap="none" normalizeH="0" baseline="0" dirty="0">
              <a:ln>
                <a:noFill/>
              </a:ln>
              <a:solidFill>
                <a:srgbClr val="333333"/>
              </a:solidFill>
              <a:effectLst/>
              <a:highlight>
                <a:srgbClr val="FFFF00"/>
              </a:highlight>
              <a:latin typeface="+mn-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333333"/>
                </a:solidFill>
                <a:effectLst/>
                <a:latin typeface="+mn-lt"/>
              </a:rPr>
              <a:t>Consider the following example to subtract one pointer from an another.</a:t>
            </a:r>
            <a:endParaRPr kumimoji="0" lang="en-US" altLang="en-US" sz="24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FF"/>
                </a:solidFill>
                <a:effectLst/>
                <a:latin typeface="+mn-lt"/>
              </a:rPr>
              <a:t>#include&lt;stdio.h&gt;</a:t>
            </a:r>
            <a:r>
              <a:rPr kumimoji="0" lang="en-US" altLang="en-US" sz="2400" b="0" i="0" u="none" strike="noStrike" cap="none" normalizeH="0" baseline="0" dirty="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rgbClr val="006699"/>
                </a:solidFill>
                <a:effectLst/>
                <a:latin typeface="+mn-lt"/>
              </a:rPr>
              <a:t>void</a:t>
            </a:r>
            <a:r>
              <a:rPr kumimoji="0" lang="en-US" altLang="en-US" sz="2400" b="0" i="0" u="none" strike="noStrike" cap="none" normalizeH="0" baseline="0" dirty="0">
                <a:ln>
                  <a:noFill/>
                </a:ln>
                <a:solidFill>
                  <a:srgbClr val="000000"/>
                </a:solidFill>
                <a:effectLst/>
                <a:latin typeface="+mn-lt"/>
              </a:rPr>
              <a:t> main ()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a:t>
            </a:r>
            <a:r>
              <a:rPr kumimoji="0" lang="en-US" altLang="en-US" sz="2400" b="1" i="0" u="none" strike="noStrike" cap="none" normalizeH="0" baseline="0" dirty="0">
                <a:ln>
                  <a:noFill/>
                </a:ln>
                <a:solidFill>
                  <a:srgbClr val="2E8B57"/>
                </a:solidFill>
                <a:effectLst/>
                <a:latin typeface="+mn-lt"/>
              </a:rPr>
              <a:t>int</a:t>
            </a:r>
            <a:r>
              <a:rPr kumimoji="0" lang="en-US" altLang="en-US" sz="2400" b="0" i="0" u="none" strike="noStrike" cap="none" normalizeH="0" baseline="0" dirty="0">
                <a:ln>
                  <a:noFill/>
                </a:ln>
                <a:solidFill>
                  <a:srgbClr val="000000"/>
                </a:solidFill>
                <a:effectLst/>
                <a:latin typeface="+mn-lt"/>
              </a:rPr>
              <a:t> </a:t>
            </a:r>
            <a:r>
              <a:rPr kumimoji="0" lang="en-US" altLang="en-US" sz="2400" b="0" i="0" u="none" strike="noStrike" cap="none" normalizeH="0" baseline="0" dirty="0" err="1">
                <a:ln>
                  <a:noFill/>
                </a:ln>
                <a:solidFill>
                  <a:srgbClr val="000000"/>
                </a:solidFill>
                <a:effectLst/>
                <a:latin typeface="+mn-lt"/>
              </a:rPr>
              <a:t>i</a:t>
            </a:r>
            <a:r>
              <a:rPr kumimoji="0" lang="en-US" altLang="en-US" sz="2400" b="0" i="0" u="none" strike="noStrike" cap="none" normalizeH="0" baseline="0" dirty="0">
                <a:ln>
                  <a:noFill/>
                </a:ln>
                <a:solidFill>
                  <a:srgbClr val="000000"/>
                </a:solidFill>
                <a:effectLst/>
                <a:latin typeface="+mn-lt"/>
              </a:rPr>
              <a:t> = 100;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a:t>
            </a:r>
            <a:r>
              <a:rPr kumimoji="0" lang="en-US" altLang="en-US" sz="2400" b="1" i="0" u="none" strike="noStrike" cap="none" normalizeH="0" baseline="0" dirty="0">
                <a:ln>
                  <a:noFill/>
                </a:ln>
                <a:solidFill>
                  <a:srgbClr val="2E8B57"/>
                </a:solidFill>
                <a:effectLst/>
                <a:latin typeface="+mn-lt"/>
              </a:rPr>
              <a:t>int</a:t>
            </a:r>
            <a:r>
              <a:rPr kumimoji="0" lang="en-US" altLang="en-US" sz="2400" b="0" i="0" u="none" strike="noStrike" cap="none" normalizeH="0" baseline="0" dirty="0">
                <a:ln>
                  <a:noFill/>
                </a:ln>
                <a:solidFill>
                  <a:srgbClr val="000000"/>
                </a:solidFill>
                <a:effectLst/>
                <a:latin typeface="+mn-lt"/>
              </a:rPr>
              <a:t> *p = &amp;</a:t>
            </a:r>
            <a:r>
              <a:rPr kumimoji="0" lang="en-US" altLang="en-US" sz="2400" b="0" i="0" u="none" strike="noStrike" cap="none" normalizeH="0" baseline="0" dirty="0" err="1">
                <a:ln>
                  <a:noFill/>
                </a:ln>
                <a:solidFill>
                  <a:srgbClr val="000000"/>
                </a:solidFill>
                <a:effectLst/>
                <a:latin typeface="+mn-lt"/>
              </a:rPr>
              <a:t>i</a:t>
            </a:r>
            <a:r>
              <a:rPr kumimoji="0" lang="en-US" altLang="en-US" sz="2400" b="0" i="0" u="none" strike="noStrike" cap="none" normalizeH="0" baseline="0" dirty="0">
                <a:ln>
                  <a:noFill/>
                </a:ln>
                <a:solidFill>
                  <a:srgbClr val="000000"/>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a:t>
            </a:r>
            <a:r>
              <a:rPr kumimoji="0" lang="en-US" altLang="en-US" sz="2400" b="1" i="0" u="none" strike="noStrike" cap="none" normalizeH="0" baseline="0" dirty="0">
                <a:ln>
                  <a:noFill/>
                </a:ln>
                <a:solidFill>
                  <a:srgbClr val="2E8B57"/>
                </a:solidFill>
                <a:effectLst/>
                <a:latin typeface="+mn-lt"/>
              </a:rPr>
              <a:t>int</a:t>
            </a:r>
            <a:r>
              <a:rPr kumimoji="0" lang="en-US" altLang="en-US" sz="2400" b="0" i="0" u="none" strike="noStrike" cap="none" normalizeH="0" baseline="0" dirty="0">
                <a:ln>
                  <a:noFill/>
                </a:ln>
                <a:solidFill>
                  <a:srgbClr val="000000"/>
                </a:solidFill>
                <a:effectLst/>
                <a:latin typeface="+mn-lt"/>
              </a:rPr>
              <a:t> *temp;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temp = p;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p = p + 3;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a:t>
            </a:r>
            <a:r>
              <a:rPr kumimoji="0" lang="en-US" altLang="en-US" sz="2400" b="0" i="0" u="none" strike="noStrike" cap="none" normalizeH="0" baseline="0" dirty="0" err="1">
                <a:ln>
                  <a:noFill/>
                </a:ln>
                <a:solidFill>
                  <a:srgbClr val="000000"/>
                </a:solidFill>
                <a:effectLst/>
                <a:latin typeface="+mn-lt"/>
              </a:rPr>
              <a:t>printf</a:t>
            </a:r>
            <a:r>
              <a:rPr kumimoji="0" lang="en-US" altLang="en-US" sz="2400" b="0" i="0" u="none" strike="noStrike" cap="none" normalizeH="0" baseline="0" dirty="0">
                <a:ln>
                  <a:noFill/>
                </a:ln>
                <a:solidFill>
                  <a:srgbClr val="000000"/>
                </a:solidFill>
                <a:effectLst/>
                <a:latin typeface="+mn-lt"/>
              </a:rPr>
              <a:t>(</a:t>
            </a:r>
            <a:r>
              <a:rPr kumimoji="0" lang="en-US" altLang="en-US" sz="2400" b="0" i="0" u="none" strike="noStrike" cap="none" normalizeH="0" baseline="0" dirty="0">
                <a:ln>
                  <a:noFill/>
                </a:ln>
                <a:solidFill>
                  <a:srgbClr val="0000FF"/>
                </a:solidFill>
                <a:effectLst/>
                <a:latin typeface="+mn-lt"/>
              </a:rPr>
              <a:t>"Pointer Subtraction: %d - %d = %</a:t>
            </a:r>
            <a:r>
              <a:rPr kumimoji="0" lang="en-US" altLang="en-US" sz="2400" b="0" i="0" u="none" strike="noStrike" cap="none" normalizeH="0" baseline="0" dirty="0" err="1">
                <a:ln>
                  <a:noFill/>
                </a:ln>
                <a:solidFill>
                  <a:srgbClr val="0000FF"/>
                </a:solidFill>
                <a:effectLst/>
                <a:latin typeface="+mn-lt"/>
              </a:rPr>
              <a:t>d"</a:t>
            </a:r>
            <a:r>
              <a:rPr kumimoji="0" lang="en-US" altLang="en-US" sz="2400" b="0" i="0" u="none" strike="noStrike" cap="none" normalizeH="0" baseline="0" dirty="0" err="1">
                <a:ln>
                  <a:noFill/>
                </a:ln>
                <a:solidFill>
                  <a:srgbClr val="000000"/>
                </a:solidFill>
                <a:effectLst/>
                <a:latin typeface="+mn-lt"/>
              </a:rPr>
              <a:t>,p</a:t>
            </a:r>
            <a:r>
              <a:rPr kumimoji="0" lang="en-US" altLang="en-US" sz="2400" b="0" i="0" u="none" strike="noStrike" cap="none" normalizeH="0" baseline="0" dirty="0">
                <a:ln>
                  <a:noFill/>
                </a:ln>
                <a:solidFill>
                  <a:srgbClr val="000000"/>
                </a:solidFill>
                <a:effectLst/>
                <a:latin typeface="+mn-lt"/>
              </a:rPr>
              <a:t>, temp, p-temp);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rgbClr val="000000"/>
                </a:solidFill>
                <a:effectLst/>
                <a:latin typeface="+mn-lt"/>
              </a:rPr>
              <a:t>}  </a:t>
            </a:r>
            <a:endParaRPr kumimoji="0" lang="en-US" altLang="en-US" sz="2400" b="0" i="0" u="none" strike="noStrike" cap="none" normalizeH="0" baseline="0" dirty="0">
              <a:ln>
                <a:noFill/>
              </a:ln>
              <a:solidFill>
                <a:srgbClr val="333333"/>
              </a:solidFill>
              <a:effectLst/>
              <a:latin typeface="+mn-lt"/>
            </a:endParaRPr>
          </a:p>
        </p:txBody>
      </p:sp>
    </p:spTree>
    <p:extLst>
      <p:ext uri="{BB962C8B-B14F-4D97-AF65-F5344CB8AC3E}">
        <p14:creationId xmlns:p14="http://schemas.microsoft.com/office/powerpoint/2010/main" val="268700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E0AD-DC89-0493-7C04-A1EA5727632C}"/>
              </a:ext>
            </a:extLst>
          </p:cNvPr>
          <p:cNvSpPr>
            <a:spLocks noGrp="1"/>
          </p:cNvSpPr>
          <p:nvPr>
            <p:ph type="title"/>
          </p:nvPr>
        </p:nvSpPr>
        <p:spPr>
          <a:xfrm>
            <a:off x="0" y="-98"/>
            <a:ext cx="12192000" cy="644526"/>
          </a:xfrm>
        </p:spPr>
        <p:txBody>
          <a:bodyPr>
            <a:normAutofit fontScale="90000"/>
          </a:bodyPr>
          <a:lstStyle/>
          <a:p>
            <a:pPr algn="ctr"/>
            <a:r>
              <a:rPr lang="en-IN" b="1" dirty="0"/>
              <a:t>Program for subtraction</a:t>
            </a:r>
            <a:endParaRPr lang="en-IN" dirty="0"/>
          </a:p>
        </p:txBody>
      </p:sp>
      <p:sp>
        <p:nvSpPr>
          <p:cNvPr id="3" name="Content Placeholder 2">
            <a:extLst>
              <a:ext uri="{FF2B5EF4-FFF2-40B4-BE49-F238E27FC236}">
                <a16:creationId xmlns:a16="http://schemas.microsoft.com/office/drawing/2014/main" id="{67D54265-0900-2343-55A1-464803C3E587}"/>
              </a:ext>
            </a:extLst>
          </p:cNvPr>
          <p:cNvSpPr>
            <a:spLocks noGrp="1"/>
          </p:cNvSpPr>
          <p:nvPr>
            <p:ph idx="1"/>
          </p:nvPr>
        </p:nvSpPr>
        <p:spPr>
          <a:xfrm>
            <a:off x="0" y="644428"/>
            <a:ext cx="12073812" cy="6502821"/>
          </a:xfrm>
        </p:spPr>
        <p:txBody>
          <a:bodyPr>
            <a:noAutofit/>
          </a:bodyPr>
          <a:lstStyle/>
          <a:p>
            <a:pPr marL="0" indent="0">
              <a:buNone/>
            </a:pPr>
            <a:r>
              <a:rPr lang="en-IN" sz="2400" dirty="0"/>
              <a:t>#include &lt;</a:t>
            </a:r>
            <a:r>
              <a:rPr lang="en-IN" sz="2400" dirty="0" err="1"/>
              <a:t>stdio.h</a:t>
            </a:r>
            <a:r>
              <a:rPr lang="en-IN" sz="2400" dirty="0"/>
              <a:t>&gt;</a:t>
            </a:r>
          </a:p>
          <a:p>
            <a:pPr marL="0" indent="0">
              <a:buNone/>
            </a:pPr>
            <a:r>
              <a:rPr lang="en-IN" sz="2400" dirty="0"/>
              <a:t>int main()</a:t>
            </a:r>
          </a:p>
          <a:p>
            <a:pPr marL="0" indent="0">
              <a:buNone/>
            </a:pPr>
            <a:r>
              <a:rPr lang="en-IN" sz="2400" dirty="0"/>
              <a:t>{</a:t>
            </a:r>
          </a:p>
          <a:p>
            <a:pPr marL="0" indent="0">
              <a:buNone/>
            </a:pPr>
            <a:r>
              <a:rPr lang="en-IN" sz="2400" dirty="0"/>
              <a:t>int x = 6; // Integer variable declaration</a:t>
            </a:r>
          </a:p>
          <a:p>
            <a:pPr marL="0" indent="0">
              <a:buNone/>
            </a:pPr>
            <a:r>
              <a:rPr lang="en-IN" sz="2400" dirty="0"/>
              <a:t>	int N = 4;</a:t>
            </a:r>
          </a:p>
          <a:p>
            <a:pPr marL="0" indent="0">
              <a:buNone/>
            </a:pPr>
            <a:r>
              <a:rPr lang="en-IN" sz="2400" dirty="0"/>
              <a:t>	int *ptr1, *ptr2;</a:t>
            </a:r>
          </a:p>
          <a:p>
            <a:pPr marL="0" indent="0">
              <a:buNone/>
            </a:pPr>
            <a:r>
              <a:rPr lang="en-IN" sz="2400" dirty="0"/>
              <a:t>             ptr1 = &amp;N; // stores address of N</a:t>
            </a:r>
          </a:p>
          <a:p>
            <a:pPr marL="0" indent="0">
              <a:buNone/>
            </a:pPr>
            <a:r>
              <a:rPr lang="en-IN" sz="2400" dirty="0"/>
              <a:t>	ptr2 = &amp;x; // stores address of x</a:t>
            </a:r>
          </a:p>
          <a:p>
            <a:pPr marL="0" indent="0">
              <a:buNone/>
            </a:pPr>
            <a:r>
              <a:rPr lang="en-IN" sz="2400" dirty="0"/>
              <a:t>	</a:t>
            </a:r>
            <a:r>
              <a:rPr lang="en-IN" sz="2400" dirty="0" err="1"/>
              <a:t>printf</a:t>
            </a:r>
            <a:r>
              <a:rPr lang="en-IN" sz="2400" dirty="0"/>
              <a:t>(" ptr1 = %u, ptr2 = %u\n", ptr1, ptr2);</a:t>
            </a:r>
            <a:r>
              <a:rPr lang="en-IN" sz="2400" dirty="0">
                <a:solidFill>
                  <a:srgbClr val="FF0000"/>
                </a:solidFill>
              </a:rPr>
              <a:t> // %p gives an hexa-decimal value,</a:t>
            </a:r>
          </a:p>
          <a:p>
            <a:pPr marL="0" indent="0">
              <a:buNone/>
            </a:pPr>
            <a:r>
              <a:rPr lang="en-IN" sz="2400" dirty="0">
                <a:solidFill>
                  <a:srgbClr val="FF0000"/>
                </a:solidFill>
              </a:rPr>
              <a:t>	// We convert it into an unsigned int value by using %u</a:t>
            </a:r>
            <a:endParaRPr lang="en-IN" sz="2400" dirty="0"/>
          </a:p>
          <a:p>
            <a:pPr marL="0" indent="0">
              <a:buNone/>
            </a:pPr>
            <a:r>
              <a:rPr lang="en-IN" sz="2400" dirty="0"/>
              <a:t>	</a:t>
            </a:r>
            <a:r>
              <a:rPr lang="en-IN" sz="2400" dirty="0">
                <a:solidFill>
                  <a:srgbClr val="FF0000"/>
                </a:solidFill>
              </a:rPr>
              <a:t>                           </a:t>
            </a:r>
            <a:r>
              <a:rPr lang="en-IN" sz="2400" dirty="0"/>
              <a:t>x = ptr1 - ptr2;</a:t>
            </a:r>
          </a:p>
          <a:p>
            <a:pPr marL="0" indent="0">
              <a:buNone/>
            </a:pPr>
            <a:r>
              <a:rPr lang="en-IN" sz="2400" dirty="0"/>
              <a:t>		</a:t>
            </a:r>
            <a:r>
              <a:rPr lang="en-IN" sz="2400" dirty="0" err="1"/>
              <a:t>printf</a:t>
            </a:r>
            <a:r>
              <a:rPr lang="en-IN" sz="2400" dirty="0"/>
              <a:t>("Subtraction of ptr1 ""&amp; ptr2 is %d\</a:t>
            </a:r>
            <a:r>
              <a:rPr lang="en-IN" sz="2400" dirty="0" err="1"/>
              <a:t>n",x</a:t>
            </a:r>
            <a:r>
              <a:rPr lang="en-IN" sz="2400" dirty="0"/>
              <a:t>);</a:t>
            </a:r>
          </a:p>
          <a:p>
            <a:pPr marL="0" indent="0">
              <a:buNone/>
            </a:pPr>
            <a:r>
              <a:rPr lang="en-IN" sz="2400" dirty="0"/>
              <a:t>                      return 0;</a:t>
            </a:r>
          </a:p>
          <a:p>
            <a:pPr marL="0" indent="0">
              <a:lnSpc>
                <a:spcPct val="100000"/>
              </a:lnSpc>
              <a:buNone/>
            </a:pPr>
            <a:r>
              <a:rPr lang="en-IN" sz="2400" dirty="0"/>
              <a:t>}</a:t>
            </a:r>
          </a:p>
          <a:p>
            <a:pPr marL="0" indent="0">
              <a:buNone/>
            </a:pPr>
            <a:endParaRPr lang="en-IN" sz="2400" dirty="0"/>
          </a:p>
        </p:txBody>
      </p:sp>
      <p:sp>
        <p:nvSpPr>
          <p:cNvPr id="4" name="TextBox 3">
            <a:extLst>
              <a:ext uri="{FF2B5EF4-FFF2-40B4-BE49-F238E27FC236}">
                <a16:creationId xmlns:a16="http://schemas.microsoft.com/office/drawing/2014/main" id="{91D8A3DC-8464-A538-E5EE-1A764470D96A}"/>
              </a:ext>
            </a:extLst>
          </p:cNvPr>
          <p:cNvSpPr txBox="1"/>
          <p:nvPr/>
        </p:nvSpPr>
        <p:spPr>
          <a:xfrm>
            <a:off x="6096000" y="1035698"/>
            <a:ext cx="5688564" cy="1261884"/>
          </a:xfrm>
          <a:prstGeom prst="rect">
            <a:avLst/>
          </a:prstGeom>
          <a:noFill/>
        </p:spPr>
        <p:txBody>
          <a:bodyPr wrap="square" rtlCol="0">
            <a:spAutoFit/>
          </a:bodyPr>
          <a:lstStyle/>
          <a:p>
            <a:pPr algn="ctr"/>
            <a:r>
              <a:rPr lang="en-US" sz="2800" b="1" dirty="0"/>
              <a:t>Output: </a:t>
            </a:r>
          </a:p>
          <a:p>
            <a:r>
              <a:rPr lang="en-US" sz="2400" dirty="0"/>
              <a:t>ptr1 = 2715594428, ptr2 = 2715594424</a:t>
            </a:r>
          </a:p>
          <a:p>
            <a:r>
              <a:rPr lang="en-US" sz="2400" dirty="0"/>
              <a:t>Subtraction of ptr1 &amp; ptr2 is 1</a:t>
            </a:r>
            <a:endParaRPr lang="en-IN" sz="2400" dirty="0"/>
          </a:p>
        </p:txBody>
      </p:sp>
    </p:spTree>
    <p:extLst>
      <p:ext uri="{BB962C8B-B14F-4D97-AF65-F5344CB8AC3E}">
        <p14:creationId xmlns:p14="http://schemas.microsoft.com/office/powerpoint/2010/main" val="3511038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FEFD7D-498A-5629-14C6-90E69591D3AE}"/>
              </a:ext>
            </a:extLst>
          </p:cNvPr>
          <p:cNvSpPr>
            <a:spLocks noGrp="1"/>
          </p:cNvSpPr>
          <p:nvPr>
            <p:ph idx="1"/>
          </p:nvPr>
        </p:nvSpPr>
        <p:spPr>
          <a:xfrm>
            <a:off x="335902" y="121298"/>
            <a:ext cx="11728580" cy="6606073"/>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73239"/>
                </a:solidFill>
                <a:effectLst/>
                <a:cs typeface="Arial" panose="020B0604020202020204" pitchFamily="34" charset="0"/>
              </a:rPr>
              <a:t>2. Pointer Initialization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cs typeface="Arial" panose="020B0604020202020204" pitchFamily="34" charset="0"/>
              </a:rPr>
              <a:t>Pointer initialization is the process where we assign some initial value to the pointer variable. We generally use the </a:t>
            </a:r>
            <a:r>
              <a:rPr kumimoji="0" lang="en-US" altLang="en-US" sz="3200" b="1" i="0" u="none" strike="noStrike" cap="none" normalizeH="0" baseline="0" dirty="0">
                <a:ln>
                  <a:noFill/>
                </a:ln>
                <a:solidFill>
                  <a:srgbClr val="273239"/>
                </a:solidFill>
                <a:effectLst/>
                <a:cs typeface="Arial" panose="020B0604020202020204" pitchFamily="34" charset="0"/>
              </a:rPr>
              <a:t>( &amp; ) </a:t>
            </a:r>
            <a:r>
              <a:rPr kumimoji="0" lang="en-US" altLang="en-US" sz="3200" b="1" i="0" u="none" strike="noStrike" cap="none" normalizeH="0" baseline="0" dirty="0" err="1">
                <a:ln>
                  <a:noFill/>
                </a:ln>
                <a:solidFill>
                  <a:srgbClr val="273239"/>
                </a:solidFill>
                <a:effectLst/>
                <a:cs typeface="Arial" panose="020B0604020202020204" pitchFamily="34" charset="0"/>
              </a:rPr>
              <a:t>addressof</a:t>
            </a:r>
            <a:r>
              <a:rPr kumimoji="0" lang="en-US" altLang="en-US" sz="3200" b="1" i="0" u="none" strike="noStrike" cap="none" normalizeH="0" baseline="0" dirty="0">
                <a:ln>
                  <a:noFill/>
                </a:ln>
                <a:solidFill>
                  <a:srgbClr val="273239"/>
                </a:solidFill>
                <a:effectLst/>
                <a:cs typeface="Arial" panose="020B0604020202020204" pitchFamily="34" charset="0"/>
              </a:rPr>
              <a:t> operator</a:t>
            </a:r>
            <a:r>
              <a:rPr kumimoji="0" lang="en-US" altLang="en-US" sz="3200" b="0" i="0" u="none" strike="noStrike" cap="none" normalizeH="0" baseline="0" dirty="0">
                <a:ln>
                  <a:noFill/>
                </a:ln>
                <a:solidFill>
                  <a:srgbClr val="273239"/>
                </a:solidFill>
                <a:effectLst/>
                <a:cs typeface="Arial" panose="020B0604020202020204" pitchFamily="34" charset="0"/>
              </a:rPr>
              <a:t> to get the memory address of a variable and then store it in the pointer variable.</a:t>
            </a:r>
            <a:endParaRPr kumimoji="0" lang="en-US" altLang="en-US" sz="3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73239"/>
                </a:solidFill>
                <a:effectLst/>
                <a:cs typeface="Arial" panose="020B0604020202020204" pitchFamily="34" charset="0"/>
              </a:rPr>
              <a:t>Example-</a:t>
            </a:r>
            <a:endParaRPr kumimoji="0" lang="en-US" altLang="en-US" sz="3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cs typeface="Arial" panose="020B0604020202020204" pitchFamily="34" charset="0"/>
              </a:rPr>
              <a:t>int var = 10;</a:t>
            </a:r>
            <a:br>
              <a:rPr kumimoji="0" lang="en-US" altLang="en-US" sz="3200" b="0" i="0" u="none" strike="noStrike" cap="none" normalizeH="0" baseline="0" dirty="0">
                <a:ln>
                  <a:noFill/>
                </a:ln>
                <a:solidFill>
                  <a:srgbClr val="273239"/>
                </a:solidFill>
                <a:effectLst/>
                <a:cs typeface="Arial" panose="020B0604020202020204" pitchFamily="34" charset="0"/>
              </a:rPr>
            </a:br>
            <a:r>
              <a:rPr kumimoji="0" lang="en-US" altLang="en-US" sz="3200" b="0" i="0" u="none" strike="noStrike" cap="none" normalizeH="0" baseline="0" dirty="0">
                <a:ln>
                  <a:noFill/>
                </a:ln>
                <a:solidFill>
                  <a:srgbClr val="273239"/>
                </a:solidFill>
                <a:effectLst/>
                <a:cs typeface="Arial" panose="020B0604020202020204" pitchFamily="34" charset="0"/>
              </a:rPr>
              <a:t>int * </a:t>
            </a:r>
            <a:r>
              <a:rPr kumimoji="0" lang="en-US" altLang="en-US" sz="3200" b="1" i="0" u="none" strike="noStrike" cap="none" normalizeH="0" baseline="0" dirty="0" err="1">
                <a:ln>
                  <a:noFill/>
                </a:ln>
                <a:solidFill>
                  <a:srgbClr val="273239"/>
                </a:solidFill>
                <a:effectLst/>
                <a:cs typeface="Arial" panose="020B0604020202020204" pitchFamily="34" charset="0"/>
              </a:rPr>
              <a:t>ptr</a:t>
            </a:r>
            <a:r>
              <a:rPr kumimoji="0" lang="en-US" altLang="en-US" sz="3200" b="0" i="0" u="none" strike="noStrike" cap="none" normalizeH="0" baseline="0" dirty="0">
                <a:ln>
                  <a:noFill/>
                </a:ln>
                <a:solidFill>
                  <a:srgbClr val="273239"/>
                </a:solidFill>
                <a:effectLst/>
                <a:cs typeface="Arial" panose="020B0604020202020204" pitchFamily="34" charset="0"/>
              </a:rPr>
              <a:t>;</a:t>
            </a:r>
            <a:br>
              <a:rPr kumimoji="0" lang="en-US" altLang="en-US" sz="3200" b="0" i="0" u="none" strike="noStrike" cap="none" normalizeH="0" baseline="0" dirty="0">
                <a:ln>
                  <a:noFill/>
                </a:ln>
                <a:solidFill>
                  <a:srgbClr val="273239"/>
                </a:solidFill>
                <a:effectLst/>
                <a:cs typeface="Arial" panose="020B0604020202020204" pitchFamily="34" charset="0"/>
              </a:rPr>
            </a:br>
            <a:r>
              <a:rPr kumimoji="0" lang="en-US" altLang="en-US" sz="3200" b="0" i="0" u="none" strike="noStrike" cap="none" normalizeH="0" baseline="0" dirty="0" err="1">
                <a:ln>
                  <a:noFill/>
                </a:ln>
                <a:solidFill>
                  <a:srgbClr val="273239"/>
                </a:solidFill>
                <a:effectLst/>
                <a:cs typeface="Arial" panose="020B0604020202020204" pitchFamily="34" charset="0"/>
              </a:rPr>
              <a:t>ptr</a:t>
            </a:r>
            <a:r>
              <a:rPr kumimoji="0" lang="en-US" altLang="en-US" sz="3200" b="0" i="0" u="none" strike="noStrike" cap="none" normalizeH="0" baseline="0" dirty="0">
                <a:ln>
                  <a:noFill/>
                </a:ln>
                <a:solidFill>
                  <a:srgbClr val="273239"/>
                </a:solidFill>
                <a:effectLst/>
                <a:cs typeface="Arial" panose="020B0604020202020204" pitchFamily="34" charset="0"/>
              </a:rPr>
              <a:t> = </a:t>
            </a:r>
            <a:r>
              <a:rPr kumimoji="0" lang="en-US" altLang="en-US" sz="3200" b="1" i="0" u="none" strike="noStrike" cap="none" normalizeH="0" baseline="0" dirty="0">
                <a:ln>
                  <a:noFill/>
                </a:ln>
                <a:solidFill>
                  <a:srgbClr val="273239"/>
                </a:solidFill>
                <a:effectLst/>
                <a:cs typeface="Arial" panose="020B0604020202020204" pitchFamily="34" charset="0"/>
              </a:rPr>
              <a:t>&amp;</a:t>
            </a:r>
            <a:r>
              <a:rPr kumimoji="0" lang="en-US" altLang="en-US" sz="3200" b="0" i="0" u="none" strike="noStrike" cap="none" normalizeH="0" baseline="0" dirty="0">
                <a:ln>
                  <a:noFill/>
                </a:ln>
                <a:solidFill>
                  <a:srgbClr val="273239"/>
                </a:solidFill>
                <a:effectLst/>
                <a:cs typeface="Arial" panose="020B0604020202020204" pitchFamily="34" charset="0"/>
              </a:rPr>
              <a:t>var;</a:t>
            </a:r>
            <a:br>
              <a:rPr kumimoji="0" lang="en-US" altLang="en-US" sz="3200" b="0" i="0" u="none" strike="noStrike" cap="none" normalizeH="0" baseline="0" dirty="0">
                <a:ln>
                  <a:noFill/>
                </a:ln>
                <a:solidFill>
                  <a:srgbClr val="273239"/>
                </a:solidFill>
                <a:effectLst/>
                <a:cs typeface="Arial" panose="020B0604020202020204" pitchFamily="34" charset="0"/>
              </a:rPr>
            </a:br>
            <a:endParaRPr kumimoji="0" lang="en-US" altLang="en-US" sz="3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cs typeface="Arial" panose="020B0604020202020204" pitchFamily="34" charset="0"/>
              </a:rPr>
              <a:t>We can also declare and initialize the pointer in a single step. This method is called</a:t>
            </a:r>
            <a:r>
              <a:rPr kumimoji="0" lang="en-US" altLang="en-US" sz="3200" b="1" i="0" u="none" strike="noStrike" cap="none" normalizeH="0" baseline="0" dirty="0">
                <a:ln>
                  <a:noFill/>
                </a:ln>
                <a:solidFill>
                  <a:srgbClr val="273239"/>
                </a:solidFill>
                <a:effectLst/>
                <a:cs typeface="Arial" panose="020B0604020202020204" pitchFamily="34" charset="0"/>
              </a:rPr>
              <a:t> pointer definition </a:t>
            </a:r>
            <a:r>
              <a:rPr kumimoji="0" lang="en-US" altLang="en-US" sz="3200" b="0" i="0" u="none" strike="noStrike" cap="none" normalizeH="0" baseline="0" dirty="0">
                <a:ln>
                  <a:noFill/>
                </a:ln>
                <a:solidFill>
                  <a:srgbClr val="273239"/>
                </a:solidFill>
                <a:effectLst/>
                <a:cs typeface="Arial" panose="020B0604020202020204" pitchFamily="34" charset="0"/>
              </a:rPr>
              <a:t>as the pointer is declared and initialized at the same time.</a:t>
            </a:r>
            <a:endParaRPr kumimoji="0" lang="en-US" altLang="en-US" sz="32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273239"/>
                </a:solidFill>
                <a:effectLst/>
                <a:cs typeface="Arial" panose="020B0604020202020204" pitchFamily="34" charset="0"/>
              </a:rPr>
              <a:t>Example</a:t>
            </a:r>
            <a:endParaRPr kumimoji="0" lang="en-US" altLang="en-US" sz="3200" b="0" i="0" u="none" strike="noStrike" cap="none" normalizeH="0" baseline="0" dirty="0">
              <a:ln>
                <a:noFill/>
              </a:ln>
              <a:solidFill>
                <a:srgbClr val="273239"/>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cs typeface="Arial" panose="020B0604020202020204" pitchFamily="34" charset="0"/>
              </a:rPr>
              <a:t>int *</a:t>
            </a:r>
            <a:r>
              <a:rPr kumimoji="0" lang="en-US" altLang="en-US" sz="3200" b="1" i="0" u="none" strike="noStrike" cap="none" normalizeH="0" baseline="0" dirty="0" err="1">
                <a:ln>
                  <a:noFill/>
                </a:ln>
                <a:solidFill>
                  <a:srgbClr val="273239"/>
                </a:solidFill>
                <a:effectLst/>
                <a:cs typeface="Arial" panose="020B0604020202020204" pitchFamily="34" charset="0"/>
              </a:rPr>
              <a:t>ptr</a:t>
            </a:r>
            <a:r>
              <a:rPr kumimoji="0" lang="en-US" altLang="en-US" sz="3200" b="1" i="0" u="none" strike="noStrike" cap="none" normalizeH="0" baseline="0" dirty="0">
                <a:ln>
                  <a:noFill/>
                </a:ln>
                <a:solidFill>
                  <a:srgbClr val="273239"/>
                </a:solidFill>
                <a:effectLst/>
                <a:cs typeface="Arial" panose="020B0604020202020204" pitchFamily="34" charset="0"/>
              </a:rPr>
              <a:t> = &amp;</a:t>
            </a:r>
            <a:r>
              <a:rPr kumimoji="0" lang="en-US" altLang="en-US" sz="3200" b="0" i="0" u="none" strike="noStrike" cap="none" normalizeH="0" baseline="0" dirty="0">
                <a:ln>
                  <a:noFill/>
                </a:ln>
                <a:solidFill>
                  <a:srgbClr val="273239"/>
                </a:solidFill>
                <a:effectLst/>
                <a:cs typeface="Arial" panose="020B0604020202020204" pitchFamily="34" charset="0"/>
              </a:rPr>
              <a:t>var;</a:t>
            </a:r>
            <a:r>
              <a:rPr kumimoji="0" lang="en-US" altLang="en-US" sz="3200" b="0" i="0" u="none" strike="noStrike" cap="none" normalizeH="0" baseline="0" dirty="0">
                <a:ln>
                  <a:noFill/>
                </a:ln>
                <a:solidFill>
                  <a:schemeClr val="tx1"/>
                </a:solidFill>
                <a:effectLst/>
                <a:cs typeface="Arial" panose="020B0604020202020204" pitchFamily="34" charset="0"/>
              </a:rPr>
              <a:t> </a:t>
            </a:r>
          </a:p>
          <a:p>
            <a:endParaRPr lang="en-IN" dirty="0"/>
          </a:p>
        </p:txBody>
      </p:sp>
    </p:spTree>
    <p:extLst>
      <p:ext uri="{BB962C8B-B14F-4D97-AF65-F5344CB8AC3E}">
        <p14:creationId xmlns:p14="http://schemas.microsoft.com/office/powerpoint/2010/main" val="1273492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93EF-6B93-42A6-7F20-D7BAB18674FC}"/>
              </a:ext>
            </a:extLst>
          </p:cNvPr>
          <p:cNvSpPr>
            <a:spLocks noGrp="1"/>
          </p:cNvSpPr>
          <p:nvPr>
            <p:ph type="title"/>
          </p:nvPr>
        </p:nvSpPr>
        <p:spPr>
          <a:xfrm>
            <a:off x="0" y="1"/>
            <a:ext cx="12192000" cy="765109"/>
          </a:xfrm>
        </p:spPr>
        <p:txBody>
          <a:bodyPr/>
          <a:lstStyle/>
          <a:p>
            <a:pPr algn="ctr"/>
            <a:r>
              <a:rPr lang="en-IN" b="1" dirty="0"/>
              <a:t>Increment</a:t>
            </a:r>
          </a:p>
        </p:txBody>
      </p:sp>
      <p:sp>
        <p:nvSpPr>
          <p:cNvPr id="3" name="Content Placeholder 2">
            <a:extLst>
              <a:ext uri="{FF2B5EF4-FFF2-40B4-BE49-F238E27FC236}">
                <a16:creationId xmlns:a16="http://schemas.microsoft.com/office/drawing/2014/main" id="{C9B68ADC-D79A-05D5-E708-D54E7752A1A0}"/>
              </a:ext>
            </a:extLst>
          </p:cNvPr>
          <p:cNvSpPr>
            <a:spLocks noGrp="1"/>
          </p:cNvSpPr>
          <p:nvPr>
            <p:ph idx="1"/>
          </p:nvPr>
        </p:nvSpPr>
        <p:spPr>
          <a:xfrm>
            <a:off x="102637" y="858416"/>
            <a:ext cx="11980505" cy="5906277"/>
          </a:xfrm>
        </p:spPr>
        <p:txBody>
          <a:bodyPr>
            <a:normAutofit lnSpcReduction="10000"/>
          </a:bodyPr>
          <a:lstStyle/>
          <a:p>
            <a:pPr marL="0" indent="0" algn="just">
              <a:buNone/>
            </a:pPr>
            <a:r>
              <a:rPr lang="en-US" sz="3200" b="0" i="0" dirty="0">
                <a:solidFill>
                  <a:srgbClr val="0000FF"/>
                </a:solidFill>
                <a:effectLst/>
                <a:latin typeface="+mj-lt"/>
              </a:rPr>
              <a:t>#include&lt;stdio.h&gt;</a:t>
            </a:r>
            <a:r>
              <a:rPr lang="en-US" sz="3200" b="0" i="0" dirty="0">
                <a:solidFill>
                  <a:srgbClr val="000000"/>
                </a:solidFill>
                <a:effectLst/>
                <a:latin typeface="+mj-lt"/>
              </a:rPr>
              <a:t>  </a:t>
            </a:r>
          </a:p>
          <a:p>
            <a:pPr marL="0" indent="0" algn="just">
              <a:buNone/>
            </a:pPr>
            <a:r>
              <a:rPr lang="en-US" sz="3200" b="1" i="0" dirty="0">
                <a:solidFill>
                  <a:srgbClr val="2E8B57"/>
                </a:solidFill>
                <a:effectLst/>
                <a:latin typeface="+mj-lt"/>
              </a:rPr>
              <a:t>int</a:t>
            </a:r>
            <a:r>
              <a:rPr lang="en-US" sz="3200" b="0" i="0" dirty="0">
                <a:solidFill>
                  <a:srgbClr val="000000"/>
                </a:solidFill>
                <a:effectLst/>
                <a:latin typeface="+mj-lt"/>
              </a:rPr>
              <a:t> main(){  </a:t>
            </a:r>
          </a:p>
          <a:p>
            <a:pPr marL="0" indent="0" algn="just">
              <a:buNone/>
            </a:pPr>
            <a:r>
              <a:rPr lang="en-US" sz="3200" b="1" i="0" dirty="0">
                <a:solidFill>
                  <a:srgbClr val="2E8B57"/>
                </a:solidFill>
                <a:effectLst/>
                <a:latin typeface="+mj-lt"/>
              </a:rPr>
              <a:t>int</a:t>
            </a:r>
            <a:r>
              <a:rPr lang="en-US" sz="3200" b="0" i="0" dirty="0">
                <a:solidFill>
                  <a:srgbClr val="000000"/>
                </a:solidFill>
                <a:effectLst/>
                <a:latin typeface="+mj-lt"/>
              </a:rPr>
              <a:t> number=50;        </a:t>
            </a:r>
          </a:p>
          <a:p>
            <a:pPr marL="0" indent="0" algn="just">
              <a:buNone/>
            </a:pPr>
            <a:r>
              <a:rPr lang="en-US" sz="3200" b="1" i="0" dirty="0">
                <a:solidFill>
                  <a:srgbClr val="2E8B57"/>
                </a:solidFill>
                <a:effectLst/>
                <a:latin typeface="+mj-lt"/>
              </a:rPr>
              <a:t>int</a:t>
            </a:r>
            <a:r>
              <a:rPr lang="en-US" sz="3200" b="0" i="0" dirty="0">
                <a:solidFill>
                  <a:srgbClr val="000000"/>
                </a:solidFill>
                <a:effectLst/>
                <a:latin typeface="+mj-lt"/>
              </a:rPr>
              <a:t> *p;</a:t>
            </a:r>
            <a:r>
              <a:rPr lang="en-US" sz="3200" b="0" i="0" dirty="0">
                <a:solidFill>
                  <a:srgbClr val="008200"/>
                </a:solidFill>
                <a:effectLst/>
                <a:latin typeface="+mj-lt"/>
              </a:rPr>
              <a:t>//pointer to int    </a:t>
            </a:r>
            <a:r>
              <a:rPr lang="en-US" sz="3200" b="0" i="0" dirty="0">
                <a:solidFill>
                  <a:srgbClr val="000000"/>
                </a:solidFill>
                <a:effectLst/>
                <a:latin typeface="+mj-lt"/>
              </a:rPr>
              <a:t>  </a:t>
            </a:r>
          </a:p>
          <a:p>
            <a:pPr marL="0" indent="0" algn="just">
              <a:buNone/>
            </a:pPr>
            <a:r>
              <a:rPr lang="en-US" sz="3200" b="0" i="0" dirty="0">
                <a:solidFill>
                  <a:srgbClr val="000000"/>
                </a:solidFill>
                <a:effectLst/>
                <a:latin typeface="+mj-lt"/>
              </a:rPr>
              <a:t>p=&amp;number;</a:t>
            </a:r>
            <a:r>
              <a:rPr lang="en-US" sz="3200" b="0" i="0" dirty="0">
                <a:solidFill>
                  <a:srgbClr val="008200"/>
                </a:solidFill>
                <a:effectLst/>
                <a:latin typeface="+mj-lt"/>
              </a:rPr>
              <a:t>//stores the address of number variable      </a:t>
            </a:r>
            <a:r>
              <a:rPr lang="en-US" sz="3200" b="0" i="0" dirty="0">
                <a:solidFill>
                  <a:srgbClr val="000000"/>
                </a:solidFill>
                <a:effectLst/>
                <a:latin typeface="+mj-lt"/>
              </a:rPr>
              <a:t>  </a:t>
            </a:r>
          </a:p>
          <a:p>
            <a:pPr marL="0" indent="0" algn="just">
              <a:buNone/>
            </a:pPr>
            <a:r>
              <a:rPr lang="en-US" sz="3200" b="0" i="0" dirty="0" err="1">
                <a:solidFill>
                  <a:srgbClr val="000000"/>
                </a:solidFill>
                <a:effectLst/>
                <a:latin typeface="+mj-lt"/>
              </a:rPr>
              <a:t>printf</a:t>
            </a:r>
            <a:r>
              <a:rPr lang="en-US" sz="3200" b="0" i="0" dirty="0">
                <a:solidFill>
                  <a:srgbClr val="000000"/>
                </a:solidFill>
                <a:effectLst/>
                <a:latin typeface="+mj-lt"/>
              </a:rPr>
              <a:t>(</a:t>
            </a:r>
            <a:r>
              <a:rPr lang="en-US" sz="3200" b="0" i="0" dirty="0">
                <a:solidFill>
                  <a:srgbClr val="0000FF"/>
                </a:solidFill>
                <a:effectLst/>
                <a:latin typeface="+mj-lt"/>
              </a:rPr>
              <a:t>"Address of p variable is %u \</a:t>
            </a:r>
            <a:r>
              <a:rPr lang="en-US" sz="3200" b="0" i="0" dirty="0" err="1">
                <a:solidFill>
                  <a:srgbClr val="0000FF"/>
                </a:solidFill>
                <a:effectLst/>
                <a:latin typeface="+mj-lt"/>
              </a:rPr>
              <a:t>n"</a:t>
            </a:r>
            <a:r>
              <a:rPr lang="en-US" sz="3200" b="0" i="0" dirty="0" err="1">
                <a:solidFill>
                  <a:srgbClr val="000000"/>
                </a:solidFill>
                <a:effectLst/>
                <a:latin typeface="+mj-lt"/>
              </a:rPr>
              <a:t>,p</a:t>
            </a:r>
            <a:r>
              <a:rPr lang="en-US" sz="3200" b="0" i="0" dirty="0">
                <a:solidFill>
                  <a:srgbClr val="000000"/>
                </a:solidFill>
                <a:effectLst/>
                <a:latin typeface="+mj-lt"/>
              </a:rPr>
              <a:t>);        </a:t>
            </a:r>
          </a:p>
          <a:p>
            <a:pPr marL="0" indent="0" algn="just">
              <a:buNone/>
            </a:pPr>
            <a:r>
              <a:rPr lang="en-US" sz="3200" b="0" i="0" dirty="0">
                <a:solidFill>
                  <a:srgbClr val="000000"/>
                </a:solidFill>
                <a:effectLst/>
                <a:latin typeface="+mj-lt"/>
              </a:rPr>
              <a:t>p=p+1;        </a:t>
            </a:r>
          </a:p>
          <a:p>
            <a:pPr marL="0" indent="0" algn="just">
              <a:buNone/>
            </a:pPr>
            <a:r>
              <a:rPr lang="en-US" sz="3200" b="0" i="0" dirty="0" err="1">
                <a:solidFill>
                  <a:srgbClr val="000000"/>
                </a:solidFill>
                <a:effectLst/>
                <a:latin typeface="+mj-lt"/>
              </a:rPr>
              <a:t>printf</a:t>
            </a:r>
            <a:r>
              <a:rPr lang="en-US" sz="3200" b="0" i="0" dirty="0">
                <a:solidFill>
                  <a:srgbClr val="000000"/>
                </a:solidFill>
                <a:effectLst/>
                <a:latin typeface="+mj-lt"/>
              </a:rPr>
              <a:t>(</a:t>
            </a:r>
            <a:r>
              <a:rPr lang="en-US" sz="3200" b="0" i="0" dirty="0">
                <a:solidFill>
                  <a:srgbClr val="0000FF"/>
                </a:solidFill>
                <a:effectLst/>
                <a:latin typeface="+mj-lt"/>
              </a:rPr>
              <a:t>"After increment: Address of p variable is %u \</a:t>
            </a:r>
            <a:r>
              <a:rPr lang="en-US" sz="3200" b="0" i="0" dirty="0" err="1">
                <a:solidFill>
                  <a:srgbClr val="0000FF"/>
                </a:solidFill>
                <a:effectLst/>
                <a:latin typeface="+mj-lt"/>
              </a:rPr>
              <a:t>n"</a:t>
            </a:r>
            <a:r>
              <a:rPr lang="en-US" sz="3200" b="0" i="0" dirty="0" err="1">
                <a:solidFill>
                  <a:srgbClr val="000000"/>
                </a:solidFill>
                <a:effectLst/>
                <a:latin typeface="+mj-lt"/>
              </a:rPr>
              <a:t>,p</a:t>
            </a:r>
            <a:r>
              <a:rPr lang="en-US" sz="3200" b="0" i="0" dirty="0">
                <a:solidFill>
                  <a:srgbClr val="000000"/>
                </a:solidFill>
                <a:effectLst/>
                <a:latin typeface="+mj-lt"/>
              </a:rPr>
              <a:t>); </a:t>
            </a:r>
            <a:r>
              <a:rPr lang="en-US" sz="3200" b="0" i="0" dirty="0">
                <a:solidFill>
                  <a:srgbClr val="008200"/>
                </a:solidFill>
                <a:effectLst/>
                <a:latin typeface="+mj-lt"/>
              </a:rPr>
              <a:t>// in our case, p will get incremented by 4 bytes.    </a:t>
            </a:r>
            <a:r>
              <a:rPr lang="en-US" sz="3200" b="0" i="0" dirty="0">
                <a:solidFill>
                  <a:srgbClr val="000000"/>
                </a:solidFill>
                <a:effectLst/>
                <a:latin typeface="+mj-lt"/>
              </a:rPr>
              <a:t>  </a:t>
            </a:r>
          </a:p>
          <a:p>
            <a:pPr marL="0" indent="0" algn="just">
              <a:buNone/>
            </a:pPr>
            <a:r>
              <a:rPr lang="en-US" sz="3200" b="1" i="0" dirty="0">
                <a:solidFill>
                  <a:srgbClr val="006699"/>
                </a:solidFill>
                <a:effectLst/>
                <a:latin typeface="+mj-lt"/>
              </a:rPr>
              <a:t>return</a:t>
            </a:r>
            <a:r>
              <a:rPr lang="en-US" sz="3200" b="0" i="0" dirty="0">
                <a:solidFill>
                  <a:srgbClr val="000000"/>
                </a:solidFill>
                <a:effectLst/>
                <a:latin typeface="+mj-lt"/>
              </a:rPr>
              <a:t> 0;  </a:t>
            </a:r>
          </a:p>
          <a:p>
            <a:pPr marL="0" indent="0" algn="just">
              <a:buNone/>
            </a:pPr>
            <a:r>
              <a:rPr lang="en-US" sz="3200" b="0" i="0" dirty="0">
                <a:solidFill>
                  <a:srgbClr val="000000"/>
                </a:solidFill>
                <a:effectLst/>
                <a:latin typeface="+mj-lt"/>
              </a:rPr>
              <a:t>}</a:t>
            </a:r>
          </a:p>
          <a:p>
            <a:endParaRPr lang="en-IN" dirty="0"/>
          </a:p>
        </p:txBody>
      </p:sp>
      <p:sp>
        <p:nvSpPr>
          <p:cNvPr id="4" name="TextBox 3">
            <a:extLst>
              <a:ext uri="{FF2B5EF4-FFF2-40B4-BE49-F238E27FC236}">
                <a16:creationId xmlns:a16="http://schemas.microsoft.com/office/drawing/2014/main" id="{CDC602E2-FDD1-D2F7-C19B-B48BFD2E4118}"/>
              </a:ext>
            </a:extLst>
          </p:cNvPr>
          <p:cNvSpPr txBox="1"/>
          <p:nvPr/>
        </p:nvSpPr>
        <p:spPr>
          <a:xfrm>
            <a:off x="5990253" y="5460975"/>
            <a:ext cx="6201747" cy="1077218"/>
          </a:xfrm>
          <a:prstGeom prst="rect">
            <a:avLst/>
          </a:prstGeom>
          <a:noFill/>
        </p:spPr>
        <p:txBody>
          <a:bodyPr wrap="square" rtlCol="0">
            <a:spAutoFit/>
          </a:bodyPr>
          <a:lstStyle/>
          <a:p>
            <a:pPr algn="ctr"/>
            <a:r>
              <a:rPr lang="en-US" sz="2800" b="1" dirty="0"/>
              <a:t>OUTPUT</a:t>
            </a:r>
          </a:p>
          <a:p>
            <a:r>
              <a:rPr lang="en-US" dirty="0"/>
              <a:t>Address of p variable is 3214864300 </a:t>
            </a:r>
          </a:p>
          <a:p>
            <a:r>
              <a:rPr lang="en-US" dirty="0"/>
              <a:t>After increment: Address of p variable is 3214864304</a:t>
            </a:r>
            <a:endParaRPr lang="en-IN" dirty="0"/>
          </a:p>
        </p:txBody>
      </p:sp>
    </p:spTree>
    <p:extLst>
      <p:ext uri="{BB962C8B-B14F-4D97-AF65-F5344CB8AC3E}">
        <p14:creationId xmlns:p14="http://schemas.microsoft.com/office/powerpoint/2010/main" val="1644814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A3B4-08F1-2403-8793-D971E3566A37}"/>
              </a:ext>
            </a:extLst>
          </p:cNvPr>
          <p:cNvSpPr>
            <a:spLocks noGrp="1"/>
          </p:cNvSpPr>
          <p:nvPr>
            <p:ph type="title"/>
          </p:nvPr>
        </p:nvSpPr>
        <p:spPr>
          <a:xfrm>
            <a:off x="0" y="1"/>
            <a:ext cx="12192000" cy="727787"/>
          </a:xfrm>
        </p:spPr>
        <p:txBody>
          <a:bodyPr/>
          <a:lstStyle/>
          <a:p>
            <a:pPr algn="ctr"/>
            <a:r>
              <a:rPr lang="en-IN" b="1" dirty="0"/>
              <a:t>Post Increment</a:t>
            </a:r>
          </a:p>
        </p:txBody>
      </p:sp>
      <p:pic>
        <p:nvPicPr>
          <p:cNvPr id="5" name="Content Placeholder 4">
            <a:extLst>
              <a:ext uri="{FF2B5EF4-FFF2-40B4-BE49-F238E27FC236}">
                <a16:creationId xmlns:a16="http://schemas.microsoft.com/office/drawing/2014/main" id="{29291F90-7141-2AF6-AA3E-A5E0C264D5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99657" y="645072"/>
            <a:ext cx="11499509" cy="3351833"/>
          </a:xfrm>
        </p:spPr>
      </p:pic>
      <p:pic>
        <p:nvPicPr>
          <p:cNvPr id="7" name="Picture 6">
            <a:extLst>
              <a:ext uri="{FF2B5EF4-FFF2-40B4-BE49-F238E27FC236}">
                <a16:creationId xmlns:a16="http://schemas.microsoft.com/office/drawing/2014/main" id="{0E869C37-261E-C78F-A93B-00838186B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9762" y="3205826"/>
            <a:ext cx="3276884" cy="602032"/>
          </a:xfrm>
          <a:prstGeom prst="rect">
            <a:avLst/>
          </a:prstGeom>
        </p:spPr>
      </p:pic>
      <p:sp>
        <p:nvSpPr>
          <p:cNvPr id="8" name="TextBox 7">
            <a:extLst>
              <a:ext uri="{FF2B5EF4-FFF2-40B4-BE49-F238E27FC236}">
                <a16:creationId xmlns:a16="http://schemas.microsoft.com/office/drawing/2014/main" id="{01785D37-68A8-D283-B34D-0B332D3D17B9}"/>
              </a:ext>
            </a:extLst>
          </p:cNvPr>
          <p:cNvSpPr txBox="1"/>
          <p:nvPr/>
        </p:nvSpPr>
        <p:spPr>
          <a:xfrm>
            <a:off x="-942392" y="4057201"/>
            <a:ext cx="4413380" cy="584775"/>
          </a:xfrm>
          <a:prstGeom prst="rect">
            <a:avLst/>
          </a:prstGeom>
          <a:noFill/>
        </p:spPr>
        <p:txBody>
          <a:bodyPr wrap="square" rtlCol="0">
            <a:spAutoFit/>
          </a:bodyPr>
          <a:lstStyle/>
          <a:p>
            <a:pPr algn="ctr"/>
            <a:r>
              <a:rPr lang="en-IN" sz="3200" b="1" dirty="0"/>
              <a:t>Pre Increment</a:t>
            </a:r>
          </a:p>
        </p:txBody>
      </p:sp>
      <p:pic>
        <p:nvPicPr>
          <p:cNvPr id="10" name="Picture 9">
            <a:extLst>
              <a:ext uri="{FF2B5EF4-FFF2-40B4-BE49-F238E27FC236}">
                <a16:creationId xmlns:a16="http://schemas.microsoft.com/office/drawing/2014/main" id="{E5B41416-3296-6F71-7BB5-5EFB089D1E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8451" y="4057202"/>
            <a:ext cx="9304826" cy="2800798"/>
          </a:xfrm>
          <a:prstGeom prst="rect">
            <a:avLst/>
          </a:prstGeom>
        </p:spPr>
      </p:pic>
      <p:pic>
        <p:nvPicPr>
          <p:cNvPr id="12" name="Picture 11">
            <a:extLst>
              <a:ext uri="{FF2B5EF4-FFF2-40B4-BE49-F238E27FC236}">
                <a16:creationId xmlns:a16="http://schemas.microsoft.com/office/drawing/2014/main" id="{FD777C3F-7E03-BD33-BB45-76DDA53B87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00940" y="5957636"/>
            <a:ext cx="2042337" cy="510584"/>
          </a:xfrm>
          <a:prstGeom prst="rect">
            <a:avLst/>
          </a:prstGeom>
        </p:spPr>
      </p:pic>
    </p:spTree>
    <p:extLst>
      <p:ext uri="{BB962C8B-B14F-4D97-AF65-F5344CB8AC3E}">
        <p14:creationId xmlns:p14="http://schemas.microsoft.com/office/powerpoint/2010/main" val="1131905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6A7D-1385-58DC-9414-4BA123F93C92}"/>
              </a:ext>
            </a:extLst>
          </p:cNvPr>
          <p:cNvSpPr>
            <a:spLocks noGrp="1"/>
          </p:cNvSpPr>
          <p:nvPr>
            <p:ph type="title"/>
          </p:nvPr>
        </p:nvSpPr>
        <p:spPr>
          <a:xfrm>
            <a:off x="0" y="65316"/>
            <a:ext cx="12192000" cy="615819"/>
          </a:xfrm>
        </p:spPr>
        <p:txBody>
          <a:bodyPr>
            <a:normAutofit fontScale="90000"/>
          </a:bodyPr>
          <a:lstStyle/>
          <a:p>
            <a:pPr algn="ctr"/>
            <a:br>
              <a:rPr lang="en-US" sz="4000" b="1" i="0" dirty="0">
                <a:effectLst/>
                <a:latin typeface="+mn-lt"/>
              </a:rPr>
            </a:br>
            <a:r>
              <a:rPr lang="en-US" sz="4000" b="1" i="0" dirty="0">
                <a:effectLst/>
                <a:latin typeface="+mn-lt"/>
              </a:rPr>
              <a:t>Decrementing Pointer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2B02DF5-61BE-0456-6491-C7E01D24ED4D}"/>
              </a:ext>
            </a:extLst>
          </p:cNvPr>
          <p:cNvSpPr>
            <a:spLocks noGrp="1"/>
          </p:cNvSpPr>
          <p:nvPr>
            <p:ph idx="1"/>
          </p:nvPr>
        </p:nvSpPr>
        <p:spPr>
          <a:xfrm>
            <a:off x="121298" y="746448"/>
            <a:ext cx="11915192" cy="6046237"/>
          </a:xfrm>
        </p:spPr>
        <p:txBody>
          <a:bodyPr>
            <a:normAutofit fontScale="77500" lnSpcReduction="20000"/>
          </a:bodyPr>
          <a:lstStyle/>
          <a:p>
            <a:pPr algn="just"/>
            <a:r>
              <a:rPr lang="en-US" b="0" i="0" dirty="0">
                <a:solidFill>
                  <a:srgbClr val="333333"/>
                </a:solidFill>
                <a:effectLst/>
                <a:latin typeface="inter-regular"/>
              </a:rPr>
              <a:t>Like increment, we can decrement a pointer variable. If we decrement a pointer, it will start pointing to the previous location. The formula of decrementing the pointer is given below:</a:t>
            </a:r>
          </a:p>
          <a:p>
            <a:pPr marL="0" indent="0" algn="just">
              <a:buNone/>
            </a:pPr>
            <a:r>
              <a:rPr lang="en-US" b="0" i="0" dirty="0" err="1">
                <a:solidFill>
                  <a:srgbClr val="000000"/>
                </a:solidFill>
                <a:effectLst/>
                <a:latin typeface="inter-regular"/>
              </a:rPr>
              <a:t>new_address</a:t>
            </a:r>
            <a:r>
              <a:rPr lang="en-US" b="0" i="0" dirty="0">
                <a:solidFill>
                  <a:srgbClr val="000000"/>
                </a:solidFill>
                <a:effectLst/>
                <a:latin typeface="inter-regular"/>
              </a:rPr>
              <a:t>= </a:t>
            </a:r>
            <a:r>
              <a:rPr lang="en-US" b="0" i="0" dirty="0" err="1">
                <a:solidFill>
                  <a:srgbClr val="000000"/>
                </a:solidFill>
                <a:effectLst/>
                <a:latin typeface="inter-regular"/>
              </a:rPr>
              <a:t>current_address</a:t>
            </a:r>
            <a:r>
              <a:rPr lang="en-US" b="0" i="0" dirty="0">
                <a:solidFill>
                  <a:srgbClr val="000000"/>
                </a:solidFill>
                <a:effectLst/>
                <a:latin typeface="inter-regular"/>
              </a:rPr>
              <a:t> - </a:t>
            </a:r>
            <a:r>
              <a:rPr lang="en-US" b="0" i="0" dirty="0" err="1">
                <a:solidFill>
                  <a:srgbClr val="000000"/>
                </a:solidFill>
                <a:effectLst/>
                <a:latin typeface="inter-regular"/>
              </a:rPr>
              <a:t>i</a:t>
            </a:r>
            <a:r>
              <a:rPr lang="en-US" b="0" i="0" dirty="0">
                <a:solidFill>
                  <a:srgbClr val="000000"/>
                </a:solidFill>
                <a:effectLst/>
                <a:latin typeface="inter-regular"/>
              </a:rPr>
              <a:t> * </a:t>
            </a:r>
            <a:r>
              <a:rPr lang="en-US" b="0" i="0" dirty="0" err="1">
                <a:solidFill>
                  <a:srgbClr val="000000"/>
                </a:solidFill>
                <a:effectLst/>
                <a:latin typeface="inter-regular"/>
              </a:rPr>
              <a:t>size_of</a:t>
            </a:r>
            <a:r>
              <a:rPr lang="en-US" b="0" i="0" dirty="0">
                <a:solidFill>
                  <a:srgbClr val="000000"/>
                </a:solidFill>
                <a:effectLst/>
                <a:latin typeface="inter-regular"/>
              </a:rPr>
              <a:t>(data type)  </a:t>
            </a:r>
          </a:p>
          <a:p>
            <a:pPr marL="0" indent="0" algn="just">
              <a:buNone/>
            </a:pPr>
            <a:r>
              <a:rPr lang="en-US" b="0" i="0" dirty="0">
                <a:solidFill>
                  <a:srgbClr val="610B4B"/>
                </a:solidFill>
                <a:effectLst/>
                <a:latin typeface="erdana"/>
              </a:rPr>
              <a:t>32-bit</a:t>
            </a:r>
          </a:p>
          <a:p>
            <a:pPr marL="0" indent="0" algn="just">
              <a:buNone/>
            </a:pPr>
            <a:r>
              <a:rPr lang="en-US" b="0" i="0" dirty="0">
                <a:solidFill>
                  <a:srgbClr val="333333"/>
                </a:solidFill>
                <a:effectLst/>
                <a:latin typeface="inter-regular"/>
              </a:rPr>
              <a:t>For 32-bit int variable, it will be decremented by 2 bytes.</a:t>
            </a:r>
          </a:p>
          <a:p>
            <a:pPr marL="0" indent="0" algn="just">
              <a:buNone/>
            </a:pPr>
            <a:r>
              <a:rPr lang="en-US" b="0" i="0" dirty="0">
                <a:solidFill>
                  <a:srgbClr val="610B4B"/>
                </a:solidFill>
                <a:effectLst/>
                <a:latin typeface="erdana"/>
              </a:rPr>
              <a:t>64-bit</a:t>
            </a:r>
          </a:p>
          <a:p>
            <a:pPr marL="0" indent="0" algn="just">
              <a:buNone/>
            </a:pPr>
            <a:r>
              <a:rPr lang="en-US" b="0" i="0" dirty="0">
                <a:solidFill>
                  <a:srgbClr val="333333"/>
                </a:solidFill>
                <a:effectLst/>
                <a:latin typeface="inter-regular"/>
              </a:rPr>
              <a:t>For 64-bit int variable, it will be decremented by 4 bytes.</a:t>
            </a:r>
          </a:p>
          <a:p>
            <a:pPr marL="0" indent="0" algn="just">
              <a:buNone/>
            </a:pPr>
            <a:r>
              <a:rPr lang="en-IN" b="0" i="0" dirty="0">
                <a:solidFill>
                  <a:srgbClr val="0000FF"/>
                </a:solidFill>
                <a:effectLst/>
                <a:latin typeface="inter-regular"/>
              </a:rPr>
              <a:t>#include &lt;</a:t>
            </a:r>
            <a:r>
              <a:rPr lang="en-IN" b="0" i="0" dirty="0" err="1">
                <a:solidFill>
                  <a:srgbClr val="0000FF"/>
                </a:solidFill>
                <a:effectLst/>
                <a:latin typeface="inter-regular"/>
              </a:rPr>
              <a:t>stdio.h</a:t>
            </a:r>
            <a:r>
              <a:rPr lang="en-IN" b="0" i="0" dirty="0">
                <a:solidFill>
                  <a:srgbClr val="0000FF"/>
                </a:solidFill>
                <a:effectLst/>
                <a:latin typeface="inter-regular"/>
              </a:rPr>
              <a:t>&gt;          </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void</a:t>
            </a:r>
            <a:r>
              <a:rPr lang="en-IN" b="0" i="0" dirty="0">
                <a:solidFill>
                  <a:srgbClr val="000000"/>
                </a:solidFill>
                <a:effectLst/>
                <a:latin typeface="inter-regular"/>
              </a:rPr>
              <a:t> main(){            </a:t>
            </a:r>
          </a:p>
          <a:p>
            <a:pPr marL="0" indent="0" algn="just">
              <a:buNone/>
            </a:pPr>
            <a:r>
              <a:rPr lang="en-IN" b="1" i="0" dirty="0">
                <a:solidFill>
                  <a:srgbClr val="2E8B57"/>
                </a:solidFill>
                <a:effectLst/>
                <a:latin typeface="inter-regular"/>
              </a:rPr>
              <a:t>int</a:t>
            </a:r>
            <a:r>
              <a:rPr lang="en-IN" b="0" i="0" dirty="0">
                <a:solidFill>
                  <a:srgbClr val="000000"/>
                </a:solidFill>
                <a:effectLst/>
                <a:latin typeface="inter-regular"/>
              </a:rPr>
              <a:t> number=50;        </a:t>
            </a:r>
          </a:p>
          <a:p>
            <a:pPr marL="0" indent="0" algn="just">
              <a:buNone/>
            </a:pPr>
            <a:r>
              <a:rPr lang="en-IN" b="1" i="0" dirty="0">
                <a:solidFill>
                  <a:srgbClr val="2E8B57"/>
                </a:solidFill>
                <a:effectLst/>
                <a:latin typeface="inter-regular"/>
              </a:rPr>
              <a:t>int</a:t>
            </a:r>
            <a:r>
              <a:rPr lang="en-IN" b="0" i="0" dirty="0">
                <a:solidFill>
                  <a:srgbClr val="000000"/>
                </a:solidFill>
                <a:effectLst/>
                <a:latin typeface="inter-regular"/>
              </a:rPr>
              <a:t> *p;</a:t>
            </a:r>
            <a:r>
              <a:rPr lang="en-IN" b="0" i="0" dirty="0">
                <a:solidFill>
                  <a:srgbClr val="008200"/>
                </a:solidFill>
                <a:effectLst/>
                <a:latin typeface="inter-regular"/>
              </a:rPr>
              <a:t>//pointer to int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p=&amp;number;</a:t>
            </a:r>
            <a:r>
              <a:rPr lang="en-IN" b="0" i="0" dirty="0">
                <a:solidFill>
                  <a:srgbClr val="008200"/>
                </a:solidFill>
                <a:effectLst/>
                <a:latin typeface="inter-regular"/>
              </a:rPr>
              <a:t>//stores the address of number variable      </a:t>
            </a:r>
            <a:r>
              <a:rPr lang="en-IN" b="0" i="0" dirty="0">
                <a:solidFill>
                  <a:srgbClr val="000000"/>
                </a:solidFill>
                <a:effectLst/>
                <a:latin typeface="inter-regular"/>
              </a:rPr>
              <a:t>  </a:t>
            </a:r>
          </a:p>
          <a:p>
            <a:pPr marL="0" indent="0" algn="just">
              <a:buNone/>
            </a:pP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"Address of p variable is %u \</a:t>
            </a:r>
            <a:r>
              <a:rPr lang="en-IN" b="0" i="0" dirty="0" err="1">
                <a:solidFill>
                  <a:srgbClr val="0000FF"/>
                </a:solidFill>
                <a:effectLst/>
                <a:latin typeface="inter-regular"/>
              </a:rPr>
              <a:t>n"</a:t>
            </a:r>
            <a:r>
              <a:rPr lang="en-IN" b="0" i="0" dirty="0" err="1">
                <a:solidFill>
                  <a:srgbClr val="000000"/>
                </a:solidFill>
                <a:effectLst/>
                <a:latin typeface="inter-regular"/>
              </a:rPr>
              <a:t>,p</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p=p-1;       </a:t>
            </a:r>
          </a:p>
          <a:p>
            <a:pPr marL="0" indent="0" algn="just">
              <a:buNone/>
            </a:pPr>
            <a:r>
              <a:rPr lang="en-IN" b="0" i="0" dirty="0" err="1">
                <a:solidFill>
                  <a:srgbClr val="000000"/>
                </a:solidFill>
                <a:effectLst/>
                <a:latin typeface="inter-regular"/>
              </a:rPr>
              <a:t>printf</a:t>
            </a:r>
            <a:r>
              <a:rPr lang="en-IN" b="0" i="0" dirty="0">
                <a:solidFill>
                  <a:srgbClr val="000000"/>
                </a:solidFill>
                <a:effectLst/>
                <a:latin typeface="inter-regular"/>
              </a:rPr>
              <a:t>(</a:t>
            </a:r>
            <a:r>
              <a:rPr lang="en-IN" b="0" i="0" dirty="0">
                <a:solidFill>
                  <a:srgbClr val="0000FF"/>
                </a:solidFill>
                <a:effectLst/>
                <a:latin typeface="inter-regular"/>
              </a:rPr>
              <a:t>"After decrement: Address of p variable is %u \</a:t>
            </a:r>
            <a:r>
              <a:rPr lang="en-IN" b="0" i="0" dirty="0" err="1">
                <a:solidFill>
                  <a:srgbClr val="0000FF"/>
                </a:solidFill>
                <a:effectLst/>
                <a:latin typeface="inter-regular"/>
              </a:rPr>
              <a:t>n"</a:t>
            </a:r>
            <a:r>
              <a:rPr lang="en-IN" b="0" i="0" dirty="0" err="1">
                <a:solidFill>
                  <a:srgbClr val="000000"/>
                </a:solidFill>
                <a:effectLst/>
                <a:latin typeface="inter-regular"/>
              </a:rPr>
              <a:t>,p</a:t>
            </a:r>
            <a:r>
              <a:rPr lang="en-IN" b="0" i="0" dirty="0">
                <a:solidFill>
                  <a:srgbClr val="000000"/>
                </a:solidFill>
                <a:effectLst/>
                <a:latin typeface="inter-regular"/>
              </a:rPr>
              <a:t>); </a:t>
            </a:r>
            <a:r>
              <a:rPr lang="en-IN" b="0" i="0" dirty="0">
                <a:solidFill>
                  <a:srgbClr val="008200"/>
                </a:solidFill>
                <a:effectLst/>
                <a:latin typeface="inter-regular"/>
              </a:rPr>
              <a:t>// P will now point to the immediate previous location.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p>
          <a:p>
            <a:pPr marL="0" indent="0" algn="just">
              <a:buNone/>
            </a:pPr>
            <a:endParaRPr lang="en-US" b="0" i="0" dirty="0">
              <a:solidFill>
                <a:srgbClr val="333333"/>
              </a:solidFill>
              <a:effectLst/>
              <a:latin typeface="inter-regular"/>
            </a:endParaRPr>
          </a:p>
          <a:p>
            <a:endParaRPr lang="en-IN" dirty="0"/>
          </a:p>
        </p:txBody>
      </p:sp>
      <p:sp>
        <p:nvSpPr>
          <p:cNvPr id="4" name="TextBox 3">
            <a:extLst>
              <a:ext uri="{FF2B5EF4-FFF2-40B4-BE49-F238E27FC236}">
                <a16:creationId xmlns:a16="http://schemas.microsoft.com/office/drawing/2014/main" id="{919C3A28-E22D-2132-A39B-843F6E448D08}"/>
              </a:ext>
            </a:extLst>
          </p:cNvPr>
          <p:cNvSpPr txBox="1"/>
          <p:nvPr/>
        </p:nvSpPr>
        <p:spPr>
          <a:xfrm>
            <a:off x="7343192" y="3051110"/>
            <a:ext cx="4618653" cy="1938992"/>
          </a:xfrm>
          <a:prstGeom prst="rect">
            <a:avLst/>
          </a:prstGeom>
          <a:noFill/>
        </p:spPr>
        <p:txBody>
          <a:bodyPr wrap="square" rtlCol="0">
            <a:spAutoFit/>
          </a:bodyPr>
          <a:lstStyle/>
          <a:p>
            <a:pPr algn="ctr"/>
            <a:r>
              <a:rPr lang="en-US" sz="2400" b="1" dirty="0">
                <a:solidFill>
                  <a:srgbClr val="FF0000"/>
                </a:solidFill>
              </a:rPr>
              <a:t>OUTPUT:</a:t>
            </a:r>
          </a:p>
          <a:p>
            <a:r>
              <a:rPr lang="en-US" sz="2400" dirty="0">
                <a:solidFill>
                  <a:srgbClr val="FF0000"/>
                </a:solidFill>
              </a:rPr>
              <a:t>Address of p variable is 3214864300 </a:t>
            </a:r>
          </a:p>
          <a:p>
            <a:r>
              <a:rPr lang="en-US" sz="2400" dirty="0">
                <a:solidFill>
                  <a:srgbClr val="FF0000"/>
                </a:solidFill>
              </a:rPr>
              <a:t>After decrement: Address of p variable is 3214864296 </a:t>
            </a:r>
            <a:endParaRPr lang="en-IN" sz="2400" dirty="0">
              <a:solidFill>
                <a:srgbClr val="FF0000"/>
              </a:solidFill>
            </a:endParaRPr>
          </a:p>
        </p:txBody>
      </p:sp>
    </p:spTree>
    <p:extLst>
      <p:ext uri="{BB962C8B-B14F-4D97-AF65-F5344CB8AC3E}">
        <p14:creationId xmlns:p14="http://schemas.microsoft.com/office/powerpoint/2010/main" val="318869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01852-0DF0-C946-F3E1-BB8950B976C7}"/>
              </a:ext>
            </a:extLst>
          </p:cNvPr>
          <p:cNvSpPr>
            <a:spLocks noGrp="1"/>
          </p:cNvSpPr>
          <p:nvPr>
            <p:ph type="title"/>
          </p:nvPr>
        </p:nvSpPr>
        <p:spPr>
          <a:xfrm>
            <a:off x="-113974" y="303246"/>
            <a:ext cx="12192000" cy="737118"/>
          </a:xfrm>
        </p:spPr>
        <p:txBody>
          <a:bodyPr>
            <a:normAutofit/>
          </a:bodyPr>
          <a:lstStyle/>
          <a:p>
            <a:pPr algn="ctr"/>
            <a:r>
              <a:rPr lang="en-IN" sz="4000" b="1" dirty="0"/>
              <a:t>Post and pre decrement</a:t>
            </a:r>
          </a:p>
        </p:txBody>
      </p:sp>
      <p:pic>
        <p:nvPicPr>
          <p:cNvPr id="5" name="Content Placeholder 4">
            <a:extLst>
              <a:ext uri="{FF2B5EF4-FFF2-40B4-BE49-F238E27FC236}">
                <a16:creationId xmlns:a16="http://schemas.microsoft.com/office/drawing/2014/main" id="{46580356-71F8-2F73-0AF2-5B83C58732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748" y="1782146"/>
            <a:ext cx="11668278" cy="4404049"/>
          </a:xfrm>
        </p:spPr>
      </p:pic>
    </p:spTree>
    <p:extLst>
      <p:ext uri="{BB962C8B-B14F-4D97-AF65-F5344CB8AC3E}">
        <p14:creationId xmlns:p14="http://schemas.microsoft.com/office/powerpoint/2010/main" val="2957166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EE51-BAB2-2B50-F6BA-86A4EEB451FE}"/>
              </a:ext>
            </a:extLst>
          </p:cNvPr>
          <p:cNvSpPr>
            <a:spLocks noGrp="1"/>
          </p:cNvSpPr>
          <p:nvPr>
            <p:ph type="title"/>
          </p:nvPr>
        </p:nvSpPr>
        <p:spPr>
          <a:xfrm>
            <a:off x="0" y="0"/>
            <a:ext cx="12192000" cy="793102"/>
          </a:xfrm>
        </p:spPr>
        <p:txBody>
          <a:bodyPr>
            <a:normAutofit fontScale="90000"/>
          </a:bodyPr>
          <a:lstStyle/>
          <a:p>
            <a:pPr algn="ctr"/>
            <a:br>
              <a:rPr lang="en-IN" sz="3600" b="1" i="0" dirty="0">
                <a:solidFill>
                  <a:srgbClr val="273239"/>
                </a:solidFill>
                <a:effectLst/>
                <a:latin typeface="+mn-lt"/>
              </a:rPr>
            </a:br>
            <a:r>
              <a:rPr lang="en-IN" sz="3600" b="1" i="0" dirty="0">
                <a:solidFill>
                  <a:srgbClr val="273239"/>
                </a:solidFill>
                <a:effectLst/>
                <a:latin typeface="+mn-lt"/>
              </a:rPr>
              <a:t>Comparison of Pointers</a:t>
            </a:r>
            <a:br>
              <a:rPr lang="en-IN" sz="3600" b="1" i="0" dirty="0">
                <a:solidFill>
                  <a:srgbClr val="273239"/>
                </a:solidFill>
                <a:effectLst/>
                <a:latin typeface="+mn-lt"/>
              </a:rPr>
            </a:br>
            <a:endParaRPr lang="en-IN" sz="3600" dirty="0">
              <a:latin typeface="+mn-lt"/>
            </a:endParaRPr>
          </a:p>
        </p:txBody>
      </p:sp>
      <p:sp>
        <p:nvSpPr>
          <p:cNvPr id="3" name="Content Placeholder 2">
            <a:extLst>
              <a:ext uri="{FF2B5EF4-FFF2-40B4-BE49-F238E27FC236}">
                <a16:creationId xmlns:a16="http://schemas.microsoft.com/office/drawing/2014/main" id="{1BA27DE2-09C6-07FA-8069-20144C278AD9}"/>
              </a:ext>
            </a:extLst>
          </p:cNvPr>
          <p:cNvSpPr>
            <a:spLocks noGrp="1"/>
          </p:cNvSpPr>
          <p:nvPr>
            <p:ph idx="1"/>
          </p:nvPr>
        </p:nvSpPr>
        <p:spPr>
          <a:xfrm>
            <a:off x="214604" y="793102"/>
            <a:ext cx="11859208" cy="6064898"/>
          </a:xfrm>
        </p:spPr>
        <p:txBody>
          <a:bodyPr>
            <a:normAutofit lnSpcReduction="10000"/>
          </a:bodyPr>
          <a:lstStyle/>
          <a:p>
            <a:pPr marL="0" indent="0">
              <a:buNone/>
            </a:pPr>
            <a:r>
              <a:rPr lang="en-US" dirty="0">
                <a:solidFill>
                  <a:srgbClr val="273239"/>
                </a:solidFill>
              </a:rPr>
              <a:t>A</a:t>
            </a:r>
            <a:r>
              <a:rPr lang="en-US" b="0" i="0" dirty="0">
                <a:solidFill>
                  <a:srgbClr val="273239"/>
                </a:solidFill>
                <a:effectLst/>
              </a:rPr>
              <a:t>ll operators in C </a:t>
            </a:r>
            <a:r>
              <a:rPr lang="en-US" b="1" i="0" dirty="0">
                <a:solidFill>
                  <a:srgbClr val="273239"/>
                </a:solidFill>
                <a:effectLst/>
              </a:rPr>
              <a:t>&gt;, &gt;=, &lt;, &lt;=, ==, !=.  </a:t>
            </a:r>
            <a:r>
              <a:rPr lang="en-US" b="0" i="0" dirty="0">
                <a:solidFill>
                  <a:srgbClr val="273239"/>
                </a:solidFill>
                <a:effectLst/>
              </a:rPr>
              <a:t>It returns true for the valid condition and returns false for the unsatisfied condition. </a:t>
            </a:r>
            <a:endParaRPr lang="en-IN" b="0" dirty="0">
              <a:effectLst/>
            </a:endParaRPr>
          </a:p>
          <a:p>
            <a:pPr marL="0" indent="0">
              <a:buNone/>
            </a:pPr>
            <a:r>
              <a:rPr lang="en-IN" b="0" dirty="0">
                <a:effectLst/>
              </a:rPr>
              <a:t>#include&lt;stdio.h&gt;  </a:t>
            </a:r>
          </a:p>
          <a:p>
            <a:pPr marL="0" indent="0">
              <a:buNone/>
            </a:pPr>
            <a:r>
              <a:rPr lang="en-IN" b="0" dirty="0">
                <a:effectLst/>
              </a:rPr>
              <a:t>int main(){  </a:t>
            </a:r>
          </a:p>
          <a:p>
            <a:pPr marL="0" indent="0">
              <a:buNone/>
            </a:pPr>
            <a:r>
              <a:rPr lang="en-IN" b="0" dirty="0">
                <a:effectLst/>
              </a:rPr>
              <a:t>int a[]={1,2,3,4,5,6};</a:t>
            </a:r>
          </a:p>
          <a:p>
            <a:pPr marL="0" indent="0">
              <a:buNone/>
            </a:pPr>
            <a:r>
              <a:rPr lang="en-IN" b="0" dirty="0">
                <a:effectLst/>
              </a:rPr>
              <a:t>int *p=&amp;a[3];</a:t>
            </a:r>
          </a:p>
          <a:p>
            <a:pPr marL="0" indent="0">
              <a:buNone/>
            </a:pPr>
            <a:r>
              <a:rPr lang="en-IN" b="0" dirty="0">
                <a:effectLst/>
              </a:rPr>
              <a:t>int *q=&amp;a[5];</a:t>
            </a:r>
          </a:p>
          <a:p>
            <a:pPr marL="0" indent="0">
              <a:buNone/>
            </a:pPr>
            <a:r>
              <a:rPr lang="en-IN" b="0" dirty="0" err="1">
                <a:effectLst/>
              </a:rPr>
              <a:t>printf</a:t>
            </a:r>
            <a:r>
              <a:rPr lang="en-IN" b="0" dirty="0">
                <a:effectLst/>
              </a:rPr>
              <a:t>("%d\</a:t>
            </a:r>
            <a:r>
              <a:rPr lang="en-IN" b="0" dirty="0" err="1">
                <a:effectLst/>
              </a:rPr>
              <a:t>n",p</a:t>
            </a:r>
            <a:r>
              <a:rPr lang="en-IN" b="0" dirty="0">
                <a:effectLst/>
              </a:rPr>
              <a:t>&lt;=q);</a:t>
            </a:r>
          </a:p>
          <a:p>
            <a:pPr marL="0" indent="0">
              <a:buNone/>
            </a:pPr>
            <a:r>
              <a:rPr lang="en-IN" b="0" dirty="0" err="1">
                <a:effectLst/>
              </a:rPr>
              <a:t>printf</a:t>
            </a:r>
            <a:r>
              <a:rPr lang="en-IN" b="0" dirty="0">
                <a:effectLst/>
              </a:rPr>
              <a:t>("%d\</a:t>
            </a:r>
            <a:r>
              <a:rPr lang="en-IN" b="0" dirty="0" err="1">
                <a:effectLst/>
              </a:rPr>
              <a:t>n",p</a:t>
            </a:r>
            <a:r>
              <a:rPr lang="en-IN" b="0" dirty="0">
                <a:effectLst/>
              </a:rPr>
              <a:t>&gt;=q);</a:t>
            </a:r>
          </a:p>
          <a:p>
            <a:pPr marL="0" indent="0">
              <a:buNone/>
            </a:pPr>
            <a:r>
              <a:rPr lang="en-IN" b="0" dirty="0">
                <a:effectLst/>
              </a:rPr>
              <a:t>q=&amp;a[3];</a:t>
            </a:r>
          </a:p>
          <a:p>
            <a:pPr marL="0" indent="0">
              <a:buNone/>
            </a:pPr>
            <a:r>
              <a:rPr lang="en-IN" b="0" dirty="0" err="1">
                <a:effectLst/>
              </a:rPr>
              <a:t>printf</a:t>
            </a:r>
            <a:r>
              <a:rPr lang="en-IN" b="0" dirty="0">
                <a:effectLst/>
              </a:rPr>
              <a:t>("%</a:t>
            </a:r>
            <a:r>
              <a:rPr lang="en-IN" b="0" dirty="0" err="1">
                <a:effectLst/>
              </a:rPr>
              <a:t>d",p</a:t>
            </a:r>
            <a:r>
              <a:rPr lang="en-IN" b="0" dirty="0">
                <a:effectLst/>
              </a:rPr>
              <a:t>==q);      </a:t>
            </a:r>
          </a:p>
          <a:p>
            <a:pPr marL="0" indent="0">
              <a:buNone/>
            </a:pPr>
            <a:r>
              <a:rPr lang="en-IN" b="0" dirty="0">
                <a:effectLst/>
              </a:rPr>
              <a:t>return 0;  </a:t>
            </a:r>
          </a:p>
          <a:p>
            <a:pPr marL="0" indent="0">
              <a:buNone/>
            </a:pPr>
            <a:r>
              <a:rPr lang="en-IN" b="0" dirty="0">
                <a:effectLst/>
              </a:rPr>
              <a:t>} </a:t>
            </a:r>
          </a:p>
          <a:p>
            <a:pPr marL="0" indent="0">
              <a:buNone/>
            </a:pPr>
            <a:endParaRPr lang="en-IN" dirty="0"/>
          </a:p>
        </p:txBody>
      </p:sp>
      <p:pic>
        <p:nvPicPr>
          <p:cNvPr id="5" name="Picture 4">
            <a:extLst>
              <a:ext uri="{FF2B5EF4-FFF2-40B4-BE49-F238E27FC236}">
                <a16:creationId xmlns:a16="http://schemas.microsoft.com/office/drawing/2014/main" id="{008C63AD-C0E6-B5CB-81EE-03556F582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034" y="3862874"/>
            <a:ext cx="7278362" cy="2759915"/>
          </a:xfrm>
          <a:prstGeom prst="rect">
            <a:avLst/>
          </a:prstGeom>
        </p:spPr>
      </p:pic>
    </p:spTree>
    <p:extLst>
      <p:ext uri="{BB962C8B-B14F-4D97-AF65-F5344CB8AC3E}">
        <p14:creationId xmlns:p14="http://schemas.microsoft.com/office/powerpoint/2010/main" val="984273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B0A51-AB5B-F898-B393-C8B16DD6B7DE}"/>
              </a:ext>
            </a:extLst>
          </p:cNvPr>
          <p:cNvSpPr>
            <a:spLocks noGrp="1"/>
          </p:cNvSpPr>
          <p:nvPr>
            <p:ph type="title"/>
          </p:nvPr>
        </p:nvSpPr>
        <p:spPr>
          <a:xfrm>
            <a:off x="808653" y="18256"/>
            <a:ext cx="11353800" cy="756186"/>
          </a:xfrm>
        </p:spPr>
        <p:txBody>
          <a:bodyPr>
            <a:normAutofit/>
          </a:bodyPr>
          <a:lstStyle/>
          <a:p>
            <a:pPr algn="ctr"/>
            <a:r>
              <a:rPr lang="en-US" sz="4000" b="1" i="0" dirty="0">
                <a:solidFill>
                  <a:srgbClr val="273239"/>
                </a:solidFill>
                <a:effectLst/>
                <a:latin typeface="+mn-lt"/>
              </a:rPr>
              <a:t>Dynamic Memory Allocation</a:t>
            </a:r>
            <a:r>
              <a:rPr lang="en-US" sz="4000" b="0" i="0" dirty="0">
                <a:solidFill>
                  <a:srgbClr val="273239"/>
                </a:solidFill>
                <a:effectLst/>
                <a:latin typeface="+mn-lt"/>
              </a:rPr>
              <a:t> </a:t>
            </a:r>
            <a:endParaRPr lang="en-IN" sz="4000" dirty="0">
              <a:latin typeface="+mn-lt"/>
            </a:endParaRPr>
          </a:p>
        </p:txBody>
      </p:sp>
      <p:sp>
        <p:nvSpPr>
          <p:cNvPr id="3" name="Content Placeholder 2">
            <a:extLst>
              <a:ext uri="{FF2B5EF4-FFF2-40B4-BE49-F238E27FC236}">
                <a16:creationId xmlns:a16="http://schemas.microsoft.com/office/drawing/2014/main" id="{921E46EF-061E-C63E-F44D-7799F4D94828}"/>
              </a:ext>
            </a:extLst>
          </p:cNvPr>
          <p:cNvSpPr>
            <a:spLocks noGrp="1"/>
          </p:cNvSpPr>
          <p:nvPr>
            <p:ph idx="1"/>
          </p:nvPr>
        </p:nvSpPr>
        <p:spPr>
          <a:xfrm>
            <a:off x="29547" y="774442"/>
            <a:ext cx="11978951" cy="5943599"/>
          </a:xfrm>
        </p:spPr>
        <p:txBody>
          <a:bodyPr>
            <a:normAutofit/>
          </a:bodyPr>
          <a:lstStyle/>
          <a:p>
            <a:pPr marL="0" indent="0" fontAlgn="base">
              <a:buNone/>
            </a:pPr>
            <a:endParaRPr lang="en-US" b="0" i="0" dirty="0">
              <a:solidFill>
                <a:srgbClr val="273239"/>
              </a:solidFill>
              <a:effectLst/>
            </a:endParaRPr>
          </a:p>
          <a:p>
            <a:pPr marL="0" indent="0" fontAlgn="base">
              <a:buNone/>
            </a:pPr>
            <a:r>
              <a:rPr lang="en-US" b="0" i="0" dirty="0">
                <a:solidFill>
                  <a:srgbClr val="273239"/>
                </a:solidFill>
                <a:effectLst/>
              </a:rPr>
              <a:t>C </a:t>
            </a:r>
            <a:r>
              <a:rPr lang="en-US" b="1" i="0" dirty="0">
                <a:solidFill>
                  <a:srgbClr val="273239"/>
                </a:solidFill>
                <a:effectLst/>
              </a:rPr>
              <a:t>Dynamic Memory Allocation</a:t>
            </a:r>
            <a:r>
              <a:rPr lang="en-US" b="0" i="0" dirty="0">
                <a:solidFill>
                  <a:srgbClr val="273239"/>
                </a:solidFill>
                <a:effectLst/>
              </a:rPr>
              <a:t> can be defined as a procedure in which the size of a data structure (like Array) is changed during the runtime.</a:t>
            </a:r>
            <a:br>
              <a:rPr lang="en-US" dirty="0"/>
            </a:br>
            <a:endParaRPr lang="en-US" dirty="0"/>
          </a:p>
          <a:p>
            <a:pPr marL="0" indent="0" fontAlgn="base">
              <a:buNone/>
            </a:pPr>
            <a:r>
              <a:rPr lang="en-US" b="0" i="0" dirty="0">
                <a:solidFill>
                  <a:srgbClr val="273239"/>
                </a:solidFill>
                <a:effectLst/>
              </a:rPr>
              <a:t>C provides some functions to achieve these tasks. There are 4 library functions provided by C defined under </a:t>
            </a:r>
            <a:r>
              <a:rPr lang="en-US" b="1" i="0" dirty="0">
                <a:solidFill>
                  <a:srgbClr val="273239"/>
                </a:solidFill>
                <a:effectLst/>
              </a:rPr>
              <a:t>&lt;</a:t>
            </a:r>
            <a:r>
              <a:rPr lang="en-US" b="1" i="0" dirty="0" err="1">
                <a:solidFill>
                  <a:srgbClr val="273239"/>
                </a:solidFill>
                <a:effectLst/>
              </a:rPr>
              <a:t>stdlib.h</a:t>
            </a:r>
            <a:r>
              <a:rPr lang="en-US" b="1" i="0" dirty="0">
                <a:solidFill>
                  <a:srgbClr val="273239"/>
                </a:solidFill>
                <a:effectLst/>
              </a:rPr>
              <a:t>&gt;</a:t>
            </a:r>
            <a:r>
              <a:rPr lang="en-US" b="0" i="0" dirty="0">
                <a:solidFill>
                  <a:srgbClr val="273239"/>
                </a:solidFill>
                <a:effectLst/>
              </a:rPr>
              <a:t> header file to facilitate dynamic memory allocation in C programming. They are: </a:t>
            </a:r>
            <a:r>
              <a:rPr lang="en-IN" b="0" i="0">
                <a:solidFill>
                  <a:srgbClr val="273239"/>
                </a:solidFill>
                <a:effectLst/>
              </a:rPr>
              <a:t> </a:t>
            </a:r>
          </a:p>
          <a:p>
            <a:pPr marL="0" indent="0" fontAlgn="base">
              <a:buNone/>
            </a:pPr>
            <a:endParaRPr lang="en-IN" b="0" i="0" dirty="0">
              <a:solidFill>
                <a:srgbClr val="273239"/>
              </a:solidFill>
              <a:effectLst/>
            </a:endParaRPr>
          </a:p>
          <a:p>
            <a:pPr fontAlgn="base">
              <a:buFont typeface="+mj-lt"/>
              <a:buAutoNum type="arabicPeriod"/>
            </a:pPr>
            <a:r>
              <a:rPr lang="en-IN" b="0" i="0" dirty="0">
                <a:solidFill>
                  <a:srgbClr val="273239"/>
                </a:solidFill>
                <a:effectLst/>
              </a:rPr>
              <a:t>malloc()</a:t>
            </a:r>
          </a:p>
          <a:p>
            <a:pPr fontAlgn="base">
              <a:buFont typeface="+mj-lt"/>
              <a:buAutoNum type="arabicPeriod" startAt="2"/>
            </a:pPr>
            <a:r>
              <a:rPr lang="en-IN" b="0" i="0" dirty="0" err="1">
                <a:solidFill>
                  <a:srgbClr val="273239"/>
                </a:solidFill>
                <a:effectLst/>
              </a:rPr>
              <a:t>calloc</a:t>
            </a:r>
            <a:r>
              <a:rPr lang="en-IN" b="0" i="0" dirty="0">
                <a:solidFill>
                  <a:srgbClr val="273239"/>
                </a:solidFill>
                <a:effectLst/>
              </a:rPr>
              <a:t>()</a:t>
            </a:r>
          </a:p>
          <a:p>
            <a:pPr fontAlgn="base">
              <a:buFont typeface="+mj-lt"/>
              <a:buAutoNum type="arabicPeriod" startAt="3"/>
            </a:pPr>
            <a:r>
              <a:rPr lang="en-IN" b="0" i="0" dirty="0">
                <a:solidFill>
                  <a:srgbClr val="273239"/>
                </a:solidFill>
                <a:effectLst/>
              </a:rPr>
              <a:t>free()</a:t>
            </a:r>
          </a:p>
          <a:p>
            <a:pPr fontAlgn="base">
              <a:buFont typeface="+mj-lt"/>
              <a:buAutoNum type="arabicPeriod" startAt="4"/>
            </a:pPr>
            <a:r>
              <a:rPr lang="en-IN" b="0" i="0" dirty="0" err="1">
                <a:solidFill>
                  <a:srgbClr val="273239"/>
                </a:solidFill>
                <a:effectLst/>
              </a:rPr>
              <a:t>realloc</a:t>
            </a:r>
            <a:r>
              <a:rPr lang="en-IN" b="0" i="0" dirty="0">
                <a:solidFill>
                  <a:srgbClr val="273239"/>
                </a:solidFill>
                <a:effectLst/>
              </a:rPr>
              <a:t>()</a:t>
            </a:r>
          </a:p>
          <a:p>
            <a:endParaRPr lang="en-IN" dirty="0"/>
          </a:p>
        </p:txBody>
      </p:sp>
    </p:spTree>
    <p:extLst>
      <p:ext uri="{BB962C8B-B14F-4D97-AF65-F5344CB8AC3E}">
        <p14:creationId xmlns:p14="http://schemas.microsoft.com/office/powerpoint/2010/main" val="3352491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98F0-4EAC-958E-57A6-3A70030F0235}"/>
              </a:ext>
            </a:extLst>
          </p:cNvPr>
          <p:cNvSpPr>
            <a:spLocks noGrp="1"/>
          </p:cNvSpPr>
          <p:nvPr>
            <p:ph type="title"/>
          </p:nvPr>
        </p:nvSpPr>
        <p:spPr>
          <a:xfrm>
            <a:off x="0" y="0"/>
            <a:ext cx="12120465" cy="849085"/>
          </a:xfrm>
        </p:spPr>
        <p:txBody>
          <a:bodyPr>
            <a:noAutofit/>
          </a:bodyPr>
          <a:lstStyle/>
          <a:p>
            <a:pPr algn="ctr"/>
            <a:br>
              <a:rPr lang="en-US" sz="3200" b="1" i="0" u="sng" dirty="0">
                <a:solidFill>
                  <a:srgbClr val="273239"/>
                </a:solidFill>
                <a:effectLst/>
                <a:latin typeface="+mn-lt"/>
              </a:rPr>
            </a:br>
            <a:r>
              <a:rPr lang="en-US" sz="3200" b="1" i="0" u="sng" dirty="0">
                <a:solidFill>
                  <a:srgbClr val="273239"/>
                </a:solidFill>
                <a:effectLst/>
                <a:latin typeface="+mn-lt"/>
              </a:rPr>
              <a:t>C malloc() method</a:t>
            </a:r>
            <a:br>
              <a:rPr lang="en-US" sz="3200" b="1" i="0" u="sng" dirty="0">
                <a:solidFill>
                  <a:srgbClr val="273239"/>
                </a:solidFill>
                <a:effectLst/>
                <a:latin typeface="+mn-lt"/>
              </a:rPr>
            </a:br>
            <a:endParaRPr lang="en-IN" sz="3200" u="sng" dirty="0">
              <a:latin typeface="+mn-lt"/>
            </a:endParaRPr>
          </a:p>
        </p:txBody>
      </p:sp>
      <p:sp>
        <p:nvSpPr>
          <p:cNvPr id="3" name="Content Placeholder 2">
            <a:extLst>
              <a:ext uri="{FF2B5EF4-FFF2-40B4-BE49-F238E27FC236}">
                <a16:creationId xmlns:a16="http://schemas.microsoft.com/office/drawing/2014/main" id="{795B12AD-915A-ED52-8D58-BD2E5B7A2F00}"/>
              </a:ext>
            </a:extLst>
          </p:cNvPr>
          <p:cNvSpPr>
            <a:spLocks noGrp="1"/>
          </p:cNvSpPr>
          <p:nvPr>
            <p:ph idx="1"/>
          </p:nvPr>
        </p:nvSpPr>
        <p:spPr>
          <a:xfrm>
            <a:off x="71534" y="718456"/>
            <a:ext cx="12120466" cy="6055567"/>
          </a:xfrm>
        </p:spPr>
        <p:txBody>
          <a:bodyPr>
            <a:normAutofit/>
          </a:bodyPr>
          <a:lstStyle/>
          <a:p>
            <a:pPr fontAlgn="base"/>
            <a:r>
              <a:rPr lang="en-US" sz="2400" b="0" dirty="0">
                <a:solidFill>
                  <a:srgbClr val="273239"/>
                </a:solidFill>
                <a:effectLst/>
              </a:rPr>
              <a:t>The </a:t>
            </a:r>
            <a:r>
              <a:rPr lang="en-US" sz="2400" b="1" dirty="0">
                <a:solidFill>
                  <a:srgbClr val="273239"/>
                </a:solidFill>
                <a:effectLst/>
              </a:rPr>
              <a:t>“malloc”</a:t>
            </a:r>
            <a:r>
              <a:rPr lang="en-US" sz="2400" b="0" dirty="0">
                <a:solidFill>
                  <a:srgbClr val="273239"/>
                </a:solidFill>
                <a:effectLst/>
              </a:rPr>
              <a:t> or </a:t>
            </a:r>
            <a:r>
              <a:rPr lang="en-US" sz="2400" b="1" dirty="0">
                <a:solidFill>
                  <a:srgbClr val="273239"/>
                </a:solidFill>
                <a:effectLst/>
              </a:rPr>
              <a:t>“memory allocation”</a:t>
            </a:r>
            <a:r>
              <a:rPr lang="en-US" sz="2400" b="0" dirty="0">
                <a:solidFill>
                  <a:srgbClr val="273239"/>
                </a:solidFill>
                <a:effectLst/>
              </a:rPr>
              <a:t> method in C is used to dynamically allocate a single large block of memory with the specified size. It returns a pointer of type void which can be cast into a pointer of any form. </a:t>
            </a:r>
          </a:p>
          <a:p>
            <a:pPr fontAlgn="base"/>
            <a:r>
              <a:rPr lang="en-US" sz="2400" b="0" dirty="0">
                <a:solidFill>
                  <a:srgbClr val="FF0000"/>
                </a:solidFill>
                <a:effectLst/>
              </a:rPr>
              <a:t>Syntax of malloc() in C</a:t>
            </a:r>
          </a:p>
          <a:p>
            <a:pPr marL="0" indent="0" algn="l" rtl="0" fontAlgn="base">
              <a:buNone/>
            </a:pPr>
            <a:r>
              <a:rPr lang="en-US" sz="2400" b="0" dirty="0" err="1">
                <a:solidFill>
                  <a:srgbClr val="FF0000"/>
                </a:solidFill>
                <a:effectLst/>
              </a:rPr>
              <a:t>ptr</a:t>
            </a:r>
            <a:r>
              <a:rPr lang="en-US" sz="2400" b="0" dirty="0">
                <a:solidFill>
                  <a:srgbClr val="FF0000"/>
                </a:solidFill>
                <a:effectLst/>
              </a:rPr>
              <a:t> = (cast-type*) malloc(byte-size)</a:t>
            </a:r>
          </a:p>
          <a:p>
            <a:pPr marL="0" indent="0" algn="l" rtl="0" fontAlgn="base">
              <a:buNone/>
            </a:pPr>
            <a:r>
              <a:rPr lang="en-US" sz="2400" b="1" dirty="0">
                <a:solidFill>
                  <a:srgbClr val="273239"/>
                </a:solidFill>
                <a:effectLst/>
              </a:rPr>
              <a:t>For Example:</a:t>
            </a:r>
          </a:p>
          <a:p>
            <a:pPr marL="0" indent="0" algn="l" rtl="0" fontAlgn="base">
              <a:buNone/>
            </a:pPr>
            <a:r>
              <a:rPr lang="en-US" sz="2400" b="0" dirty="0">
                <a:solidFill>
                  <a:srgbClr val="273239"/>
                </a:solidFill>
                <a:effectLst/>
              </a:rPr>
              <a:t> </a:t>
            </a:r>
            <a:r>
              <a:rPr lang="en-US" sz="2400" b="1" dirty="0" err="1">
                <a:solidFill>
                  <a:srgbClr val="273239"/>
                </a:solidFill>
                <a:effectLst/>
              </a:rPr>
              <a:t>ptr</a:t>
            </a:r>
            <a:r>
              <a:rPr lang="en-US" sz="2400" b="1" dirty="0">
                <a:solidFill>
                  <a:srgbClr val="273239"/>
                </a:solidFill>
                <a:effectLst/>
              </a:rPr>
              <a:t> = (int*) malloc(100 * </a:t>
            </a:r>
            <a:r>
              <a:rPr lang="en-US" sz="2400" b="1" dirty="0" err="1">
                <a:solidFill>
                  <a:srgbClr val="273239"/>
                </a:solidFill>
                <a:effectLst/>
              </a:rPr>
              <a:t>sizeof</a:t>
            </a:r>
            <a:r>
              <a:rPr lang="en-US" sz="2400" b="1" dirty="0">
                <a:solidFill>
                  <a:srgbClr val="273239"/>
                </a:solidFill>
                <a:effectLst/>
              </a:rPr>
              <a:t>(int));</a:t>
            </a:r>
            <a:br>
              <a:rPr lang="en-US" sz="2400" dirty="0"/>
            </a:br>
            <a:r>
              <a:rPr lang="en-US" sz="2400" b="0" dirty="0">
                <a:solidFill>
                  <a:srgbClr val="273239"/>
                </a:solidFill>
                <a:effectLst/>
              </a:rPr>
              <a:t>Since the size of int is 4 bytes, this statement will allocate 400 bytes of memory. And, the pointer </a:t>
            </a:r>
            <a:r>
              <a:rPr lang="en-US" sz="2400" b="0" dirty="0" err="1">
                <a:solidFill>
                  <a:srgbClr val="273239"/>
                </a:solidFill>
                <a:effectLst/>
              </a:rPr>
              <a:t>ptr</a:t>
            </a:r>
            <a:r>
              <a:rPr lang="en-US" sz="2400" b="0" dirty="0">
                <a:solidFill>
                  <a:srgbClr val="273239"/>
                </a:solidFill>
                <a:effectLst/>
              </a:rPr>
              <a:t> holds the address of the first byte in the allocated memory.</a:t>
            </a:r>
          </a:p>
          <a:p>
            <a:pPr marL="0" indent="0" algn="l" rtl="0" fontAlgn="base">
              <a:buNone/>
            </a:pPr>
            <a:endParaRPr lang="en-US" sz="2400" b="0" dirty="0">
              <a:solidFill>
                <a:srgbClr val="273239"/>
              </a:solidFill>
              <a:effectLst/>
            </a:endParaRPr>
          </a:p>
          <a:p>
            <a:pPr marL="0" indent="0" algn="l" rtl="0" fontAlgn="base">
              <a:buNone/>
            </a:pPr>
            <a:endParaRPr lang="en-IN" sz="2400" dirty="0"/>
          </a:p>
        </p:txBody>
      </p:sp>
      <p:pic>
        <p:nvPicPr>
          <p:cNvPr id="1029" name="Picture 5">
            <a:extLst>
              <a:ext uri="{FF2B5EF4-FFF2-40B4-BE49-F238E27FC236}">
                <a16:creationId xmlns:a16="http://schemas.microsoft.com/office/drawing/2014/main" id="{472AB7D5-AF85-8458-DADF-6B6D76F8F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229100"/>
            <a:ext cx="762000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9584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5734-041A-4751-E2B8-E87C026C5E7E}"/>
              </a:ext>
            </a:extLst>
          </p:cNvPr>
          <p:cNvSpPr>
            <a:spLocks noGrp="1"/>
          </p:cNvSpPr>
          <p:nvPr>
            <p:ph type="title"/>
          </p:nvPr>
        </p:nvSpPr>
        <p:spPr>
          <a:xfrm>
            <a:off x="136849" y="-65315"/>
            <a:ext cx="12055151" cy="860263"/>
          </a:xfrm>
        </p:spPr>
        <p:txBody>
          <a:bodyPr>
            <a:normAutofit fontScale="90000"/>
          </a:bodyPr>
          <a:lstStyle/>
          <a:p>
            <a:pPr algn="ctr"/>
            <a:br>
              <a:rPr lang="en-US" i="0" dirty="0">
                <a:solidFill>
                  <a:srgbClr val="273239"/>
                </a:solidFill>
                <a:effectLst/>
                <a:latin typeface="+mn-lt"/>
              </a:rPr>
            </a:br>
            <a:r>
              <a:rPr lang="en-US" i="0" dirty="0">
                <a:solidFill>
                  <a:srgbClr val="273239"/>
                </a:solidFill>
                <a:effectLst/>
                <a:latin typeface="+mn-lt"/>
              </a:rPr>
              <a:t>C </a:t>
            </a:r>
            <a:r>
              <a:rPr lang="en-US" i="0" dirty="0" err="1">
                <a:solidFill>
                  <a:srgbClr val="273239"/>
                </a:solidFill>
                <a:effectLst/>
                <a:latin typeface="+mn-lt"/>
              </a:rPr>
              <a:t>calloc</a:t>
            </a:r>
            <a:r>
              <a:rPr lang="en-US" i="0" dirty="0">
                <a:solidFill>
                  <a:srgbClr val="273239"/>
                </a:solidFill>
                <a:effectLst/>
                <a:latin typeface="+mn-lt"/>
              </a:rPr>
              <a:t>() method</a:t>
            </a:r>
            <a:br>
              <a:rPr lang="en-US" i="0" dirty="0">
                <a:solidFill>
                  <a:srgbClr val="273239"/>
                </a:solidFill>
                <a:effectLst/>
                <a:latin typeface="+mn-lt"/>
              </a:rPr>
            </a:br>
            <a:endParaRPr lang="en-IN" dirty="0">
              <a:latin typeface="+mn-lt"/>
            </a:endParaRPr>
          </a:p>
        </p:txBody>
      </p:sp>
      <p:sp>
        <p:nvSpPr>
          <p:cNvPr id="3" name="Content Placeholder 2">
            <a:extLst>
              <a:ext uri="{FF2B5EF4-FFF2-40B4-BE49-F238E27FC236}">
                <a16:creationId xmlns:a16="http://schemas.microsoft.com/office/drawing/2014/main" id="{4ED319A0-A8A3-D4B8-5A08-1E44F5ACF979}"/>
              </a:ext>
            </a:extLst>
          </p:cNvPr>
          <p:cNvSpPr>
            <a:spLocks noGrp="1"/>
          </p:cNvSpPr>
          <p:nvPr>
            <p:ph idx="1"/>
          </p:nvPr>
        </p:nvSpPr>
        <p:spPr>
          <a:xfrm>
            <a:off x="65313" y="625150"/>
            <a:ext cx="12055151" cy="6232849"/>
          </a:xfrm>
        </p:spPr>
        <p:txBody>
          <a:bodyPr>
            <a:normAutofit/>
          </a:bodyPr>
          <a:lstStyle/>
          <a:p>
            <a:pPr marL="0" indent="0" algn="l" fontAlgn="base">
              <a:buNone/>
            </a:pPr>
            <a:r>
              <a:rPr lang="en-US" sz="2400" i="0" dirty="0">
                <a:solidFill>
                  <a:srgbClr val="273239"/>
                </a:solidFill>
                <a:effectLst/>
              </a:rPr>
              <a:t>“</a:t>
            </a:r>
            <a:r>
              <a:rPr lang="en-US" sz="2400" i="0" dirty="0" err="1">
                <a:solidFill>
                  <a:srgbClr val="273239"/>
                </a:solidFill>
                <a:effectLst/>
              </a:rPr>
              <a:t>calloc</a:t>
            </a:r>
            <a:r>
              <a:rPr lang="en-US" sz="2400" i="0" dirty="0">
                <a:solidFill>
                  <a:srgbClr val="273239"/>
                </a:solidFill>
                <a:effectLst/>
              </a:rPr>
              <a:t>” or “contiguous allocation” method in C is used to dynamically allocate the specified number of blocks of memory of the specified type. it is very much similar to malloc() but has two different points and these are:</a:t>
            </a:r>
          </a:p>
          <a:p>
            <a:pPr marL="0" indent="0" algn="l" fontAlgn="base">
              <a:buNone/>
            </a:pPr>
            <a:r>
              <a:rPr lang="en-US" sz="2400" i="0" dirty="0">
                <a:solidFill>
                  <a:srgbClr val="273239"/>
                </a:solidFill>
                <a:effectLst/>
              </a:rPr>
              <a:t>1.It initializes each block with a default value ‘0’.</a:t>
            </a:r>
          </a:p>
          <a:p>
            <a:pPr marL="0" indent="0" algn="l" fontAlgn="base">
              <a:buNone/>
            </a:pPr>
            <a:r>
              <a:rPr lang="en-US" sz="2400" i="0" dirty="0">
                <a:solidFill>
                  <a:srgbClr val="273239"/>
                </a:solidFill>
                <a:effectLst/>
              </a:rPr>
              <a:t>2.It has two parameters or arguments as compare to malloc().</a:t>
            </a:r>
          </a:p>
          <a:p>
            <a:r>
              <a:rPr lang="en-US" sz="2400" b="1" dirty="0">
                <a:solidFill>
                  <a:srgbClr val="FF0000"/>
                </a:solidFill>
              </a:rPr>
              <a:t>Syntax of </a:t>
            </a:r>
            <a:r>
              <a:rPr lang="en-US" sz="2400" b="1" dirty="0" err="1">
                <a:solidFill>
                  <a:srgbClr val="FF0000"/>
                </a:solidFill>
              </a:rPr>
              <a:t>calloc</a:t>
            </a:r>
            <a:r>
              <a:rPr lang="en-US" sz="2400" b="1" dirty="0">
                <a:solidFill>
                  <a:srgbClr val="FF0000"/>
                </a:solidFill>
              </a:rPr>
              <a:t>() in C</a:t>
            </a:r>
          </a:p>
          <a:p>
            <a:pPr marL="0" indent="0">
              <a:buNone/>
            </a:pPr>
            <a:r>
              <a:rPr lang="en-US" sz="2400" dirty="0" err="1">
                <a:solidFill>
                  <a:srgbClr val="FF0000"/>
                </a:solidFill>
              </a:rPr>
              <a:t>ptr</a:t>
            </a:r>
            <a:r>
              <a:rPr lang="en-US" sz="2400" dirty="0">
                <a:solidFill>
                  <a:srgbClr val="FF0000"/>
                </a:solidFill>
              </a:rPr>
              <a:t> = (cast-type*)</a:t>
            </a:r>
            <a:r>
              <a:rPr lang="en-US" sz="2400" dirty="0" err="1">
                <a:solidFill>
                  <a:srgbClr val="FF0000"/>
                </a:solidFill>
              </a:rPr>
              <a:t>calloc</a:t>
            </a:r>
            <a:r>
              <a:rPr lang="en-US" sz="2400" dirty="0">
                <a:solidFill>
                  <a:srgbClr val="FF0000"/>
                </a:solidFill>
              </a:rPr>
              <a:t>(n, element-size);</a:t>
            </a:r>
          </a:p>
          <a:p>
            <a:pPr marL="0" indent="0">
              <a:buNone/>
            </a:pPr>
            <a:r>
              <a:rPr lang="en-US" sz="2400" dirty="0">
                <a:solidFill>
                  <a:srgbClr val="FF0000"/>
                </a:solidFill>
              </a:rPr>
              <a:t>here, n is the no. of elements and element-size is the size of each element.</a:t>
            </a:r>
          </a:p>
        </p:txBody>
      </p:sp>
      <p:pic>
        <p:nvPicPr>
          <p:cNvPr id="6" name="Picture 5">
            <a:extLst>
              <a:ext uri="{FF2B5EF4-FFF2-40B4-BE49-F238E27FC236}">
                <a16:creationId xmlns:a16="http://schemas.microsoft.com/office/drawing/2014/main" id="{8C78C262-C0B6-A1A1-B302-A9E1F1CF0E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049" y="4049486"/>
            <a:ext cx="7620000" cy="2709376"/>
          </a:xfrm>
          <a:prstGeom prst="rect">
            <a:avLst/>
          </a:prstGeom>
        </p:spPr>
      </p:pic>
      <p:sp>
        <p:nvSpPr>
          <p:cNvPr id="7" name="TextBox 6">
            <a:extLst>
              <a:ext uri="{FF2B5EF4-FFF2-40B4-BE49-F238E27FC236}">
                <a16:creationId xmlns:a16="http://schemas.microsoft.com/office/drawing/2014/main" id="{4A7598A0-8F15-E789-7059-37DFA1DFC380}"/>
              </a:ext>
            </a:extLst>
          </p:cNvPr>
          <p:cNvSpPr txBox="1"/>
          <p:nvPr/>
        </p:nvSpPr>
        <p:spPr>
          <a:xfrm>
            <a:off x="-29548" y="4119465"/>
            <a:ext cx="5385319" cy="1938992"/>
          </a:xfrm>
          <a:prstGeom prst="rect">
            <a:avLst/>
          </a:prstGeom>
          <a:noFill/>
        </p:spPr>
        <p:txBody>
          <a:bodyPr wrap="square" rtlCol="0">
            <a:spAutoFit/>
          </a:bodyPr>
          <a:lstStyle/>
          <a:p>
            <a:pPr marL="0" indent="0">
              <a:buNone/>
            </a:pPr>
            <a:r>
              <a:rPr lang="en-US" sz="2400" b="1" dirty="0"/>
              <a:t>For Example: </a:t>
            </a:r>
          </a:p>
          <a:p>
            <a:pPr marL="0" indent="0">
              <a:buNone/>
            </a:pPr>
            <a:r>
              <a:rPr lang="en-US" sz="2400" b="1" dirty="0" err="1">
                <a:solidFill>
                  <a:srgbClr val="FF0000"/>
                </a:solidFill>
              </a:rPr>
              <a:t>ptr</a:t>
            </a:r>
            <a:r>
              <a:rPr lang="en-US" sz="2400" b="1" dirty="0">
                <a:solidFill>
                  <a:srgbClr val="FF0000"/>
                </a:solidFill>
              </a:rPr>
              <a:t> = (float*) </a:t>
            </a:r>
            <a:r>
              <a:rPr lang="en-US" sz="2400" b="1" dirty="0" err="1">
                <a:solidFill>
                  <a:srgbClr val="FF0000"/>
                </a:solidFill>
              </a:rPr>
              <a:t>calloc</a:t>
            </a:r>
            <a:r>
              <a:rPr lang="en-US" sz="2400" b="1" dirty="0">
                <a:solidFill>
                  <a:srgbClr val="FF0000"/>
                </a:solidFill>
              </a:rPr>
              <a:t>(25, </a:t>
            </a:r>
            <a:r>
              <a:rPr lang="en-US" sz="2400" b="1" dirty="0" err="1">
                <a:solidFill>
                  <a:srgbClr val="FF0000"/>
                </a:solidFill>
              </a:rPr>
              <a:t>sizeof</a:t>
            </a:r>
            <a:r>
              <a:rPr lang="en-US" sz="2400" b="1" dirty="0">
                <a:solidFill>
                  <a:srgbClr val="FF0000"/>
                </a:solidFill>
              </a:rPr>
              <a:t>(float));</a:t>
            </a:r>
          </a:p>
          <a:p>
            <a:pPr marL="0" indent="0">
              <a:buNone/>
            </a:pPr>
            <a:r>
              <a:rPr lang="en-US" sz="2400" b="1" dirty="0">
                <a:solidFill>
                  <a:srgbClr val="FF0000"/>
                </a:solidFill>
              </a:rPr>
              <a:t>This statement allocates contiguous space in memory for 25 elements each with the size of the float.</a:t>
            </a:r>
            <a:endParaRPr lang="en-IN" sz="2400" b="1" dirty="0">
              <a:solidFill>
                <a:srgbClr val="FF0000"/>
              </a:solidFill>
            </a:endParaRPr>
          </a:p>
        </p:txBody>
      </p:sp>
    </p:spTree>
    <p:extLst>
      <p:ext uri="{BB962C8B-B14F-4D97-AF65-F5344CB8AC3E}">
        <p14:creationId xmlns:p14="http://schemas.microsoft.com/office/powerpoint/2010/main" val="2023929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401D4-3A0A-E845-9CCE-34F7B674543A}"/>
              </a:ext>
            </a:extLst>
          </p:cNvPr>
          <p:cNvSpPr>
            <a:spLocks noGrp="1"/>
          </p:cNvSpPr>
          <p:nvPr>
            <p:ph type="title"/>
          </p:nvPr>
        </p:nvSpPr>
        <p:spPr>
          <a:xfrm>
            <a:off x="-239564" y="222186"/>
            <a:ext cx="12496878" cy="690465"/>
          </a:xfrm>
        </p:spPr>
        <p:txBody>
          <a:bodyPr>
            <a:normAutofit fontScale="90000"/>
          </a:bodyPr>
          <a:lstStyle/>
          <a:p>
            <a:pPr algn="ctr"/>
            <a:br>
              <a:rPr lang="en-US" sz="4000" b="1" i="0" dirty="0">
                <a:solidFill>
                  <a:srgbClr val="273239"/>
                </a:solidFill>
                <a:effectLst/>
                <a:latin typeface="+mn-lt"/>
              </a:rPr>
            </a:br>
            <a:r>
              <a:rPr lang="en-US" sz="4000" b="1" i="0" dirty="0">
                <a:solidFill>
                  <a:srgbClr val="273239"/>
                </a:solidFill>
                <a:effectLst/>
                <a:latin typeface="+mn-lt"/>
              </a:rPr>
              <a:t>C free() method</a:t>
            </a:r>
            <a:br>
              <a:rPr lang="en-US" sz="4000" b="1" i="0" dirty="0">
                <a:solidFill>
                  <a:srgbClr val="273239"/>
                </a:solidFill>
                <a:effectLst/>
                <a:latin typeface="+mn-lt"/>
              </a:rPr>
            </a:br>
            <a:endParaRPr lang="en-IN" sz="4000" dirty="0">
              <a:latin typeface="+mn-lt"/>
            </a:endParaRPr>
          </a:p>
        </p:txBody>
      </p:sp>
      <p:sp>
        <p:nvSpPr>
          <p:cNvPr id="3" name="Content Placeholder 2">
            <a:extLst>
              <a:ext uri="{FF2B5EF4-FFF2-40B4-BE49-F238E27FC236}">
                <a16:creationId xmlns:a16="http://schemas.microsoft.com/office/drawing/2014/main" id="{7BA8A05A-2347-39B1-B2D1-3333F05DDFA0}"/>
              </a:ext>
            </a:extLst>
          </p:cNvPr>
          <p:cNvSpPr>
            <a:spLocks noGrp="1"/>
          </p:cNvSpPr>
          <p:nvPr>
            <p:ph idx="1"/>
          </p:nvPr>
        </p:nvSpPr>
        <p:spPr>
          <a:xfrm>
            <a:off x="139958" y="1015288"/>
            <a:ext cx="12052041" cy="6064897"/>
          </a:xfrm>
        </p:spPr>
        <p:txBody>
          <a:bodyPr/>
          <a:lstStyle/>
          <a:p>
            <a:pPr algn="l" rtl="0" fontAlgn="base"/>
            <a:r>
              <a:rPr lang="en-US" b="1" i="0" dirty="0">
                <a:solidFill>
                  <a:srgbClr val="273239"/>
                </a:solidFill>
                <a:effectLst/>
              </a:rPr>
              <a:t>“free”</a:t>
            </a:r>
            <a:r>
              <a:rPr lang="en-US" b="0" i="0" dirty="0">
                <a:solidFill>
                  <a:srgbClr val="273239"/>
                </a:solidFill>
                <a:effectLst/>
              </a:rPr>
              <a:t> method in C is used to dynamically </a:t>
            </a:r>
            <a:r>
              <a:rPr lang="en-US" b="1" i="0" dirty="0">
                <a:solidFill>
                  <a:srgbClr val="273239"/>
                </a:solidFill>
                <a:effectLst/>
              </a:rPr>
              <a:t>de-allocate</a:t>
            </a:r>
            <a:r>
              <a:rPr lang="en-US" b="0" i="0" dirty="0">
                <a:solidFill>
                  <a:srgbClr val="273239"/>
                </a:solidFill>
                <a:effectLst/>
              </a:rPr>
              <a:t> the memory. The memory allocated using functions malloc() and </a:t>
            </a:r>
            <a:r>
              <a:rPr lang="en-US" b="0" i="0" dirty="0" err="1">
                <a:solidFill>
                  <a:srgbClr val="273239"/>
                </a:solidFill>
                <a:effectLst/>
              </a:rPr>
              <a:t>calloc</a:t>
            </a:r>
            <a:r>
              <a:rPr lang="en-US" b="0" i="0" dirty="0">
                <a:solidFill>
                  <a:srgbClr val="273239"/>
                </a:solidFill>
                <a:effectLst/>
              </a:rPr>
              <a:t>() is not de-allocated on their own. Hence the free() method is used, whenever the dynamic memory allocation takes place. It helps to reduce wastage of memory by freeing it</a:t>
            </a:r>
          </a:p>
          <a:p>
            <a:r>
              <a:rPr lang="en-US" b="1" dirty="0">
                <a:solidFill>
                  <a:srgbClr val="FF0000"/>
                </a:solidFill>
              </a:rPr>
              <a:t>Syntax of free() in C:  free(</a:t>
            </a:r>
            <a:r>
              <a:rPr lang="en-US" b="1" dirty="0" err="1">
                <a:solidFill>
                  <a:srgbClr val="FF0000"/>
                </a:solidFill>
              </a:rPr>
              <a:t>ptr</a:t>
            </a:r>
            <a:r>
              <a:rPr lang="en-US" b="1" dirty="0">
                <a:solidFill>
                  <a:srgbClr val="FF0000"/>
                </a:solidFill>
              </a:rPr>
              <a:t>);</a:t>
            </a:r>
            <a:endParaRPr lang="en-IN" b="1" dirty="0">
              <a:solidFill>
                <a:srgbClr val="FF0000"/>
              </a:solidFill>
            </a:endParaRPr>
          </a:p>
        </p:txBody>
      </p:sp>
      <p:pic>
        <p:nvPicPr>
          <p:cNvPr id="3075" name="Picture 3">
            <a:extLst>
              <a:ext uri="{FF2B5EF4-FFF2-40B4-BE49-F238E27FC236}">
                <a16:creationId xmlns:a16="http://schemas.microsoft.com/office/drawing/2014/main" id="{E1BDA1E6-96BD-11E4-6DE8-5676140A9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738" y="3151997"/>
            <a:ext cx="6789576" cy="370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57212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3BCE-6752-746B-6776-36ED8EFD84AE}"/>
              </a:ext>
            </a:extLst>
          </p:cNvPr>
          <p:cNvSpPr>
            <a:spLocks noGrp="1"/>
          </p:cNvSpPr>
          <p:nvPr>
            <p:ph type="title"/>
          </p:nvPr>
        </p:nvSpPr>
        <p:spPr>
          <a:xfrm>
            <a:off x="0" y="1"/>
            <a:ext cx="12192000" cy="858415"/>
          </a:xfrm>
        </p:spPr>
        <p:txBody>
          <a:bodyPr>
            <a:normAutofit fontScale="90000"/>
          </a:bodyPr>
          <a:lstStyle/>
          <a:p>
            <a:pPr algn="ctr"/>
            <a:br>
              <a:rPr lang="en-US" sz="3600" b="1" i="0" dirty="0">
                <a:solidFill>
                  <a:srgbClr val="273239"/>
                </a:solidFill>
                <a:effectLst/>
                <a:latin typeface="+mn-lt"/>
              </a:rPr>
            </a:br>
            <a:r>
              <a:rPr lang="en-US" sz="3600" b="1" i="0" dirty="0">
                <a:solidFill>
                  <a:srgbClr val="273239"/>
                </a:solidFill>
                <a:effectLst/>
                <a:latin typeface="+mn-lt"/>
              </a:rPr>
              <a:t>C </a:t>
            </a:r>
            <a:r>
              <a:rPr lang="en-US" sz="3600" b="1" i="0" dirty="0" err="1">
                <a:solidFill>
                  <a:srgbClr val="273239"/>
                </a:solidFill>
                <a:effectLst/>
                <a:latin typeface="+mn-lt"/>
              </a:rPr>
              <a:t>realloc</a:t>
            </a:r>
            <a:r>
              <a:rPr lang="en-US" sz="3600" b="1" i="0" dirty="0">
                <a:solidFill>
                  <a:srgbClr val="273239"/>
                </a:solidFill>
                <a:effectLst/>
                <a:latin typeface="+mn-lt"/>
              </a:rPr>
              <a:t>() method</a:t>
            </a:r>
            <a:br>
              <a:rPr lang="en-US" sz="3600" b="1" i="0" dirty="0">
                <a:solidFill>
                  <a:srgbClr val="273239"/>
                </a:solidFill>
                <a:effectLst/>
                <a:latin typeface="+mn-lt"/>
              </a:rPr>
            </a:br>
            <a:endParaRPr lang="en-IN" sz="3600" dirty="0">
              <a:latin typeface="+mn-lt"/>
            </a:endParaRPr>
          </a:p>
        </p:txBody>
      </p:sp>
      <p:sp>
        <p:nvSpPr>
          <p:cNvPr id="3" name="Content Placeholder 2">
            <a:extLst>
              <a:ext uri="{FF2B5EF4-FFF2-40B4-BE49-F238E27FC236}">
                <a16:creationId xmlns:a16="http://schemas.microsoft.com/office/drawing/2014/main" id="{4037DBF8-518B-7EA1-EE12-D2D745D1EF6D}"/>
              </a:ext>
            </a:extLst>
          </p:cNvPr>
          <p:cNvSpPr>
            <a:spLocks noGrp="1"/>
          </p:cNvSpPr>
          <p:nvPr>
            <p:ph idx="1"/>
          </p:nvPr>
        </p:nvSpPr>
        <p:spPr>
          <a:xfrm>
            <a:off x="0" y="858416"/>
            <a:ext cx="12045820" cy="5915607"/>
          </a:xfrm>
        </p:spPr>
        <p:txBody>
          <a:bodyPr/>
          <a:lstStyle/>
          <a:p>
            <a:pPr algn="l" rtl="0" fontAlgn="base"/>
            <a:r>
              <a:rPr lang="en-US" b="1" i="0" dirty="0">
                <a:solidFill>
                  <a:srgbClr val="273239"/>
                </a:solidFill>
                <a:effectLst/>
              </a:rPr>
              <a:t>“</a:t>
            </a:r>
            <a:r>
              <a:rPr lang="en-US" b="1" i="0" dirty="0" err="1">
                <a:solidFill>
                  <a:srgbClr val="273239"/>
                </a:solidFill>
                <a:effectLst/>
              </a:rPr>
              <a:t>realloc</a:t>
            </a:r>
            <a:r>
              <a:rPr lang="en-US" b="1" i="0" dirty="0">
                <a:solidFill>
                  <a:srgbClr val="273239"/>
                </a:solidFill>
                <a:effectLst/>
              </a:rPr>
              <a:t>”</a:t>
            </a:r>
            <a:r>
              <a:rPr lang="en-US" b="0" i="0" dirty="0">
                <a:solidFill>
                  <a:srgbClr val="273239"/>
                </a:solidFill>
                <a:effectLst/>
              </a:rPr>
              <a:t> or </a:t>
            </a:r>
            <a:r>
              <a:rPr lang="en-US" b="1" i="0" dirty="0">
                <a:solidFill>
                  <a:srgbClr val="273239"/>
                </a:solidFill>
                <a:effectLst/>
              </a:rPr>
              <a:t>“re-allocation”</a:t>
            </a:r>
            <a:r>
              <a:rPr lang="en-US" b="0" i="0" dirty="0">
                <a:solidFill>
                  <a:srgbClr val="273239"/>
                </a:solidFill>
                <a:effectLst/>
              </a:rPr>
              <a:t> method in C is used to dynamically change the memory allocation of a previously allocated memory. In other words, if the memory previously allocated with the help of malloc or </a:t>
            </a:r>
            <a:r>
              <a:rPr lang="en-US" b="0" i="0" dirty="0" err="1">
                <a:solidFill>
                  <a:srgbClr val="273239"/>
                </a:solidFill>
                <a:effectLst/>
              </a:rPr>
              <a:t>calloc</a:t>
            </a:r>
            <a:r>
              <a:rPr lang="en-US" b="0" i="0" dirty="0">
                <a:solidFill>
                  <a:srgbClr val="273239"/>
                </a:solidFill>
                <a:effectLst/>
              </a:rPr>
              <a:t> is insufficient, </a:t>
            </a:r>
            <a:r>
              <a:rPr lang="en-US" b="0" i="0" dirty="0" err="1">
                <a:solidFill>
                  <a:srgbClr val="273239"/>
                </a:solidFill>
                <a:effectLst/>
              </a:rPr>
              <a:t>realloc</a:t>
            </a:r>
            <a:r>
              <a:rPr lang="en-US" b="0" i="0" dirty="0">
                <a:solidFill>
                  <a:srgbClr val="273239"/>
                </a:solidFill>
                <a:effectLst/>
              </a:rPr>
              <a:t> can be used to </a:t>
            </a:r>
            <a:r>
              <a:rPr lang="en-US" b="1" i="0" dirty="0">
                <a:solidFill>
                  <a:srgbClr val="273239"/>
                </a:solidFill>
                <a:effectLst/>
              </a:rPr>
              <a:t>dynamically re-allocate memory</a:t>
            </a:r>
            <a:r>
              <a:rPr lang="en-US" b="0" i="0" dirty="0">
                <a:solidFill>
                  <a:srgbClr val="273239"/>
                </a:solidFill>
                <a:effectLst/>
              </a:rPr>
              <a:t>.</a:t>
            </a:r>
          </a:p>
          <a:p>
            <a:pPr marL="0" indent="0">
              <a:buNone/>
            </a:pPr>
            <a:endParaRPr lang="en-IN" dirty="0"/>
          </a:p>
        </p:txBody>
      </p:sp>
      <p:pic>
        <p:nvPicPr>
          <p:cNvPr id="6" name="Picture 5">
            <a:extLst>
              <a:ext uri="{FF2B5EF4-FFF2-40B4-BE49-F238E27FC236}">
                <a16:creationId xmlns:a16="http://schemas.microsoft.com/office/drawing/2014/main" id="{85C7AC3A-702F-5907-FCB5-E2E35D959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3163078"/>
            <a:ext cx="6568748" cy="3694921"/>
          </a:xfrm>
          <a:prstGeom prst="rect">
            <a:avLst/>
          </a:prstGeom>
        </p:spPr>
      </p:pic>
      <p:sp>
        <p:nvSpPr>
          <p:cNvPr id="7" name="TextBox 6">
            <a:extLst>
              <a:ext uri="{FF2B5EF4-FFF2-40B4-BE49-F238E27FC236}">
                <a16:creationId xmlns:a16="http://schemas.microsoft.com/office/drawing/2014/main" id="{A92097A0-3AA8-C9E6-6B69-BF74297E4DD4}"/>
              </a:ext>
            </a:extLst>
          </p:cNvPr>
          <p:cNvSpPr txBox="1"/>
          <p:nvPr/>
        </p:nvSpPr>
        <p:spPr>
          <a:xfrm>
            <a:off x="5199482" y="2562913"/>
            <a:ext cx="6992517" cy="830997"/>
          </a:xfrm>
          <a:prstGeom prst="rect">
            <a:avLst/>
          </a:prstGeom>
          <a:noFill/>
        </p:spPr>
        <p:txBody>
          <a:bodyPr wrap="square" rtlCol="0">
            <a:spAutoFit/>
          </a:bodyPr>
          <a:lstStyle/>
          <a:p>
            <a:pPr algn="l" rtl="0" fontAlgn="base"/>
            <a:r>
              <a:rPr lang="en-US" sz="2400" b="1" i="0" dirty="0">
                <a:solidFill>
                  <a:srgbClr val="FF0000"/>
                </a:solidFill>
                <a:effectLst/>
              </a:rPr>
              <a:t>Syntax of </a:t>
            </a:r>
            <a:r>
              <a:rPr lang="en-US" sz="2400" b="1" i="0" dirty="0" err="1">
                <a:solidFill>
                  <a:srgbClr val="FF0000"/>
                </a:solidFill>
                <a:effectLst/>
              </a:rPr>
              <a:t>realloc</a:t>
            </a:r>
            <a:r>
              <a:rPr lang="en-US" sz="2400" b="1" i="0" dirty="0">
                <a:solidFill>
                  <a:srgbClr val="FF0000"/>
                </a:solidFill>
                <a:effectLst/>
              </a:rPr>
              <a:t>() in C :  </a:t>
            </a:r>
            <a:r>
              <a:rPr lang="en-US" sz="2400" b="1" i="0" dirty="0" err="1">
                <a:solidFill>
                  <a:srgbClr val="FF0000"/>
                </a:solidFill>
                <a:effectLst/>
              </a:rPr>
              <a:t>ptr</a:t>
            </a:r>
            <a:r>
              <a:rPr lang="en-US" sz="2400" b="1" i="0" dirty="0">
                <a:solidFill>
                  <a:srgbClr val="FF0000"/>
                </a:solidFill>
                <a:effectLst/>
              </a:rPr>
              <a:t> = </a:t>
            </a:r>
            <a:r>
              <a:rPr lang="en-US" sz="2400" b="1" i="0" dirty="0" err="1">
                <a:solidFill>
                  <a:srgbClr val="FF0000"/>
                </a:solidFill>
                <a:effectLst/>
              </a:rPr>
              <a:t>realloc</a:t>
            </a:r>
            <a:r>
              <a:rPr lang="en-US" sz="2400" b="1" i="0" dirty="0">
                <a:solidFill>
                  <a:srgbClr val="FF0000"/>
                </a:solidFill>
                <a:effectLst/>
              </a:rPr>
              <a:t>(</a:t>
            </a:r>
            <a:r>
              <a:rPr lang="en-US" sz="2400" b="1" i="0" dirty="0" err="1">
                <a:solidFill>
                  <a:srgbClr val="FF0000"/>
                </a:solidFill>
                <a:effectLst/>
              </a:rPr>
              <a:t>ptr</a:t>
            </a:r>
            <a:r>
              <a:rPr lang="en-US" sz="2400" b="1" i="0" dirty="0">
                <a:solidFill>
                  <a:srgbClr val="FF0000"/>
                </a:solidFill>
                <a:effectLst/>
              </a:rPr>
              <a:t>, </a:t>
            </a:r>
            <a:r>
              <a:rPr lang="en-US" sz="2400" b="1" i="0" dirty="0" err="1">
                <a:solidFill>
                  <a:srgbClr val="FF0000"/>
                </a:solidFill>
                <a:effectLst/>
              </a:rPr>
              <a:t>newSize</a:t>
            </a:r>
            <a:r>
              <a:rPr lang="en-US" sz="2400" b="1" i="0" dirty="0">
                <a:solidFill>
                  <a:srgbClr val="FF0000"/>
                </a:solidFill>
                <a:effectLst/>
              </a:rPr>
              <a:t>);</a:t>
            </a:r>
          </a:p>
          <a:p>
            <a:pPr marL="0" indent="0" algn="l" rtl="0" fontAlgn="base">
              <a:buNone/>
            </a:pPr>
            <a:r>
              <a:rPr lang="en-US" sz="2400" b="1" i="0" dirty="0">
                <a:solidFill>
                  <a:srgbClr val="FF0000"/>
                </a:solidFill>
                <a:effectLst/>
              </a:rPr>
              <a:t>where </a:t>
            </a:r>
            <a:r>
              <a:rPr lang="en-US" sz="2400" b="1" i="0" dirty="0" err="1">
                <a:solidFill>
                  <a:srgbClr val="FF0000"/>
                </a:solidFill>
                <a:effectLst/>
              </a:rPr>
              <a:t>ptr</a:t>
            </a:r>
            <a:r>
              <a:rPr lang="en-US" sz="2400" b="1" i="0" dirty="0">
                <a:solidFill>
                  <a:srgbClr val="FF0000"/>
                </a:solidFill>
                <a:effectLst/>
              </a:rPr>
              <a:t> is reallocated with new size '</a:t>
            </a:r>
            <a:r>
              <a:rPr lang="en-US" sz="2400" b="1" i="0" dirty="0" err="1">
                <a:solidFill>
                  <a:srgbClr val="FF0000"/>
                </a:solidFill>
                <a:effectLst/>
              </a:rPr>
              <a:t>newSize</a:t>
            </a:r>
            <a:r>
              <a:rPr lang="en-US" sz="2400" b="1" i="0" dirty="0">
                <a:solidFill>
                  <a:srgbClr val="FF0000"/>
                </a:solidFill>
                <a:effectLst/>
              </a:rPr>
              <a:t>'</a:t>
            </a:r>
          </a:p>
        </p:txBody>
      </p:sp>
    </p:spTree>
    <p:extLst>
      <p:ext uri="{BB962C8B-B14F-4D97-AF65-F5344CB8AC3E}">
        <p14:creationId xmlns:p14="http://schemas.microsoft.com/office/powerpoint/2010/main" val="824938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E455E7-7A46-3589-871C-718ACB7B1A90}"/>
              </a:ext>
            </a:extLst>
          </p:cNvPr>
          <p:cNvSpPr>
            <a:spLocks noGrp="1"/>
          </p:cNvSpPr>
          <p:nvPr>
            <p:ph idx="1"/>
          </p:nvPr>
        </p:nvSpPr>
        <p:spPr>
          <a:xfrm>
            <a:off x="158620" y="93306"/>
            <a:ext cx="11887200" cy="6680718"/>
          </a:xfrm>
        </p:spPr>
        <p:txBody>
          <a:bodyPr/>
          <a:lstStyle/>
          <a:p>
            <a:pPr algn="l" fontAlgn="base"/>
            <a:r>
              <a:rPr lang="en-US" b="1" i="0" dirty="0">
                <a:solidFill>
                  <a:srgbClr val="273239"/>
                </a:solidFill>
                <a:effectLst/>
                <a:latin typeface="Nunito" pitchFamily="2" charset="0"/>
              </a:rPr>
              <a:t>Pointer Dereferencing</a:t>
            </a:r>
          </a:p>
          <a:p>
            <a:pPr algn="l" rtl="0" fontAlgn="base"/>
            <a:r>
              <a:rPr lang="en-US" b="0" i="0" dirty="0">
                <a:solidFill>
                  <a:srgbClr val="273239"/>
                </a:solidFill>
                <a:effectLst/>
                <a:latin typeface="Nunito" pitchFamily="2" charset="0"/>
              </a:rPr>
              <a:t>Dereferencing a pointer is the process of accessing the value stored in the memory address specified in the pointer. We use the same </a:t>
            </a:r>
            <a:r>
              <a:rPr lang="en-US" b="1" i="0" dirty="0">
                <a:solidFill>
                  <a:srgbClr val="273239"/>
                </a:solidFill>
                <a:effectLst/>
                <a:latin typeface="Nunito" pitchFamily="2" charset="0"/>
              </a:rPr>
              <a:t>( * ) dereferencing operator</a:t>
            </a:r>
            <a:r>
              <a:rPr lang="en-US" b="0" i="0" dirty="0">
                <a:solidFill>
                  <a:srgbClr val="273239"/>
                </a:solidFill>
                <a:effectLst/>
                <a:latin typeface="Nunito" pitchFamily="2" charset="0"/>
              </a:rPr>
              <a:t> that we used in the pointer declaration.</a:t>
            </a:r>
          </a:p>
          <a:p>
            <a:br>
              <a:rPr lang="en-US" dirty="0"/>
            </a:br>
            <a:endParaRPr lang="en-IN" dirty="0"/>
          </a:p>
        </p:txBody>
      </p:sp>
      <p:pic>
        <p:nvPicPr>
          <p:cNvPr id="3074" name="Picture 2" descr="dereferencing a pointer in c">
            <a:extLst>
              <a:ext uri="{FF2B5EF4-FFF2-40B4-BE49-F238E27FC236}">
                <a16:creationId xmlns:a16="http://schemas.microsoft.com/office/drawing/2014/main" id="{A9C3A739-B6F9-52FC-B957-DADB3078C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2558143"/>
            <a:ext cx="9525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78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F6729-8D73-CB5B-8633-E8491E328BB7}"/>
              </a:ext>
            </a:extLst>
          </p:cNvPr>
          <p:cNvSpPr>
            <a:spLocks noGrp="1"/>
          </p:cNvSpPr>
          <p:nvPr>
            <p:ph type="title"/>
          </p:nvPr>
        </p:nvSpPr>
        <p:spPr>
          <a:xfrm>
            <a:off x="0" y="1"/>
            <a:ext cx="12192000" cy="1063689"/>
          </a:xfrm>
        </p:spPr>
        <p:txBody>
          <a:bodyPr>
            <a:normAutofit/>
          </a:bodyPr>
          <a:lstStyle/>
          <a:p>
            <a:pPr algn="ctr"/>
            <a:r>
              <a:rPr lang="en-US" sz="4000" b="1" dirty="0"/>
              <a:t>STATIC MEMORY ALLOCATION</a:t>
            </a:r>
            <a:endParaRPr lang="en-IN" sz="4000" b="1" dirty="0"/>
          </a:p>
        </p:txBody>
      </p:sp>
      <p:pic>
        <p:nvPicPr>
          <p:cNvPr id="5" name="Content Placeholder 4">
            <a:extLst>
              <a:ext uri="{FF2B5EF4-FFF2-40B4-BE49-F238E27FC236}">
                <a16:creationId xmlns:a16="http://schemas.microsoft.com/office/drawing/2014/main" id="{5FEF2EEA-F6B4-0722-2AA3-F18E498726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73" y="980691"/>
            <a:ext cx="11456892" cy="5793334"/>
          </a:xfrm>
        </p:spPr>
      </p:pic>
    </p:spTree>
    <p:extLst>
      <p:ext uri="{BB962C8B-B14F-4D97-AF65-F5344CB8AC3E}">
        <p14:creationId xmlns:p14="http://schemas.microsoft.com/office/powerpoint/2010/main" val="1841683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C9A9-B0B4-82F3-EF8F-1E5D61E399C7}"/>
              </a:ext>
            </a:extLst>
          </p:cNvPr>
          <p:cNvSpPr>
            <a:spLocks noGrp="1"/>
          </p:cNvSpPr>
          <p:nvPr>
            <p:ph type="title"/>
          </p:nvPr>
        </p:nvSpPr>
        <p:spPr>
          <a:xfrm>
            <a:off x="74645" y="18564"/>
            <a:ext cx="12192000" cy="662781"/>
          </a:xfrm>
        </p:spPr>
        <p:txBody>
          <a:bodyPr>
            <a:normAutofit/>
          </a:bodyPr>
          <a:lstStyle/>
          <a:p>
            <a:pPr algn="ctr"/>
            <a:r>
              <a:rPr lang="en-US" sz="3600" b="1" i="0" dirty="0">
                <a:solidFill>
                  <a:srgbClr val="333333"/>
                </a:solidFill>
                <a:effectLst/>
                <a:latin typeface="+mn-lt"/>
              </a:rPr>
              <a:t>Dangling pointer</a:t>
            </a:r>
            <a:endParaRPr lang="en-IN" sz="3600" b="1" dirty="0">
              <a:latin typeface="+mn-lt"/>
            </a:endParaRPr>
          </a:p>
        </p:txBody>
      </p:sp>
      <p:sp>
        <p:nvSpPr>
          <p:cNvPr id="3" name="Content Placeholder 2">
            <a:extLst>
              <a:ext uri="{FF2B5EF4-FFF2-40B4-BE49-F238E27FC236}">
                <a16:creationId xmlns:a16="http://schemas.microsoft.com/office/drawing/2014/main" id="{6AE16237-2E6B-1069-4560-82AC7B53D79C}"/>
              </a:ext>
            </a:extLst>
          </p:cNvPr>
          <p:cNvSpPr>
            <a:spLocks noGrp="1"/>
          </p:cNvSpPr>
          <p:nvPr>
            <p:ph idx="1"/>
          </p:nvPr>
        </p:nvSpPr>
        <p:spPr>
          <a:xfrm>
            <a:off x="279919" y="681346"/>
            <a:ext cx="11775232" cy="6083348"/>
          </a:xfrm>
        </p:spPr>
        <p:txBody>
          <a:bodyPr>
            <a:normAutofit/>
          </a:bodyPr>
          <a:lstStyle/>
          <a:p>
            <a:r>
              <a:rPr lang="en-US" b="0" i="0" dirty="0">
                <a:solidFill>
                  <a:srgbClr val="333333"/>
                </a:solidFill>
                <a:effectLst/>
              </a:rPr>
              <a:t>Dangling pointer occurs at the time of the object destruction when the object </a:t>
            </a:r>
            <a:r>
              <a:rPr lang="en-US" b="0" i="0" dirty="0">
                <a:solidFill>
                  <a:srgbClr val="333333"/>
                </a:solidFill>
                <a:effectLst/>
                <a:highlight>
                  <a:srgbClr val="FFFF00"/>
                </a:highlight>
              </a:rPr>
              <a:t>is deleted or de-allocated from memory without modifying the value of the pointer. In this case, the pointer is pointing to the memory, which is de-allocated</a:t>
            </a:r>
            <a:r>
              <a:rPr lang="en-US" b="0" i="0" dirty="0">
                <a:solidFill>
                  <a:srgbClr val="333333"/>
                </a:solidFill>
                <a:effectLst/>
              </a:rPr>
              <a:t>. The dangling pointer can point to the memory, which contains either the program code or the code of the operating system. If we assign the value to this pointer, then it overwrites the value of the program code or operating system instructions; in such cases, the program will show the undesirable result or may even crash. If the memory is re-allocated to some other process, then we dereference the dangling pointer will cause the segmentation faults.</a:t>
            </a:r>
            <a:endParaRPr lang="en-IN" dirty="0"/>
          </a:p>
        </p:txBody>
      </p:sp>
      <p:pic>
        <p:nvPicPr>
          <p:cNvPr id="5" name="Picture 4">
            <a:extLst>
              <a:ext uri="{FF2B5EF4-FFF2-40B4-BE49-F238E27FC236}">
                <a16:creationId xmlns:a16="http://schemas.microsoft.com/office/drawing/2014/main" id="{E111A328-26BC-609E-FD05-DB91C30EC0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4306" y="4183419"/>
            <a:ext cx="5057775" cy="2581275"/>
          </a:xfrm>
          <a:prstGeom prst="rect">
            <a:avLst/>
          </a:prstGeom>
        </p:spPr>
      </p:pic>
    </p:spTree>
    <p:extLst>
      <p:ext uri="{BB962C8B-B14F-4D97-AF65-F5344CB8AC3E}">
        <p14:creationId xmlns:p14="http://schemas.microsoft.com/office/powerpoint/2010/main" val="4042614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2EFBD-5C4C-0191-7C11-28C3FC26C7F2}"/>
              </a:ext>
            </a:extLst>
          </p:cNvPr>
          <p:cNvSpPr>
            <a:spLocks noGrp="1"/>
          </p:cNvSpPr>
          <p:nvPr>
            <p:ph type="title"/>
          </p:nvPr>
        </p:nvSpPr>
        <p:spPr>
          <a:xfrm>
            <a:off x="0" y="18255"/>
            <a:ext cx="12192000" cy="858823"/>
          </a:xfrm>
        </p:spPr>
        <p:txBody>
          <a:bodyPr>
            <a:normAutofit/>
          </a:bodyPr>
          <a:lstStyle/>
          <a:p>
            <a:pPr algn="ctr"/>
            <a:r>
              <a:rPr lang="en-US" sz="4000" b="1" dirty="0"/>
              <a:t>EXAMPLE OF 1 of </a:t>
            </a:r>
            <a:r>
              <a:rPr lang="en-US" sz="4000" b="1" i="0" dirty="0">
                <a:solidFill>
                  <a:srgbClr val="333333"/>
                </a:solidFill>
                <a:effectLst/>
              </a:rPr>
              <a:t>Dangling pointer</a:t>
            </a:r>
            <a:endParaRPr lang="en-IN" sz="4000" b="1" dirty="0"/>
          </a:p>
        </p:txBody>
      </p:sp>
      <p:sp>
        <p:nvSpPr>
          <p:cNvPr id="3" name="Content Placeholder 2">
            <a:extLst>
              <a:ext uri="{FF2B5EF4-FFF2-40B4-BE49-F238E27FC236}">
                <a16:creationId xmlns:a16="http://schemas.microsoft.com/office/drawing/2014/main" id="{5A7EB046-393F-28B9-20EC-BCA159C5316C}"/>
              </a:ext>
            </a:extLst>
          </p:cNvPr>
          <p:cNvSpPr>
            <a:spLocks noGrp="1"/>
          </p:cNvSpPr>
          <p:nvPr>
            <p:ph idx="1"/>
          </p:nvPr>
        </p:nvSpPr>
        <p:spPr>
          <a:xfrm>
            <a:off x="177282" y="1007705"/>
            <a:ext cx="12014718" cy="5832039"/>
          </a:xfrm>
        </p:spPr>
        <p:txBody>
          <a:bodyPr>
            <a:normAutofit/>
          </a:bodyPr>
          <a:lstStyle/>
          <a:p>
            <a:pPr marL="0" indent="0" algn="just">
              <a:buNone/>
            </a:pPr>
            <a:r>
              <a:rPr lang="en-US" sz="2400" b="0" i="0" dirty="0">
                <a:solidFill>
                  <a:srgbClr val="000000"/>
                </a:solidFill>
                <a:effectLst/>
                <a:latin typeface="+mj-lt"/>
              </a:rPr>
              <a:t>#include &lt;</a:t>
            </a:r>
            <a:r>
              <a:rPr lang="en-US" sz="2400" b="0" i="0" dirty="0" err="1">
                <a:solidFill>
                  <a:srgbClr val="000000"/>
                </a:solidFill>
                <a:effectLst/>
                <a:latin typeface="+mj-lt"/>
              </a:rPr>
              <a:t>stdio.h</a:t>
            </a:r>
            <a:r>
              <a:rPr lang="en-US" sz="2400" b="0" i="0" dirty="0">
                <a:solidFill>
                  <a:srgbClr val="000000"/>
                </a:solidFill>
                <a:effectLst/>
                <a:latin typeface="+mj-lt"/>
              </a:rPr>
              <a:t>&gt;  </a:t>
            </a:r>
          </a:p>
          <a:p>
            <a:pPr marL="0" indent="0" algn="just">
              <a:buNone/>
            </a:pPr>
            <a:r>
              <a:rPr lang="en-US" sz="2400" b="1" i="0" dirty="0">
                <a:solidFill>
                  <a:srgbClr val="006699"/>
                </a:solidFill>
                <a:effectLst/>
                <a:latin typeface="+mj-lt"/>
              </a:rPr>
              <a:t>int</a:t>
            </a:r>
            <a:r>
              <a:rPr lang="en-US" sz="2400" b="0" i="0" dirty="0">
                <a:solidFill>
                  <a:srgbClr val="000000"/>
                </a:solidFill>
                <a:effectLst/>
                <a:latin typeface="+mj-lt"/>
              </a:rPr>
              <a:t> main()  </a:t>
            </a:r>
          </a:p>
          <a:p>
            <a:pPr marL="0" indent="0" algn="just">
              <a:buNone/>
            </a:pPr>
            <a:r>
              <a:rPr lang="en-US" sz="2400" b="0" i="0" dirty="0">
                <a:solidFill>
                  <a:srgbClr val="000000"/>
                </a:solidFill>
                <a:effectLst/>
                <a:latin typeface="+mj-lt"/>
              </a:rPr>
              <a:t>{  </a:t>
            </a:r>
          </a:p>
          <a:p>
            <a:pPr marL="0" indent="0" algn="just">
              <a:buNone/>
            </a:pPr>
            <a:r>
              <a:rPr lang="en-US" sz="2400" b="1" i="0" dirty="0">
                <a:solidFill>
                  <a:srgbClr val="006699"/>
                </a:solidFill>
                <a:effectLst/>
                <a:latin typeface="+mj-lt"/>
              </a:rPr>
              <a:t>int</a:t>
            </a:r>
            <a:r>
              <a:rPr lang="en-US" sz="2400" b="0" i="0" dirty="0">
                <a:solidFill>
                  <a:srgbClr val="000000"/>
                </a:solidFill>
                <a:effectLst/>
                <a:latin typeface="+mj-lt"/>
              </a:rPr>
              <a:t> *</a:t>
            </a:r>
            <a:r>
              <a:rPr lang="en-US" sz="2400" b="0" i="0" dirty="0" err="1">
                <a:solidFill>
                  <a:srgbClr val="000000"/>
                </a:solidFill>
                <a:effectLst/>
                <a:latin typeface="+mj-lt"/>
              </a:rPr>
              <a:t>ptr</a:t>
            </a:r>
            <a:r>
              <a:rPr lang="en-US" sz="2400" b="0" i="0" dirty="0">
                <a:solidFill>
                  <a:srgbClr val="000000"/>
                </a:solidFill>
                <a:effectLst/>
                <a:latin typeface="+mj-lt"/>
              </a:rPr>
              <a:t>=(</a:t>
            </a:r>
            <a:r>
              <a:rPr lang="en-US" sz="2400" b="1" i="0" dirty="0">
                <a:solidFill>
                  <a:srgbClr val="006699"/>
                </a:solidFill>
                <a:effectLst/>
                <a:latin typeface="+mj-lt"/>
              </a:rPr>
              <a:t>int</a:t>
            </a:r>
            <a:r>
              <a:rPr lang="en-US" sz="2400" b="0" i="0" dirty="0">
                <a:solidFill>
                  <a:srgbClr val="000000"/>
                </a:solidFill>
                <a:effectLst/>
                <a:latin typeface="+mj-lt"/>
              </a:rPr>
              <a:t> *)malloc(</a:t>
            </a:r>
            <a:r>
              <a:rPr lang="en-US" sz="2400" b="0" i="0" dirty="0" err="1">
                <a:solidFill>
                  <a:srgbClr val="000000"/>
                </a:solidFill>
                <a:effectLst/>
                <a:latin typeface="+mj-lt"/>
              </a:rPr>
              <a:t>sizeof</a:t>
            </a:r>
            <a:r>
              <a:rPr lang="en-US" sz="2400" b="0" i="0" dirty="0">
                <a:solidFill>
                  <a:srgbClr val="000000"/>
                </a:solidFill>
                <a:effectLst/>
                <a:latin typeface="+mj-lt"/>
              </a:rPr>
              <a:t>(</a:t>
            </a:r>
            <a:r>
              <a:rPr lang="en-US" sz="2400" b="1" i="0" dirty="0">
                <a:solidFill>
                  <a:srgbClr val="006699"/>
                </a:solidFill>
                <a:effectLst/>
                <a:latin typeface="+mj-lt"/>
              </a:rPr>
              <a:t>int</a:t>
            </a:r>
            <a:r>
              <a:rPr lang="en-US" sz="2400" b="0" i="0" dirty="0">
                <a:solidFill>
                  <a:srgbClr val="000000"/>
                </a:solidFill>
                <a:effectLst/>
                <a:latin typeface="+mj-lt"/>
              </a:rPr>
              <a:t>));  </a:t>
            </a:r>
          </a:p>
          <a:p>
            <a:pPr marL="0" indent="0" algn="just">
              <a:buNone/>
            </a:pPr>
            <a:r>
              <a:rPr lang="en-US" sz="2400" b="1" i="0" dirty="0">
                <a:solidFill>
                  <a:srgbClr val="006699"/>
                </a:solidFill>
                <a:effectLst/>
                <a:latin typeface="+mj-lt"/>
              </a:rPr>
              <a:t>int</a:t>
            </a:r>
            <a:r>
              <a:rPr lang="en-US" sz="2400" b="0" i="0" dirty="0">
                <a:solidFill>
                  <a:srgbClr val="000000"/>
                </a:solidFill>
                <a:effectLst/>
                <a:latin typeface="+mj-lt"/>
              </a:rPr>
              <a:t> a=</a:t>
            </a:r>
            <a:r>
              <a:rPr lang="en-US" sz="2400" b="0" i="0" dirty="0">
                <a:solidFill>
                  <a:srgbClr val="C00000"/>
                </a:solidFill>
                <a:effectLst/>
                <a:latin typeface="+mj-lt"/>
              </a:rPr>
              <a:t>560</a:t>
            </a:r>
            <a:r>
              <a:rPr lang="en-US" sz="2400" b="0" i="0" dirty="0">
                <a:solidFill>
                  <a:srgbClr val="000000"/>
                </a:solidFill>
                <a:effectLst/>
                <a:latin typeface="+mj-lt"/>
              </a:rPr>
              <a:t>;  </a:t>
            </a:r>
          </a:p>
          <a:p>
            <a:pPr marL="0" indent="0" algn="just">
              <a:buNone/>
            </a:pPr>
            <a:r>
              <a:rPr lang="en-US" sz="2400" b="0" i="0" dirty="0">
                <a:solidFill>
                  <a:srgbClr val="000000"/>
                </a:solidFill>
                <a:effectLst/>
                <a:latin typeface="+mj-lt"/>
              </a:rPr>
              <a:t> </a:t>
            </a:r>
            <a:r>
              <a:rPr lang="en-US" sz="2400" b="0" i="0" dirty="0" err="1">
                <a:solidFill>
                  <a:srgbClr val="000000"/>
                </a:solidFill>
                <a:effectLst/>
                <a:latin typeface="+mj-lt"/>
              </a:rPr>
              <a:t>ptr</a:t>
            </a:r>
            <a:r>
              <a:rPr lang="en-US" sz="2400" b="0" i="0" dirty="0">
                <a:solidFill>
                  <a:srgbClr val="000000"/>
                </a:solidFill>
                <a:effectLst/>
                <a:latin typeface="+mj-lt"/>
              </a:rPr>
              <a:t>=&amp;a;  </a:t>
            </a:r>
          </a:p>
          <a:p>
            <a:pPr marL="0" indent="0" algn="just">
              <a:buNone/>
            </a:pPr>
            <a:r>
              <a:rPr lang="en-US" sz="2400" b="0" i="0" dirty="0">
                <a:solidFill>
                  <a:srgbClr val="000000"/>
                </a:solidFill>
                <a:effectLst/>
                <a:latin typeface="+mj-lt"/>
              </a:rPr>
              <a:t> free(</a:t>
            </a:r>
            <a:r>
              <a:rPr lang="en-US" sz="2400" b="0" i="0" dirty="0" err="1">
                <a:solidFill>
                  <a:srgbClr val="000000"/>
                </a:solidFill>
                <a:effectLst/>
                <a:latin typeface="+mj-lt"/>
              </a:rPr>
              <a:t>ptr</a:t>
            </a:r>
            <a:r>
              <a:rPr lang="en-US" sz="2400" b="0" i="0" dirty="0">
                <a:solidFill>
                  <a:srgbClr val="000000"/>
                </a:solidFill>
                <a:effectLst/>
                <a:latin typeface="+mj-lt"/>
              </a:rPr>
              <a:t>);  </a:t>
            </a:r>
          </a:p>
          <a:p>
            <a:pPr marL="0" indent="0" algn="just">
              <a:buNone/>
            </a:pPr>
            <a:r>
              <a:rPr lang="en-US" sz="2400" b="0" i="0" dirty="0">
                <a:solidFill>
                  <a:srgbClr val="000000"/>
                </a:solidFill>
                <a:effectLst/>
                <a:latin typeface="+mj-lt"/>
              </a:rPr>
              <a:t> </a:t>
            </a:r>
            <a:r>
              <a:rPr lang="en-US" sz="2400" b="1" i="0" dirty="0">
                <a:solidFill>
                  <a:srgbClr val="006699"/>
                </a:solidFill>
                <a:effectLst/>
                <a:latin typeface="+mj-lt"/>
              </a:rPr>
              <a:t>return</a:t>
            </a:r>
            <a:r>
              <a:rPr lang="en-US" sz="2400" b="0" i="0" dirty="0">
                <a:solidFill>
                  <a:srgbClr val="000000"/>
                </a:solidFill>
                <a:effectLst/>
                <a:latin typeface="+mj-lt"/>
              </a:rPr>
              <a:t> </a:t>
            </a:r>
            <a:r>
              <a:rPr lang="en-US" sz="2400" b="0" i="0" dirty="0">
                <a:solidFill>
                  <a:srgbClr val="C00000"/>
                </a:solidFill>
                <a:effectLst/>
                <a:latin typeface="+mj-lt"/>
              </a:rPr>
              <a:t>0</a:t>
            </a:r>
            <a:r>
              <a:rPr lang="en-US" sz="2400" b="0" i="0" dirty="0">
                <a:solidFill>
                  <a:srgbClr val="000000"/>
                </a:solidFill>
                <a:effectLst/>
                <a:latin typeface="+mj-lt"/>
              </a:rPr>
              <a:t>;  </a:t>
            </a:r>
          </a:p>
          <a:p>
            <a:pPr marL="0" indent="0" algn="just">
              <a:buNone/>
            </a:pPr>
            <a:r>
              <a:rPr lang="en-US" sz="2400" b="0" i="0" dirty="0">
                <a:solidFill>
                  <a:srgbClr val="000000"/>
                </a:solidFill>
                <a:effectLst/>
                <a:latin typeface="+mj-lt"/>
              </a:rPr>
              <a:t>} </a:t>
            </a:r>
          </a:p>
          <a:p>
            <a:pPr marL="0" indent="0">
              <a:buNone/>
            </a:pPr>
            <a:endParaRPr lang="en-IN" sz="2400" dirty="0">
              <a:latin typeface="+mj-lt"/>
            </a:endParaRPr>
          </a:p>
        </p:txBody>
      </p:sp>
      <p:pic>
        <p:nvPicPr>
          <p:cNvPr id="6" name="Picture 5">
            <a:extLst>
              <a:ext uri="{FF2B5EF4-FFF2-40B4-BE49-F238E27FC236}">
                <a16:creationId xmlns:a16="http://schemas.microsoft.com/office/drawing/2014/main" id="{B38AB8CB-57E8-8FCF-FC1D-05F746073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192" y="3550345"/>
            <a:ext cx="4591050" cy="771525"/>
          </a:xfrm>
          <a:prstGeom prst="rect">
            <a:avLst/>
          </a:prstGeom>
        </p:spPr>
      </p:pic>
      <p:pic>
        <p:nvPicPr>
          <p:cNvPr id="8" name="Picture 7">
            <a:extLst>
              <a:ext uri="{FF2B5EF4-FFF2-40B4-BE49-F238E27FC236}">
                <a16:creationId xmlns:a16="http://schemas.microsoft.com/office/drawing/2014/main" id="{CFB1D819-B434-1BCE-62D7-BDADECDCF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6832" y="5129503"/>
            <a:ext cx="4886325" cy="1743075"/>
          </a:xfrm>
          <a:prstGeom prst="rect">
            <a:avLst/>
          </a:prstGeom>
        </p:spPr>
      </p:pic>
      <p:sp>
        <p:nvSpPr>
          <p:cNvPr id="9" name="TextBox 8">
            <a:extLst>
              <a:ext uri="{FF2B5EF4-FFF2-40B4-BE49-F238E27FC236}">
                <a16:creationId xmlns:a16="http://schemas.microsoft.com/office/drawing/2014/main" id="{70FF2A8A-49E1-2B90-4713-44A1672EAC4F}"/>
              </a:ext>
            </a:extLst>
          </p:cNvPr>
          <p:cNvSpPr txBox="1"/>
          <p:nvPr/>
        </p:nvSpPr>
        <p:spPr>
          <a:xfrm>
            <a:off x="4422710" y="1007705"/>
            <a:ext cx="7769290" cy="2862322"/>
          </a:xfrm>
          <a:prstGeom prst="rect">
            <a:avLst/>
          </a:prstGeom>
          <a:noFill/>
        </p:spPr>
        <p:txBody>
          <a:bodyPr wrap="square" rtlCol="0">
            <a:spAutoFit/>
          </a:bodyPr>
          <a:lstStyle/>
          <a:p>
            <a:pPr algn="just"/>
            <a:r>
              <a:rPr lang="en-US" sz="2000" b="0" i="0" dirty="0">
                <a:solidFill>
                  <a:srgbClr val="333333"/>
                </a:solidFill>
                <a:effectLst/>
                <a:latin typeface="inter-regular"/>
              </a:rPr>
              <a:t>In the above code, we have created two variables, i.e., *</a:t>
            </a:r>
            <a:r>
              <a:rPr lang="en-US" sz="2000" b="0" i="0" dirty="0" err="1">
                <a:solidFill>
                  <a:srgbClr val="333333"/>
                </a:solidFill>
                <a:effectLst/>
                <a:latin typeface="inter-regular"/>
              </a:rPr>
              <a:t>ptr</a:t>
            </a:r>
            <a:r>
              <a:rPr lang="en-US" sz="2000" b="0" i="0" dirty="0">
                <a:solidFill>
                  <a:srgbClr val="333333"/>
                </a:solidFill>
                <a:effectLst/>
                <a:latin typeface="inter-regular"/>
              </a:rPr>
              <a:t> and a where '</a:t>
            </a:r>
            <a:r>
              <a:rPr lang="en-US" sz="2000" b="0" i="0" dirty="0" err="1">
                <a:solidFill>
                  <a:srgbClr val="333333"/>
                </a:solidFill>
                <a:effectLst/>
                <a:latin typeface="inter-regular"/>
              </a:rPr>
              <a:t>ptr</a:t>
            </a:r>
            <a:r>
              <a:rPr lang="en-US" sz="2000" b="0" i="0" dirty="0">
                <a:solidFill>
                  <a:srgbClr val="333333"/>
                </a:solidFill>
                <a:effectLst/>
                <a:latin typeface="inter-regular"/>
              </a:rPr>
              <a:t>' is a pointer and 'a' is a integer variable. The *</a:t>
            </a:r>
            <a:r>
              <a:rPr lang="en-US" sz="2000" b="0" i="0" dirty="0" err="1">
                <a:solidFill>
                  <a:srgbClr val="333333"/>
                </a:solidFill>
                <a:effectLst/>
                <a:latin typeface="inter-regular"/>
              </a:rPr>
              <a:t>ptr</a:t>
            </a:r>
            <a:r>
              <a:rPr lang="en-US" sz="2000" b="0" i="0" dirty="0">
                <a:solidFill>
                  <a:srgbClr val="333333"/>
                </a:solidFill>
                <a:effectLst/>
                <a:latin typeface="inter-regular"/>
              </a:rPr>
              <a:t> is a pointer variable which is created with the help of </a:t>
            </a:r>
            <a:r>
              <a:rPr lang="en-US" sz="2000" b="1" i="0" dirty="0">
                <a:solidFill>
                  <a:srgbClr val="333333"/>
                </a:solidFill>
                <a:effectLst/>
                <a:latin typeface="inter-bold"/>
              </a:rPr>
              <a:t>malloc()</a:t>
            </a:r>
            <a:r>
              <a:rPr lang="en-US" sz="2000" b="0" i="0" dirty="0">
                <a:solidFill>
                  <a:srgbClr val="333333"/>
                </a:solidFill>
                <a:effectLst/>
                <a:latin typeface="inter-regular"/>
              </a:rPr>
              <a:t> function. As we know that malloc() function returns void, so we use int * to convert void pointer into int pointer.</a:t>
            </a:r>
          </a:p>
          <a:p>
            <a:pPr algn="just"/>
            <a:r>
              <a:rPr lang="en-US" sz="2000" b="0" i="0" dirty="0">
                <a:solidFill>
                  <a:srgbClr val="333333"/>
                </a:solidFill>
                <a:effectLst/>
                <a:latin typeface="inter-regular"/>
              </a:rPr>
              <a:t>The statement </a:t>
            </a:r>
            <a:r>
              <a:rPr lang="en-US" sz="2000" b="1" i="0" dirty="0">
                <a:solidFill>
                  <a:srgbClr val="333333"/>
                </a:solidFill>
                <a:effectLst/>
                <a:latin typeface="inter-bold"/>
              </a:rPr>
              <a:t>int *</a:t>
            </a:r>
            <a:r>
              <a:rPr lang="en-US" sz="2000" b="1" i="0" dirty="0" err="1">
                <a:solidFill>
                  <a:srgbClr val="333333"/>
                </a:solidFill>
                <a:effectLst/>
                <a:latin typeface="inter-bold"/>
              </a:rPr>
              <a:t>ptr</a:t>
            </a:r>
            <a:r>
              <a:rPr lang="en-US" sz="2000" b="1" i="0" dirty="0">
                <a:solidFill>
                  <a:srgbClr val="333333"/>
                </a:solidFill>
                <a:effectLst/>
                <a:latin typeface="inter-bold"/>
              </a:rPr>
              <a:t>=(int *)malloc(</a:t>
            </a:r>
            <a:r>
              <a:rPr lang="en-US" sz="2000" b="1" i="0" dirty="0" err="1">
                <a:solidFill>
                  <a:srgbClr val="333333"/>
                </a:solidFill>
                <a:effectLst/>
                <a:latin typeface="inter-bold"/>
              </a:rPr>
              <a:t>sizeof</a:t>
            </a:r>
            <a:r>
              <a:rPr lang="en-US" sz="2000" b="1" i="0" dirty="0">
                <a:solidFill>
                  <a:srgbClr val="333333"/>
                </a:solidFill>
                <a:effectLst/>
                <a:latin typeface="inter-bold"/>
              </a:rPr>
              <a:t>(int));</a:t>
            </a:r>
            <a:r>
              <a:rPr lang="en-US" sz="2000" b="0" i="0" dirty="0">
                <a:solidFill>
                  <a:srgbClr val="333333"/>
                </a:solidFill>
                <a:effectLst/>
                <a:latin typeface="inter-regular"/>
              </a:rPr>
              <a:t> will allocate the memory with 4 bytes shown in the below image:</a:t>
            </a:r>
          </a:p>
          <a:p>
            <a:pPr algn="just"/>
            <a:endParaRPr lang="en-US" sz="2000" dirty="0">
              <a:solidFill>
                <a:srgbClr val="333333"/>
              </a:solidFill>
              <a:latin typeface="inter-regular"/>
            </a:endParaRPr>
          </a:p>
          <a:p>
            <a:pPr algn="just"/>
            <a:endParaRPr lang="en-US" sz="2000" b="0" i="0" dirty="0">
              <a:solidFill>
                <a:srgbClr val="333333"/>
              </a:solidFill>
              <a:effectLst/>
              <a:latin typeface="inter-regular"/>
            </a:endParaRPr>
          </a:p>
        </p:txBody>
      </p:sp>
      <p:sp>
        <p:nvSpPr>
          <p:cNvPr id="10" name="TextBox 9">
            <a:extLst>
              <a:ext uri="{FF2B5EF4-FFF2-40B4-BE49-F238E27FC236}">
                <a16:creationId xmlns:a16="http://schemas.microsoft.com/office/drawing/2014/main" id="{F47177D0-DFED-B338-58F8-A9D59AD0B3DB}"/>
              </a:ext>
            </a:extLst>
          </p:cNvPr>
          <p:cNvSpPr txBox="1"/>
          <p:nvPr/>
        </p:nvSpPr>
        <p:spPr>
          <a:xfrm>
            <a:off x="177282" y="5034687"/>
            <a:ext cx="5029200" cy="1631216"/>
          </a:xfrm>
          <a:prstGeom prst="rect">
            <a:avLst/>
          </a:prstGeom>
          <a:noFill/>
        </p:spPr>
        <p:txBody>
          <a:bodyPr wrap="square" rtlCol="0">
            <a:spAutoFit/>
          </a:bodyPr>
          <a:lstStyle/>
          <a:p>
            <a:r>
              <a:rPr lang="en-US" sz="2000" b="0" i="0" dirty="0">
                <a:solidFill>
                  <a:srgbClr val="333333"/>
                </a:solidFill>
                <a:effectLst/>
                <a:latin typeface="inter-regular"/>
              </a:rPr>
              <a:t>The statement </a:t>
            </a:r>
            <a:r>
              <a:rPr lang="en-US" sz="2000" b="1" i="0" dirty="0">
                <a:solidFill>
                  <a:srgbClr val="333333"/>
                </a:solidFill>
                <a:effectLst/>
                <a:latin typeface="inter-bold"/>
              </a:rPr>
              <a:t>free(</a:t>
            </a:r>
            <a:r>
              <a:rPr lang="en-US" sz="2000" b="1" i="0" dirty="0" err="1">
                <a:solidFill>
                  <a:srgbClr val="333333"/>
                </a:solidFill>
                <a:effectLst/>
                <a:latin typeface="inter-bold"/>
              </a:rPr>
              <a:t>ptr</a:t>
            </a:r>
            <a:r>
              <a:rPr lang="en-US" sz="2000" b="1" i="0" dirty="0">
                <a:solidFill>
                  <a:srgbClr val="333333"/>
                </a:solidFill>
                <a:effectLst/>
                <a:latin typeface="inter-bold"/>
              </a:rPr>
              <a:t>)</a:t>
            </a:r>
            <a:r>
              <a:rPr lang="en-US" sz="2000" b="0" i="0" dirty="0">
                <a:solidFill>
                  <a:srgbClr val="333333"/>
                </a:solidFill>
                <a:effectLst/>
                <a:latin typeface="inter-regular"/>
              </a:rPr>
              <a:t> de-allocates the memory as shown in the below image with a cross sign, and '</a:t>
            </a:r>
            <a:r>
              <a:rPr lang="en-US" sz="2000" b="0" i="0" dirty="0" err="1">
                <a:solidFill>
                  <a:srgbClr val="333333"/>
                </a:solidFill>
                <a:effectLst/>
                <a:latin typeface="inter-regular"/>
              </a:rPr>
              <a:t>ptr</a:t>
            </a:r>
            <a:r>
              <a:rPr lang="en-US" sz="2000" b="0" i="0" dirty="0">
                <a:solidFill>
                  <a:srgbClr val="333333"/>
                </a:solidFill>
                <a:effectLst/>
                <a:latin typeface="inter-regular"/>
              </a:rPr>
              <a:t>' pointer becomes dangling as it is pointing to the de-allocated memory</a:t>
            </a:r>
            <a:br>
              <a:rPr lang="en-US" sz="2000" dirty="0"/>
            </a:br>
            <a:endParaRPr lang="en-IN" sz="2000" dirty="0"/>
          </a:p>
        </p:txBody>
      </p:sp>
    </p:spTree>
    <p:extLst>
      <p:ext uri="{BB962C8B-B14F-4D97-AF65-F5344CB8AC3E}">
        <p14:creationId xmlns:p14="http://schemas.microsoft.com/office/powerpoint/2010/main" val="1735997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58D81-6516-4A4C-EF65-739DE463B61A}"/>
              </a:ext>
            </a:extLst>
          </p:cNvPr>
          <p:cNvSpPr>
            <a:spLocks noGrp="1"/>
          </p:cNvSpPr>
          <p:nvPr>
            <p:ph type="title"/>
          </p:nvPr>
        </p:nvSpPr>
        <p:spPr>
          <a:xfrm>
            <a:off x="922174" y="-261663"/>
            <a:ext cx="10515600" cy="1325563"/>
          </a:xfrm>
        </p:spPr>
        <p:txBody>
          <a:bodyPr>
            <a:normAutofit/>
          </a:bodyPr>
          <a:lstStyle/>
          <a:p>
            <a:pPr algn="ctr"/>
            <a:r>
              <a:rPr lang="en-IN" sz="4000" b="1" dirty="0"/>
              <a:t>EXAMPLE 2</a:t>
            </a:r>
          </a:p>
        </p:txBody>
      </p:sp>
      <p:pic>
        <p:nvPicPr>
          <p:cNvPr id="5" name="Content Placeholder 4">
            <a:extLst>
              <a:ext uri="{FF2B5EF4-FFF2-40B4-BE49-F238E27FC236}">
                <a16:creationId xmlns:a16="http://schemas.microsoft.com/office/drawing/2014/main" id="{BC783CB0-EBDC-FA4B-C4B5-471E41B13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96" y="858417"/>
            <a:ext cx="6456784" cy="5924938"/>
          </a:xfrm>
        </p:spPr>
      </p:pic>
      <p:pic>
        <p:nvPicPr>
          <p:cNvPr id="7" name="Picture 6">
            <a:extLst>
              <a:ext uri="{FF2B5EF4-FFF2-40B4-BE49-F238E27FC236}">
                <a16:creationId xmlns:a16="http://schemas.microsoft.com/office/drawing/2014/main" id="{DAF89F1A-715D-5510-3D9C-B896E9208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224" y="5167775"/>
            <a:ext cx="5595257" cy="1615580"/>
          </a:xfrm>
          <a:prstGeom prst="rect">
            <a:avLst/>
          </a:prstGeom>
        </p:spPr>
      </p:pic>
    </p:spTree>
    <p:extLst>
      <p:ext uri="{BB962C8B-B14F-4D97-AF65-F5344CB8AC3E}">
        <p14:creationId xmlns:p14="http://schemas.microsoft.com/office/powerpoint/2010/main" val="2286902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C02A5-8B29-A89E-98A2-B23BA647414F}"/>
              </a:ext>
            </a:extLst>
          </p:cNvPr>
          <p:cNvSpPr>
            <a:spLocks noGrp="1"/>
          </p:cNvSpPr>
          <p:nvPr>
            <p:ph idx="1"/>
          </p:nvPr>
        </p:nvSpPr>
        <p:spPr>
          <a:xfrm>
            <a:off x="0" y="0"/>
            <a:ext cx="12192000" cy="6858000"/>
          </a:xfrm>
        </p:spPr>
        <p:txBody>
          <a:bodyPr>
            <a:noAutofit/>
          </a:bodyPr>
          <a:lstStyle/>
          <a:p>
            <a:pPr marL="0" indent="0">
              <a:buNone/>
            </a:pPr>
            <a:r>
              <a:rPr lang="en-US" sz="2400" dirty="0"/>
              <a:t>#include &lt;</a:t>
            </a:r>
            <a:r>
              <a:rPr lang="en-US" sz="2400" dirty="0" err="1"/>
              <a:t>stdio.h</a:t>
            </a:r>
            <a:r>
              <a:rPr lang="en-US" sz="2400" dirty="0"/>
              <a:t>&gt;</a:t>
            </a:r>
          </a:p>
          <a:p>
            <a:pPr marL="0" indent="0">
              <a:buNone/>
            </a:pPr>
            <a:r>
              <a:rPr lang="en-US" sz="2400" dirty="0"/>
              <a:t>#include &lt;</a:t>
            </a:r>
            <a:r>
              <a:rPr lang="en-US" sz="2400" dirty="0" err="1"/>
              <a:t>stdlib.h</a:t>
            </a:r>
            <a:r>
              <a:rPr lang="en-US" sz="2400" dirty="0"/>
              <a:t>&gt;</a:t>
            </a:r>
          </a:p>
          <a:p>
            <a:pPr marL="0" indent="0">
              <a:buNone/>
            </a:pPr>
            <a:endParaRPr lang="en-US" sz="2400" dirty="0"/>
          </a:p>
          <a:p>
            <a:pPr marL="0" indent="0">
              <a:buNone/>
            </a:pPr>
            <a:r>
              <a:rPr lang="en-US" sz="2400" dirty="0"/>
              <a:t>int main()</a:t>
            </a:r>
          </a:p>
          <a:p>
            <a:pPr marL="0" indent="0">
              <a:buNone/>
            </a:pPr>
            <a:r>
              <a:rPr lang="en-US" sz="2400" dirty="0"/>
              <a:t>{</a:t>
            </a:r>
          </a:p>
          <a:p>
            <a:pPr marL="0" indent="0">
              <a:buNone/>
            </a:pPr>
            <a:r>
              <a:rPr lang="en-US" sz="2400" dirty="0"/>
              <a:t>int* </a:t>
            </a:r>
            <a:r>
              <a:rPr lang="en-US" sz="2400" dirty="0" err="1"/>
              <a:t>ptr</a:t>
            </a:r>
            <a:r>
              <a:rPr lang="en-US" sz="2400" dirty="0"/>
              <a:t>; // This pointer will hold the  // base address of the block created</a:t>
            </a:r>
          </a:p>
          <a:p>
            <a:pPr marL="0" indent="0">
              <a:buNone/>
            </a:pPr>
            <a:r>
              <a:rPr lang="en-US" sz="2400" dirty="0"/>
              <a:t>int n, </a:t>
            </a:r>
            <a:r>
              <a:rPr lang="en-US" sz="2400" dirty="0" err="1"/>
              <a:t>i</a:t>
            </a:r>
            <a:r>
              <a:rPr lang="en-US" sz="2400" dirty="0"/>
              <a:t>;</a:t>
            </a:r>
          </a:p>
          <a:p>
            <a:pPr marL="0" indent="0">
              <a:buNone/>
            </a:pPr>
            <a:r>
              <a:rPr lang="en-US" sz="2400" dirty="0" err="1"/>
              <a:t>printf</a:t>
            </a:r>
            <a:r>
              <a:rPr lang="en-US" sz="2400" dirty="0"/>
              <a:t>("Enter number of elements:");  // Get the number of elements for the array</a:t>
            </a:r>
          </a:p>
          <a:p>
            <a:pPr marL="0" indent="0">
              <a:buNone/>
            </a:pPr>
            <a:r>
              <a:rPr lang="en-US" sz="2400" dirty="0" err="1"/>
              <a:t>scanf</a:t>
            </a:r>
            <a:r>
              <a:rPr lang="en-US" sz="2400" dirty="0"/>
              <a:t>("%</a:t>
            </a:r>
            <a:r>
              <a:rPr lang="en-US" sz="2400" dirty="0" err="1"/>
              <a:t>d",&amp;n</a:t>
            </a:r>
            <a:r>
              <a:rPr lang="en-US" sz="2400" dirty="0"/>
              <a:t>);</a:t>
            </a:r>
          </a:p>
          <a:p>
            <a:pPr marL="0" indent="0">
              <a:buNone/>
            </a:pPr>
            <a:r>
              <a:rPr lang="en-US" sz="2400" dirty="0" err="1"/>
              <a:t>printf</a:t>
            </a:r>
            <a:r>
              <a:rPr lang="en-US" sz="2400" dirty="0"/>
              <a:t>("Entered number of elements: %d\n", n);</a:t>
            </a:r>
          </a:p>
          <a:p>
            <a:pPr marL="0" indent="0">
              <a:buNone/>
            </a:pPr>
            <a:r>
              <a:rPr lang="en-US" sz="2400" dirty="0" err="1"/>
              <a:t>ptr</a:t>
            </a:r>
            <a:r>
              <a:rPr lang="en-US" sz="2400" dirty="0"/>
              <a:t> = (int*)malloc(n * </a:t>
            </a:r>
            <a:r>
              <a:rPr lang="en-US" sz="2400" dirty="0" err="1"/>
              <a:t>sizeof</a:t>
            </a:r>
            <a:r>
              <a:rPr lang="en-US" sz="2400" dirty="0"/>
              <a:t>(int));      // Dynamically allocate memory using malloc()</a:t>
            </a:r>
          </a:p>
          <a:p>
            <a:pPr marL="0" indent="0">
              <a:buNone/>
            </a:pPr>
            <a:r>
              <a:rPr lang="en-US" sz="2400" dirty="0"/>
              <a:t>// Check if the memory has been successfully  // allocated by malloc or not</a:t>
            </a:r>
          </a:p>
          <a:p>
            <a:pPr marL="0" indent="0">
              <a:buNone/>
            </a:pPr>
            <a:r>
              <a:rPr lang="en-US" sz="2400" dirty="0"/>
              <a:t>		if (</a:t>
            </a:r>
            <a:r>
              <a:rPr lang="en-US" sz="2400" dirty="0" err="1"/>
              <a:t>ptr</a:t>
            </a:r>
            <a:r>
              <a:rPr lang="en-US" sz="2400" dirty="0"/>
              <a:t> == NULL) {</a:t>
            </a:r>
          </a:p>
          <a:p>
            <a:pPr marL="0" indent="0">
              <a:buNone/>
            </a:pPr>
            <a:r>
              <a:rPr lang="en-US" sz="2400" dirty="0"/>
              <a:t>		</a:t>
            </a:r>
            <a:r>
              <a:rPr lang="en-US" sz="2400" dirty="0" err="1"/>
              <a:t>printf</a:t>
            </a:r>
            <a:r>
              <a:rPr lang="en-US" sz="2400" dirty="0"/>
              <a:t>("Memory not allocated.\n");</a:t>
            </a:r>
          </a:p>
          <a:p>
            <a:pPr marL="0" indent="0">
              <a:buNone/>
            </a:pPr>
            <a:r>
              <a:rPr lang="en-US" sz="2400" dirty="0"/>
              <a:t>		exit(0);</a:t>
            </a:r>
          </a:p>
          <a:p>
            <a:pPr marL="0" indent="0">
              <a:buNone/>
            </a:pPr>
            <a:r>
              <a:rPr lang="en-US" sz="2400" dirty="0"/>
              <a:t>	}</a:t>
            </a:r>
          </a:p>
          <a:p>
            <a:pPr marL="0" indent="0">
              <a:buNone/>
            </a:pPr>
            <a:r>
              <a:rPr lang="en-US" sz="2400" dirty="0"/>
              <a:t>		</a:t>
            </a:r>
          </a:p>
          <a:p>
            <a:pPr marL="0" indent="0">
              <a:buNone/>
            </a:pPr>
            <a:r>
              <a:rPr lang="en-US" sz="2400" dirty="0"/>
              <a:t>	</a:t>
            </a:r>
            <a:endParaRPr lang="en-IN" sz="2400" dirty="0"/>
          </a:p>
        </p:txBody>
      </p:sp>
      <p:sp>
        <p:nvSpPr>
          <p:cNvPr id="5" name="TextBox 4">
            <a:extLst>
              <a:ext uri="{FF2B5EF4-FFF2-40B4-BE49-F238E27FC236}">
                <a16:creationId xmlns:a16="http://schemas.microsoft.com/office/drawing/2014/main" id="{D17ABCF6-3E6D-5399-5CD1-2D75C0CAE0BD}"/>
              </a:ext>
            </a:extLst>
          </p:cNvPr>
          <p:cNvSpPr txBox="1"/>
          <p:nvPr/>
        </p:nvSpPr>
        <p:spPr>
          <a:xfrm>
            <a:off x="4068147" y="74645"/>
            <a:ext cx="5589037" cy="584775"/>
          </a:xfrm>
          <a:prstGeom prst="rect">
            <a:avLst/>
          </a:prstGeom>
          <a:noFill/>
        </p:spPr>
        <p:txBody>
          <a:bodyPr wrap="square" rtlCol="0">
            <a:spAutoFit/>
          </a:bodyPr>
          <a:lstStyle/>
          <a:p>
            <a:pPr algn="l" fontAlgn="base"/>
            <a:r>
              <a:rPr lang="en-US" sz="3200" b="1" i="0" dirty="0">
                <a:solidFill>
                  <a:srgbClr val="FF0000"/>
                </a:solidFill>
                <a:effectLst/>
              </a:rPr>
              <a:t>Example of malloc() in C</a:t>
            </a:r>
          </a:p>
        </p:txBody>
      </p:sp>
    </p:spTree>
    <p:extLst>
      <p:ext uri="{BB962C8B-B14F-4D97-AF65-F5344CB8AC3E}">
        <p14:creationId xmlns:p14="http://schemas.microsoft.com/office/powerpoint/2010/main" val="3452364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D776695-9D6B-8560-26EF-B6A5401BFFBC}"/>
              </a:ext>
            </a:extLst>
          </p:cNvPr>
          <p:cNvSpPr>
            <a:spLocks noGrp="1" noChangeArrowheads="1"/>
          </p:cNvSpPr>
          <p:nvPr>
            <p:ph idx="1"/>
          </p:nvPr>
        </p:nvSpPr>
        <p:spPr bwMode="auto">
          <a:xfrm>
            <a:off x="363894" y="730156"/>
            <a:ext cx="11495314"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1" i="0" u="none" strike="noStrike" cap="none" normalizeH="0" baseline="0" dirty="0">
                <a:ln>
                  <a:noFill/>
                </a:ln>
                <a:effectLst/>
                <a:latin typeface="+mn-lt"/>
              </a:rPr>
              <a:t>else</a:t>
            </a: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 Memory has been successfully allocated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1" i="0" u="none" strike="noStrike" cap="none" normalizeH="0" baseline="0" dirty="0" err="1">
                <a:ln>
                  <a:noFill/>
                </a:ln>
                <a:effectLst/>
                <a:latin typeface="+mn-lt"/>
              </a:rPr>
              <a:t>printf</a:t>
            </a:r>
            <a:r>
              <a:rPr kumimoji="0" lang="en-US" altLang="en-US" sz="2000" b="0" i="0" u="none" strike="noStrike" cap="none" normalizeH="0" baseline="0" dirty="0">
                <a:ln>
                  <a:noFill/>
                </a:ln>
                <a:effectLst/>
                <a:latin typeface="+mn-lt"/>
              </a:rPr>
              <a:t>("Memory successfully allocated using malloc.\n");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 Get the elements of the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1" i="0" u="none" strike="noStrike" cap="none" normalizeH="0" baseline="0" dirty="0">
                <a:ln>
                  <a:noFill/>
                </a:ln>
                <a:effectLst/>
                <a:latin typeface="+mn-lt"/>
              </a:rPr>
              <a:t>for</a:t>
            </a:r>
            <a:r>
              <a:rPr kumimoji="0" lang="en-US" altLang="en-US" sz="2000" b="0" i="0" u="none" strike="noStrike" cap="none" normalizeH="0" baseline="0" dirty="0">
                <a:ln>
                  <a:noFill/>
                </a:ln>
                <a:effectLst/>
                <a:latin typeface="+mn-lt"/>
              </a:rPr>
              <a:t> (</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 0; </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&lt; n; ++</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0" i="0" u="none" strike="noStrike" cap="none" normalizeH="0" baseline="0" dirty="0" err="1">
                <a:ln>
                  <a:noFill/>
                </a:ln>
                <a:effectLst/>
                <a:latin typeface="+mn-lt"/>
              </a:rPr>
              <a:t>ptr</a:t>
            </a:r>
            <a:r>
              <a:rPr kumimoji="0" lang="en-US" altLang="en-US" sz="2000" b="0" i="0" u="none" strike="noStrike" cap="none" normalizeH="0" baseline="0" dirty="0">
                <a:ln>
                  <a:noFill/>
                </a:ln>
                <a:effectLst/>
                <a:latin typeface="+mn-lt"/>
              </a:rPr>
              <a:t>[</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 </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 Print the elements of the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1" i="0" u="none" strike="noStrike" cap="none" normalizeH="0" baseline="0" dirty="0" err="1">
                <a:ln>
                  <a:noFill/>
                </a:ln>
                <a:effectLst/>
                <a:latin typeface="+mn-lt"/>
              </a:rPr>
              <a:t>printf</a:t>
            </a:r>
            <a:r>
              <a:rPr kumimoji="0" lang="en-US" altLang="en-US" sz="2000" b="0" i="0" u="none" strike="noStrike" cap="none" normalizeH="0" baseline="0" dirty="0">
                <a:ln>
                  <a:noFill/>
                </a:ln>
                <a:effectLst/>
                <a:latin typeface="+mn-lt"/>
              </a:rPr>
              <a:t>("The elements of the array are: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1" i="0" u="none" strike="noStrike" cap="none" normalizeH="0" baseline="0" dirty="0">
                <a:ln>
                  <a:noFill/>
                </a:ln>
                <a:effectLst/>
                <a:latin typeface="+mn-lt"/>
              </a:rPr>
              <a:t>for</a:t>
            </a:r>
            <a:r>
              <a:rPr kumimoji="0" lang="en-US" altLang="en-US" sz="2000" b="0" i="0" u="none" strike="noStrike" cap="none" normalizeH="0" baseline="0" dirty="0">
                <a:ln>
                  <a:noFill/>
                </a:ln>
                <a:effectLst/>
                <a:latin typeface="+mn-lt"/>
              </a:rPr>
              <a:t> (</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 0; </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&lt; n; ++</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1" i="0" u="none" strike="noStrike" cap="none" normalizeH="0" baseline="0" dirty="0" err="1">
                <a:ln>
                  <a:noFill/>
                </a:ln>
                <a:effectLst/>
                <a:latin typeface="+mn-lt"/>
              </a:rPr>
              <a:t>printf</a:t>
            </a:r>
            <a:r>
              <a:rPr kumimoji="0" lang="en-US" altLang="en-US" sz="2000" b="0" i="0" u="none" strike="noStrike" cap="none" normalizeH="0" baseline="0" dirty="0">
                <a:ln>
                  <a:noFill/>
                </a:ln>
                <a:effectLst/>
                <a:latin typeface="+mn-lt"/>
              </a:rPr>
              <a:t>("%d, ", </a:t>
            </a:r>
            <a:r>
              <a:rPr kumimoji="0" lang="en-US" altLang="en-US" sz="2000" b="0" i="0" u="none" strike="noStrike" cap="none" normalizeH="0" baseline="0" dirty="0" err="1">
                <a:ln>
                  <a:noFill/>
                </a:ln>
                <a:effectLst/>
                <a:latin typeface="+mn-lt"/>
              </a:rPr>
              <a:t>ptr</a:t>
            </a:r>
            <a:r>
              <a:rPr kumimoji="0" lang="en-US" altLang="en-US" sz="2000" b="0" i="0" u="none" strike="noStrike" cap="none" normalizeH="0" baseline="0" dirty="0">
                <a:ln>
                  <a:noFill/>
                </a:ln>
                <a:effectLst/>
                <a:latin typeface="+mn-lt"/>
              </a:rPr>
              <a:t>[</a:t>
            </a:r>
            <a:r>
              <a:rPr kumimoji="0" lang="en-US" altLang="en-US" sz="2000" b="0" i="0" u="none" strike="noStrike" cap="none" normalizeH="0" baseline="0" dirty="0" err="1">
                <a:ln>
                  <a:noFill/>
                </a:ln>
                <a:effectLst/>
                <a:latin typeface="+mn-lt"/>
              </a:rPr>
              <a:t>i</a:t>
            </a:r>
            <a:r>
              <a:rPr kumimoji="0" lang="en-US" altLang="en-US" sz="2000" b="0" i="0" u="none" strike="noStrike" cap="none" normalizeH="0" baseline="0" dirty="0">
                <a:ln>
                  <a:noFill/>
                </a:ln>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    </a:t>
            </a:r>
            <a:r>
              <a:rPr kumimoji="0" lang="en-US" altLang="en-US" sz="2000" b="1" i="0" u="none" strike="noStrike" cap="none" normalizeH="0" baseline="0" dirty="0">
                <a:ln>
                  <a:noFill/>
                </a:ln>
                <a:effectLst/>
                <a:latin typeface="+mn-lt"/>
              </a:rPr>
              <a:t>return</a:t>
            </a:r>
            <a:r>
              <a:rPr kumimoji="0" lang="en-US" altLang="en-US" sz="2000" b="0" i="0" u="none" strike="noStrike" cap="none" normalizeH="0" baseline="0" dirty="0">
                <a:ln>
                  <a:noFill/>
                </a:ln>
                <a:effectLst/>
                <a:latin typeface="+mn-lt"/>
              </a:rPr>
              <a: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rPr>
              <a:t>}</a:t>
            </a:r>
          </a:p>
        </p:txBody>
      </p:sp>
      <p:sp>
        <p:nvSpPr>
          <p:cNvPr id="6" name="TextBox 5">
            <a:extLst>
              <a:ext uri="{FF2B5EF4-FFF2-40B4-BE49-F238E27FC236}">
                <a16:creationId xmlns:a16="http://schemas.microsoft.com/office/drawing/2014/main" id="{D1921AFD-CF5E-314A-C107-EE909E6FF8EC}"/>
              </a:ext>
            </a:extLst>
          </p:cNvPr>
          <p:cNvSpPr txBox="1"/>
          <p:nvPr/>
        </p:nvSpPr>
        <p:spPr>
          <a:xfrm>
            <a:off x="3526971" y="0"/>
            <a:ext cx="6027575" cy="584775"/>
          </a:xfrm>
          <a:prstGeom prst="rect">
            <a:avLst/>
          </a:prstGeom>
          <a:noFill/>
        </p:spPr>
        <p:txBody>
          <a:bodyPr wrap="square" rtlCol="0">
            <a:spAutoFit/>
          </a:bodyPr>
          <a:lstStyle/>
          <a:p>
            <a:r>
              <a:rPr lang="en-IN" sz="3200" dirty="0">
                <a:solidFill>
                  <a:srgbClr val="FF0000"/>
                </a:solidFill>
              </a:rPr>
              <a:t>Continue….</a:t>
            </a:r>
          </a:p>
        </p:txBody>
      </p:sp>
    </p:spTree>
    <p:extLst>
      <p:ext uri="{BB962C8B-B14F-4D97-AF65-F5344CB8AC3E}">
        <p14:creationId xmlns:p14="http://schemas.microsoft.com/office/powerpoint/2010/main" val="3587896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2F6596-254E-DF2C-244A-14D5605528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763" y="83976"/>
            <a:ext cx="11038115" cy="6578081"/>
          </a:xfrm>
        </p:spPr>
      </p:pic>
    </p:spTree>
    <p:extLst>
      <p:ext uri="{BB962C8B-B14F-4D97-AF65-F5344CB8AC3E}">
        <p14:creationId xmlns:p14="http://schemas.microsoft.com/office/powerpoint/2010/main" val="100398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D655-58D3-F8F1-8D1E-5F2AAC884A2A}"/>
              </a:ext>
            </a:extLst>
          </p:cNvPr>
          <p:cNvSpPr>
            <a:spLocks noGrp="1"/>
          </p:cNvSpPr>
          <p:nvPr>
            <p:ph type="title"/>
          </p:nvPr>
        </p:nvSpPr>
        <p:spPr>
          <a:xfrm>
            <a:off x="4320073" y="18256"/>
            <a:ext cx="6643396" cy="662782"/>
          </a:xfrm>
        </p:spPr>
        <p:txBody>
          <a:bodyPr>
            <a:normAutofit fontScale="90000"/>
          </a:bodyPr>
          <a:lstStyle/>
          <a:p>
            <a:pPr algn="ctr"/>
            <a:r>
              <a:rPr lang="en-IN" b="1" dirty="0"/>
              <a:t>EXAMPLE:</a:t>
            </a:r>
          </a:p>
        </p:txBody>
      </p:sp>
      <p:sp>
        <p:nvSpPr>
          <p:cNvPr id="4" name="Rectangle 2">
            <a:extLst>
              <a:ext uri="{FF2B5EF4-FFF2-40B4-BE49-F238E27FC236}">
                <a16:creationId xmlns:a16="http://schemas.microsoft.com/office/drawing/2014/main" id="{465E535C-11EF-AF38-7731-5F657D98F01E}"/>
              </a:ext>
            </a:extLst>
          </p:cNvPr>
          <p:cNvSpPr>
            <a:spLocks noGrp="1" noChangeArrowheads="1"/>
          </p:cNvSpPr>
          <p:nvPr>
            <p:ph idx="1"/>
          </p:nvPr>
        </p:nvSpPr>
        <p:spPr bwMode="auto">
          <a:xfrm>
            <a:off x="158620" y="-1876980"/>
            <a:ext cx="11736355" cy="10673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buNone/>
            </a:pPr>
            <a:r>
              <a:rPr lang="en-IN" sz="2400" b="0" dirty="0">
                <a:effectLst/>
                <a:cs typeface="Arial" panose="020B0604020202020204" pitchFamily="34" charset="0"/>
              </a:rPr>
              <a:t>/</a:t>
            </a:r>
          </a:p>
          <a:p>
            <a:pPr marL="0" indent="0">
              <a:buNone/>
            </a:pPr>
            <a:endParaRPr lang="en-IN" sz="2400" dirty="0">
              <a:cs typeface="Arial" panose="020B0604020202020204" pitchFamily="34" charset="0"/>
            </a:endParaRPr>
          </a:p>
          <a:p>
            <a:pPr marL="0" indent="0">
              <a:buNone/>
            </a:pPr>
            <a:endParaRPr lang="en-IN" sz="2400" b="0" dirty="0">
              <a:effectLst/>
              <a:cs typeface="Arial" panose="020B0604020202020204" pitchFamily="34" charset="0"/>
            </a:endParaRPr>
          </a:p>
          <a:p>
            <a:pPr marL="0" indent="0">
              <a:buNone/>
            </a:pPr>
            <a:endParaRPr lang="en-IN" sz="2400" dirty="0">
              <a:cs typeface="Arial" panose="020B0604020202020204" pitchFamily="34" charset="0"/>
            </a:endParaRPr>
          </a:p>
          <a:p>
            <a:pPr marL="0" indent="0">
              <a:buNone/>
            </a:pPr>
            <a:endParaRPr lang="en-IN" sz="2400" b="0" dirty="0">
              <a:effectLst/>
              <a:cs typeface="Arial" panose="020B0604020202020204" pitchFamily="34" charset="0"/>
            </a:endParaRPr>
          </a:p>
          <a:p>
            <a:pPr marL="0" indent="0">
              <a:buNone/>
            </a:pPr>
            <a:endParaRPr lang="en-IN" sz="2400" dirty="0">
              <a:cs typeface="Arial" panose="020B0604020202020204" pitchFamily="34" charset="0"/>
            </a:endParaRPr>
          </a:p>
          <a:p>
            <a:pPr marL="0" indent="0">
              <a:buNone/>
            </a:pPr>
            <a:r>
              <a:rPr lang="en-IN" sz="2400" b="0" dirty="0">
                <a:effectLst/>
                <a:cs typeface="Arial" panose="020B0604020202020204" pitchFamily="34" charset="0"/>
              </a:rPr>
              <a:t>#include &lt;</a:t>
            </a:r>
            <a:r>
              <a:rPr lang="en-IN" sz="2400" b="0" dirty="0" err="1">
                <a:effectLst/>
                <a:cs typeface="Arial" panose="020B0604020202020204" pitchFamily="34" charset="0"/>
              </a:rPr>
              <a:t>stdio.h</a:t>
            </a:r>
            <a:r>
              <a:rPr lang="en-IN" sz="2400" b="0" dirty="0">
                <a:effectLst/>
                <a:cs typeface="Arial" panose="020B0604020202020204" pitchFamily="34" charset="0"/>
              </a:rPr>
              <a:t>&gt;</a:t>
            </a:r>
          </a:p>
          <a:p>
            <a:pPr marL="0" indent="0">
              <a:buNone/>
            </a:pPr>
            <a:br>
              <a:rPr lang="en-IN" sz="2400" b="0" dirty="0">
                <a:effectLst/>
                <a:cs typeface="Arial" panose="020B0604020202020204" pitchFamily="34" charset="0"/>
              </a:rPr>
            </a:br>
            <a:r>
              <a:rPr lang="en-IN" sz="2400" b="0" dirty="0">
                <a:effectLst/>
                <a:cs typeface="Arial" panose="020B0604020202020204" pitchFamily="34" charset="0"/>
              </a:rPr>
              <a:t>void pointer()</a:t>
            </a:r>
          </a:p>
          <a:p>
            <a:pPr marL="0" indent="0">
              <a:buNone/>
            </a:pPr>
            <a:r>
              <a:rPr lang="en-IN" sz="2400" b="0" dirty="0">
                <a:effectLst/>
                <a:cs typeface="Arial" panose="020B0604020202020204" pitchFamily="34" charset="0"/>
              </a:rPr>
              <a:t>{</a:t>
            </a:r>
          </a:p>
          <a:p>
            <a:pPr marL="0" indent="0">
              <a:buNone/>
            </a:pPr>
            <a:r>
              <a:rPr lang="en-IN" sz="2400" b="0" dirty="0">
                <a:effectLst/>
                <a:cs typeface="Arial" panose="020B0604020202020204" pitchFamily="34" charset="0"/>
              </a:rPr>
              <a:t>    int var = 10;</a:t>
            </a:r>
          </a:p>
          <a:p>
            <a:pPr marL="0" indent="0">
              <a:buNone/>
            </a:pPr>
            <a:br>
              <a:rPr lang="en-IN" sz="2400" b="0" dirty="0">
                <a:effectLst/>
                <a:cs typeface="Arial" panose="020B0604020202020204" pitchFamily="34" charset="0"/>
              </a:rPr>
            </a:br>
            <a:r>
              <a:rPr lang="en-IN" sz="2400" b="0" dirty="0">
                <a:effectLst/>
                <a:cs typeface="Arial" panose="020B0604020202020204" pitchFamily="34" charset="0"/>
              </a:rPr>
              <a:t>    // declare pointer variable</a:t>
            </a:r>
          </a:p>
          <a:p>
            <a:pPr marL="0" indent="0">
              <a:buNone/>
            </a:pPr>
            <a:r>
              <a:rPr lang="en-IN" sz="2400" b="0" dirty="0">
                <a:effectLst/>
                <a:cs typeface="Arial" panose="020B0604020202020204" pitchFamily="34" charset="0"/>
              </a:rPr>
              <a:t>    int* </a:t>
            </a:r>
            <a:r>
              <a:rPr lang="en-IN" sz="2400" b="0" dirty="0" err="1">
                <a:effectLst/>
                <a:cs typeface="Arial" panose="020B0604020202020204" pitchFamily="34" charset="0"/>
              </a:rPr>
              <a:t>ptr</a:t>
            </a:r>
            <a:r>
              <a:rPr lang="en-IN" sz="2400" b="0" dirty="0">
                <a:effectLst/>
                <a:cs typeface="Arial" panose="020B0604020202020204" pitchFamily="34" charset="0"/>
              </a:rPr>
              <a:t>;</a:t>
            </a:r>
          </a:p>
          <a:p>
            <a:pPr marL="0" indent="0">
              <a:buNone/>
            </a:pPr>
            <a:r>
              <a:rPr lang="en-IN" sz="2400" b="0" dirty="0">
                <a:effectLst/>
                <a:cs typeface="Arial" panose="020B0604020202020204" pitchFamily="34" charset="0"/>
              </a:rPr>
              <a:t>    </a:t>
            </a:r>
            <a:r>
              <a:rPr lang="en-IN" sz="2400" b="0" dirty="0" err="1">
                <a:effectLst/>
                <a:cs typeface="Arial" panose="020B0604020202020204" pitchFamily="34" charset="0"/>
              </a:rPr>
              <a:t>ptr</a:t>
            </a:r>
            <a:r>
              <a:rPr lang="en-IN" sz="2400" b="0" dirty="0">
                <a:effectLst/>
                <a:cs typeface="Arial" panose="020B0604020202020204" pitchFamily="34" charset="0"/>
              </a:rPr>
              <a:t> = &amp;var;</a:t>
            </a:r>
          </a:p>
          <a:p>
            <a:pPr marL="0" indent="0">
              <a:buNone/>
            </a:pPr>
            <a:r>
              <a:rPr lang="en-IN" sz="2400" b="0" dirty="0">
                <a:effectLst/>
                <a:cs typeface="Arial" panose="020B0604020202020204" pitchFamily="34" charset="0"/>
              </a:rPr>
              <a:t>    </a:t>
            </a:r>
            <a:r>
              <a:rPr lang="en-IN" sz="2400" b="0" dirty="0" err="1">
                <a:effectLst/>
                <a:cs typeface="Arial" panose="020B0604020202020204" pitchFamily="34" charset="0"/>
              </a:rPr>
              <a:t>printf</a:t>
            </a:r>
            <a:r>
              <a:rPr lang="en-IN" sz="2400" b="0" dirty="0">
                <a:effectLst/>
                <a:cs typeface="Arial" panose="020B0604020202020204" pitchFamily="34" charset="0"/>
              </a:rPr>
              <a:t>("memory address of var at </a:t>
            </a:r>
            <a:r>
              <a:rPr lang="en-IN" sz="2400" b="0" dirty="0" err="1">
                <a:effectLst/>
                <a:cs typeface="Arial" panose="020B0604020202020204" pitchFamily="34" charset="0"/>
              </a:rPr>
              <a:t>ptr</a:t>
            </a:r>
            <a:r>
              <a:rPr lang="en-IN" sz="2400" b="0" dirty="0">
                <a:effectLst/>
                <a:cs typeface="Arial" panose="020B0604020202020204" pitchFamily="34" charset="0"/>
              </a:rPr>
              <a:t> = %p \n",</a:t>
            </a:r>
            <a:r>
              <a:rPr lang="en-IN" sz="2400" b="0" dirty="0" err="1">
                <a:effectLst/>
                <a:cs typeface="Arial" panose="020B0604020202020204" pitchFamily="34" charset="0"/>
              </a:rPr>
              <a:t>ptr</a:t>
            </a:r>
            <a:r>
              <a:rPr lang="en-IN" sz="2400" b="0" dirty="0">
                <a:effectLst/>
                <a:cs typeface="Arial" panose="020B0604020202020204" pitchFamily="34" charset="0"/>
              </a:rPr>
              <a:t>);</a:t>
            </a:r>
          </a:p>
          <a:p>
            <a:pPr marL="0" indent="0">
              <a:buNone/>
            </a:pPr>
            <a:r>
              <a:rPr lang="en-IN" sz="2400" b="0" dirty="0">
                <a:effectLst/>
                <a:cs typeface="Arial" panose="020B0604020202020204" pitchFamily="34" charset="0"/>
              </a:rPr>
              <a:t>    </a:t>
            </a:r>
            <a:r>
              <a:rPr lang="en-IN" sz="2400" b="0" dirty="0" err="1">
                <a:effectLst/>
                <a:cs typeface="Arial" panose="020B0604020202020204" pitchFamily="34" charset="0"/>
              </a:rPr>
              <a:t>printf</a:t>
            </a:r>
            <a:r>
              <a:rPr lang="en-IN" sz="2400" b="0" dirty="0">
                <a:effectLst/>
                <a:cs typeface="Arial" panose="020B0604020202020204" pitchFamily="34" charset="0"/>
              </a:rPr>
              <a:t>("Value at var = %d \n", var);</a:t>
            </a:r>
          </a:p>
          <a:p>
            <a:pPr marL="0" indent="0">
              <a:buNone/>
            </a:pPr>
            <a:r>
              <a:rPr lang="en-IN" sz="2400" b="0" dirty="0">
                <a:effectLst/>
                <a:cs typeface="Arial" panose="020B0604020202020204" pitchFamily="34" charset="0"/>
              </a:rPr>
              <a:t>    </a:t>
            </a:r>
            <a:r>
              <a:rPr lang="en-IN" sz="2400" b="0" dirty="0" err="1">
                <a:effectLst/>
                <a:cs typeface="Arial" panose="020B0604020202020204" pitchFamily="34" charset="0"/>
              </a:rPr>
              <a:t>printf</a:t>
            </a:r>
            <a:r>
              <a:rPr lang="en-IN" sz="2400" b="0" dirty="0">
                <a:effectLst/>
                <a:cs typeface="Arial" panose="020B0604020202020204" pitchFamily="34" charset="0"/>
              </a:rPr>
              <a:t>("pointer par jo address stored </a:t>
            </a:r>
            <a:r>
              <a:rPr lang="en-IN" sz="2400" b="0" dirty="0" err="1">
                <a:effectLst/>
                <a:cs typeface="Arial" panose="020B0604020202020204" pitchFamily="34" charset="0"/>
              </a:rPr>
              <a:t>hai</a:t>
            </a:r>
            <a:r>
              <a:rPr lang="en-IN" sz="2400" b="0" dirty="0">
                <a:effectLst/>
                <a:cs typeface="Arial" panose="020B0604020202020204" pitchFamily="34" charset="0"/>
              </a:rPr>
              <a:t> </a:t>
            </a:r>
            <a:r>
              <a:rPr lang="en-IN" sz="2400" b="0" dirty="0" err="1">
                <a:effectLst/>
                <a:cs typeface="Arial" panose="020B0604020202020204" pitchFamily="34" charset="0"/>
              </a:rPr>
              <a:t>uski</a:t>
            </a:r>
            <a:r>
              <a:rPr lang="en-IN" sz="2400" b="0" dirty="0">
                <a:effectLst/>
                <a:cs typeface="Arial" panose="020B0604020202020204" pitchFamily="34" charset="0"/>
              </a:rPr>
              <a:t> value</a:t>
            </a:r>
            <a:r>
              <a:rPr lang="en-IN" sz="2400" dirty="0">
                <a:cs typeface="Arial" panose="020B0604020202020204" pitchFamily="34" charset="0"/>
              </a:rPr>
              <a:t>(value at *</a:t>
            </a:r>
            <a:r>
              <a:rPr lang="en-IN" sz="2400" dirty="0" err="1">
                <a:cs typeface="Arial" panose="020B0604020202020204" pitchFamily="34" charset="0"/>
              </a:rPr>
              <a:t>ptr</a:t>
            </a:r>
            <a:r>
              <a:rPr lang="en-IN" sz="2400" dirty="0">
                <a:cs typeface="Arial" panose="020B0604020202020204" pitchFamily="34" charset="0"/>
              </a:rPr>
              <a:t>)</a:t>
            </a:r>
            <a:r>
              <a:rPr lang="en-IN" sz="2400" b="0" dirty="0">
                <a:effectLst/>
                <a:cs typeface="Arial" panose="020B0604020202020204" pitchFamily="34" charset="0"/>
              </a:rPr>
              <a:t> = %d \n", *</a:t>
            </a:r>
            <a:r>
              <a:rPr lang="en-IN" sz="2400" b="0" dirty="0" err="1">
                <a:effectLst/>
                <a:cs typeface="Arial" panose="020B0604020202020204" pitchFamily="34" charset="0"/>
              </a:rPr>
              <a:t>ptr</a:t>
            </a:r>
            <a:r>
              <a:rPr lang="en-IN" sz="2400" b="0" dirty="0">
                <a:effectLst/>
                <a:cs typeface="Arial" panose="020B0604020202020204" pitchFamily="34" charset="0"/>
              </a:rPr>
              <a:t>);</a:t>
            </a:r>
          </a:p>
          <a:p>
            <a:pPr marL="0" indent="0">
              <a:buNone/>
            </a:pPr>
            <a:r>
              <a:rPr lang="en-IN" sz="2400" b="0" dirty="0">
                <a:effectLst/>
                <a:cs typeface="Arial" panose="020B0604020202020204" pitchFamily="34" charset="0"/>
              </a:rPr>
              <a:t>    </a:t>
            </a:r>
            <a:r>
              <a:rPr lang="en-IN" sz="2400" b="0" dirty="0" err="1">
                <a:effectLst/>
                <a:cs typeface="Arial" panose="020B0604020202020204" pitchFamily="34" charset="0"/>
              </a:rPr>
              <a:t>printf</a:t>
            </a:r>
            <a:r>
              <a:rPr lang="en-IN" sz="2400" b="0" dirty="0">
                <a:effectLst/>
                <a:cs typeface="Arial" panose="020B0604020202020204" pitchFamily="34" charset="0"/>
              </a:rPr>
              <a:t>("address of pointer p = %p \n", &amp;</a:t>
            </a:r>
            <a:r>
              <a:rPr lang="en-IN" sz="2400" b="0" dirty="0" err="1">
                <a:effectLst/>
                <a:cs typeface="Arial" panose="020B0604020202020204" pitchFamily="34" charset="0"/>
              </a:rPr>
              <a:t>ptr</a:t>
            </a:r>
            <a:r>
              <a:rPr lang="en-IN" sz="2400" b="0" dirty="0">
                <a:effectLst/>
                <a:cs typeface="Arial" panose="020B0604020202020204" pitchFamily="34" charset="0"/>
              </a:rPr>
              <a:t>);</a:t>
            </a:r>
          </a:p>
          <a:p>
            <a:pPr marL="0" indent="0">
              <a:buNone/>
            </a:pPr>
            <a:r>
              <a:rPr lang="en-IN" sz="2400" b="0" dirty="0">
                <a:effectLst/>
                <a:cs typeface="Arial" panose="020B0604020202020204" pitchFamily="34" charset="0"/>
              </a:rPr>
              <a:t>}</a:t>
            </a:r>
          </a:p>
          <a:p>
            <a:pPr marL="0" indent="0">
              <a:buNone/>
            </a:pPr>
            <a:endParaRPr lang="en-IN" sz="2400" dirty="0">
              <a:cs typeface="Arial" panose="020B0604020202020204" pitchFamily="34" charset="0"/>
            </a:endParaRPr>
          </a:p>
          <a:p>
            <a:pPr marL="0" indent="0">
              <a:buNone/>
            </a:pPr>
            <a:r>
              <a:rPr lang="en-IN" sz="2400" b="0" dirty="0">
                <a:effectLst/>
                <a:cs typeface="Arial" panose="020B0604020202020204" pitchFamily="34" charset="0"/>
              </a:rPr>
              <a:t>int main()</a:t>
            </a:r>
          </a:p>
          <a:p>
            <a:pPr marL="0" indent="0">
              <a:buNone/>
            </a:pPr>
            <a:r>
              <a:rPr lang="en-IN" sz="2400" b="0" dirty="0">
                <a:effectLst/>
                <a:cs typeface="Arial" panose="020B0604020202020204" pitchFamily="34" charset="0"/>
              </a:rPr>
              <a:t>{</a:t>
            </a:r>
          </a:p>
          <a:p>
            <a:pPr marL="0" indent="0">
              <a:buNone/>
            </a:pPr>
            <a:r>
              <a:rPr lang="en-IN" sz="2400" b="0" dirty="0">
                <a:effectLst/>
                <a:cs typeface="Arial" panose="020B0604020202020204" pitchFamily="34" charset="0"/>
              </a:rPr>
              <a:t>    pointer();</a:t>
            </a:r>
          </a:p>
          <a:p>
            <a:pPr marL="0" indent="0">
              <a:buNone/>
            </a:pPr>
            <a:r>
              <a:rPr lang="en-IN" sz="2400" b="0" dirty="0">
                <a:effectLst/>
                <a:cs typeface="Arial" panose="020B0604020202020204" pitchFamily="34" charset="0"/>
              </a:rPr>
              <a:t>    return 0;</a:t>
            </a:r>
          </a:p>
          <a:p>
            <a:pPr marL="0" indent="0">
              <a:buNone/>
            </a:pPr>
            <a:r>
              <a:rPr lang="en-IN" sz="2400" b="0" dirty="0">
                <a:effectLst/>
                <a:cs typeface="Arial" panose="020B0604020202020204" pitchFamily="34" charset="0"/>
              </a:rPr>
              <a:t>}</a:t>
            </a:r>
          </a:p>
          <a:p>
            <a:pPr marL="0" indent="0">
              <a:buNone/>
            </a:pPr>
            <a:br>
              <a:rPr lang="en-IN" sz="2400" b="0" dirty="0">
                <a:effectLst/>
                <a:cs typeface="Arial" panose="020B0604020202020204" pitchFamily="34" charset="0"/>
              </a:rPr>
            </a:br>
            <a:endParaRPr lang="en-IN" sz="2400" b="0" dirty="0">
              <a:effectLst/>
              <a:cs typeface="Arial" panose="020B0604020202020204" pitchFamily="34" charset="0"/>
            </a:endParaRPr>
          </a:p>
          <a:p>
            <a:pPr marL="0" indent="0">
              <a:buNone/>
            </a:pPr>
            <a:br>
              <a:rPr lang="en-IN" sz="2400" b="0" dirty="0">
                <a:effectLst/>
                <a:cs typeface="Arial" panose="020B0604020202020204" pitchFamily="34" charset="0"/>
              </a:rPr>
            </a:br>
            <a:endParaRPr lang="en-IN" sz="2400" b="0" dirty="0">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cs typeface="Arial" panose="020B0604020202020204" pitchFamily="34" charset="0"/>
            </a:endParaRPr>
          </a:p>
        </p:txBody>
      </p:sp>
      <p:pic>
        <p:nvPicPr>
          <p:cNvPr id="6" name="Picture 5">
            <a:extLst>
              <a:ext uri="{FF2B5EF4-FFF2-40B4-BE49-F238E27FC236}">
                <a16:creationId xmlns:a16="http://schemas.microsoft.com/office/drawing/2014/main" id="{4E6C686E-6765-2237-92FA-9FB8C2517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688" y="4870580"/>
            <a:ext cx="6081287" cy="1856312"/>
          </a:xfrm>
          <a:prstGeom prst="rect">
            <a:avLst/>
          </a:prstGeom>
        </p:spPr>
      </p:pic>
    </p:spTree>
    <p:extLst>
      <p:ext uri="{BB962C8B-B14F-4D97-AF65-F5344CB8AC3E}">
        <p14:creationId xmlns:p14="http://schemas.microsoft.com/office/powerpoint/2010/main" val="176127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63C44A3-CD35-0016-1531-E37D3AFBADE5}"/>
              </a:ext>
            </a:extLst>
          </p:cNvPr>
          <p:cNvSpPr>
            <a:spLocks noGrp="1" noChangeArrowheads="1"/>
          </p:cNvSpPr>
          <p:nvPr>
            <p:ph idx="1"/>
          </p:nvPr>
        </p:nvSpPr>
        <p:spPr bwMode="auto">
          <a:xfrm>
            <a:off x="65314" y="14721"/>
            <a:ext cx="12126686" cy="667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3200" b="1" i="0" u="sng" strike="noStrike" cap="none" normalizeH="0" baseline="0" dirty="0">
                <a:ln>
                  <a:noFill/>
                </a:ln>
                <a:solidFill>
                  <a:srgbClr val="374151"/>
                </a:solidFill>
                <a:effectLst>
                  <a:outerShdw blurRad="38100" dist="38100" dir="2700000" algn="tl">
                    <a:srgbClr val="000000">
                      <a:alpha val="43137"/>
                    </a:srgbClr>
                  </a:outerShdw>
                </a:effectLst>
              </a:rPr>
              <a:t>USES OF POINTERS</a:t>
            </a:r>
          </a:p>
          <a:p>
            <a:pPr marR="0" lvl="0" algn="l" defTabSz="914400" rtl="0" eaLnBrk="0" fontAlgn="base" latinLnBrk="0" hangingPunct="0">
              <a:lnSpc>
                <a:spcPct val="100000"/>
              </a:lnSpc>
              <a:spcBef>
                <a:spcPct val="0"/>
              </a:spcBef>
              <a:spcAft>
                <a:spcPct val="0"/>
              </a:spcAft>
              <a:buClrTx/>
              <a:buSzTx/>
              <a:tabLst/>
            </a:pPr>
            <a:endParaRPr lang="en-US" altLang="en-US" sz="2000" b="1" dirty="0">
              <a:solidFill>
                <a:srgbClr val="374151"/>
              </a:solidFill>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374151"/>
                </a:solidFill>
                <a:effectLst/>
              </a:rPr>
              <a:t>Dynamic Memory Allocation:</a:t>
            </a:r>
            <a:endParaRPr kumimoji="0" lang="en-US" altLang="en-US" sz="2000" b="0" i="0" u="none" strike="noStrike" cap="none" normalizeH="0" baseline="0" dirty="0">
              <a:ln>
                <a:noFill/>
              </a:ln>
              <a:solidFill>
                <a:srgbClr val="374151"/>
              </a:solidFill>
              <a:effectLst/>
            </a:endParaRP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74151"/>
                </a:solidFill>
                <a:effectLst/>
              </a:rPr>
              <a:t>Pointers allow dynamic memory allocation using functions like </a:t>
            </a:r>
            <a:r>
              <a:rPr kumimoji="0" lang="en-US" altLang="en-US" sz="2000" b="1" i="0" u="none" strike="noStrike" cap="none" normalizeH="0" baseline="0" dirty="0">
                <a:ln>
                  <a:noFill/>
                </a:ln>
                <a:solidFill>
                  <a:srgbClr val="374151"/>
                </a:solidFill>
                <a:effectLst/>
              </a:rPr>
              <a:t>malloc</a:t>
            </a:r>
            <a:r>
              <a:rPr kumimoji="0" lang="en-US" altLang="en-US" sz="2000" b="0" i="0" u="none" strike="noStrike" cap="none" normalizeH="0" baseline="0" dirty="0">
                <a:ln>
                  <a:noFill/>
                </a:ln>
                <a:solidFill>
                  <a:srgbClr val="374151"/>
                </a:solidFill>
                <a:effectLst/>
              </a:rPr>
              <a:t>, </a:t>
            </a:r>
            <a:r>
              <a:rPr kumimoji="0" lang="en-US" altLang="en-US" sz="2000" b="1" i="0" u="none" strike="noStrike" cap="none" normalizeH="0" baseline="0" dirty="0" err="1">
                <a:ln>
                  <a:noFill/>
                </a:ln>
                <a:solidFill>
                  <a:srgbClr val="374151"/>
                </a:solidFill>
                <a:effectLst/>
              </a:rPr>
              <a:t>calloc</a:t>
            </a:r>
            <a:r>
              <a:rPr kumimoji="0" lang="en-US" altLang="en-US" sz="2000" b="0" i="0" u="none" strike="noStrike" cap="none" normalizeH="0" baseline="0" dirty="0">
                <a:ln>
                  <a:noFill/>
                </a:ln>
                <a:solidFill>
                  <a:srgbClr val="374151"/>
                </a:solidFill>
                <a:effectLst/>
              </a:rPr>
              <a:t>, </a:t>
            </a:r>
            <a:r>
              <a:rPr kumimoji="0" lang="en-US" altLang="en-US" sz="2000" b="1" i="0" u="none" strike="noStrike" cap="none" normalizeH="0" baseline="0" dirty="0" err="1">
                <a:ln>
                  <a:noFill/>
                </a:ln>
                <a:solidFill>
                  <a:srgbClr val="374151"/>
                </a:solidFill>
                <a:effectLst/>
              </a:rPr>
              <a:t>realloc</a:t>
            </a:r>
            <a:r>
              <a:rPr kumimoji="0" lang="en-US" altLang="en-US" sz="2000" b="0" i="0" u="none" strike="noStrike" cap="none" normalizeH="0" baseline="0" dirty="0">
                <a:ln>
                  <a:noFill/>
                </a:ln>
                <a:solidFill>
                  <a:srgbClr val="374151"/>
                </a:solidFill>
                <a:effectLst/>
              </a:rPr>
              <a:t>, and </a:t>
            </a:r>
            <a:r>
              <a:rPr kumimoji="0" lang="en-US" altLang="en-US" sz="2000" b="1" i="0" u="none" strike="noStrike" cap="none" normalizeH="0" baseline="0" dirty="0">
                <a:ln>
                  <a:noFill/>
                </a:ln>
                <a:solidFill>
                  <a:srgbClr val="374151"/>
                </a:solidFill>
                <a:effectLst/>
              </a:rPr>
              <a:t>free</a:t>
            </a:r>
            <a:r>
              <a:rPr kumimoji="0" lang="en-US" altLang="en-US" sz="2000" b="0" i="0" u="none" strike="noStrike" cap="none" normalizeH="0" baseline="0" dirty="0">
                <a:ln>
                  <a:noFill/>
                </a:ln>
                <a:solidFill>
                  <a:srgbClr val="374151"/>
                </a:solidFill>
                <a:effectLst/>
              </a:rPr>
              <a:t>. This is particularly useful when you need to allocate memory at runtime and release it when it is no longer needed.</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374151"/>
                </a:solidFill>
                <a:effectLst/>
              </a:rPr>
              <a:t>Efficient Parameter Passing:</a:t>
            </a:r>
            <a:endParaRPr kumimoji="0" lang="en-US" altLang="en-US" sz="2000" b="0" i="0" u="none" strike="noStrike" cap="none" normalizeH="0" baseline="0" dirty="0">
              <a:ln>
                <a:noFill/>
              </a:ln>
              <a:solidFill>
                <a:srgbClr val="374151"/>
              </a:solidFill>
              <a:effectLst/>
            </a:endParaRP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74151"/>
                </a:solidFill>
                <a:effectLst/>
              </a:rPr>
              <a:t>Passing a pointer to a function instead of passing the actual data can be more efficient, especially for large data structures. This avoids the overhead of copying the entire data and allows functions to modify the original data directly.</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374151"/>
                </a:solidFill>
                <a:effectLst/>
              </a:rPr>
              <a:t>Arrays and Strings:</a:t>
            </a:r>
            <a:endParaRPr kumimoji="0" lang="en-US" altLang="en-US" sz="2000" b="0" i="0" u="none" strike="noStrike" cap="none" normalizeH="0" baseline="0" dirty="0">
              <a:ln>
                <a:noFill/>
              </a:ln>
              <a:solidFill>
                <a:srgbClr val="374151"/>
              </a:solidFill>
              <a:effectLst/>
            </a:endParaRP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74151"/>
                </a:solidFill>
                <a:effectLst/>
              </a:rPr>
              <a:t>Pointers are extensively used with arrays and strings in C. An array name itself is a constant pointer to the first element of the array. Pointers facilitate easy traversal and manipulation of array elements.</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374151"/>
                </a:solidFill>
                <a:effectLst/>
              </a:rPr>
              <a:t>Dynamic Data Structures:</a:t>
            </a:r>
            <a:endParaRPr kumimoji="0" lang="en-US" altLang="en-US" sz="2000" b="0" i="0" u="none" strike="noStrike" cap="none" normalizeH="0" baseline="0" dirty="0">
              <a:ln>
                <a:noFill/>
              </a:ln>
              <a:solidFill>
                <a:srgbClr val="374151"/>
              </a:solidFill>
              <a:effectLst/>
            </a:endParaRP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74151"/>
                </a:solidFill>
                <a:effectLst/>
              </a:rPr>
              <a:t>Pointers are essential for implementing dynamic data structures such as linked lists, trees, and graphs. These data structures can grow or shrink at runtime, and pointers are crucial for managing the connections between elements.</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374151"/>
                </a:solidFill>
                <a:effectLst/>
              </a:rPr>
              <a:t>Function Pointers:</a:t>
            </a:r>
            <a:endParaRPr kumimoji="0" lang="en-US" altLang="en-US" sz="2000" b="0" i="0" u="none" strike="noStrike" cap="none" normalizeH="0" baseline="0" dirty="0">
              <a:ln>
                <a:noFill/>
              </a:ln>
              <a:solidFill>
                <a:srgbClr val="374151"/>
              </a:solidFill>
              <a:effectLst/>
            </a:endParaRPr>
          </a:p>
          <a:p>
            <a:pPr marR="0" lvl="1"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374151"/>
                </a:solidFill>
                <a:effectLst/>
              </a:rPr>
              <a:t>C supports function pointers, which allow you to create arrays of functions, pass functions as arguments to other functions, and implement callback mechanisms.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63443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181D33-A1D2-107A-B03D-7E84A2722BCC}"/>
              </a:ext>
            </a:extLst>
          </p:cNvPr>
          <p:cNvSpPr>
            <a:spLocks noGrp="1"/>
          </p:cNvSpPr>
          <p:nvPr>
            <p:ph idx="1"/>
          </p:nvPr>
        </p:nvSpPr>
        <p:spPr>
          <a:xfrm>
            <a:off x="259702" y="136783"/>
            <a:ext cx="11814109" cy="664657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200" b="1" i="0" u="none" strike="noStrike" cap="none" normalizeH="0" baseline="0" dirty="0">
                <a:ln>
                  <a:noFill/>
                </a:ln>
                <a:solidFill>
                  <a:srgbClr val="374151"/>
                </a:solidFill>
                <a:effectLst/>
              </a:rPr>
              <a:t>Pointer Arithmetic:</a:t>
            </a:r>
            <a:endParaRPr kumimoji="0" lang="en-US" altLang="en-US" sz="2200" b="0" i="0" u="none" strike="noStrike" cap="none" normalizeH="0" baseline="0" dirty="0">
              <a:ln>
                <a:noFill/>
              </a:ln>
              <a:solidFill>
                <a:srgbClr val="37415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374151"/>
                </a:solidFill>
                <a:effectLst/>
              </a:rPr>
              <a:t>Pointers support arithmetic operations like addition and subtraction. This allows for efficient traversal of arrays and data structures, as well as performing complex manipulations with memory addresses.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200" b="1" i="0" u="none" strike="noStrike" cap="none" normalizeH="0" baseline="0" dirty="0">
                <a:ln>
                  <a:noFill/>
                </a:ln>
                <a:solidFill>
                  <a:srgbClr val="374151"/>
                </a:solidFill>
                <a:effectLst/>
              </a:rPr>
              <a:t>Accessing Hardware and Memory-Mapped Devices:</a:t>
            </a:r>
            <a:endParaRPr kumimoji="0" lang="en-US" altLang="en-US" sz="2200" b="0" i="0" u="none" strike="noStrike" cap="none" normalizeH="0" baseline="0" dirty="0">
              <a:ln>
                <a:noFill/>
              </a:ln>
              <a:solidFill>
                <a:srgbClr val="37415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374151"/>
                </a:solidFill>
                <a:effectLst/>
              </a:rPr>
              <a:t>Pointers are often used in low-level programming, such as accessing hardware registers or interacting with memory-mapped devices, where direct memory manipulation is required.</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200" b="1" i="0" u="none" strike="noStrike" cap="none" normalizeH="0" baseline="0" dirty="0">
                <a:ln>
                  <a:noFill/>
                </a:ln>
                <a:solidFill>
                  <a:srgbClr val="374151"/>
                </a:solidFill>
                <a:effectLst/>
              </a:rPr>
              <a:t>Efficient String Manipulation:</a:t>
            </a:r>
            <a:endParaRPr kumimoji="0" lang="en-US" altLang="en-US" sz="2200" b="0" i="0" u="none" strike="noStrike" cap="none" normalizeH="0" baseline="0" dirty="0">
              <a:ln>
                <a:noFill/>
              </a:ln>
              <a:solidFill>
                <a:srgbClr val="37415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374151"/>
                </a:solidFill>
                <a:effectLst/>
              </a:rPr>
              <a:t>Pointers are commonly used for efficient string manipulation. Functions from the standard library, such as </a:t>
            </a:r>
            <a:r>
              <a:rPr kumimoji="0" lang="en-US" altLang="en-US" sz="2200" b="1" i="0" u="none" strike="noStrike" cap="none" normalizeH="0" baseline="0" dirty="0" err="1">
                <a:ln>
                  <a:noFill/>
                </a:ln>
                <a:solidFill>
                  <a:srgbClr val="374151"/>
                </a:solidFill>
                <a:effectLst/>
              </a:rPr>
              <a:t>strcpy</a:t>
            </a:r>
            <a:r>
              <a:rPr kumimoji="0" lang="en-US" altLang="en-US" sz="2200" b="0" i="0" u="none" strike="noStrike" cap="none" normalizeH="0" baseline="0" dirty="0">
                <a:ln>
                  <a:noFill/>
                </a:ln>
                <a:solidFill>
                  <a:srgbClr val="374151"/>
                </a:solidFill>
                <a:effectLst/>
              </a:rPr>
              <a:t>, </a:t>
            </a:r>
            <a:r>
              <a:rPr kumimoji="0" lang="en-US" altLang="en-US" sz="2200" b="1" i="0" u="none" strike="noStrike" cap="none" normalizeH="0" baseline="0" dirty="0" err="1">
                <a:ln>
                  <a:noFill/>
                </a:ln>
                <a:solidFill>
                  <a:srgbClr val="374151"/>
                </a:solidFill>
                <a:effectLst/>
              </a:rPr>
              <a:t>strcat</a:t>
            </a:r>
            <a:r>
              <a:rPr kumimoji="0" lang="en-US" altLang="en-US" sz="2200" b="0" i="0" u="none" strike="noStrike" cap="none" normalizeH="0" baseline="0" dirty="0">
                <a:ln>
                  <a:noFill/>
                </a:ln>
                <a:solidFill>
                  <a:srgbClr val="374151"/>
                </a:solidFill>
                <a:effectLst/>
              </a:rPr>
              <a:t>, and </a:t>
            </a:r>
            <a:r>
              <a:rPr kumimoji="0" lang="en-US" altLang="en-US" sz="2200" b="1" i="0" u="none" strike="noStrike" cap="none" normalizeH="0" baseline="0" dirty="0" err="1">
                <a:ln>
                  <a:noFill/>
                </a:ln>
                <a:solidFill>
                  <a:srgbClr val="374151"/>
                </a:solidFill>
                <a:effectLst/>
              </a:rPr>
              <a:t>strlen</a:t>
            </a:r>
            <a:r>
              <a:rPr kumimoji="0" lang="en-US" altLang="en-US" sz="2200" b="0" i="0" u="none" strike="noStrike" cap="none" normalizeH="0" baseline="0" dirty="0">
                <a:ln>
                  <a:noFill/>
                </a:ln>
                <a:solidFill>
                  <a:srgbClr val="374151"/>
                </a:solidFill>
                <a:effectLst/>
              </a:rPr>
              <a:t>, often take pointers as arguments.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200" b="1" i="0" u="none" strike="noStrike" cap="none" normalizeH="0" baseline="0" dirty="0">
                <a:ln>
                  <a:noFill/>
                </a:ln>
                <a:solidFill>
                  <a:srgbClr val="374151"/>
                </a:solidFill>
                <a:effectLst/>
              </a:rPr>
              <a:t>Reducing Code Redundancy:</a:t>
            </a:r>
            <a:endParaRPr kumimoji="0" lang="en-US" altLang="en-US" sz="2200" b="0" i="0" u="none" strike="noStrike" cap="none" normalizeH="0" baseline="0" dirty="0">
              <a:ln>
                <a:noFill/>
              </a:ln>
              <a:solidFill>
                <a:srgbClr val="37415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374151"/>
                </a:solidFill>
                <a:effectLst/>
              </a:rPr>
              <a:t>Pointers can be used to create generic functions that operate on different data types. This helps reduce code redundancy by writing functions that can work with various types using pointers.</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200" b="1" i="0" u="none" strike="noStrike" cap="none" normalizeH="0" baseline="0" dirty="0">
                <a:ln>
                  <a:noFill/>
                </a:ln>
                <a:solidFill>
                  <a:srgbClr val="374151"/>
                </a:solidFill>
                <a:effectLst/>
              </a:rPr>
              <a:t>Memory Optimization:</a:t>
            </a:r>
            <a:endParaRPr kumimoji="0" lang="en-US" altLang="en-US" sz="2200" b="0" i="0" u="none" strike="noStrike" cap="none" normalizeH="0" baseline="0" dirty="0">
              <a:ln>
                <a:noFill/>
              </a:ln>
              <a:solidFill>
                <a:srgbClr val="37415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374151"/>
                </a:solidFill>
                <a:effectLst/>
              </a:rPr>
              <a:t>Pointers allow for more efficient use of memory by enabling direct access and manipulation of memory locations. This can lead to more compact and faster code in certain situations.</a:t>
            </a:r>
          </a:p>
          <a:p>
            <a:endParaRPr lang="en-IN" sz="2200" dirty="0"/>
          </a:p>
        </p:txBody>
      </p:sp>
    </p:spTree>
    <p:extLst>
      <p:ext uri="{BB962C8B-B14F-4D97-AF65-F5344CB8AC3E}">
        <p14:creationId xmlns:p14="http://schemas.microsoft.com/office/powerpoint/2010/main" val="164979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95C7-FA0D-842B-C460-F0AF2CB4D6FD}"/>
              </a:ext>
            </a:extLst>
          </p:cNvPr>
          <p:cNvSpPr>
            <a:spLocks noGrp="1"/>
          </p:cNvSpPr>
          <p:nvPr>
            <p:ph type="title"/>
          </p:nvPr>
        </p:nvSpPr>
        <p:spPr>
          <a:xfrm>
            <a:off x="-102637" y="18256"/>
            <a:ext cx="12294637" cy="541580"/>
          </a:xfrm>
        </p:spPr>
        <p:txBody>
          <a:bodyPr>
            <a:noAutofit/>
          </a:bodyPr>
          <a:lstStyle/>
          <a:p>
            <a:pPr algn="ctr"/>
            <a:r>
              <a:rPr lang="en-US" sz="3600" b="1" dirty="0">
                <a:latin typeface="Aptos" panose="020B0004020202020204" pitchFamily="34" charset="0"/>
              </a:rPr>
              <a:t>TYPES OF POINTER:</a:t>
            </a:r>
            <a:endParaRPr lang="en-IN" sz="3600" b="1" dirty="0">
              <a:latin typeface="Aptos" panose="020B0004020202020204" pitchFamily="34" charset="0"/>
            </a:endParaRPr>
          </a:p>
        </p:txBody>
      </p:sp>
      <p:sp>
        <p:nvSpPr>
          <p:cNvPr id="3" name="Content Placeholder 2">
            <a:extLst>
              <a:ext uri="{FF2B5EF4-FFF2-40B4-BE49-F238E27FC236}">
                <a16:creationId xmlns:a16="http://schemas.microsoft.com/office/drawing/2014/main" id="{93100C27-DF81-A697-1FA6-079C49AA37EE}"/>
              </a:ext>
            </a:extLst>
          </p:cNvPr>
          <p:cNvSpPr>
            <a:spLocks noGrp="1"/>
          </p:cNvSpPr>
          <p:nvPr>
            <p:ph idx="1"/>
          </p:nvPr>
        </p:nvSpPr>
        <p:spPr>
          <a:xfrm>
            <a:off x="167951" y="559836"/>
            <a:ext cx="11952514" cy="6279907"/>
          </a:xfrm>
        </p:spPr>
        <p:txBody>
          <a:bodyPr>
            <a:noAutofit/>
          </a:bodyPr>
          <a:lstStyle/>
          <a:p>
            <a:pPr marL="514350" indent="-514350">
              <a:buFont typeface="+mj-lt"/>
              <a:buAutoNum type="arabicPeriod"/>
            </a:pPr>
            <a:r>
              <a:rPr lang="en-US" sz="2200" b="1" dirty="0">
                <a:latin typeface="Arial" panose="020B0604020202020204" pitchFamily="34" charset="0"/>
                <a:cs typeface="Arial" panose="020B0604020202020204" pitchFamily="34" charset="0"/>
              </a:rPr>
              <a:t> Integer Pointers</a:t>
            </a:r>
          </a:p>
          <a:p>
            <a:r>
              <a:rPr lang="en-US" sz="2200" dirty="0">
                <a:latin typeface="Arial" panose="020B0604020202020204" pitchFamily="34" charset="0"/>
                <a:cs typeface="Arial" panose="020B0604020202020204" pitchFamily="34" charset="0"/>
              </a:rPr>
              <a:t>As the name suggests, these are the pointers that point to the integer values.</a:t>
            </a:r>
          </a:p>
          <a:p>
            <a:pPr marL="0" indent="0">
              <a:buNone/>
            </a:pPr>
            <a:r>
              <a:rPr lang="en-US" sz="2200" dirty="0">
                <a:latin typeface="Arial" panose="020B0604020202020204" pitchFamily="34" charset="0"/>
                <a:cs typeface="Arial" panose="020B0604020202020204" pitchFamily="34" charset="0"/>
              </a:rPr>
              <a:t>Syntax: int *</a:t>
            </a:r>
            <a:r>
              <a:rPr lang="en-US" sz="2200" dirty="0" err="1">
                <a:latin typeface="Arial" panose="020B0604020202020204" pitchFamily="34" charset="0"/>
                <a:cs typeface="Arial" panose="020B0604020202020204" pitchFamily="34" charset="0"/>
              </a:rPr>
              <a:t>ptr</a:t>
            </a:r>
            <a:r>
              <a:rPr lang="en-US" sz="2200" dirty="0">
                <a:latin typeface="Arial" panose="020B0604020202020204" pitchFamily="34" charset="0"/>
                <a:cs typeface="Arial" panose="020B0604020202020204" pitchFamily="34" charset="0"/>
              </a:rPr>
              <a:t>;</a:t>
            </a:r>
          </a:p>
          <a:p>
            <a:r>
              <a:rPr lang="en-US" sz="2200" dirty="0">
                <a:latin typeface="Arial" panose="020B0604020202020204" pitchFamily="34" charset="0"/>
                <a:cs typeface="Arial" panose="020B0604020202020204" pitchFamily="34" charset="0"/>
              </a:rPr>
              <a:t>These pointers are pronounced as Pointer to Integer.</a:t>
            </a:r>
          </a:p>
          <a:p>
            <a:pPr marL="0" indent="0">
              <a:buNone/>
            </a:pPr>
            <a:r>
              <a:rPr lang="en-IN" sz="2200" dirty="0">
                <a:latin typeface="Arial" panose="020B0604020202020204" pitchFamily="34" charset="0"/>
                <a:cs typeface="Arial" panose="020B0604020202020204" pitchFamily="34" charset="0"/>
              </a:rPr>
              <a:t>2.</a:t>
            </a:r>
            <a:r>
              <a:rPr lang="en-IN" sz="2200" b="1" i="0" dirty="0">
                <a:solidFill>
                  <a:srgbClr val="273239"/>
                </a:solidFill>
                <a:effectLst/>
                <a:latin typeface="Arial" panose="020B0604020202020204" pitchFamily="34" charset="0"/>
                <a:cs typeface="Arial" panose="020B0604020202020204" pitchFamily="34" charset="0"/>
              </a:rPr>
              <a:t> Array Pointer</a:t>
            </a:r>
          </a:p>
          <a:p>
            <a:pPr marL="0" indent="0">
              <a:buNone/>
            </a:pPr>
            <a:r>
              <a:rPr lang="en-US" sz="2200" dirty="0">
                <a:latin typeface="Arial" panose="020B0604020202020204" pitchFamily="34" charset="0"/>
                <a:cs typeface="Arial" panose="020B0604020202020204" pitchFamily="34" charset="0"/>
              </a:rPr>
              <a:t>Syntax: char *</a:t>
            </a:r>
            <a:r>
              <a:rPr lang="en-US" sz="2200" dirty="0" err="1">
                <a:latin typeface="Arial" panose="020B0604020202020204" pitchFamily="34" charset="0"/>
                <a:cs typeface="Arial" panose="020B0604020202020204" pitchFamily="34" charset="0"/>
              </a:rPr>
              <a:t>ptr</a:t>
            </a:r>
            <a:r>
              <a:rPr lang="en-US" sz="2200" dirty="0">
                <a:latin typeface="Arial" panose="020B0604020202020204" pitchFamily="34" charset="0"/>
                <a:cs typeface="Arial" panose="020B0604020202020204" pitchFamily="34" charset="0"/>
              </a:rPr>
              <a:t> = &amp;</a:t>
            </a:r>
            <a:r>
              <a:rPr lang="en-US" sz="2200" dirty="0" err="1">
                <a:latin typeface="Arial" panose="020B0604020202020204" pitchFamily="34" charset="0"/>
                <a:cs typeface="Arial" panose="020B0604020202020204" pitchFamily="34" charset="0"/>
              </a:rPr>
              <a:t>array_name</a:t>
            </a:r>
            <a:r>
              <a:rPr lang="en-US" sz="2200" dirty="0">
                <a:latin typeface="Arial" panose="020B0604020202020204" pitchFamily="34" charset="0"/>
                <a:cs typeface="Arial" panose="020B0604020202020204" pitchFamily="34" charset="0"/>
              </a:rPr>
              <a:t>;</a:t>
            </a:r>
          </a:p>
          <a:p>
            <a:pPr marL="0" indent="0">
              <a:buNone/>
            </a:pPr>
            <a:r>
              <a:rPr lang="en-US" sz="2200" b="0" i="0" dirty="0">
                <a:solidFill>
                  <a:srgbClr val="273239"/>
                </a:solidFill>
                <a:effectLst/>
                <a:latin typeface="Arial" panose="020B0604020202020204" pitchFamily="34" charset="0"/>
                <a:cs typeface="Arial" panose="020B0604020202020204" pitchFamily="34" charset="0"/>
              </a:rPr>
              <a:t>Pointers and Array are closely related to each other. Even the array name is the pointer to its first element.</a:t>
            </a:r>
          </a:p>
          <a:p>
            <a:pPr marL="0" indent="0">
              <a:buNone/>
            </a:pPr>
            <a:r>
              <a:rPr lang="en-US" sz="2200" dirty="0">
                <a:latin typeface="Arial" panose="020B0604020202020204" pitchFamily="34" charset="0"/>
                <a:cs typeface="Arial" panose="020B0604020202020204" pitchFamily="34" charset="0"/>
              </a:rPr>
              <a:t>int main()</a:t>
            </a:r>
          </a:p>
          <a:p>
            <a:pPr marL="0" indent="0">
              <a:buNone/>
            </a:pP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int </a:t>
            </a:r>
            <a:r>
              <a:rPr lang="en-US" sz="2200" dirty="0" err="1">
                <a:latin typeface="Arial" panose="020B0604020202020204" pitchFamily="34" charset="0"/>
                <a:cs typeface="Arial" panose="020B0604020202020204" pitchFamily="34" charset="0"/>
              </a:rPr>
              <a:t>arr</a:t>
            </a:r>
            <a:r>
              <a:rPr lang="en-US" sz="2200" dirty="0">
                <a:latin typeface="Arial" panose="020B0604020202020204" pitchFamily="34" charset="0"/>
                <a:cs typeface="Arial" panose="020B0604020202020204" pitchFamily="34" charset="0"/>
              </a:rPr>
              <a:t>[5] = { 1, 2, 3, 4, 5 };</a:t>
            </a:r>
          </a:p>
          <a:p>
            <a:pPr marL="0" indent="0">
              <a:buNone/>
            </a:pPr>
            <a:r>
              <a:rPr lang="en-US" sz="2200" dirty="0">
                <a:latin typeface="Arial" panose="020B0604020202020204" pitchFamily="34" charset="0"/>
                <a:cs typeface="Arial" panose="020B0604020202020204" pitchFamily="34" charset="0"/>
              </a:rPr>
              <a:t>  int *</a:t>
            </a:r>
            <a:r>
              <a:rPr lang="en-US" sz="2200" dirty="0" err="1">
                <a:latin typeface="Arial" panose="020B0604020202020204" pitchFamily="34" charset="0"/>
                <a:cs typeface="Arial" panose="020B0604020202020204" pitchFamily="34" charset="0"/>
              </a:rPr>
              <a:t>ptr</a:t>
            </a:r>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arr</a:t>
            </a: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printf</a:t>
            </a:r>
            <a:r>
              <a:rPr lang="en-US" sz="2200" dirty="0">
                <a:latin typeface="Arial" panose="020B0604020202020204" pitchFamily="34" charset="0"/>
                <a:cs typeface="Arial" panose="020B0604020202020204" pitchFamily="34" charset="0"/>
              </a:rPr>
              <a:t>("%p\n", </a:t>
            </a:r>
            <a:r>
              <a:rPr lang="en-US" sz="2200" dirty="0" err="1">
                <a:latin typeface="Arial" panose="020B0604020202020204" pitchFamily="34" charset="0"/>
                <a:cs typeface="Arial" panose="020B0604020202020204" pitchFamily="34" charset="0"/>
              </a:rPr>
              <a:t>ptr</a:t>
            </a:r>
            <a:r>
              <a:rPr lang="en-US" sz="2200" dirty="0">
                <a:latin typeface="Arial" panose="020B0604020202020204" pitchFamily="34" charset="0"/>
                <a:cs typeface="Arial" panose="020B0604020202020204" pitchFamily="34" charset="0"/>
              </a:rPr>
              <a:t>);</a:t>
            </a:r>
          </a:p>
          <a:p>
            <a:pPr marL="0" indent="0">
              <a:buNone/>
            </a:pPr>
            <a:r>
              <a:rPr lang="en-US" sz="2200" dirty="0">
                <a:latin typeface="Arial" panose="020B0604020202020204" pitchFamily="34" charset="0"/>
                <a:cs typeface="Arial" panose="020B0604020202020204" pitchFamily="34" charset="0"/>
              </a:rPr>
              <a:t>  return 0;</a:t>
            </a:r>
          </a:p>
          <a:p>
            <a:pPr marL="0" indent="0">
              <a:buNone/>
            </a:pPr>
            <a:r>
              <a:rPr 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11324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4431</Words>
  <Application>Microsoft Office PowerPoint</Application>
  <PresentationFormat>Widescreen</PresentationFormat>
  <Paragraphs>459</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Aptos</vt:lpstr>
      <vt:lpstr>Arial</vt:lpstr>
      <vt:lpstr>Calibri</vt:lpstr>
      <vt:lpstr>Calibri Light</vt:lpstr>
      <vt:lpstr>erdana</vt:lpstr>
      <vt:lpstr>inter-bold</vt:lpstr>
      <vt:lpstr>inter-regular</vt:lpstr>
      <vt:lpstr>Nunito</vt:lpstr>
      <vt:lpstr>Office Theme</vt:lpstr>
      <vt:lpstr>POINTERS</vt:lpstr>
      <vt:lpstr>PowerPoint Presentation</vt:lpstr>
      <vt:lpstr>PowerPoint Presentation</vt:lpstr>
      <vt:lpstr>PowerPoint Presentation</vt:lpstr>
      <vt:lpstr>PowerPoint Presentation</vt:lpstr>
      <vt:lpstr>EXAMPLE:</vt:lpstr>
      <vt:lpstr>PowerPoint Presentation</vt:lpstr>
      <vt:lpstr>PowerPoint Presentation</vt:lpstr>
      <vt:lpstr>TYPES OF POINTER:</vt:lpstr>
      <vt:lpstr>NULL POINTER</vt:lpstr>
      <vt:lpstr>STRUCTURE POINTER</vt:lpstr>
      <vt:lpstr>VOID POINTER</vt:lpstr>
      <vt:lpstr>PowerPoint Presentation</vt:lpstr>
      <vt:lpstr>Size of Pointer As in C </vt:lpstr>
      <vt:lpstr>C pointer arithmetic</vt:lpstr>
      <vt:lpstr>PowerPoint Presentation</vt:lpstr>
      <vt:lpstr>PowerPoint Presentation</vt:lpstr>
      <vt:lpstr>PowerPoint Presentation</vt:lpstr>
      <vt:lpstr>PowerPoint Presentation</vt:lpstr>
      <vt:lpstr>PowerPoint Presentation</vt:lpstr>
      <vt:lpstr>IDEA</vt:lpstr>
      <vt:lpstr>PROGRAM TO FIND MAX. AND MIN. IN ARRAY USING POINTER</vt:lpstr>
      <vt:lpstr>Pointer addition arithmetic</vt:lpstr>
      <vt:lpstr>PowerPoint Presentation</vt:lpstr>
      <vt:lpstr>C Pointer Addition </vt:lpstr>
      <vt:lpstr> C Pointer Subtraction </vt:lpstr>
      <vt:lpstr>Program for subtraction</vt:lpstr>
      <vt:lpstr>PowerPoint Presentation</vt:lpstr>
      <vt:lpstr>Program for subtraction</vt:lpstr>
      <vt:lpstr>Increment</vt:lpstr>
      <vt:lpstr>Post Increment</vt:lpstr>
      <vt:lpstr> Decrementing Pointer in C </vt:lpstr>
      <vt:lpstr>Post and pre decrement</vt:lpstr>
      <vt:lpstr> Comparison of Pointers </vt:lpstr>
      <vt:lpstr>Dynamic Memory Allocation </vt:lpstr>
      <vt:lpstr> C malloc() method </vt:lpstr>
      <vt:lpstr> C calloc() method </vt:lpstr>
      <vt:lpstr> C free() method </vt:lpstr>
      <vt:lpstr> C realloc() method </vt:lpstr>
      <vt:lpstr>STATIC MEMORY ALLOCATION</vt:lpstr>
      <vt:lpstr>Dangling pointer</vt:lpstr>
      <vt:lpstr>EXAMPLE OF 1 of Dangling pointer</vt:lpstr>
      <vt:lpstr>EXAMPLE 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POINTERS</dc:title>
  <dc:creator>Divya Shukla</dc:creator>
  <cp:lastModifiedBy>Divya Shukla</cp:lastModifiedBy>
  <cp:revision>18</cp:revision>
  <dcterms:created xsi:type="dcterms:W3CDTF">2024-01-15T09:08:20Z</dcterms:created>
  <dcterms:modified xsi:type="dcterms:W3CDTF">2024-01-23T16:56:30Z</dcterms:modified>
</cp:coreProperties>
</file>