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76" r:id="rId7"/>
    <p:sldId id="263" r:id="rId8"/>
    <p:sldId id="264" r:id="rId9"/>
    <p:sldId id="277" r:id="rId10"/>
    <p:sldId id="258" r:id="rId11"/>
    <p:sldId id="268" r:id="rId12"/>
    <p:sldId id="278" r:id="rId13"/>
    <p:sldId id="265" r:id="rId14"/>
    <p:sldId id="269" r:id="rId15"/>
    <p:sldId id="271" r:id="rId16"/>
    <p:sldId id="272" r:id="rId17"/>
    <p:sldId id="274" r:id="rId18"/>
    <p:sldId id="275"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7/28/2020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7/28/2020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Access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85000" lnSpcReduction="20000"/>
          </a:bodyPr>
          <a:lstStyle/>
          <a:p>
            <a:pPr marL="342900" indent="-342900">
              <a:buFont typeface="Arial" panose="020B0604020202020204" pitchFamily="34" charset="0"/>
              <a:buChar char="•"/>
            </a:pPr>
            <a:r>
              <a:rPr lang="en-US" dirty="0"/>
              <a:t>The r-squared for 2017 percent population of American </a:t>
            </a:r>
            <a:r>
              <a:rPr lang="en-US" dirty="0" err="1"/>
              <a:t>indians</a:t>
            </a:r>
            <a:r>
              <a:rPr lang="en-US" dirty="0"/>
              <a:t> and </a:t>
            </a:r>
            <a:r>
              <a:rPr lang="en-US" dirty="0" err="1"/>
              <a:t>alaskan</a:t>
            </a:r>
            <a:r>
              <a:rPr lang="en-US" dirty="0"/>
              <a:t> natives is 0.015.</a:t>
            </a:r>
          </a:p>
          <a:p>
            <a:pPr marL="342900" indent="-342900">
              <a:buFont typeface="Arial" panose="020B0604020202020204" pitchFamily="34" charset="0"/>
              <a:buChar char="•"/>
            </a:pPr>
            <a:r>
              <a:rPr lang="en-US" dirty="0"/>
              <a:t>The r-squared for 2017 percent population of Asians is 0.14.</a:t>
            </a:r>
          </a:p>
        </p:txBody>
      </p:sp>
      <p:pic>
        <p:nvPicPr>
          <p:cNvPr id="13" name="Picture 12" descr="A screenshot of a cell phone&#10;&#10;Description automatically generated">
            <a:extLst>
              <a:ext uri="{FF2B5EF4-FFF2-40B4-BE49-F238E27FC236}">
                <a16:creationId xmlns:a16="http://schemas.microsoft.com/office/drawing/2014/main" id="{F9908A5A-8DE4-4AE4-A4BE-8A6C552E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15" name="Picture 14">
            <a:extLst>
              <a:ext uri="{FF2B5EF4-FFF2-40B4-BE49-F238E27FC236}">
                <a16:creationId xmlns:a16="http://schemas.microsoft.com/office/drawing/2014/main" id="{DE447308-7F16-469D-B144-5FFA43026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70000" lnSpcReduction="20000"/>
          </a:bodyPr>
          <a:lstStyle/>
          <a:p>
            <a:pPr marL="342900" indent="-342900">
              <a:buFont typeface="Arial" panose="020B0604020202020204" pitchFamily="34" charset="0"/>
              <a:buChar char="•"/>
            </a:pPr>
            <a:r>
              <a:rPr lang="en-US" dirty="0"/>
              <a:t>The r-squared for 2017 percent population of Black or African Americans is 0.001.</a:t>
            </a:r>
          </a:p>
          <a:p>
            <a:pPr marL="342900" indent="-342900">
              <a:buFont typeface="Arial" panose="020B0604020202020204" pitchFamily="34" charset="0"/>
              <a:buChar char="•"/>
            </a:pPr>
            <a:r>
              <a:rPr lang="en-US" dirty="0"/>
              <a:t>The r-squared for 2017 percent population of Native Hawaiians and Other Pacific Islanders is 0.006.</a:t>
            </a:r>
          </a:p>
        </p:txBody>
      </p:sp>
      <p:pic>
        <p:nvPicPr>
          <p:cNvPr id="13" name="Picture 12" descr="A screenshot of a cell phone&#10;&#10;Description automatically generated">
            <a:extLst>
              <a:ext uri="{FF2B5EF4-FFF2-40B4-BE49-F238E27FC236}">
                <a16:creationId xmlns:a16="http://schemas.microsoft.com/office/drawing/2014/main" id="{10323F94-9E80-496E-97A2-92C07CA1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0"/>
            <a:ext cx="5487650" cy="3658433"/>
          </a:xfrm>
          <a:prstGeom prst="rect">
            <a:avLst/>
          </a:prstGeom>
        </p:spPr>
      </p:pic>
      <p:pic>
        <p:nvPicPr>
          <p:cNvPr id="15" name="Picture 14" descr="A screenshot of a map&#10;&#10;Description automatically generated">
            <a:extLst>
              <a:ext uri="{FF2B5EF4-FFF2-40B4-BE49-F238E27FC236}">
                <a16:creationId xmlns:a16="http://schemas.microsoft.com/office/drawing/2014/main" id="{DB722D45-E894-4BF1-A28C-261894D8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79"/>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a:bodyPr>
          <a:lstStyle/>
          <a:p>
            <a:pPr marL="342900" indent="-342900">
              <a:buFont typeface="Arial" panose="020B0604020202020204" pitchFamily="34" charset="0"/>
              <a:buChar char="•"/>
            </a:pPr>
            <a:r>
              <a:rPr lang="en-US" dirty="0"/>
              <a:t>The r-squared for 2017 percent population of whites is 0.002.</a:t>
            </a:r>
          </a:p>
        </p:txBody>
      </p:sp>
      <p:pic>
        <p:nvPicPr>
          <p:cNvPr id="5" name="Picture 4" descr="A screenshot of a cell phone&#10;&#10;Description automatically generated">
            <a:extLst>
              <a:ext uri="{FF2B5EF4-FFF2-40B4-BE49-F238E27FC236}">
                <a16:creationId xmlns:a16="http://schemas.microsoft.com/office/drawing/2014/main" id="{45C511ED-90A8-4934-9C16-992F6450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43530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2017 Poverty Rate is 0.06.</a:t>
            </a:r>
          </a:p>
        </p:txBody>
      </p:sp>
      <p:pic>
        <p:nvPicPr>
          <p:cNvPr id="6" name="Picture 5" descr="A screenshot of a cell phone&#10;&#10;Description automatically generated">
            <a:extLst>
              <a:ext uri="{FF2B5EF4-FFF2-40B4-BE49-F238E27FC236}">
                <a16:creationId xmlns:a16="http://schemas.microsoft.com/office/drawing/2014/main" id="{E04D8987-F259-4EA8-AA6F-424D4BE6B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Accommodation and food services is 0.043.</a:t>
            </a:r>
          </a:p>
          <a:p>
            <a:pPr marL="342900" indent="-342900">
              <a:buFont typeface="Arial" panose="020B0604020202020204" pitchFamily="34" charset="0"/>
              <a:buChar char="•"/>
            </a:pPr>
            <a:r>
              <a:rPr lang="en-US" dirty="0"/>
              <a:t>The r-squared for Administrative and support and waste management and remediation services is 0.171.</a:t>
            </a:r>
          </a:p>
        </p:txBody>
      </p:sp>
      <p:pic>
        <p:nvPicPr>
          <p:cNvPr id="17" name="Picture 16" descr="A screenshot of a cell phone&#10;&#10;Description automatically generated">
            <a:extLst>
              <a:ext uri="{FF2B5EF4-FFF2-40B4-BE49-F238E27FC236}">
                <a16:creationId xmlns:a16="http://schemas.microsoft.com/office/drawing/2014/main" id="{1E1E1C06-D5AF-48D2-8D06-17A40550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C9EBA010-0312-441D-BA77-9A8709716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Arts, entertainment, and recreation is 0.006.</a:t>
            </a:r>
          </a:p>
          <a:p>
            <a:pPr marL="342900" indent="-342900">
              <a:buFont typeface="Arial" panose="020B0604020202020204" pitchFamily="34" charset="0"/>
              <a:buChar char="•"/>
            </a:pPr>
            <a:r>
              <a:rPr lang="en-US" dirty="0"/>
              <a:t>The r-squared for Educational services is 0.063.</a:t>
            </a:r>
          </a:p>
        </p:txBody>
      </p:sp>
      <p:pic>
        <p:nvPicPr>
          <p:cNvPr id="6" name="Picture 5" descr="A screenshot of a cell phone&#10;&#10;Description automatically generated">
            <a:extLst>
              <a:ext uri="{FF2B5EF4-FFF2-40B4-BE49-F238E27FC236}">
                <a16:creationId xmlns:a16="http://schemas.microsoft.com/office/drawing/2014/main" id="{4904C225-FD2A-4ABE-982F-B421396FE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6E733F-3E78-4AB2-8B72-9C2D6216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Finance and insurance is 0.137.</a:t>
            </a:r>
          </a:p>
          <a:p>
            <a:pPr marL="342900" indent="-342900">
              <a:buFont typeface="Arial" panose="020B0604020202020204" pitchFamily="34" charset="0"/>
              <a:buChar char="•"/>
            </a:pPr>
            <a:r>
              <a:rPr lang="en-US" dirty="0"/>
              <a:t>The r-squared for Health care and social assistance is 0.096.</a:t>
            </a:r>
          </a:p>
        </p:txBody>
      </p:sp>
      <p:pic>
        <p:nvPicPr>
          <p:cNvPr id="5" name="Picture 4" descr="A screenshot of a cell phone&#10;&#10;Description automatically generated">
            <a:extLst>
              <a:ext uri="{FF2B5EF4-FFF2-40B4-BE49-F238E27FC236}">
                <a16:creationId xmlns:a16="http://schemas.microsoft.com/office/drawing/2014/main" id="{2D3F6012-E2C4-4621-9968-F63314B1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93F326-1EAB-4332-85DF-5F9527414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Information is 0.126.</a:t>
            </a:r>
          </a:p>
          <a:p>
            <a:pPr marL="342900" indent="-342900">
              <a:buFont typeface="Arial" panose="020B0604020202020204" pitchFamily="34" charset="0"/>
              <a:buChar char="•"/>
            </a:pPr>
            <a:r>
              <a:rPr lang="en-US" dirty="0"/>
              <a:t>The r-squared for Professional, scientific, and technical services is 0.147.</a:t>
            </a:r>
          </a:p>
        </p:txBody>
      </p:sp>
      <p:pic>
        <p:nvPicPr>
          <p:cNvPr id="6" name="Picture 5" descr="A screenshot of a cell phone&#10;&#10;Description automatically generated">
            <a:extLst>
              <a:ext uri="{FF2B5EF4-FFF2-40B4-BE49-F238E27FC236}">
                <a16:creationId xmlns:a16="http://schemas.microsoft.com/office/drawing/2014/main" id="{440C6B2E-D152-4C3E-95E8-A64910C99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11" name="Picture 10" descr="A close up of a map&#10;&#10;Description automatically generated">
            <a:extLst>
              <a:ext uri="{FF2B5EF4-FFF2-40B4-BE49-F238E27FC236}">
                <a16:creationId xmlns:a16="http://schemas.microsoft.com/office/drawing/2014/main" id="{154E14C3-4DF1-4A0A-9925-939C5CEF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Real estate and rental and leasing is 0.09.</a:t>
            </a:r>
          </a:p>
          <a:p>
            <a:pPr marL="342900" indent="-342900">
              <a:buFont typeface="Arial" panose="020B0604020202020204" pitchFamily="34" charset="0"/>
              <a:buChar char="•"/>
            </a:pPr>
            <a:r>
              <a:rPr lang="en-US" dirty="0"/>
              <a:t>The r-squared for Utilities is 0.008.</a:t>
            </a:r>
          </a:p>
        </p:txBody>
      </p:sp>
      <p:pic>
        <p:nvPicPr>
          <p:cNvPr id="5" name="Picture 4" descr="A screenshot of a cell phone&#10;&#10;Description automatically generated">
            <a:extLst>
              <a:ext uri="{FF2B5EF4-FFF2-40B4-BE49-F238E27FC236}">
                <a16:creationId xmlns:a16="http://schemas.microsoft.com/office/drawing/2014/main" id="{3C4EC751-FFCD-496A-B9D5-09A068405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222607"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1944219-F1EF-42EE-A6D1-1B8BDD36B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9782"/>
            <a:ext cx="562017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BROADBAND ACCESS AND EACH OF the census variables.</a:t>
            </a:r>
          </a:p>
          <a:p>
            <a:pPr marL="342900" indent="-342900" algn="l">
              <a:buFont typeface="Arial" panose="020B0604020202020204" pitchFamily="34" charset="0"/>
              <a:buChar char="•"/>
            </a:pPr>
            <a:r>
              <a:rPr lang="en-US" dirty="0"/>
              <a:t>By rank, the strongest correlations exist between broadband access and were:</a:t>
            </a:r>
          </a:p>
          <a:p>
            <a:pPr marL="800100" lvl="1" indent="-342900" algn="l">
              <a:buFont typeface="Arial" panose="020B0604020202020204" pitchFamily="34" charset="0"/>
              <a:buChar char="•"/>
            </a:pPr>
            <a:r>
              <a:rPr lang="en-US" dirty="0"/>
              <a:t>Household Income / per-capita income (R</a:t>
            </a:r>
            <a:r>
              <a:rPr lang="en-US" baseline="30000" dirty="0"/>
              <a:t>2</a:t>
            </a:r>
            <a:r>
              <a:rPr lang="en-US" dirty="0"/>
              <a:t> = 0.204)</a:t>
            </a:r>
          </a:p>
          <a:p>
            <a:pPr marL="800100" lvl="1" indent="-342900" algn="l">
              <a:buFont typeface="Arial" panose="020B0604020202020204" pitchFamily="34" charset="0"/>
              <a:buChar char="•"/>
            </a:pPr>
            <a:r>
              <a:rPr lang="en-US" dirty="0"/>
              <a:t>Job type: Administrative/support/waste management/remediation services</a:t>
            </a:r>
          </a:p>
          <a:p>
            <a:pPr marL="800100" lvl="1" indent="-342900" algn="l">
              <a:buFont typeface="Arial" panose="020B0604020202020204" pitchFamily="34" charset="0"/>
              <a:buChar char="•"/>
            </a:pPr>
            <a:r>
              <a:rPr lang="en-US" dirty="0"/>
              <a:t>Job type: Professional/scientific/technical services </a:t>
            </a:r>
          </a:p>
          <a:p>
            <a:pPr marL="800100" lvl="1" indent="-342900" algn="l">
              <a:buFont typeface="Arial" panose="020B0604020202020204" pitchFamily="34" charset="0"/>
              <a:buChar char="•"/>
            </a:pPr>
            <a:r>
              <a:rPr lang="en-US" dirty="0"/>
              <a:t>Population</a:t>
            </a:r>
          </a:p>
          <a:p>
            <a:pPr marL="800100" lvl="1" indent="-342900" algn="l">
              <a:buFont typeface="Arial" panose="020B0604020202020204" pitchFamily="34" charset="0"/>
              <a:buChar char="•"/>
            </a:pPr>
            <a:r>
              <a:rPr lang="en-US" dirty="0"/>
              <a:t>Race: Asian</a:t>
            </a:r>
          </a:p>
          <a:p>
            <a:pPr marL="800100" lvl="1" indent="-342900" algn="l">
              <a:buFont typeface="Arial" panose="020B0604020202020204" pitchFamily="34" charset="0"/>
              <a:buChar char="•"/>
            </a:pPr>
            <a:r>
              <a:rPr lang="en-US" dirty="0"/>
              <a:t>Job type: Finance</a:t>
            </a:r>
          </a:p>
          <a:p>
            <a:pPr marL="800100" lvl="1" indent="-342900" algn="l">
              <a:buFont typeface="Arial" panose="020B0604020202020204" pitchFamily="34" charset="0"/>
              <a:buChar char="•"/>
            </a:pPr>
            <a:r>
              <a:rPr lang="en-US" dirty="0"/>
              <a:t>Job type: Information Technology (R</a:t>
            </a:r>
            <a:r>
              <a:rPr lang="en-US" baseline="30000" dirty="0"/>
              <a:t>2</a:t>
            </a:r>
            <a:r>
              <a:rPr lang="en-US" dirty="0"/>
              <a:t> = 0.126)</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0941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406768"/>
            <a:ext cx="9144000" cy="4825220"/>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Access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Access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(NAICS),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1522364"/>
          </a:xfrm>
        </p:spPr>
        <p:txBody>
          <a:bodyPr>
            <a:normAutofit fontScale="90000"/>
          </a:bodyPr>
          <a:lstStyle/>
          <a:p>
            <a:r>
              <a:rPr lang="en-US" u="sng"/>
              <a:t>Research Questions Asked</a:t>
            </a:r>
            <a:endParaRPr lang="en-US" u="sng" dirty="0"/>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2293034"/>
            <a:ext cx="9501809" cy="4164037"/>
          </a:xfrm>
        </p:spPr>
        <p:txBody>
          <a:bodyPr>
            <a:normAutofit/>
          </a:bodyPr>
          <a:lstStyle/>
          <a:p>
            <a:pPr marL="342900" indent="-342900" algn="l">
              <a:buFont typeface="Arial" panose="020B0604020202020204" pitchFamily="34" charset="0"/>
              <a:buChar char="•"/>
            </a:pPr>
            <a:r>
              <a:rPr lang="en-US" dirty="0"/>
              <a:t>IS A COUNTY WITH A LOWER MEDIAN AGE MORE LIKELY TO HAVE BROADBAND ACCESS?</a:t>
            </a:r>
          </a:p>
          <a:p>
            <a:pPr marL="342900" indent="-342900" algn="l">
              <a:buFont typeface="Arial" panose="020B0604020202020204" pitchFamily="34" charset="0"/>
              <a:buChar char="•"/>
            </a:pPr>
            <a:r>
              <a:rPr lang="en-US" dirty="0"/>
              <a:t>ARE LOWER-INCOME COUNTIES LESS LIKELY TO HAVE BROADBAND ACCESS?</a:t>
            </a:r>
          </a:p>
          <a:p>
            <a:pPr marL="342900" indent="-342900" algn="l">
              <a:buFont typeface="Arial" panose="020B0604020202020204" pitchFamily="34" charset="0"/>
              <a:buChar char="•"/>
            </a:pPr>
            <a:r>
              <a:rPr lang="en-US" dirty="0"/>
              <a:t>ARE COUNTIES WITH A PREVALENCE OF JOBS ASSOCIATED WITH information TECHNOLOGY MORE LIKELY TO MORE BROADBAND ACCESS? </a:t>
            </a:r>
          </a:p>
          <a:p>
            <a:pPr marL="342900" indent="-342900" algn="l">
              <a:buFont typeface="Arial" panose="020B0604020202020204" pitchFamily="34" charset="0"/>
              <a:buChar char="•"/>
            </a:pPr>
            <a:r>
              <a:rPr lang="en-US" dirty="0"/>
              <a:t>DO COUNTIES WITH HIGH POVERTY RATES TEND TO HAVE LOWER BROADBAND ACCESS?</a:t>
            </a:r>
          </a:p>
          <a:p>
            <a:pPr marL="342900" indent="-342900" algn="l">
              <a:buFont typeface="Arial" panose="020B0604020202020204" pitchFamily="34" charset="0"/>
              <a:buChar char="•"/>
            </a:pPr>
            <a:r>
              <a:rPr lang="en-US" dirty="0"/>
              <a:t>DO THE RACIAL DEMOGRAPHICS OF A COUNTY RELATE TO BROADBAND ACCESS?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154746"/>
            <a:ext cx="9144000" cy="2039814"/>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444487" y="2194560"/>
            <a:ext cx="9303026" cy="4149968"/>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NAICS label at a time, requiring repeated pulls and merges.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242646" y="337626"/>
            <a:ext cx="9144000" cy="2039814"/>
          </a:xfrm>
        </p:spPr>
        <p:txBody>
          <a:bodyPr>
            <a:normAutofit/>
          </a:bodyPr>
          <a:lstStyle/>
          <a:p>
            <a:r>
              <a:rPr lang="en-US" u="sng" dirty="0" err="1"/>
              <a:t>Jupyter</a:t>
            </a:r>
            <a:r>
              <a:rPr lang="en-US" u="sng" dirty="0"/>
              <a:t> Notebooks</a:t>
            </a:r>
          </a:p>
        </p:txBody>
      </p:sp>
    </p:spTree>
    <p:extLst>
      <p:ext uri="{BB962C8B-B14F-4D97-AF65-F5344CB8AC3E}">
        <p14:creationId xmlns:p14="http://schemas.microsoft.com/office/powerpoint/2010/main" val="316758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marL="342900" indent="-342900" algn="l">
              <a:buFont typeface="Arial" panose="020B0604020202020204" pitchFamily="34" charset="0"/>
              <a:buChar char="•"/>
            </a:pPr>
            <a:r>
              <a:rPr lang="en-US" dirty="0"/>
              <a:t>The r-squared for 2017 household income is 0.204.</a:t>
            </a:r>
          </a:p>
          <a:p>
            <a:pPr marL="342900" indent="-342900">
              <a:buFont typeface="Arial" panose="020B0604020202020204" pitchFamily="34" charset="0"/>
              <a:buChar char="•"/>
            </a:pPr>
            <a:r>
              <a:rPr lang="en-US" dirty="0"/>
              <a:t>The r-squared for 2017 Per Capita income is 0.176.</a:t>
            </a:r>
          </a:p>
        </p:txBody>
      </p:sp>
      <p:pic>
        <p:nvPicPr>
          <p:cNvPr id="6" name="Picture 5" descr="A screenshot of a cell phone&#10;&#10;Description automatically generated">
            <a:extLst>
              <a:ext uri="{FF2B5EF4-FFF2-40B4-BE49-F238E27FC236}">
                <a16:creationId xmlns:a16="http://schemas.microsoft.com/office/drawing/2014/main" id="{653AE241-21E8-4130-BA40-1600AE574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A97A22A-EE62-46F0-B965-CB5E05C02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buFont typeface="Arial" panose="020B0604020202020204" pitchFamily="34" charset="0"/>
              <a:buChar char="•"/>
            </a:pPr>
            <a:r>
              <a:rPr lang="en-US" dirty="0"/>
              <a:t>The r-squared for 2017 Median age is 0.07.</a:t>
            </a:r>
          </a:p>
        </p:txBody>
      </p:sp>
      <p:pic>
        <p:nvPicPr>
          <p:cNvPr id="6" name="Picture 5" descr="A screenshot of a cell phone&#10;&#10;Description automatically generated">
            <a:extLst>
              <a:ext uri="{FF2B5EF4-FFF2-40B4-BE49-F238E27FC236}">
                <a16:creationId xmlns:a16="http://schemas.microsoft.com/office/drawing/2014/main" id="{796CA592-D5C1-4D6E-A247-16E0EE45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Population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buFont typeface="Arial" panose="020B0604020202020204" pitchFamily="34" charset="0"/>
              <a:buChar char="•"/>
            </a:pPr>
            <a:r>
              <a:rPr lang="en-US" dirty="0"/>
              <a:t>The r-squared for 2017 Population is 0.145.</a:t>
            </a:r>
          </a:p>
        </p:txBody>
      </p:sp>
      <p:pic>
        <p:nvPicPr>
          <p:cNvPr id="5" name="Picture 4" descr="A screenshot of a cell phone&#10;&#10;Description automatically generated">
            <a:extLst>
              <a:ext uri="{FF2B5EF4-FFF2-40B4-BE49-F238E27FC236}">
                <a16:creationId xmlns:a16="http://schemas.microsoft.com/office/drawing/2014/main" id="{1B30A068-8BC5-4798-92BD-A9EF28143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122" y="1599783"/>
            <a:ext cx="5487650" cy="3658433"/>
          </a:xfrm>
          <a:prstGeom prst="rect">
            <a:avLst/>
          </a:prstGeom>
        </p:spPr>
      </p:pic>
    </p:spTree>
    <p:extLst>
      <p:ext uri="{BB962C8B-B14F-4D97-AF65-F5344CB8AC3E}">
        <p14:creationId xmlns:p14="http://schemas.microsoft.com/office/powerpoint/2010/main" val="1279169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582</TotalTime>
  <Words>703</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Broadband Access vs. Key Census Demographics</vt:lpstr>
      <vt:lpstr>Background</vt:lpstr>
      <vt:lpstr>Goals/Plan</vt:lpstr>
      <vt:lpstr>Research Questions Asked</vt:lpstr>
      <vt:lpstr>Problems Encountered</vt:lpstr>
      <vt:lpstr>Jupyter Notebooks</vt:lpstr>
      <vt:lpstr>Results - Income</vt:lpstr>
      <vt:lpstr>Results – Median Age</vt:lpstr>
      <vt:lpstr>Results – Population</vt:lpstr>
      <vt:lpstr>Results – Race</vt:lpstr>
      <vt:lpstr>Results – Race</vt:lpstr>
      <vt:lpstr>Results – Race</vt:lpstr>
      <vt:lpstr>Results – Poverty Rate </vt:lpstr>
      <vt:lpstr>Results – Job Type </vt:lpstr>
      <vt:lpstr>Results – Job Type </vt:lpstr>
      <vt:lpstr>Results – Job Type </vt:lpstr>
      <vt:lpstr>Results – Job Type </vt:lpstr>
      <vt:lpstr>Results – Job Type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M. Mitchell</cp:lastModifiedBy>
  <cp:revision>41</cp:revision>
  <dcterms:created xsi:type="dcterms:W3CDTF">2020-07-25T20:11:40Z</dcterms:created>
  <dcterms:modified xsi:type="dcterms:W3CDTF">2020-07-29T01:42:47Z</dcterms:modified>
</cp:coreProperties>
</file>