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59" r:id="rId5"/>
    <p:sldId id="257" r:id="rId6"/>
    <p:sldId id="276" r:id="rId7"/>
    <p:sldId id="263" r:id="rId8"/>
    <p:sldId id="264" r:id="rId9"/>
    <p:sldId id="277" r:id="rId10"/>
    <p:sldId id="258" r:id="rId11"/>
    <p:sldId id="268" r:id="rId12"/>
    <p:sldId id="278" r:id="rId13"/>
    <p:sldId id="265" r:id="rId14"/>
    <p:sldId id="269" r:id="rId15"/>
    <p:sldId id="271" r:id="rId16"/>
    <p:sldId id="272" r:id="rId17"/>
    <p:sldId id="274" r:id="rId18"/>
    <p:sldId id="275"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32322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2020-07-28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7164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6910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353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808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42745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1794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24645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214929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389970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52718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4DB50-D5B3-48DA-BEE7-9AC0543D8772}" type="datetimeFigureOut">
              <a:rPr lang="en-US" smtClean="0"/>
              <a:t>2020-07-28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7608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4DB50-D5B3-48DA-BEE7-9AC0543D8772}" type="datetimeFigureOut">
              <a:rPr lang="en-US" smtClean="0"/>
              <a:t>2020-07-28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805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99328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18717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4DB50-D5B3-48DA-BEE7-9AC0543D8772}" type="datetimeFigureOut">
              <a:rPr lang="en-US" smtClean="0"/>
              <a:t>2020-07-28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417309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4DB50-D5B3-48DA-BEE7-9AC0543D8772}" type="datetimeFigureOut">
              <a:rPr lang="en-US" smtClean="0"/>
              <a:t>2020-07-28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EED36-B7B2-466C-B59B-63D2D3ED7D95}" type="slidenum">
              <a:rPr lang="en-US" smtClean="0"/>
              <a:t>‹#›</a:t>
            </a:fld>
            <a:endParaRPr lang="en-US"/>
          </a:p>
        </p:txBody>
      </p:sp>
    </p:spTree>
    <p:extLst>
      <p:ext uri="{BB962C8B-B14F-4D97-AF65-F5344CB8AC3E}">
        <p14:creationId xmlns:p14="http://schemas.microsoft.com/office/powerpoint/2010/main" val="62289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4DB50-D5B3-48DA-BEE7-9AC0543D8772}" type="datetimeFigureOut">
              <a:rPr lang="en-US" smtClean="0"/>
              <a:t>2020-07-28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EED36-B7B2-466C-B59B-63D2D3ED7D95}" type="slidenum">
              <a:rPr lang="en-US" smtClean="0"/>
              <a:t>‹#›</a:t>
            </a:fld>
            <a:endParaRPr lang="en-US"/>
          </a:p>
        </p:txBody>
      </p:sp>
    </p:spTree>
    <p:extLst>
      <p:ext uri="{BB962C8B-B14F-4D97-AF65-F5344CB8AC3E}">
        <p14:creationId xmlns:p14="http://schemas.microsoft.com/office/powerpoint/2010/main" val="2317479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echdatasociety.asu.edu/broadband-data-portal/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2799007"/>
          </a:xfrm>
        </p:spPr>
        <p:txBody>
          <a:bodyPr>
            <a:normAutofit fontScale="90000"/>
          </a:bodyPr>
          <a:lstStyle/>
          <a:p>
            <a:r>
              <a:rPr lang="en-US" u="sng" dirty="0"/>
              <a:t>Broadband Access vs. Key Census Demographics</a:t>
            </a:r>
          </a:p>
        </p:txBody>
      </p:sp>
      <p:sp>
        <p:nvSpPr>
          <p:cNvPr id="5" name="Subtitle 4">
            <a:extLst>
              <a:ext uri="{FF2B5EF4-FFF2-40B4-BE49-F238E27FC236}">
                <a16:creationId xmlns:a16="http://schemas.microsoft.com/office/drawing/2014/main" id="{B6906E18-F3FD-42D2-9CF6-535AC83C3B47}"/>
              </a:ext>
            </a:extLst>
          </p:cNvPr>
          <p:cNvSpPr>
            <a:spLocks noGrp="1"/>
          </p:cNvSpPr>
          <p:nvPr>
            <p:ph type="subTitle" idx="1"/>
          </p:nvPr>
        </p:nvSpPr>
        <p:spPr>
          <a:xfrm>
            <a:off x="1683171" y="4525588"/>
            <a:ext cx="8825658" cy="1146341"/>
          </a:xfrm>
        </p:spPr>
        <p:txBody>
          <a:bodyPr>
            <a:noAutofit/>
          </a:bodyPr>
          <a:lstStyle/>
          <a:p>
            <a:r>
              <a:rPr lang="en-US" sz="1600" dirty="0" err="1"/>
              <a:t>DeRon</a:t>
            </a:r>
            <a:r>
              <a:rPr lang="en-US" sz="1600" dirty="0"/>
              <a:t> Holden</a:t>
            </a:r>
          </a:p>
          <a:p>
            <a:r>
              <a:rPr lang="en-US" sz="1600" dirty="0"/>
              <a:t>Max Mitchell</a:t>
            </a:r>
          </a:p>
          <a:p>
            <a:r>
              <a:rPr lang="en-US" sz="1600" dirty="0"/>
              <a:t>James </a:t>
            </a:r>
            <a:r>
              <a:rPr lang="en-US" sz="1600" dirty="0" err="1"/>
              <a:t>rucker</a:t>
            </a:r>
            <a:endParaRPr lang="en-US" sz="1600" dirty="0"/>
          </a:p>
        </p:txBody>
      </p:sp>
    </p:spTree>
    <p:extLst>
      <p:ext uri="{BB962C8B-B14F-4D97-AF65-F5344CB8AC3E}">
        <p14:creationId xmlns:p14="http://schemas.microsoft.com/office/powerpoint/2010/main" val="173705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fontScale="85000" lnSpcReduction="20000"/>
          </a:bodyPr>
          <a:lstStyle/>
          <a:p>
            <a:pPr marL="342900" indent="-342900">
              <a:buFont typeface="Arial" panose="020B0604020202020204" pitchFamily="34" charset="0"/>
              <a:buChar char="•"/>
            </a:pPr>
            <a:r>
              <a:rPr lang="en-US" dirty="0"/>
              <a:t>The r-squared for 2017 percent population of American </a:t>
            </a:r>
            <a:r>
              <a:rPr lang="en-US" dirty="0" err="1"/>
              <a:t>inidans</a:t>
            </a:r>
            <a:r>
              <a:rPr lang="en-US" dirty="0"/>
              <a:t> and </a:t>
            </a:r>
            <a:r>
              <a:rPr lang="en-US" dirty="0" err="1"/>
              <a:t>alaskan</a:t>
            </a:r>
            <a:r>
              <a:rPr lang="en-US" dirty="0"/>
              <a:t> natives is 0.015.</a:t>
            </a:r>
          </a:p>
          <a:p>
            <a:pPr marL="342900" indent="-342900">
              <a:buFont typeface="Arial" panose="020B0604020202020204" pitchFamily="34" charset="0"/>
              <a:buChar char="•"/>
            </a:pPr>
            <a:r>
              <a:rPr lang="en-US" dirty="0"/>
              <a:t>The r-squared for 2017 percent population of Asians is 0.14.</a:t>
            </a:r>
          </a:p>
        </p:txBody>
      </p:sp>
      <p:pic>
        <p:nvPicPr>
          <p:cNvPr id="13" name="Picture 12" descr="A screenshot of a cell phone&#10;&#10;Description automatically generated">
            <a:extLst>
              <a:ext uri="{FF2B5EF4-FFF2-40B4-BE49-F238E27FC236}">
                <a16:creationId xmlns:a16="http://schemas.microsoft.com/office/drawing/2014/main" id="{F9908A5A-8DE4-4AE4-A4BE-8A6C552E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15" name="Picture 14">
            <a:extLst>
              <a:ext uri="{FF2B5EF4-FFF2-40B4-BE49-F238E27FC236}">
                <a16:creationId xmlns:a16="http://schemas.microsoft.com/office/drawing/2014/main" id="{DE447308-7F16-469D-B144-5FFA43026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329138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fontScale="70000" lnSpcReduction="20000"/>
          </a:bodyPr>
          <a:lstStyle/>
          <a:p>
            <a:pPr marL="342900" indent="-342900">
              <a:buFont typeface="Arial" panose="020B0604020202020204" pitchFamily="34" charset="0"/>
              <a:buChar char="•"/>
            </a:pPr>
            <a:r>
              <a:rPr lang="en-US" dirty="0"/>
              <a:t>The r-squared for 2017 percent population of Black or African Americans is 0.001.</a:t>
            </a:r>
          </a:p>
          <a:p>
            <a:pPr marL="342900" indent="-342900">
              <a:buFont typeface="Arial" panose="020B0604020202020204" pitchFamily="34" charset="0"/>
              <a:buChar char="•"/>
            </a:pPr>
            <a:r>
              <a:rPr lang="en-US" dirty="0"/>
              <a:t>The r-squared for 2017 percent population of Native Hawaiians and Other Pacific Islanders is 0.006.</a:t>
            </a:r>
          </a:p>
        </p:txBody>
      </p:sp>
      <p:pic>
        <p:nvPicPr>
          <p:cNvPr id="13" name="Picture 12" descr="A screenshot of a cell phone&#10;&#10;Description automatically generated">
            <a:extLst>
              <a:ext uri="{FF2B5EF4-FFF2-40B4-BE49-F238E27FC236}">
                <a16:creationId xmlns:a16="http://schemas.microsoft.com/office/drawing/2014/main" id="{10323F94-9E80-496E-97A2-92C07CA1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0"/>
            <a:ext cx="5487650" cy="3658433"/>
          </a:xfrm>
          <a:prstGeom prst="rect">
            <a:avLst/>
          </a:prstGeom>
        </p:spPr>
      </p:pic>
      <p:pic>
        <p:nvPicPr>
          <p:cNvPr id="15" name="Picture 14" descr="A screenshot of a map&#10;&#10;Description automatically generated">
            <a:extLst>
              <a:ext uri="{FF2B5EF4-FFF2-40B4-BE49-F238E27FC236}">
                <a16:creationId xmlns:a16="http://schemas.microsoft.com/office/drawing/2014/main" id="{DB722D45-E894-4BF1-A28C-261894D8A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79"/>
            <a:ext cx="5487650" cy="3658433"/>
          </a:xfrm>
          <a:prstGeom prst="rect">
            <a:avLst/>
          </a:prstGeom>
        </p:spPr>
      </p:pic>
    </p:spTree>
    <p:extLst>
      <p:ext uri="{BB962C8B-B14F-4D97-AF65-F5344CB8AC3E}">
        <p14:creationId xmlns:p14="http://schemas.microsoft.com/office/powerpoint/2010/main" val="36234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Race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70805"/>
            <a:ext cx="9144000" cy="886265"/>
          </a:xfrm>
        </p:spPr>
        <p:txBody>
          <a:bodyPr>
            <a:normAutofit/>
          </a:bodyPr>
          <a:lstStyle/>
          <a:p>
            <a:pPr marL="342900" indent="-342900">
              <a:buFont typeface="Arial" panose="020B0604020202020204" pitchFamily="34" charset="0"/>
              <a:buChar char="•"/>
            </a:pPr>
            <a:r>
              <a:rPr lang="en-US" dirty="0"/>
              <a:t>The r-squared for 2017 percent population of whites is 0.002.</a:t>
            </a:r>
          </a:p>
        </p:txBody>
      </p:sp>
      <p:pic>
        <p:nvPicPr>
          <p:cNvPr id="5" name="Picture 4" descr="A screenshot of a cell phone&#10;&#10;Description automatically generated">
            <a:extLst>
              <a:ext uri="{FF2B5EF4-FFF2-40B4-BE49-F238E27FC236}">
                <a16:creationId xmlns:a16="http://schemas.microsoft.com/office/drawing/2014/main" id="{45C511ED-90A8-4934-9C16-992F64501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243530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Poverty Rate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2017 Poverty Rate is 0.06.</a:t>
            </a:r>
          </a:p>
        </p:txBody>
      </p:sp>
      <p:pic>
        <p:nvPicPr>
          <p:cNvPr id="6" name="Picture 5" descr="A screenshot of a cell phone&#10;&#10;Description automatically generated">
            <a:extLst>
              <a:ext uri="{FF2B5EF4-FFF2-40B4-BE49-F238E27FC236}">
                <a16:creationId xmlns:a16="http://schemas.microsoft.com/office/drawing/2014/main" id="{E04D8987-F259-4EA8-AA6F-424D4BE6B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235986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normAutofit fontScale="85000" lnSpcReduction="20000"/>
          </a:bodyPr>
          <a:lstStyle/>
          <a:p>
            <a:pPr marL="342900" indent="-342900">
              <a:buFont typeface="Arial" panose="020B0604020202020204" pitchFamily="34" charset="0"/>
              <a:buChar char="•"/>
            </a:pPr>
            <a:r>
              <a:rPr lang="en-US" dirty="0"/>
              <a:t>The r-squared for Accommodation and food services is 0.043.</a:t>
            </a:r>
          </a:p>
          <a:p>
            <a:pPr marL="342900" indent="-342900">
              <a:buFont typeface="Arial" panose="020B0604020202020204" pitchFamily="34" charset="0"/>
              <a:buChar char="•"/>
            </a:pPr>
            <a:r>
              <a:rPr lang="en-US" dirty="0"/>
              <a:t>The r-squared for Administrative and support and waste management and remediation services is 0.171.</a:t>
            </a:r>
          </a:p>
        </p:txBody>
      </p:sp>
      <p:pic>
        <p:nvPicPr>
          <p:cNvPr id="17" name="Picture 16" descr="A screenshot of a cell phone&#10;&#10;Description automatically generated">
            <a:extLst>
              <a:ext uri="{FF2B5EF4-FFF2-40B4-BE49-F238E27FC236}">
                <a16:creationId xmlns:a16="http://schemas.microsoft.com/office/drawing/2014/main" id="{1E1E1C06-D5AF-48D2-8D06-17A40550E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2"/>
            <a:ext cx="5487650" cy="3658433"/>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C9EBA010-0312-441D-BA77-9A8709716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1"/>
            <a:ext cx="5487650" cy="3658433"/>
          </a:xfrm>
          <a:prstGeom prst="rect">
            <a:avLst/>
          </a:prstGeom>
        </p:spPr>
      </p:pic>
    </p:spTree>
    <p:extLst>
      <p:ext uri="{BB962C8B-B14F-4D97-AF65-F5344CB8AC3E}">
        <p14:creationId xmlns:p14="http://schemas.microsoft.com/office/powerpoint/2010/main" val="215576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Arts, entertainment, and recreation is 0.006.</a:t>
            </a:r>
          </a:p>
          <a:p>
            <a:pPr marL="342900" indent="-342900">
              <a:buFont typeface="Arial" panose="020B0604020202020204" pitchFamily="34" charset="0"/>
              <a:buChar char="•"/>
            </a:pPr>
            <a:r>
              <a:rPr lang="en-US" dirty="0"/>
              <a:t>The r-squared for Educational services is 0.063.</a:t>
            </a:r>
          </a:p>
        </p:txBody>
      </p:sp>
      <p:pic>
        <p:nvPicPr>
          <p:cNvPr id="6" name="Picture 5" descr="A screenshot of a cell phone&#10;&#10;Description automatically generated">
            <a:extLst>
              <a:ext uri="{FF2B5EF4-FFF2-40B4-BE49-F238E27FC236}">
                <a16:creationId xmlns:a16="http://schemas.microsoft.com/office/drawing/2014/main" id="{4904C225-FD2A-4ABE-982F-B421396FE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F6E733F-3E78-4AB2-8B72-9C2D62166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233361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Finance and insurance is 0.137.</a:t>
            </a:r>
          </a:p>
          <a:p>
            <a:pPr marL="342900" indent="-342900">
              <a:buFont typeface="Arial" panose="020B0604020202020204" pitchFamily="34" charset="0"/>
              <a:buChar char="•"/>
            </a:pPr>
            <a:r>
              <a:rPr lang="en-US" dirty="0"/>
              <a:t>The r-squared for Health care and social assistance is 0.096.</a:t>
            </a:r>
          </a:p>
        </p:txBody>
      </p:sp>
      <p:pic>
        <p:nvPicPr>
          <p:cNvPr id="5" name="Picture 4" descr="A screenshot of a cell phone&#10;&#10;Description automatically generated">
            <a:extLst>
              <a:ext uri="{FF2B5EF4-FFF2-40B4-BE49-F238E27FC236}">
                <a16:creationId xmlns:a16="http://schemas.microsoft.com/office/drawing/2014/main" id="{2D3F6012-E2C4-4621-9968-F63314B13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A93F326-1EAB-4332-85DF-5F9527414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188046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normAutofit fontScale="85000" lnSpcReduction="20000"/>
          </a:bodyPr>
          <a:lstStyle/>
          <a:p>
            <a:pPr marL="342900" indent="-342900">
              <a:buFont typeface="Arial" panose="020B0604020202020204" pitchFamily="34" charset="0"/>
              <a:buChar char="•"/>
            </a:pPr>
            <a:r>
              <a:rPr lang="en-US" dirty="0"/>
              <a:t>The r-squared for Information is 0.126.</a:t>
            </a:r>
          </a:p>
          <a:p>
            <a:pPr marL="342900" indent="-342900">
              <a:buFont typeface="Arial" panose="020B0604020202020204" pitchFamily="34" charset="0"/>
              <a:buChar char="•"/>
            </a:pPr>
            <a:r>
              <a:rPr lang="en-US" dirty="0"/>
              <a:t>The r-squared for Professional, scientific, and technical services is 0.147.</a:t>
            </a:r>
          </a:p>
        </p:txBody>
      </p:sp>
      <p:pic>
        <p:nvPicPr>
          <p:cNvPr id="6" name="Picture 5" descr="A screenshot of a cell phone&#10;&#10;Description automatically generated">
            <a:extLst>
              <a:ext uri="{FF2B5EF4-FFF2-40B4-BE49-F238E27FC236}">
                <a16:creationId xmlns:a16="http://schemas.microsoft.com/office/drawing/2014/main" id="{440C6B2E-D152-4C3E-95E8-A64910C99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11" name="Picture 10" descr="A close up of a map&#10;&#10;Description automatically generated">
            <a:extLst>
              <a:ext uri="{FF2B5EF4-FFF2-40B4-BE49-F238E27FC236}">
                <a16:creationId xmlns:a16="http://schemas.microsoft.com/office/drawing/2014/main" id="{154E14C3-4DF1-4A0A-9925-939C5CEF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936279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Job Type </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556737"/>
            <a:ext cx="9144000" cy="900333"/>
          </a:xfrm>
        </p:spPr>
        <p:txBody>
          <a:bodyPr/>
          <a:lstStyle/>
          <a:p>
            <a:pPr marL="342900" indent="-342900">
              <a:buFont typeface="Arial" panose="020B0604020202020204" pitchFamily="34" charset="0"/>
              <a:buChar char="•"/>
            </a:pPr>
            <a:r>
              <a:rPr lang="en-US" dirty="0"/>
              <a:t>The r-squared for Real estate and rental and leasing is 0.09.</a:t>
            </a:r>
          </a:p>
          <a:p>
            <a:pPr marL="342900" indent="-342900">
              <a:buFont typeface="Arial" panose="020B0604020202020204" pitchFamily="34" charset="0"/>
              <a:buChar char="•"/>
            </a:pPr>
            <a:r>
              <a:rPr lang="en-US" dirty="0"/>
              <a:t>The r-squared for Utilities is 0.008.</a:t>
            </a:r>
          </a:p>
        </p:txBody>
      </p:sp>
      <p:pic>
        <p:nvPicPr>
          <p:cNvPr id="5" name="Picture 4" descr="A screenshot of a cell phone&#10;&#10;Description automatically generated">
            <a:extLst>
              <a:ext uri="{FF2B5EF4-FFF2-40B4-BE49-F238E27FC236}">
                <a16:creationId xmlns:a16="http://schemas.microsoft.com/office/drawing/2014/main" id="{3C4EC751-FFCD-496A-B9D5-09A068405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1944219-F1EF-42EE-A6D1-1B8BDD36B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206335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Conclusions</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There were no strong correlations between BROADBAND ACCESS AND EACH OF the census variables.</a:t>
            </a:r>
          </a:p>
          <a:p>
            <a:pPr marL="342900" indent="-342900" algn="l">
              <a:buFont typeface="Arial" panose="020B0604020202020204" pitchFamily="34" charset="0"/>
              <a:buChar char="•"/>
            </a:pPr>
            <a:r>
              <a:rPr lang="en-US" dirty="0"/>
              <a:t>By rank, the strongest correlations exist between broadband access and…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0941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Background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406768"/>
            <a:ext cx="9144000" cy="4825220"/>
          </a:xfrm>
        </p:spPr>
        <p:txBody>
          <a:bodyPr>
            <a:normAutofit fontScale="92500"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 availability of reliable broadband/internet is a major factor in the success of individuals, and specifically students, within communities. Having access to volumes of free knowledge and information, as well as the ability to make connections, is crucial to the development of people, young and old. </a:t>
            </a:r>
          </a:p>
          <a:p>
            <a:pPr marL="342900" indent="-342900" algn="l">
              <a:buFont typeface="Arial" panose="020B0604020202020204" pitchFamily="34" charset="0"/>
              <a:buChar char="•"/>
            </a:pPr>
            <a:r>
              <a:rPr lang="en-US" dirty="0"/>
              <a:t>The ASU Tech Data Society, a joint effort between ASU and the U. of Iowa has developed a website that has captured the percent of broadband Access at a per-state, -county, -metro, and -city level. </a:t>
            </a:r>
          </a:p>
          <a:p>
            <a:pPr marL="342900" indent="-342900" algn="l">
              <a:buFont typeface="Arial" panose="020B0604020202020204" pitchFamily="34" charset="0"/>
              <a:buChar char="•"/>
            </a:pPr>
            <a:r>
              <a:rPr lang="en-US" dirty="0"/>
              <a:t>This dataset is unique because prior to 2013, estimates of internet use from the Census were available only at the national and state levels [1].</a:t>
            </a:r>
          </a:p>
          <a:p>
            <a:pPr marL="342900" indent="-342900" algn="l">
              <a:buFont typeface="Arial" panose="020B0604020202020204" pitchFamily="34" charset="0"/>
              <a:buChar char="•"/>
            </a:pPr>
            <a:endParaRPr lang="en-US" dirty="0"/>
          </a:p>
          <a:p>
            <a:pPr algn="l"/>
            <a:r>
              <a:rPr lang="en-US" sz="1200" dirty="0"/>
              <a:t>[1] </a:t>
            </a:r>
            <a:r>
              <a:rPr lang="en-US" sz="1050" dirty="0">
                <a:hlinkClick r:id="rId2"/>
              </a:rPr>
              <a:t>https://techdatasociety.asu.edu/broadband-data-portal/home</a:t>
            </a:r>
            <a:endParaRPr lang="en-US" sz="1200" dirty="0"/>
          </a:p>
        </p:txBody>
      </p:sp>
    </p:spTree>
    <p:extLst>
      <p:ext uri="{BB962C8B-B14F-4D97-AF65-F5344CB8AC3E}">
        <p14:creationId xmlns:p14="http://schemas.microsoft.com/office/powerpoint/2010/main" val="171395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Goals/Plan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1631851"/>
            <a:ext cx="9144000" cy="4825220"/>
          </a:xfrm>
        </p:spPr>
        <p:txBody>
          <a:bodyPr/>
          <a:lstStyle/>
          <a:p>
            <a:pPr marL="342900" indent="-342900" algn="l">
              <a:buFont typeface="Arial" panose="020B0604020202020204" pitchFamily="34" charset="0"/>
              <a:buChar char="•"/>
            </a:pPr>
            <a:r>
              <a:rPr lang="en-US" dirty="0"/>
              <a:t>Download the broadband Access data from the Tech Society website.</a:t>
            </a:r>
          </a:p>
          <a:p>
            <a:pPr marL="342900" indent="-342900" algn="l">
              <a:buFont typeface="Arial" panose="020B0604020202020204" pitchFamily="34" charset="0"/>
              <a:buChar char="•"/>
            </a:pPr>
            <a:r>
              <a:rPr lang="en-US" dirty="0"/>
              <a:t>Pull data from the US Census API related to </a:t>
            </a:r>
          </a:p>
          <a:p>
            <a:pPr marL="800100" lvl="1" indent="-342900" algn="l">
              <a:buFont typeface="Arial" panose="020B0604020202020204" pitchFamily="34" charset="0"/>
              <a:buChar char="•"/>
            </a:pPr>
            <a:r>
              <a:rPr lang="en-US" dirty="0"/>
              <a:t>job types (NAICS), </a:t>
            </a:r>
          </a:p>
          <a:p>
            <a:pPr marL="800100" lvl="1" indent="-342900" algn="l">
              <a:buFont typeface="Arial" panose="020B0604020202020204" pitchFamily="34" charset="0"/>
              <a:buChar char="•"/>
            </a:pPr>
            <a:r>
              <a:rPr lang="en-US" dirty="0"/>
              <a:t>race, </a:t>
            </a:r>
          </a:p>
          <a:p>
            <a:pPr marL="800100" lvl="1" indent="-342900" algn="l">
              <a:buFont typeface="Arial" panose="020B0604020202020204" pitchFamily="34" charset="0"/>
              <a:buChar char="•"/>
            </a:pPr>
            <a:r>
              <a:rPr lang="en-US" dirty="0"/>
              <a:t>income, </a:t>
            </a:r>
          </a:p>
          <a:p>
            <a:pPr marL="800100" lvl="1" indent="-342900" algn="l">
              <a:buFont typeface="Arial" panose="020B0604020202020204" pitchFamily="34" charset="0"/>
              <a:buChar char="•"/>
            </a:pPr>
            <a:r>
              <a:rPr lang="en-US" dirty="0"/>
              <a:t>median age, </a:t>
            </a:r>
          </a:p>
          <a:p>
            <a:pPr marL="800100" lvl="1" indent="-342900" algn="l">
              <a:buFont typeface="Arial" panose="020B0604020202020204" pitchFamily="34" charset="0"/>
              <a:buChar char="•"/>
            </a:pPr>
            <a:r>
              <a:rPr lang="en-US" dirty="0"/>
              <a:t>poverty rate</a:t>
            </a:r>
          </a:p>
          <a:p>
            <a:pPr marL="342900" indent="-342900" algn="l">
              <a:buFont typeface="Arial" panose="020B0604020202020204" pitchFamily="34" charset="0"/>
              <a:buChar char="•"/>
            </a:pPr>
            <a:r>
              <a:rPr lang="en-US" dirty="0"/>
              <a:t>Compare the broadband use on a county basis to the afore-mentioned US Census demographic variables. and determine correlation by use of linear regression to the US Census variation. The </a:t>
            </a:r>
            <a:r>
              <a:rPr lang="en-US" b="1" dirty="0">
                <a:solidFill>
                  <a:srgbClr val="FF0000"/>
                </a:solidFill>
              </a:rPr>
              <a:t>r-squared</a:t>
            </a:r>
            <a:r>
              <a:rPr lang="en-US" dirty="0"/>
              <a:t> value will determine linear correlation.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9760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1522364"/>
          </a:xfrm>
        </p:spPr>
        <p:txBody>
          <a:bodyPr>
            <a:normAutofit fontScale="90000"/>
          </a:bodyPr>
          <a:lstStyle/>
          <a:p>
            <a:r>
              <a:rPr lang="en-US" u="sng"/>
              <a:t>Research Questions Asked</a:t>
            </a:r>
            <a:endParaRPr lang="en-US" u="sng" dirty="0"/>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3999" y="2293034"/>
            <a:ext cx="9501809" cy="4164037"/>
          </a:xfrm>
        </p:spPr>
        <p:txBody>
          <a:bodyPr>
            <a:normAutofit/>
          </a:bodyPr>
          <a:lstStyle/>
          <a:p>
            <a:pPr marL="342900" indent="-342900" algn="l">
              <a:buFont typeface="Arial" panose="020B0604020202020204" pitchFamily="34" charset="0"/>
              <a:buChar char="•"/>
            </a:pPr>
            <a:r>
              <a:rPr lang="en-US"/>
              <a:t>IS A COUNTY WITH A LOWER MEDIAN AGE MORE LIKELY TO HAVE BROADBAND ACCESS?</a:t>
            </a:r>
          </a:p>
          <a:p>
            <a:pPr marL="342900" indent="-342900" algn="l">
              <a:buFont typeface="Arial" panose="020B0604020202020204" pitchFamily="34" charset="0"/>
              <a:buChar char="•"/>
            </a:pPr>
            <a:r>
              <a:rPr lang="en-US"/>
              <a:t>ARE LOWER-INCOME COUNTIES LESS LIKELY TO HAVE BROADBAND ACCESS?</a:t>
            </a:r>
          </a:p>
          <a:p>
            <a:pPr marL="342900" indent="-342900" algn="l">
              <a:buFont typeface="Arial" panose="020B0604020202020204" pitchFamily="34" charset="0"/>
              <a:buChar char="•"/>
            </a:pPr>
            <a:r>
              <a:rPr lang="en-US"/>
              <a:t>ARE COUNTIES WITH A PREVALENCE OF JOBS ASSOCIATED WITH TECHNOLOGY MORE LIKELY TO MORE BROADBAND ACCESS? </a:t>
            </a:r>
          </a:p>
          <a:p>
            <a:pPr marL="342900" indent="-342900" algn="l">
              <a:buFont typeface="Arial" panose="020B0604020202020204" pitchFamily="34" charset="0"/>
              <a:buChar char="•"/>
            </a:pPr>
            <a:r>
              <a:rPr lang="en-US"/>
              <a:t>DO COUNTIES WITH HIGH POVERTY RATES TEND TO HAVE LOWER BROADBAND ACCESS?</a:t>
            </a:r>
          </a:p>
          <a:p>
            <a:pPr marL="342900" indent="-342900" algn="l">
              <a:buFont typeface="Arial" panose="020B0604020202020204" pitchFamily="34" charset="0"/>
              <a:buChar char="•"/>
            </a:pPr>
            <a:r>
              <a:rPr lang="en-US"/>
              <a:t>DO THE RACIAL DEMOGRAPHICS OF A COUNTY RELATE TO BROADBAND ACCESS?</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0464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154746"/>
            <a:ext cx="9144000" cy="2039814"/>
          </a:xfrm>
        </p:spPr>
        <p:txBody>
          <a:bodyPr>
            <a:normAutofit fontScale="90000"/>
          </a:bodyPr>
          <a:lstStyle/>
          <a:p>
            <a:r>
              <a:rPr lang="en-US" u="sng" dirty="0"/>
              <a:t>Problems Encountered</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444487" y="2194560"/>
            <a:ext cx="9303026" cy="4149968"/>
          </a:xfrm>
        </p:spPr>
        <p:txBody>
          <a:bodyPr/>
          <a:lstStyle/>
          <a:p>
            <a:pPr marL="342900" indent="-342900" algn="l">
              <a:buFont typeface="Arial" panose="020B0604020202020204" pitchFamily="34" charset="0"/>
              <a:buChar char="•"/>
            </a:pPr>
            <a:r>
              <a:rPr lang="en-US" dirty="0"/>
              <a:t>Datasets had different geographic variables to key off of (geocodes, zip codes, counties), so  conversion/ comparison/ concatenation methods were needed to link datasets.</a:t>
            </a:r>
          </a:p>
          <a:p>
            <a:pPr marL="342900" indent="-342900" algn="l">
              <a:buFont typeface="Arial" panose="020B0604020202020204" pitchFamily="34" charset="0"/>
              <a:buChar char="•"/>
            </a:pPr>
            <a:r>
              <a:rPr lang="en-US" dirty="0"/>
              <a:t>Census API’s were quite cumbersome to use. You could only pull one year at a time, one NAICS label at a time, requiring repeated pulls and merges.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5875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242646" y="337626"/>
            <a:ext cx="9144000" cy="2039814"/>
          </a:xfrm>
        </p:spPr>
        <p:txBody>
          <a:bodyPr>
            <a:normAutofit/>
          </a:bodyPr>
          <a:lstStyle/>
          <a:p>
            <a:r>
              <a:rPr lang="en-US" u="sng" dirty="0" err="1"/>
              <a:t>Jupyter</a:t>
            </a:r>
            <a:r>
              <a:rPr lang="en-US" u="sng" dirty="0"/>
              <a:t> Notebooks</a:t>
            </a:r>
          </a:p>
        </p:txBody>
      </p:sp>
    </p:spTree>
    <p:extLst>
      <p:ext uri="{BB962C8B-B14F-4D97-AF65-F5344CB8AC3E}">
        <p14:creationId xmlns:p14="http://schemas.microsoft.com/office/powerpoint/2010/main" val="316758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Income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06887"/>
            <a:ext cx="9144000" cy="1050184"/>
          </a:xfrm>
        </p:spPr>
        <p:txBody>
          <a:bodyPr/>
          <a:lstStyle/>
          <a:p>
            <a:pPr marL="342900" indent="-342900" algn="l">
              <a:buFont typeface="Arial" panose="020B0604020202020204" pitchFamily="34" charset="0"/>
              <a:buChar char="•"/>
            </a:pPr>
            <a:r>
              <a:rPr lang="en-US" dirty="0"/>
              <a:t>The r-squared for 2017 household income is 0.204.</a:t>
            </a:r>
          </a:p>
          <a:p>
            <a:pPr marL="342900" indent="-342900">
              <a:buFont typeface="Arial" panose="020B0604020202020204" pitchFamily="34" charset="0"/>
              <a:buChar char="•"/>
            </a:pPr>
            <a:r>
              <a:rPr lang="en-US" dirty="0"/>
              <a:t>The r-squared for 2017 Per Capita income is 0.176.</a:t>
            </a:r>
          </a:p>
        </p:txBody>
      </p:sp>
      <p:pic>
        <p:nvPicPr>
          <p:cNvPr id="6" name="Picture 5" descr="A screenshot of a cell phone&#10;&#10;Description automatically generated">
            <a:extLst>
              <a:ext uri="{FF2B5EF4-FFF2-40B4-BE49-F238E27FC236}">
                <a16:creationId xmlns:a16="http://schemas.microsoft.com/office/drawing/2014/main" id="{653AE241-21E8-4130-BA40-1600AE574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599783"/>
            <a:ext cx="5487650" cy="365843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A97A22A-EE62-46F0-B965-CB5E05C02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0" y="1599782"/>
            <a:ext cx="5487650" cy="3658433"/>
          </a:xfrm>
          <a:prstGeom prst="rect">
            <a:avLst/>
          </a:prstGeom>
        </p:spPr>
      </p:pic>
    </p:spTree>
    <p:extLst>
      <p:ext uri="{BB962C8B-B14F-4D97-AF65-F5344CB8AC3E}">
        <p14:creationId xmlns:p14="http://schemas.microsoft.com/office/powerpoint/2010/main" val="315360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Median Age</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buFont typeface="Arial" panose="020B0604020202020204" pitchFamily="34" charset="0"/>
              <a:buChar char="•"/>
            </a:pPr>
            <a:r>
              <a:rPr lang="en-US" dirty="0"/>
              <a:t>The r-squared for 2017 Median age is 0.07.</a:t>
            </a:r>
          </a:p>
        </p:txBody>
      </p:sp>
      <p:pic>
        <p:nvPicPr>
          <p:cNvPr id="6" name="Picture 5" descr="A screenshot of a cell phone&#10;&#10;Description automatically generated">
            <a:extLst>
              <a:ext uri="{FF2B5EF4-FFF2-40B4-BE49-F238E27FC236}">
                <a16:creationId xmlns:a16="http://schemas.microsoft.com/office/drawing/2014/main" id="{796CA592-D5C1-4D6E-A247-16E0EE45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399883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C6CA-FAE4-4879-994D-A1E6968C8ADF}"/>
              </a:ext>
            </a:extLst>
          </p:cNvPr>
          <p:cNvSpPr>
            <a:spLocks noGrp="1"/>
          </p:cNvSpPr>
          <p:nvPr>
            <p:ph type="ctrTitle"/>
          </p:nvPr>
        </p:nvSpPr>
        <p:spPr>
          <a:xfrm>
            <a:off x="1524000" y="629993"/>
            <a:ext cx="9144000" cy="776775"/>
          </a:xfrm>
        </p:spPr>
        <p:txBody>
          <a:bodyPr>
            <a:normAutofit fontScale="90000"/>
          </a:bodyPr>
          <a:lstStyle/>
          <a:p>
            <a:r>
              <a:rPr lang="en-US" u="sng" dirty="0"/>
              <a:t>Results – Population</a:t>
            </a:r>
          </a:p>
        </p:txBody>
      </p:sp>
      <p:sp>
        <p:nvSpPr>
          <p:cNvPr id="3" name="Subtitle 2">
            <a:extLst>
              <a:ext uri="{FF2B5EF4-FFF2-40B4-BE49-F238E27FC236}">
                <a16:creationId xmlns:a16="http://schemas.microsoft.com/office/drawing/2014/main" id="{4F05B62D-E7F8-4411-AE4F-426205E6AF50}"/>
              </a:ext>
            </a:extLst>
          </p:cNvPr>
          <p:cNvSpPr>
            <a:spLocks noGrp="1"/>
          </p:cNvSpPr>
          <p:nvPr>
            <p:ph type="subTitle" idx="1"/>
          </p:nvPr>
        </p:nvSpPr>
        <p:spPr>
          <a:xfrm>
            <a:off x="1524000" y="5486399"/>
            <a:ext cx="9144000" cy="970671"/>
          </a:xfrm>
        </p:spPr>
        <p:txBody>
          <a:bodyPr/>
          <a:lstStyle/>
          <a:p>
            <a:pPr marL="342900" indent="-342900">
              <a:buFont typeface="Arial" panose="020B0604020202020204" pitchFamily="34" charset="0"/>
              <a:buChar char="•"/>
            </a:pPr>
            <a:r>
              <a:rPr lang="en-US" dirty="0"/>
              <a:t>The r-squared for 2017 Population is 0.145.</a:t>
            </a:r>
          </a:p>
        </p:txBody>
      </p:sp>
      <p:pic>
        <p:nvPicPr>
          <p:cNvPr id="5" name="Picture 4" descr="A screenshot of a cell phone&#10;&#10;Description automatically generated">
            <a:extLst>
              <a:ext uri="{FF2B5EF4-FFF2-40B4-BE49-F238E27FC236}">
                <a16:creationId xmlns:a16="http://schemas.microsoft.com/office/drawing/2014/main" id="{1B30A068-8BC5-4798-92BD-A9EF28143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spTree>
    <p:extLst>
      <p:ext uri="{BB962C8B-B14F-4D97-AF65-F5344CB8AC3E}">
        <p14:creationId xmlns:p14="http://schemas.microsoft.com/office/powerpoint/2010/main" val="1279169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551</TotalTime>
  <Words>652</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Broadband Access vs. Key Census Demographics</vt:lpstr>
      <vt:lpstr>Background</vt:lpstr>
      <vt:lpstr>Goals/Plan</vt:lpstr>
      <vt:lpstr>Research Questions Asked</vt:lpstr>
      <vt:lpstr>Problems Encountered</vt:lpstr>
      <vt:lpstr>Jupyter Notebooks</vt:lpstr>
      <vt:lpstr>Results - Income</vt:lpstr>
      <vt:lpstr>Results – Median Age</vt:lpstr>
      <vt:lpstr>Results – Population</vt:lpstr>
      <vt:lpstr>Results – Race</vt:lpstr>
      <vt:lpstr>Results – Race</vt:lpstr>
      <vt:lpstr>Results – Race</vt:lpstr>
      <vt:lpstr>Results – Poverty Rate </vt:lpstr>
      <vt:lpstr>Results – Job Type </vt:lpstr>
      <vt:lpstr>Results – Job Type </vt:lpstr>
      <vt:lpstr>Results – Job Type </vt:lpstr>
      <vt:lpstr>Results – Job Type </vt:lpstr>
      <vt:lpstr>Results – Job Type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Encountered</dc:title>
  <dc:creator>M. Mitchell</dc:creator>
  <cp:lastModifiedBy>Rucker,James David</cp:lastModifiedBy>
  <cp:revision>38</cp:revision>
  <dcterms:created xsi:type="dcterms:W3CDTF">2020-07-25T20:11:40Z</dcterms:created>
  <dcterms:modified xsi:type="dcterms:W3CDTF">2020-07-29T00:23:15Z</dcterms:modified>
</cp:coreProperties>
</file>