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59" r:id="rId6"/>
    <p:sldId id="261" r:id="rId7"/>
    <p:sldId id="257" r:id="rId8"/>
    <p:sldId id="265" r:id="rId9"/>
    <p:sldId id="262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8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2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9.wmf"/><Relationship Id="rId16" Type="http://schemas.openxmlformats.org/officeDocument/2006/relationships/image" Target="../media/image31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3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730-7AA9-4BEC-864D-1AA7603644C8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B25B-3367-47DE-904D-A15DB93D7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5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730-7AA9-4BEC-864D-1AA7603644C8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B25B-3367-47DE-904D-A15DB93D7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7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730-7AA9-4BEC-864D-1AA7603644C8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B25B-3367-47DE-904D-A15DB93D7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730-7AA9-4BEC-864D-1AA7603644C8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B25B-3367-47DE-904D-A15DB93D7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730-7AA9-4BEC-864D-1AA7603644C8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B25B-3367-47DE-904D-A15DB93D7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1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730-7AA9-4BEC-864D-1AA7603644C8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B25B-3367-47DE-904D-A15DB93D7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9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730-7AA9-4BEC-864D-1AA7603644C8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B25B-3367-47DE-904D-A15DB93D7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1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730-7AA9-4BEC-864D-1AA7603644C8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B25B-3367-47DE-904D-A15DB93D7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730-7AA9-4BEC-864D-1AA7603644C8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B25B-3367-47DE-904D-A15DB93D7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1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730-7AA9-4BEC-864D-1AA7603644C8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B25B-3367-47DE-904D-A15DB93D7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730-7AA9-4BEC-864D-1AA7603644C8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B25B-3367-47DE-904D-A15DB93D7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5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8730-7AA9-4BEC-864D-1AA7603644C8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B25B-3367-47DE-904D-A15DB93D7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8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if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39.wmf"/><Relationship Id="rId3" Type="http://schemas.openxmlformats.org/officeDocument/2006/relationships/image" Target="../media/image51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9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39.wmf"/><Relationship Id="rId3" Type="http://schemas.openxmlformats.org/officeDocument/2006/relationships/image" Target="../media/image51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10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12.wmf"/><Relationship Id="rId26" Type="http://schemas.openxmlformats.org/officeDocument/2006/relationships/oleObject" Target="../embeddings/oleObject30.bin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0.bin"/><Relationship Id="rId24" Type="http://schemas.openxmlformats.org/officeDocument/2006/relationships/oleObject" Target="../embeddings/oleObject28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26.bin"/><Relationship Id="rId27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31.wmf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26.wmf"/><Relationship Id="rId32" Type="http://schemas.openxmlformats.org/officeDocument/2006/relationships/image" Target="../media/image30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28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29.wmf"/><Relationship Id="rId8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63.bin"/><Relationship Id="rId18" Type="http://schemas.openxmlformats.org/officeDocument/2006/relationships/oleObject" Target="../embeddings/oleObject67.bin"/><Relationship Id="rId3" Type="http://schemas.openxmlformats.org/officeDocument/2006/relationships/oleObject" Target="../embeddings/oleObject58.bin"/><Relationship Id="rId21" Type="http://schemas.openxmlformats.org/officeDocument/2006/relationships/image" Target="../media/image39.wmf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66.bin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62.bin"/><Relationship Id="rId24" Type="http://schemas.openxmlformats.org/officeDocument/2006/relationships/oleObject" Target="../embeddings/oleObject70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image" Target="../media/image40.wmf"/><Relationship Id="rId10" Type="http://schemas.openxmlformats.org/officeDocument/2006/relationships/image" Target="../media/image35.wmf"/><Relationship Id="rId19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37.wmf"/><Relationship Id="rId22" Type="http://schemas.openxmlformats.org/officeDocument/2006/relationships/oleObject" Target="../embeddings/oleObject6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76.bin"/><Relationship Id="rId18" Type="http://schemas.openxmlformats.org/officeDocument/2006/relationships/oleObject" Target="../embeddings/oleObject80.bin"/><Relationship Id="rId26" Type="http://schemas.openxmlformats.org/officeDocument/2006/relationships/oleObject" Target="../embeddings/oleObject85.bin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79.bin"/><Relationship Id="rId25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8.bin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75.bin"/><Relationship Id="rId24" Type="http://schemas.openxmlformats.org/officeDocument/2006/relationships/oleObject" Target="../embeddings/oleObject84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3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47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8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2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51.png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17794957">
            <a:off x="4822133" y="1372949"/>
            <a:ext cx="2424589" cy="1785029"/>
            <a:chOff x="2219419" y="755346"/>
            <a:chExt cx="2424589" cy="1785029"/>
          </a:xfrm>
        </p:grpSpPr>
        <p:sp>
          <p:nvSpPr>
            <p:cNvPr id="9" name="평행 사변형 8"/>
            <p:cNvSpPr/>
            <p:nvPr/>
          </p:nvSpPr>
          <p:spPr>
            <a:xfrm rot="13157937" flipV="1">
              <a:off x="2541047" y="876547"/>
              <a:ext cx="611087" cy="273695"/>
            </a:xfrm>
            <a:prstGeom prst="parallelogram">
              <a:avLst>
                <a:gd name="adj" fmla="val 114921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평행 사변형 6"/>
            <p:cNvSpPr/>
            <p:nvPr/>
          </p:nvSpPr>
          <p:spPr>
            <a:xfrm rot="13157937">
              <a:off x="3640172" y="962571"/>
              <a:ext cx="692399" cy="1006214"/>
            </a:xfrm>
            <a:prstGeom prst="parallelogram">
              <a:avLst>
                <a:gd name="adj" fmla="val 5498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 rot="2154024">
              <a:off x="2339752" y="1484784"/>
              <a:ext cx="2304256" cy="5040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 rot="13157937">
              <a:off x="2691462" y="1534161"/>
              <a:ext cx="692399" cy="1006214"/>
            </a:xfrm>
            <a:prstGeom prst="parallelogram">
              <a:avLst>
                <a:gd name="adj" fmla="val 5498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/>
          </p:nvSpPr>
          <p:spPr>
            <a:xfrm rot="13157937">
              <a:off x="2219419" y="1134557"/>
              <a:ext cx="692399" cy="322010"/>
            </a:xfrm>
            <a:prstGeom prst="parallelogram">
              <a:avLst>
                <a:gd name="adj" fmla="val 114921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 rot="13157937" flipV="1">
              <a:off x="2542009" y="755346"/>
              <a:ext cx="786984" cy="387353"/>
            </a:xfrm>
            <a:prstGeom prst="parallelogram">
              <a:avLst>
                <a:gd name="adj" fmla="val 114921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rot="17847147">
            <a:off x="5395323" y="1867903"/>
            <a:ext cx="2952328" cy="1602167"/>
            <a:chOff x="2195736" y="1682817"/>
            <a:chExt cx="2952328" cy="1602167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3684386" y="1682817"/>
              <a:ext cx="1463678" cy="1026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2195736" y="1682817"/>
              <a:ext cx="1488650" cy="8682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84386" y="1682817"/>
              <a:ext cx="0" cy="1602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86267"/>
              </p:ext>
            </p:extLst>
          </p:nvPr>
        </p:nvGraphicFramePr>
        <p:xfrm>
          <a:off x="7345355" y="1637466"/>
          <a:ext cx="252958" cy="28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55" y="1637466"/>
                        <a:ext cx="252958" cy="2872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98522"/>
              </p:ext>
            </p:extLst>
          </p:nvPr>
        </p:nvGraphicFramePr>
        <p:xfrm>
          <a:off x="6007452" y="3651813"/>
          <a:ext cx="224508" cy="2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452" y="3651813"/>
                        <a:ext cx="224508" cy="274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7192"/>
              </p:ext>
            </p:extLst>
          </p:nvPr>
        </p:nvGraphicFramePr>
        <p:xfrm>
          <a:off x="7343158" y="2980080"/>
          <a:ext cx="223446" cy="23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7" imgW="126720" imgH="126720" progId="Equation.DSMT4">
                  <p:embed/>
                </p:oleObj>
              </mc:Choice>
              <mc:Fallback>
                <p:oleObj name="Equation" r:id="rId7" imgW="126720" imgH="126720" progId="Equation.DSMT4">
                  <p:embed/>
                  <p:pic>
                    <p:nvPicPr>
                      <p:cNvPr id="0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158" y="2980080"/>
                        <a:ext cx="223446" cy="23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971600" y="4180528"/>
            <a:ext cx="3377710" cy="1624736"/>
            <a:chOff x="399185" y="3645024"/>
            <a:chExt cx="3377710" cy="16247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17005" y="3645024"/>
              <a:ext cx="2952328" cy="1602167"/>
              <a:chOff x="2195736" y="1682817"/>
              <a:chExt cx="2952328" cy="1602167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>
                <a:off x="3684386" y="1682817"/>
                <a:ext cx="1463678" cy="10261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2195736" y="1682817"/>
                <a:ext cx="1488650" cy="8682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3684386" y="1682817"/>
                <a:ext cx="0" cy="1602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1" name="개체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4512112"/>
                </p:ext>
              </p:extLst>
            </p:nvPr>
          </p:nvGraphicFramePr>
          <p:xfrm>
            <a:off x="3533775" y="4489451"/>
            <a:ext cx="243120" cy="249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5" name="Equation" r:id="rId9" imgW="177480" imgH="177480" progId="Equation.DSMT4">
                    <p:embed/>
                  </p:oleObj>
                </mc:Choice>
                <mc:Fallback>
                  <p:oleObj name="Equation" r:id="rId9" imgW="177480" imgH="177480" progId="Equation.DSMT4">
                    <p:embed/>
                    <p:pic>
                      <p:nvPicPr>
                        <p:cNvPr id="0" name="개체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775" y="4489451"/>
                          <a:ext cx="243120" cy="249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개체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2885092"/>
                </p:ext>
              </p:extLst>
            </p:nvPr>
          </p:nvGraphicFramePr>
          <p:xfrm>
            <a:off x="399185" y="4183103"/>
            <a:ext cx="235640" cy="263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6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개체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85" y="4183103"/>
                          <a:ext cx="235640" cy="2630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개체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4060114"/>
                </p:ext>
              </p:extLst>
            </p:nvPr>
          </p:nvGraphicFramePr>
          <p:xfrm>
            <a:off x="2017713" y="5065713"/>
            <a:ext cx="198620" cy="204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7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개체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7713" y="5065713"/>
                          <a:ext cx="198620" cy="2040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8" name="직선 화살표 연결선 37"/>
          <p:cNvCxnSpPr/>
          <p:nvPr/>
        </p:nvCxnSpPr>
        <p:spPr>
          <a:xfrm flipV="1">
            <a:off x="2589885" y="2253283"/>
            <a:ext cx="3595009" cy="19272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3528" y="3635125"/>
            <a:ext cx="207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NED Frame</a:t>
            </a:r>
          </a:p>
          <a:p>
            <a:r>
              <a:rPr lang="en-US" altLang="ko-KR" smtClean="0"/>
              <a:t>(Reference Frame)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917466" y="1107792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Body Fixed Frame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46293" y="353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5">
                    <a:lumMod val="75000"/>
                  </a:schemeClr>
                </a:solidFill>
              </a:rPr>
              <a:t>항공기 좌표계</a:t>
            </a:r>
            <a:endParaRPr lang="ko-KR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404664"/>
            <a:ext cx="3393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-</a:t>
            </a:r>
            <a:r>
              <a:rPr lang="ko-KR" altLang="en-US" sz="1200" smtClean="0"/>
              <a:t>항공기 좌표계</a:t>
            </a:r>
            <a:endParaRPr lang="en-US" altLang="ko-KR" sz="1200" smtClean="0"/>
          </a:p>
          <a:p>
            <a:r>
              <a:rPr lang="en-US" altLang="ko-KR" sz="1200" smtClean="0"/>
              <a:t>    : </a:t>
            </a:r>
            <a:r>
              <a:rPr lang="ko-KR" altLang="en-US" sz="1200" smtClean="0"/>
              <a:t>기준좌표계</a:t>
            </a:r>
            <a:r>
              <a:rPr lang="en-US" altLang="ko-KR" sz="1200" smtClean="0"/>
              <a:t>(NED Frame, Reference Frame)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 : </a:t>
            </a:r>
            <a:r>
              <a:rPr lang="ko-KR" altLang="en-US" sz="1200" smtClean="0"/>
              <a:t>동체축 좌표계</a:t>
            </a:r>
            <a:r>
              <a:rPr lang="en-US" altLang="ko-KR" sz="1200" smtClean="0"/>
              <a:t>(Body Fixed Frame)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8012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248834" y="3533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5">
                    <a:lumMod val="75000"/>
                  </a:schemeClr>
                </a:solidFill>
              </a:rPr>
              <a:t>센</a:t>
            </a:r>
            <a:r>
              <a:rPr lang="ko-KR" altLang="en-US" b="1">
                <a:solidFill>
                  <a:schemeClr val="accent5">
                    <a:lumMod val="75000"/>
                  </a:schemeClr>
                </a:solidFill>
              </a:rPr>
              <a:t>서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548680"/>
            <a:ext cx="6588224" cy="223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 descr="C:\Users\s_vettel_desk\Documents\MATLAB\Angle_Estimation_Comparison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3" y="2920921"/>
            <a:ext cx="568863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4355976" y="2778913"/>
            <a:ext cx="144016" cy="284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52120" y="4616697"/>
            <a:ext cx="2490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smtClean="0"/>
              <a:t>-Gyro Bias</a:t>
            </a:r>
            <a:r>
              <a:rPr lang="ko-KR" altLang="en-US" sz="1200" b="1" i="1" smtClean="0"/>
              <a:t>로 인한 누적오차 발생</a:t>
            </a:r>
            <a:endParaRPr lang="en-US" altLang="ko-KR" sz="1200" b="1" i="1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1520" y="326097"/>
            <a:ext cx="1868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-Gyro Model Simulation</a:t>
            </a:r>
          </a:p>
        </p:txBody>
      </p:sp>
    </p:spTree>
    <p:extLst>
      <p:ext uri="{BB962C8B-B14F-4D97-AF65-F5344CB8AC3E}">
        <p14:creationId xmlns:p14="http://schemas.microsoft.com/office/powerpoint/2010/main" val="44633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507817" y="836712"/>
            <a:ext cx="439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가속도 </a:t>
            </a:r>
            <a:r>
              <a:rPr lang="ko-KR" altLang="en-US" sz="1400" smtClean="0"/>
              <a:t>센서</a:t>
            </a:r>
            <a:r>
              <a:rPr lang="en-US" altLang="ko-KR" sz="1400" smtClean="0"/>
              <a:t>(Accelerometer)</a:t>
            </a:r>
            <a:r>
              <a:rPr lang="ko-KR" altLang="en-US" sz="1400" smtClean="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동체 축 </a:t>
            </a:r>
            <a:r>
              <a:rPr lang="ko-KR" altLang="en-US" sz="1400"/>
              <a:t>가</a:t>
            </a:r>
            <a:r>
              <a:rPr lang="ko-KR" altLang="en-US" sz="1400" smtClean="0"/>
              <a:t>속도를 </a:t>
            </a:r>
            <a:r>
              <a:rPr lang="ko-KR" altLang="en-US" sz="1400" smtClean="0"/>
              <a:t>계측</a:t>
            </a:r>
            <a:endParaRPr lang="en-US" altLang="ko-KR" sz="1400" smtClean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7447633" y="1943893"/>
            <a:ext cx="0" cy="4169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5462" y="167675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가속도 </a:t>
            </a:r>
            <a:r>
              <a:rPr lang="ko-KR" altLang="en-US" sz="1200" smtClean="0"/>
              <a:t>계측</a:t>
            </a:r>
            <a:endParaRPr lang="ko-KR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7020272" y="239683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각도 계산</a:t>
            </a:r>
            <a:endParaRPr lang="ko-KR" altLang="en-US" sz="1200"/>
          </a:p>
        </p:txBody>
      </p:sp>
      <p:pic>
        <p:nvPicPr>
          <p:cNvPr id="7216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836712"/>
            <a:ext cx="4062593" cy="472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1850766" y="1104566"/>
            <a:ext cx="9210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386119" y="3410030"/>
            <a:ext cx="5258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19653" y="3001509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가속도계는 진동도 계측함</a:t>
            </a:r>
            <a:endParaRPr lang="ko-KR" alt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5119653" y="3271530"/>
            <a:ext cx="343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모터 또는 프로펠러의 진동에 민감함</a:t>
            </a:r>
            <a:endParaRPr lang="en-US" altLang="ko-KR" sz="1200" smtClean="0"/>
          </a:p>
          <a:p>
            <a:r>
              <a:rPr lang="ko-KR" altLang="en-US" sz="1200" smtClean="0"/>
              <a:t>센서가 기동중에는 정확한 계측이 힘들 수 있음</a:t>
            </a:r>
            <a:endParaRPr lang="ko-KR" alt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4248834" y="3533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5">
                    <a:lumMod val="75000"/>
                  </a:schemeClr>
                </a:solidFill>
              </a:rPr>
              <a:t>센</a:t>
            </a:r>
            <a:r>
              <a:rPr lang="ko-KR" altLang="en-US" b="1">
                <a:solidFill>
                  <a:schemeClr val="accent5">
                    <a:lumMod val="75000"/>
                  </a:schemeClr>
                </a:solidFill>
              </a:rPr>
              <a:t>서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323526" y="1493112"/>
            <a:ext cx="10801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4713362" y="1289389"/>
            <a:ext cx="2136161" cy="1712120"/>
            <a:chOff x="4862912" y="605941"/>
            <a:chExt cx="4027286" cy="3496159"/>
          </a:xfrm>
        </p:grpSpPr>
        <p:grpSp>
          <p:nvGrpSpPr>
            <p:cNvPr id="40" name="그룹 39"/>
            <p:cNvGrpSpPr/>
            <p:nvPr/>
          </p:nvGrpSpPr>
          <p:grpSpPr>
            <a:xfrm rot="21216940">
              <a:off x="5326038" y="605941"/>
              <a:ext cx="2424589" cy="1785029"/>
              <a:chOff x="2219419" y="755346"/>
              <a:chExt cx="2424589" cy="1785029"/>
            </a:xfrm>
          </p:grpSpPr>
          <p:sp>
            <p:nvSpPr>
              <p:cNvPr id="57" name="평행 사변형 56"/>
              <p:cNvSpPr/>
              <p:nvPr/>
            </p:nvSpPr>
            <p:spPr>
              <a:xfrm rot="13157937" flipV="1">
                <a:off x="2541047" y="876547"/>
                <a:ext cx="611087" cy="273695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평행 사변형 61"/>
              <p:cNvSpPr/>
              <p:nvPr/>
            </p:nvSpPr>
            <p:spPr>
              <a:xfrm rot="13157937">
                <a:off x="3640172" y="962571"/>
                <a:ext cx="692399" cy="1006214"/>
              </a:xfrm>
              <a:prstGeom prst="parallelogram">
                <a:avLst>
                  <a:gd name="adj" fmla="val 54980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 rot="2154024">
                <a:off x="2339752" y="1484784"/>
                <a:ext cx="2304256" cy="50405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평행 사변형 63"/>
              <p:cNvSpPr/>
              <p:nvPr/>
            </p:nvSpPr>
            <p:spPr>
              <a:xfrm rot="13157937">
                <a:off x="2691462" y="1534161"/>
                <a:ext cx="692399" cy="1006214"/>
              </a:xfrm>
              <a:prstGeom prst="parallelogram">
                <a:avLst>
                  <a:gd name="adj" fmla="val 54980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평행 사변형 65"/>
              <p:cNvSpPr/>
              <p:nvPr/>
            </p:nvSpPr>
            <p:spPr>
              <a:xfrm rot="13157937">
                <a:off x="2219419" y="1134557"/>
                <a:ext cx="692399" cy="322010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평행 사변형 67"/>
              <p:cNvSpPr/>
              <p:nvPr/>
            </p:nvSpPr>
            <p:spPr>
              <a:xfrm rot="13157937" flipV="1">
                <a:off x="2542009" y="755346"/>
                <a:ext cx="786984" cy="387353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229392" y="1569837"/>
              <a:ext cx="2951029" cy="1634080"/>
              <a:chOff x="5229392" y="1940053"/>
              <a:chExt cx="2951029" cy="1634080"/>
            </a:xfrm>
          </p:grpSpPr>
          <p:cxnSp>
            <p:nvCxnSpPr>
              <p:cNvPr id="53" name="직선 화살표 연결선 52"/>
              <p:cNvCxnSpPr/>
              <p:nvPr/>
            </p:nvCxnSpPr>
            <p:spPr>
              <a:xfrm>
                <a:off x="6609079" y="1940054"/>
                <a:ext cx="1571342" cy="8521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/>
              <p:nvPr/>
            </p:nvCxnSpPr>
            <p:spPr>
              <a:xfrm flipH="1">
                <a:off x="5229392" y="1940053"/>
                <a:ext cx="1379688" cy="10326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>
                <a:off x="6609079" y="1940054"/>
                <a:ext cx="99213" cy="16340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2" name="개체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0735976"/>
                </p:ext>
              </p:extLst>
            </p:nvPr>
          </p:nvGraphicFramePr>
          <p:xfrm>
            <a:off x="7958917" y="2046335"/>
            <a:ext cx="190051" cy="215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6" name="Equation" r:id="rId4" imgW="126720" imgH="139680" progId="Equation.DSMT4">
                    <p:embed/>
                  </p:oleObj>
                </mc:Choice>
                <mc:Fallback>
                  <p:oleObj name="Equation" r:id="rId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8917" y="2046335"/>
                          <a:ext cx="190051" cy="2157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개체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2821460"/>
                </p:ext>
              </p:extLst>
            </p:nvPr>
          </p:nvGraphicFramePr>
          <p:xfrm>
            <a:off x="5475008" y="2465493"/>
            <a:ext cx="224508" cy="274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7" name="Equation" r:id="rId6" imgW="139680" imgH="164880" progId="Equation.DSMT4">
                    <p:embed/>
                  </p:oleObj>
                </mc:Choice>
                <mc:Fallback>
                  <p:oleObj name="Equation" r:id="rId6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5008" y="2465493"/>
                          <a:ext cx="224508" cy="2740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개체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5045920"/>
                </p:ext>
              </p:extLst>
            </p:nvPr>
          </p:nvGraphicFramePr>
          <p:xfrm>
            <a:off x="6754037" y="2954735"/>
            <a:ext cx="223446" cy="230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8" name="Equation" r:id="rId8" imgW="126720" imgH="126720" progId="Equation.DSMT4">
                    <p:embed/>
                  </p:oleObj>
                </mc:Choice>
                <mc:Fallback>
                  <p:oleObj name="Equation" r:id="rId8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4037" y="2954735"/>
                          <a:ext cx="223446" cy="230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직선 화살표 연결선 44"/>
            <p:cNvCxnSpPr/>
            <p:nvPr/>
          </p:nvCxnSpPr>
          <p:spPr>
            <a:xfrm>
              <a:off x="8180421" y="2421969"/>
              <a:ext cx="424027" cy="2490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6708292" y="3203917"/>
              <a:ext cx="45745" cy="7189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>
              <a:off x="4862912" y="2602501"/>
              <a:ext cx="360040" cy="2489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8" name="개체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7388986"/>
                </p:ext>
              </p:extLst>
            </p:nvPr>
          </p:nvGraphicFramePr>
          <p:xfrm>
            <a:off x="8604448" y="2573301"/>
            <a:ext cx="28575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9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4448" y="2573301"/>
                          <a:ext cx="28575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개체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0225216"/>
                </p:ext>
              </p:extLst>
            </p:nvPr>
          </p:nvGraphicFramePr>
          <p:xfrm>
            <a:off x="6783388" y="3746500"/>
            <a:ext cx="2857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0"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3388" y="3746500"/>
                          <a:ext cx="28575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개체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2170692"/>
                </p:ext>
              </p:extLst>
            </p:nvPr>
          </p:nvGraphicFramePr>
          <p:xfrm>
            <a:off x="4900613" y="2732088"/>
            <a:ext cx="2857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1" name="Equation" r:id="rId14" imgW="190440" imgH="241200" progId="Equation.DSMT4">
                    <p:embed/>
                  </p:oleObj>
                </mc:Choice>
                <mc:Fallback>
                  <p:oleObj name="Equation" r:id="rId14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613" y="2732088"/>
                          <a:ext cx="285750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0247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507817" y="836712"/>
            <a:ext cx="439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가속도 </a:t>
            </a:r>
            <a:r>
              <a:rPr lang="ko-KR" altLang="en-US" sz="1400" smtClean="0"/>
              <a:t>센서</a:t>
            </a:r>
            <a:r>
              <a:rPr lang="en-US" altLang="ko-KR" sz="1400" smtClean="0"/>
              <a:t>(Accelerometer)</a:t>
            </a:r>
            <a:r>
              <a:rPr lang="ko-KR" altLang="en-US" sz="1400" smtClean="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동체 축 </a:t>
            </a:r>
            <a:r>
              <a:rPr lang="ko-KR" altLang="en-US" sz="1400"/>
              <a:t>가</a:t>
            </a:r>
            <a:r>
              <a:rPr lang="ko-KR" altLang="en-US" sz="1400" smtClean="0"/>
              <a:t>속도를 </a:t>
            </a:r>
            <a:r>
              <a:rPr lang="ko-KR" altLang="en-US" sz="1400" smtClean="0"/>
              <a:t>계측</a:t>
            </a:r>
            <a:endParaRPr lang="en-US" altLang="ko-KR" sz="1400" smtClean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7447633" y="1943893"/>
            <a:ext cx="0" cy="4169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5462" y="167675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가속도 </a:t>
            </a:r>
            <a:r>
              <a:rPr lang="ko-KR" altLang="en-US" sz="1200" smtClean="0"/>
              <a:t>계측</a:t>
            </a:r>
            <a:endParaRPr lang="ko-KR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7020272" y="239683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각도 계산</a:t>
            </a:r>
            <a:endParaRPr lang="ko-KR" altLang="en-US" sz="1200"/>
          </a:p>
        </p:txBody>
      </p:sp>
      <p:pic>
        <p:nvPicPr>
          <p:cNvPr id="7216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836712"/>
            <a:ext cx="4062593" cy="472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1850766" y="1104566"/>
            <a:ext cx="9210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386119" y="3410030"/>
            <a:ext cx="5258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19653" y="3001509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가속도계는 진동도 계측함</a:t>
            </a:r>
            <a:endParaRPr lang="ko-KR" alt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5119653" y="3271530"/>
            <a:ext cx="343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모터 또는 프로펠러의 진동에 민감함</a:t>
            </a:r>
            <a:endParaRPr lang="en-US" altLang="ko-KR" sz="1200" smtClean="0"/>
          </a:p>
          <a:p>
            <a:r>
              <a:rPr lang="ko-KR" altLang="en-US" sz="1200" smtClean="0"/>
              <a:t>센서가 기동중에는 정확한 계측이 힘들 수 있음</a:t>
            </a:r>
            <a:endParaRPr lang="ko-KR" alt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4248834" y="3533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5">
                    <a:lumMod val="75000"/>
                  </a:schemeClr>
                </a:solidFill>
              </a:rPr>
              <a:t>센</a:t>
            </a:r>
            <a:r>
              <a:rPr lang="ko-KR" altLang="en-US" b="1">
                <a:solidFill>
                  <a:schemeClr val="accent5">
                    <a:lumMod val="75000"/>
                  </a:schemeClr>
                </a:solidFill>
              </a:rPr>
              <a:t>서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323526" y="1493112"/>
            <a:ext cx="10801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4713362" y="1289389"/>
            <a:ext cx="2136161" cy="1712120"/>
            <a:chOff x="4862912" y="605941"/>
            <a:chExt cx="4027286" cy="3496159"/>
          </a:xfrm>
        </p:grpSpPr>
        <p:grpSp>
          <p:nvGrpSpPr>
            <p:cNvPr id="40" name="그룹 39"/>
            <p:cNvGrpSpPr/>
            <p:nvPr/>
          </p:nvGrpSpPr>
          <p:grpSpPr>
            <a:xfrm rot="21216940">
              <a:off x="5326038" y="605941"/>
              <a:ext cx="2424589" cy="1785029"/>
              <a:chOff x="2219419" y="755346"/>
              <a:chExt cx="2424589" cy="1785029"/>
            </a:xfrm>
          </p:grpSpPr>
          <p:sp>
            <p:nvSpPr>
              <p:cNvPr id="57" name="평행 사변형 56"/>
              <p:cNvSpPr/>
              <p:nvPr/>
            </p:nvSpPr>
            <p:spPr>
              <a:xfrm rot="13157937" flipV="1">
                <a:off x="2541047" y="876547"/>
                <a:ext cx="611087" cy="273695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평행 사변형 61"/>
              <p:cNvSpPr/>
              <p:nvPr/>
            </p:nvSpPr>
            <p:spPr>
              <a:xfrm rot="13157937">
                <a:off x="3640172" y="962571"/>
                <a:ext cx="692399" cy="1006214"/>
              </a:xfrm>
              <a:prstGeom prst="parallelogram">
                <a:avLst>
                  <a:gd name="adj" fmla="val 54980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 rot="2154024">
                <a:off x="2339752" y="1484784"/>
                <a:ext cx="2304256" cy="50405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평행 사변형 63"/>
              <p:cNvSpPr/>
              <p:nvPr/>
            </p:nvSpPr>
            <p:spPr>
              <a:xfrm rot="13157937">
                <a:off x="2691462" y="1534161"/>
                <a:ext cx="692399" cy="1006214"/>
              </a:xfrm>
              <a:prstGeom prst="parallelogram">
                <a:avLst>
                  <a:gd name="adj" fmla="val 54980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평행 사변형 65"/>
              <p:cNvSpPr/>
              <p:nvPr/>
            </p:nvSpPr>
            <p:spPr>
              <a:xfrm rot="13157937">
                <a:off x="2219419" y="1134557"/>
                <a:ext cx="692399" cy="322010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평행 사변형 67"/>
              <p:cNvSpPr/>
              <p:nvPr/>
            </p:nvSpPr>
            <p:spPr>
              <a:xfrm rot="13157937" flipV="1">
                <a:off x="2542009" y="755346"/>
                <a:ext cx="786984" cy="387353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229392" y="1569837"/>
              <a:ext cx="2951029" cy="1634080"/>
              <a:chOff x="5229392" y="1940053"/>
              <a:chExt cx="2951029" cy="1634080"/>
            </a:xfrm>
          </p:grpSpPr>
          <p:cxnSp>
            <p:nvCxnSpPr>
              <p:cNvPr id="53" name="직선 화살표 연결선 52"/>
              <p:cNvCxnSpPr/>
              <p:nvPr/>
            </p:nvCxnSpPr>
            <p:spPr>
              <a:xfrm>
                <a:off x="6609079" y="1940054"/>
                <a:ext cx="1571342" cy="8521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/>
              <p:nvPr/>
            </p:nvCxnSpPr>
            <p:spPr>
              <a:xfrm flipH="1">
                <a:off x="5229392" y="1940053"/>
                <a:ext cx="1379688" cy="10326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>
                <a:off x="6609079" y="1940054"/>
                <a:ext cx="99213" cy="16340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2" name="개체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3310479"/>
                </p:ext>
              </p:extLst>
            </p:nvPr>
          </p:nvGraphicFramePr>
          <p:xfrm>
            <a:off x="7958917" y="2046335"/>
            <a:ext cx="190051" cy="215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" name="Equation" r:id="rId4" imgW="126720" imgH="139680" progId="Equation.DSMT4">
                    <p:embed/>
                  </p:oleObj>
                </mc:Choice>
                <mc:Fallback>
                  <p:oleObj name="Equation" r:id="rId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8917" y="2046335"/>
                          <a:ext cx="190051" cy="2157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개체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5763840"/>
                </p:ext>
              </p:extLst>
            </p:nvPr>
          </p:nvGraphicFramePr>
          <p:xfrm>
            <a:off x="5475008" y="2465493"/>
            <a:ext cx="224508" cy="274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5" name="Equation" r:id="rId6" imgW="139680" imgH="164880" progId="Equation.DSMT4">
                    <p:embed/>
                  </p:oleObj>
                </mc:Choice>
                <mc:Fallback>
                  <p:oleObj name="Equation" r:id="rId6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5008" y="2465493"/>
                          <a:ext cx="224508" cy="2740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개체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1000999"/>
                </p:ext>
              </p:extLst>
            </p:nvPr>
          </p:nvGraphicFramePr>
          <p:xfrm>
            <a:off x="6754037" y="2954735"/>
            <a:ext cx="223446" cy="230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6" name="Equation" r:id="rId8" imgW="126720" imgH="126720" progId="Equation.DSMT4">
                    <p:embed/>
                  </p:oleObj>
                </mc:Choice>
                <mc:Fallback>
                  <p:oleObj name="Equation" r:id="rId8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4037" y="2954735"/>
                          <a:ext cx="223446" cy="230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직선 화살표 연결선 44"/>
            <p:cNvCxnSpPr/>
            <p:nvPr/>
          </p:nvCxnSpPr>
          <p:spPr>
            <a:xfrm>
              <a:off x="8180421" y="2421969"/>
              <a:ext cx="424027" cy="2490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6708292" y="3203917"/>
              <a:ext cx="45745" cy="7189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>
              <a:off x="4862912" y="2602501"/>
              <a:ext cx="360040" cy="2489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8" name="개체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6541450"/>
                </p:ext>
              </p:extLst>
            </p:nvPr>
          </p:nvGraphicFramePr>
          <p:xfrm>
            <a:off x="8604448" y="2573301"/>
            <a:ext cx="28575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4448" y="2573301"/>
                          <a:ext cx="28575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개체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6660758"/>
                </p:ext>
              </p:extLst>
            </p:nvPr>
          </p:nvGraphicFramePr>
          <p:xfrm>
            <a:off x="6783388" y="3746500"/>
            <a:ext cx="2857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8"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3388" y="3746500"/>
                          <a:ext cx="28575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개체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4228366"/>
                </p:ext>
              </p:extLst>
            </p:nvPr>
          </p:nvGraphicFramePr>
          <p:xfrm>
            <a:off x="4900613" y="2732088"/>
            <a:ext cx="2857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9" name="Equation" r:id="rId14" imgW="190440" imgH="241200" progId="Equation.DSMT4">
                    <p:embed/>
                  </p:oleObj>
                </mc:Choice>
                <mc:Fallback>
                  <p:oleObj name="Equation" r:id="rId14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613" y="2732088"/>
                          <a:ext cx="285750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8151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051720" y="2009642"/>
            <a:ext cx="3876549" cy="3454624"/>
            <a:chOff x="2108872" y="1124744"/>
            <a:chExt cx="5055416" cy="4445806"/>
          </a:xfrm>
        </p:grpSpPr>
        <p:sp>
          <p:nvSpPr>
            <p:cNvPr id="52" name="타원 51"/>
            <p:cNvSpPr/>
            <p:nvPr/>
          </p:nvSpPr>
          <p:spPr>
            <a:xfrm rot="19739863">
              <a:off x="4377124" y="3339218"/>
              <a:ext cx="792088" cy="2160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2396904" y="5247431"/>
              <a:ext cx="2520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2396904" y="2943175"/>
              <a:ext cx="0" cy="23042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개체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109262"/>
                </p:ext>
              </p:extLst>
            </p:nvPr>
          </p:nvGraphicFramePr>
          <p:xfrm>
            <a:off x="4646798" y="5283341"/>
            <a:ext cx="252958" cy="287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8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798" y="5283341"/>
                          <a:ext cx="252958" cy="2872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개체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6651591"/>
                </p:ext>
              </p:extLst>
            </p:nvPr>
          </p:nvGraphicFramePr>
          <p:xfrm>
            <a:off x="2108872" y="3015183"/>
            <a:ext cx="224508" cy="274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9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872" y="3015183"/>
                          <a:ext cx="224508" cy="2740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직선 화살표 연결선 15"/>
            <p:cNvCxnSpPr/>
            <p:nvPr/>
          </p:nvCxnSpPr>
          <p:spPr>
            <a:xfrm flipV="1">
              <a:off x="2396904" y="3447231"/>
              <a:ext cx="2376264" cy="1800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rot="19789502">
              <a:off x="4598739" y="2814056"/>
              <a:ext cx="2520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rot="19789502" flipV="1">
              <a:off x="4190387" y="1299320"/>
              <a:ext cx="0" cy="23042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769494" y="3447457"/>
              <a:ext cx="239479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4769496" y="1124744"/>
              <a:ext cx="3672" cy="232271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8" name="개체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1907262"/>
                </p:ext>
              </p:extLst>
            </p:nvPr>
          </p:nvGraphicFramePr>
          <p:xfrm>
            <a:off x="5966891" y="2996952"/>
            <a:ext cx="204787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0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개체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6891" y="2996952"/>
                          <a:ext cx="204787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원호 48"/>
            <p:cNvSpPr/>
            <p:nvPr/>
          </p:nvSpPr>
          <p:spPr>
            <a:xfrm rot="7410118" flipH="1">
              <a:off x="5244477" y="2801334"/>
              <a:ext cx="576064" cy="720080"/>
            </a:xfrm>
            <a:prstGeom prst="arc">
              <a:avLst>
                <a:gd name="adj1" fmla="val 15475009"/>
                <a:gd name="adj2" fmla="val 0"/>
              </a:avLst>
            </a:prstGeom>
            <a:ln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0" name="개체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5367337"/>
                </p:ext>
              </p:extLst>
            </p:nvPr>
          </p:nvGraphicFramePr>
          <p:xfrm>
            <a:off x="6660014" y="2218939"/>
            <a:ext cx="327101" cy="47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1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개체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014" y="2218939"/>
                          <a:ext cx="327101" cy="471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개체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8937862"/>
                </p:ext>
              </p:extLst>
            </p:nvPr>
          </p:nvGraphicFramePr>
          <p:xfrm>
            <a:off x="3355875" y="1577445"/>
            <a:ext cx="285696" cy="379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2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개체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5875" y="1577445"/>
                          <a:ext cx="285696" cy="3799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TextBox 54"/>
          <p:cNvSpPr txBox="1"/>
          <p:nvPr/>
        </p:nvSpPr>
        <p:spPr>
          <a:xfrm>
            <a:off x="3746294" y="353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5">
                    <a:lumMod val="75000"/>
                  </a:schemeClr>
                </a:solidFill>
              </a:rPr>
              <a:t>항공기 좌표계</a:t>
            </a:r>
            <a:endParaRPr lang="ko-KR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7" name="직선 화살표 연결선 56"/>
          <p:cNvCxnSpPr>
            <a:endCxn id="50" idx="3"/>
          </p:cNvCxnSpPr>
          <p:nvPr/>
        </p:nvCxnSpPr>
        <p:spPr>
          <a:xfrm flipH="1">
            <a:off x="5792411" y="2927737"/>
            <a:ext cx="1323870" cy="115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6281" y="283662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동체축 좌표계</a:t>
            </a:r>
            <a:endParaRPr lang="ko-KR" altLang="en-US" sz="1200"/>
          </a:p>
        </p:txBody>
      </p:sp>
      <p:cxnSp>
        <p:nvCxnSpPr>
          <p:cNvPr id="60" name="직선 화살표 연결선 59"/>
          <p:cNvCxnSpPr/>
          <p:nvPr/>
        </p:nvCxnSpPr>
        <p:spPr>
          <a:xfrm flipH="1" flipV="1">
            <a:off x="2942641" y="5374984"/>
            <a:ext cx="63126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51505" y="60323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기준 좌표계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4397844" y="4339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동체축 각속도</a:t>
            </a:r>
            <a:endParaRPr lang="ko-KR" altLang="en-US" sz="120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5174605" y="3569346"/>
            <a:ext cx="234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호 67"/>
          <p:cNvSpPr/>
          <p:nvPr/>
        </p:nvSpPr>
        <p:spPr>
          <a:xfrm rot="7410118" flipH="1">
            <a:off x="3869508" y="3562282"/>
            <a:ext cx="447632" cy="408780"/>
          </a:xfrm>
          <a:prstGeom prst="arc">
            <a:avLst>
              <a:gd name="adj1" fmla="val 6030358"/>
              <a:gd name="adj2" fmla="val 0"/>
            </a:avLst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4319926" y="3973354"/>
            <a:ext cx="340188" cy="303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52058" y="34288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절대자세</a:t>
            </a:r>
            <a:endParaRPr lang="ko-KR" altLang="en-US" sz="1200"/>
          </a:p>
        </p:txBody>
      </p:sp>
      <p:cxnSp>
        <p:nvCxnSpPr>
          <p:cNvPr id="71" name="직선 화살표 연결선 70"/>
          <p:cNvCxnSpPr/>
          <p:nvPr/>
        </p:nvCxnSpPr>
        <p:spPr>
          <a:xfrm rot="19789502">
            <a:off x="5745536" y="2642913"/>
            <a:ext cx="693486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86921" y="263507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동체축 가속도</a:t>
            </a:r>
            <a:endParaRPr lang="ko-KR" altLang="en-US" sz="1200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2942641" y="1774585"/>
            <a:ext cx="257196" cy="49202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3197852" y="2020598"/>
            <a:ext cx="601499" cy="62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2" idx="3"/>
          </p:cNvCxnSpPr>
          <p:nvPr/>
        </p:nvCxnSpPr>
        <p:spPr>
          <a:xfrm flipV="1">
            <a:off x="4849419" y="2642913"/>
            <a:ext cx="1027094" cy="13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13046" y="338894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물체의 위치벡터</a:t>
            </a:r>
            <a:endParaRPr lang="ko-KR" altLang="en-US" sz="120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3102729" y="3705869"/>
            <a:ext cx="311086" cy="570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246643"/>
              </p:ext>
            </p:extLst>
          </p:nvPr>
        </p:nvGraphicFramePr>
        <p:xfrm>
          <a:off x="6027738" y="2101776"/>
          <a:ext cx="2889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3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2101776"/>
                        <a:ext cx="2889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834213"/>
              </p:ext>
            </p:extLst>
          </p:nvPr>
        </p:nvGraphicFramePr>
        <p:xfrm>
          <a:off x="2917825" y="1393751"/>
          <a:ext cx="3079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4" name="Equation" r:id="rId15" imgW="203040" imgH="241200" progId="Equation.DSMT4">
                  <p:embed/>
                </p:oleObj>
              </mc:Choice>
              <mc:Fallback>
                <p:oleObj name="Equation" r:id="rId15" imgW="203040" imgH="241200" progId="Equation.DSMT4">
                  <p:embed/>
                  <p:pic>
                    <p:nvPicPr>
                      <p:cNvPr id="0" name="개체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1393751"/>
                        <a:ext cx="3079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직선 화살표 연결선 85"/>
          <p:cNvCxnSpPr/>
          <p:nvPr/>
        </p:nvCxnSpPr>
        <p:spPr>
          <a:xfrm flipV="1">
            <a:off x="5928269" y="3815797"/>
            <a:ext cx="631262" cy="1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4091914" y="1412776"/>
            <a:ext cx="0" cy="606951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개체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400212"/>
              </p:ext>
            </p:extLst>
          </p:nvPr>
        </p:nvGraphicFramePr>
        <p:xfrm>
          <a:off x="6370638" y="3789288"/>
          <a:ext cx="2492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0" name="개체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638" y="3789288"/>
                        <a:ext cx="2492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개체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125386"/>
              </p:ext>
            </p:extLst>
          </p:nvPr>
        </p:nvGraphicFramePr>
        <p:xfrm>
          <a:off x="4119010" y="1210594"/>
          <a:ext cx="2682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" name="Equation" r:id="rId19" imgW="177480" imgH="241200" progId="Equation.DSMT4">
                  <p:embed/>
                </p:oleObj>
              </mc:Choice>
              <mc:Fallback>
                <p:oleObj name="Equation" r:id="rId19" imgW="177480" imgH="241200" progId="Equation.DSMT4">
                  <p:embed/>
                  <p:pic>
                    <p:nvPicPr>
                      <p:cNvPr id="0" name="개체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010" y="1210594"/>
                        <a:ext cx="2682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4849419" y="1577751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기준좌표계에 대한</a:t>
            </a:r>
            <a:endParaRPr lang="en-US" altLang="ko-KR" sz="1200" smtClean="0"/>
          </a:p>
          <a:p>
            <a:r>
              <a:rPr lang="ko-KR" altLang="en-US" sz="1200" smtClean="0"/>
              <a:t>가속</a:t>
            </a:r>
            <a:r>
              <a:rPr lang="ko-KR" altLang="en-US" sz="1200"/>
              <a:t>도</a:t>
            </a:r>
          </a:p>
        </p:txBody>
      </p:sp>
      <p:cxnSp>
        <p:nvCxnSpPr>
          <p:cNvPr id="98" name="직선 화살표 연결선 97"/>
          <p:cNvCxnSpPr>
            <a:stCxn id="97" idx="1"/>
          </p:cNvCxnSpPr>
          <p:nvPr/>
        </p:nvCxnSpPr>
        <p:spPr>
          <a:xfrm flipH="1" flipV="1">
            <a:off x="4155809" y="1716251"/>
            <a:ext cx="693610" cy="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7" idx="2"/>
          </p:cNvCxnSpPr>
          <p:nvPr/>
        </p:nvCxnSpPr>
        <p:spPr>
          <a:xfrm>
            <a:off x="5584556" y="2039416"/>
            <a:ext cx="659344" cy="172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95536" y="404664"/>
            <a:ext cx="203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-2</a:t>
            </a:r>
            <a:r>
              <a:rPr lang="ko-KR" altLang="en-US" sz="1200" smtClean="0"/>
              <a:t>차원 좌표계를 통한 설명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1001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 rot="19739863">
            <a:off x="2197614" y="5186073"/>
            <a:ext cx="607382" cy="1678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943322" y="5986232"/>
            <a:ext cx="19325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943322" y="4195704"/>
            <a:ext cx="0" cy="1790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734986"/>
              </p:ext>
            </p:extLst>
          </p:nvPr>
        </p:nvGraphicFramePr>
        <p:xfrm>
          <a:off x="2668566" y="6014136"/>
          <a:ext cx="193971" cy="22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66" y="6014136"/>
                        <a:ext cx="193971" cy="223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173956"/>
              </p:ext>
            </p:extLst>
          </p:nvPr>
        </p:nvGraphicFramePr>
        <p:xfrm>
          <a:off x="722456" y="4251658"/>
          <a:ext cx="172155" cy="21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56" y="4251658"/>
                        <a:ext cx="172155" cy="212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 flipV="1">
            <a:off x="943322" y="5286807"/>
            <a:ext cx="1518607" cy="699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9789502">
            <a:off x="2367551" y="4777995"/>
            <a:ext cx="19325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9789502" flipV="1">
            <a:off x="2054422" y="3600966"/>
            <a:ext cx="0" cy="1790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98487" y="5270181"/>
            <a:ext cx="18363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2498489" y="3465311"/>
            <a:ext cx="2816" cy="1804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538097"/>
              </p:ext>
            </p:extLst>
          </p:nvPr>
        </p:nvGraphicFramePr>
        <p:xfrm>
          <a:off x="3416665" y="4920115"/>
          <a:ext cx="157033" cy="22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665" y="4920115"/>
                        <a:ext cx="157033" cy="229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원호 48"/>
          <p:cNvSpPr/>
          <p:nvPr/>
        </p:nvSpPr>
        <p:spPr>
          <a:xfrm rot="7410118" flipH="1">
            <a:off x="2859760" y="4771796"/>
            <a:ext cx="447632" cy="552165"/>
          </a:xfrm>
          <a:prstGeom prst="arc">
            <a:avLst>
              <a:gd name="adj1" fmla="val 15475009"/>
              <a:gd name="adj2" fmla="val 0"/>
            </a:avLst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71920"/>
              </p:ext>
            </p:extLst>
          </p:nvPr>
        </p:nvGraphicFramePr>
        <p:xfrm>
          <a:off x="3948159" y="4315558"/>
          <a:ext cx="2508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59" y="4315558"/>
                        <a:ext cx="2508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00030"/>
              </p:ext>
            </p:extLst>
          </p:nvPr>
        </p:nvGraphicFramePr>
        <p:xfrm>
          <a:off x="1414509" y="3817083"/>
          <a:ext cx="2190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509" y="3817083"/>
                        <a:ext cx="2190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746294" y="353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5">
                    <a:lumMod val="75000"/>
                  </a:schemeClr>
                </a:solidFill>
              </a:rPr>
              <a:t>항공기 좌표계</a:t>
            </a:r>
            <a:endParaRPr lang="ko-KR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" name="원호 67"/>
          <p:cNvSpPr/>
          <p:nvPr/>
        </p:nvSpPr>
        <p:spPr>
          <a:xfrm rot="7410118" flipH="1">
            <a:off x="2276081" y="5030072"/>
            <a:ext cx="447632" cy="408780"/>
          </a:xfrm>
          <a:prstGeom prst="arc">
            <a:avLst>
              <a:gd name="adj1" fmla="val 6030358"/>
              <a:gd name="adj2" fmla="val 0"/>
            </a:avLst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 rot="19789502">
            <a:off x="4152109" y="4110703"/>
            <a:ext cx="693486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1349214" y="3242375"/>
            <a:ext cx="257196" cy="49202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670571"/>
              </p:ext>
            </p:extLst>
          </p:nvPr>
        </p:nvGraphicFramePr>
        <p:xfrm>
          <a:off x="4748535" y="3925586"/>
          <a:ext cx="2889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535" y="3925586"/>
                        <a:ext cx="2889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59022"/>
              </p:ext>
            </p:extLst>
          </p:nvPr>
        </p:nvGraphicFramePr>
        <p:xfrm>
          <a:off x="1324398" y="2861541"/>
          <a:ext cx="3079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" name="Equation" r:id="rId15" imgW="203040" imgH="241200" progId="Equation.DSMT4">
                  <p:embed/>
                </p:oleObj>
              </mc:Choice>
              <mc:Fallback>
                <p:oleObj name="Equation" r:id="rId15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398" y="2861541"/>
                        <a:ext cx="3079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직선 화살표 연결선 85"/>
          <p:cNvCxnSpPr/>
          <p:nvPr/>
        </p:nvCxnSpPr>
        <p:spPr>
          <a:xfrm flipV="1">
            <a:off x="4334842" y="5283587"/>
            <a:ext cx="631262" cy="1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개체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23532"/>
              </p:ext>
            </p:extLst>
          </p:nvPr>
        </p:nvGraphicFramePr>
        <p:xfrm>
          <a:off x="4777211" y="5257078"/>
          <a:ext cx="2492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211" y="5257078"/>
                        <a:ext cx="2492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직선 화살표 연결선 46"/>
          <p:cNvCxnSpPr/>
          <p:nvPr/>
        </p:nvCxnSpPr>
        <p:spPr>
          <a:xfrm flipV="1">
            <a:off x="2501305" y="3079113"/>
            <a:ext cx="3115" cy="39832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701031"/>
              </p:ext>
            </p:extLst>
          </p:nvPr>
        </p:nvGraphicFramePr>
        <p:xfrm>
          <a:off x="2536557" y="2752050"/>
          <a:ext cx="2682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8" name="Equation" r:id="rId19" imgW="177480" imgH="241200" progId="Equation.DSMT4">
                  <p:embed/>
                </p:oleObj>
              </mc:Choice>
              <mc:Fallback>
                <p:oleObj name="Equation" r:id="rId19" imgW="177480" imgH="241200" progId="Equation.DSMT4">
                  <p:embed/>
                  <p:pic>
                    <p:nvPicPr>
                      <p:cNvPr id="0" name="개체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557" y="2752050"/>
                        <a:ext cx="2682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타원 52"/>
          <p:cNvSpPr/>
          <p:nvPr/>
        </p:nvSpPr>
        <p:spPr>
          <a:xfrm rot="18205572">
            <a:off x="5196072" y="2919274"/>
            <a:ext cx="607382" cy="1678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19867330">
            <a:off x="4608910" y="1122928"/>
            <a:ext cx="2245708" cy="1790528"/>
            <a:chOff x="4797968" y="1334167"/>
            <a:chExt cx="2245708" cy="1790528"/>
          </a:xfrm>
        </p:grpSpPr>
        <p:cxnSp>
          <p:nvCxnSpPr>
            <p:cNvPr id="56" name="직선 화살표 연결선 55"/>
            <p:cNvCxnSpPr/>
            <p:nvPr/>
          </p:nvCxnSpPr>
          <p:spPr>
            <a:xfrm rot="19789502">
              <a:off x="5111097" y="2511196"/>
              <a:ext cx="19325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rot="19789502" flipV="1">
              <a:off x="4797968" y="1334167"/>
              <a:ext cx="0" cy="17905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/>
          <p:cNvCxnSpPr/>
          <p:nvPr/>
        </p:nvCxnSpPr>
        <p:spPr>
          <a:xfrm>
            <a:off x="5496945" y="3003382"/>
            <a:ext cx="18363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496947" y="1198512"/>
            <a:ext cx="2816" cy="1804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176363"/>
              </p:ext>
            </p:extLst>
          </p:nvPr>
        </p:nvGraphicFramePr>
        <p:xfrm>
          <a:off x="6131615" y="2655615"/>
          <a:ext cx="157033" cy="22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9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615" y="2655615"/>
                        <a:ext cx="157033" cy="229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원호 66"/>
          <p:cNvSpPr/>
          <p:nvPr/>
        </p:nvSpPr>
        <p:spPr>
          <a:xfrm rot="5633599" flipH="1">
            <a:off x="5550551" y="2498759"/>
            <a:ext cx="572372" cy="552165"/>
          </a:xfrm>
          <a:prstGeom prst="arc">
            <a:avLst>
              <a:gd name="adj1" fmla="val 13620062"/>
              <a:gd name="adj2" fmla="val 0"/>
            </a:avLst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11247"/>
              </p:ext>
            </p:extLst>
          </p:nvPr>
        </p:nvGraphicFramePr>
        <p:xfrm>
          <a:off x="6376436" y="1449848"/>
          <a:ext cx="2508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"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436" y="1449848"/>
                        <a:ext cx="2508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378146"/>
              </p:ext>
            </p:extLst>
          </p:nvPr>
        </p:nvGraphicFramePr>
        <p:xfrm>
          <a:off x="4180062" y="2322932"/>
          <a:ext cx="2190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1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062" y="2322932"/>
                        <a:ext cx="2190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원호 78"/>
          <p:cNvSpPr/>
          <p:nvPr/>
        </p:nvSpPr>
        <p:spPr>
          <a:xfrm rot="7410118" flipH="1">
            <a:off x="5274539" y="2763273"/>
            <a:ext cx="447632" cy="408780"/>
          </a:xfrm>
          <a:prstGeom prst="arc">
            <a:avLst>
              <a:gd name="adj1" fmla="val 6030358"/>
              <a:gd name="adj2" fmla="val 0"/>
            </a:avLst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6488959" y="764704"/>
            <a:ext cx="299757" cy="55059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3581178" y="1843904"/>
            <a:ext cx="362933" cy="24601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개체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89838"/>
              </p:ext>
            </p:extLst>
          </p:nvPr>
        </p:nvGraphicFramePr>
        <p:xfrm>
          <a:off x="6638837" y="993865"/>
          <a:ext cx="2889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2" name="Equation" r:id="rId24" imgW="190440" imgH="228600" progId="Equation.DSMT4">
                  <p:embed/>
                </p:oleObj>
              </mc:Choice>
              <mc:Fallback>
                <p:oleObj name="Equation" r:id="rId24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837" y="993865"/>
                        <a:ext cx="2889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169454"/>
              </p:ext>
            </p:extLst>
          </p:nvPr>
        </p:nvGraphicFramePr>
        <p:xfrm>
          <a:off x="3789378" y="1579510"/>
          <a:ext cx="3079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" name="Equation" r:id="rId25" imgW="203040" imgH="241200" progId="Equation.DSMT4">
                  <p:embed/>
                </p:oleObj>
              </mc:Choice>
              <mc:Fallback>
                <p:oleObj name="Equation" r:id="rId25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78" y="1579510"/>
                        <a:ext cx="3079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0" name="직선 화살표 연결선 89"/>
          <p:cNvCxnSpPr/>
          <p:nvPr/>
        </p:nvCxnSpPr>
        <p:spPr>
          <a:xfrm>
            <a:off x="7333300" y="3016790"/>
            <a:ext cx="315631" cy="124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742994"/>
              </p:ext>
            </p:extLst>
          </p:nvPr>
        </p:nvGraphicFramePr>
        <p:xfrm>
          <a:off x="7491115" y="2990206"/>
          <a:ext cx="2492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" name="Equation" r:id="rId26" imgW="164880" imgH="228600" progId="Equation.DSMT4">
                  <p:embed/>
                </p:oleObj>
              </mc:Choice>
              <mc:Fallback>
                <p:oleObj name="Equation" r:id="rId26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115" y="2990206"/>
                        <a:ext cx="2492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직선 화살표 연결선 91"/>
          <p:cNvCxnSpPr/>
          <p:nvPr/>
        </p:nvCxnSpPr>
        <p:spPr>
          <a:xfrm flipH="1" flipV="1">
            <a:off x="5496945" y="692696"/>
            <a:ext cx="2818" cy="51793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개체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441682"/>
              </p:ext>
            </p:extLst>
          </p:nvPr>
        </p:nvGraphicFramePr>
        <p:xfrm>
          <a:off x="5535015" y="485251"/>
          <a:ext cx="2682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" name="Equation" r:id="rId27" imgW="177480" imgH="241200" progId="Equation.DSMT4">
                  <p:embed/>
                </p:oleObj>
              </mc:Choice>
              <mc:Fallback>
                <p:oleObj name="Equation" r:id="rId27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015" y="485251"/>
                        <a:ext cx="2682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직선 화살표 연결선 93"/>
          <p:cNvCxnSpPr/>
          <p:nvPr/>
        </p:nvCxnSpPr>
        <p:spPr>
          <a:xfrm flipV="1">
            <a:off x="945198" y="3022821"/>
            <a:ext cx="4559686" cy="29607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 flipV="1">
            <a:off x="6486141" y="760908"/>
            <a:ext cx="2818" cy="517938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6501849" y="1301339"/>
            <a:ext cx="315631" cy="1249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4183221" y="4292297"/>
            <a:ext cx="631262" cy="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4218627" y="3886671"/>
            <a:ext cx="3115" cy="39832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6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395743"/>
              </p:ext>
            </p:extLst>
          </p:nvPr>
        </p:nvGraphicFramePr>
        <p:xfrm>
          <a:off x="2339752" y="3212976"/>
          <a:ext cx="723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" name="포장기 셸 개체" showAsIcon="1" r:id="rId3" imgW="723600" imgH="685800" progId="Package">
                  <p:embed/>
                </p:oleObj>
              </mc:Choice>
              <mc:Fallback>
                <p:oleObj name="포장기 셸 개체" showAsIcon="1" r:id="rId3" imgW="7236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3212976"/>
                        <a:ext cx="723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279336"/>
              </p:ext>
            </p:extLst>
          </p:nvPr>
        </p:nvGraphicFramePr>
        <p:xfrm>
          <a:off x="3635896" y="3212976"/>
          <a:ext cx="60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9" name="포장기 셸 개체" showAsIcon="1" r:id="rId5" imgW="609480" imgH="685800" progId="Package">
                  <p:embed/>
                </p:oleObj>
              </mc:Choice>
              <mc:Fallback>
                <p:oleObj name="포장기 셸 개체" showAsIcon="1" r:id="rId5" imgW="6094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896" y="3212976"/>
                        <a:ext cx="609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162311"/>
              </p:ext>
            </p:extLst>
          </p:nvPr>
        </p:nvGraphicFramePr>
        <p:xfrm>
          <a:off x="4932040" y="3212976"/>
          <a:ext cx="64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" name="포장기 셸 개체" showAsIcon="1" r:id="rId7" imgW="647280" imgH="685800" progId="Package">
                  <p:embed/>
                </p:oleObj>
              </mc:Choice>
              <mc:Fallback>
                <p:oleObj name="포장기 셸 개체" showAsIcon="1" r:id="rId7" imgW="6472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2040" y="3212976"/>
                        <a:ext cx="647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6294" y="353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5">
                    <a:lumMod val="75000"/>
                  </a:schemeClr>
                </a:solidFill>
              </a:rPr>
              <a:t>항공기 좌표계</a:t>
            </a:r>
            <a:endParaRPr lang="ko-KR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30333" y="623960"/>
            <a:ext cx="5976367" cy="3021064"/>
            <a:chOff x="323528" y="936321"/>
            <a:chExt cx="8499231" cy="4476722"/>
          </a:xfrm>
        </p:grpSpPr>
        <p:grpSp>
          <p:nvGrpSpPr>
            <p:cNvPr id="54" name="그룹 53"/>
            <p:cNvGrpSpPr/>
            <p:nvPr/>
          </p:nvGrpSpPr>
          <p:grpSpPr>
            <a:xfrm>
              <a:off x="4822133" y="980728"/>
              <a:ext cx="3293276" cy="2593106"/>
              <a:chOff x="2279585" y="689862"/>
              <a:chExt cx="3293276" cy="2593106"/>
            </a:xfrm>
          </p:grpSpPr>
          <p:grpSp>
            <p:nvGrpSpPr>
              <p:cNvPr id="55" name="그룹 54"/>
              <p:cNvGrpSpPr/>
              <p:nvPr/>
            </p:nvGrpSpPr>
            <p:grpSpPr>
              <a:xfrm rot="19421338">
                <a:off x="2279585" y="689862"/>
                <a:ext cx="2424589" cy="1785029"/>
                <a:chOff x="2219419" y="755346"/>
                <a:chExt cx="2424589" cy="1785029"/>
              </a:xfrm>
            </p:grpSpPr>
            <p:sp>
              <p:nvSpPr>
                <p:cNvPr id="75" name="평행 사변형 74"/>
                <p:cNvSpPr/>
                <p:nvPr/>
              </p:nvSpPr>
              <p:spPr>
                <a:xfrm rot="13157937" flipV="1">
                  <a:off x="2541047" y="876547"/>
                  <a:ext cx="611087" cy="273695"/>
                </a:xfrm>
                <a:prstGeom prst="parallelogram">
                  <a:avLst>
                    <a:gd name="adj" fmla="val 114921"/>
                  </a:avLst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평행 사변형 75"/>
                <p:cNvSpPr/>
                <p:nvPr/>
              </p:nvSpPr>
              <p:spPr>
                <a:xfrm rot="13157937">
                  <a:off x="3640172" y="962571"/>
                  <a:ext cx="692399" cy="1006214"/>
                </a:xfrm>
                <a:prstGeom prst="parallelogram">
                  <a:avLst>
                    <a:gd name="adj" fmla="val 54980"/>
                  </a:avLst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 rot="2154024">
                  <a:off x="2339752" y="1484784"/>
                  <a:ext cx="2304256" cy="504056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평행 사변형 77"/>
                <p:cNvSpPr/>
                <p:nvPr/>
              </p:nvSpPr>
              <p:spPr>
                <a:xfrm rot="13157937">
                  <a:off x="2691462" y="1534161"/>
                  <a:ext cx="692399" cy="1006214"/>
                </a:xfrm>
                <a:prstGeom prst="parallelogram">
                  <a:avLst>
                    <a:gd name="adj" fmla="val 54980"/>
                  </a:avLst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평행 사변형 78"/>
                <p:cNvSpPr/>
                <p:nvPr/>
              </p:nvSpPr>
              <p:spPr>
                <a:xfrm rot="13157937">
                  <a:off x="2219419" y="1134557"/>
                  <a:ext cx="692399" cy="322010"/>
                </a:xfrm>
                <a:prstGeom prst="parallelogram">
                  <a:avLst>
                    <a:gd name="adj" fmla="val 114921"/>
                  </a:avLst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평행 사변형 79"/>
                <p:cNvSpPr/>
                <p:nvPr/>
              </p:nvSpPr>
              <p:spPr>
                <a:xfrm rot="13157937" flipV="1">
                  <a:off x="2542009" y="755346"/>
                  <a:ext cx="786984" cy="387353"/>
                </a:xfrm>
                <a:prstGeom prst="parallelogram">
                  <a:avLst>
                    <a:gd name="adj" fmla="val 114921"/>
                  </a:avLst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 rot="19473528">
                <a:off x="2620533" y="1434180"/>
                <a:ext cx="2952328" cy="1602167"/>
                <a:chOff x="2195736" y="1682817"/>
                <a:chExt cx="2952328" cy="1602167"/>
              </a:xfrm>
            </p:grpSpPr>
            <p:cxnSp>
              <p:nvCxnSpPr>
                <p:cNvPr id="72" name="직선 화살표 연결선 71"/>
                <p:cNvCxnSpPr/>
                <p:nvPr/>
              </p:nvCxnSpPr>
              <p:spPr>
                <a:xfrm>
                  <a:off x="3684386" y="1682817"/>
                  <a:ext cx="1463678" cy="10261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/>
                <p:nvPr/>
              </p:nvCxnSpPr>
              <p:spPr>
                <a:xfrm flipH="1">
                  <a:off x="2195736" y="1682817"/>
                  <a:ext cx="1488650" cy="86824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/>
                <p:cNvCxnSpPr/>
                <p:nvPr/>
              </p:nvCxnSpPr>
              <p:spPr>
                <a:xfrm>
                  <a:off x="3684386" y="1682817"/>
                  <a:ext cx="0" cy="16021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58" name="개체 5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9175526"/>
                  </p:ext>
                </p:extLst>
              </p:nvPr>
            </p:nvGraphicFramePr>
            <p:xfrm>
              <a:off x="5303347" y="1214542"/>
              <a:ext cx="252958" cy="287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9" name="Equation" r:id="rId3" imgW="126720" imgH="139680" progId="Equation.DSMT4">
                      <p:embed/>
                    </p:oleObj>
                  </mc:Choice>
                  <mc:Fallback>
                    <p:oleObj name="Equation" r:id="rId3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3347" y="1214542"/>
                            <a:ext cx="252958" cy="287209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개체 6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8699585"/>
                  </p:ext>
                </p:extLst>
              </p:nvPr>
            </p:nvGraphicFramePr>
            <p:xfrm>
              <a:off x="3061281" y="3008953"/>
              <a:ext cx="224508" cy="2740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0" name="Equation" r:id="rId5" imgW="139680" imgH="164880" progId="Equation.DSMT4">
                      <p:embed/>
                    </p:oleObj>
                  </mc:Choice>
                  <mc:Fallback>
                    <p:oleObj name="Equation" r:id="rId5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281" y="3008953"/>
                            <a:ext cx="224508" cy="2740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개체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2656389"/>
                  </p:ext>
                </p:extLst>
              </p:nvPr>
            </p:nvGraphicFramePr>
            <p:xfrm>
              <a:off x="4602616" y="2649981"/>
              <a:ext cx="223446" cy="2306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1" name="Equation" r:id="rId7" imgW="126720" imgH="126720" progId="Equation.DSMT4">
                      <p:embed/>
                    </p:oleObj>
                  </mc:Choice>
                  <mc:Fallback>
                    <p:oleObj name="Equation" r:id="rId7" imgW="1267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616" y="2649981"/>
                            <a:ext cx="223446" cy="2306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" name="그룹 80"/>
            <p:cNvGrpSpPr/>
            <p:nvPr/>
          </p:nvGrpSpPr>
          <p:grpSpPr>
            <a:xfrm>
              <a:off x="971600" y="3788307"/>
              <a:ext cx="3377710" cy="1624736"/>
              <a:chOff x="399185" y="3645024"/>
              <a:chExt cx="3377710" cy="162473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517005" y="3645024"/>
                <a:ext cx="2952328" cy="1602167"/>
                <a:chOff x="2195736" y="1682817"/>
                <a:chExt cx="2952328" cy="1602167"/>
              </a:xfrm>
            </p:grpSpPr>
            <p:cxnSp>
              <p:nvCxnSpPr>
                <p:cNvPr id="86" name="직선 화살표 연결선 85"/>
                <p:cNvCxnSpPr/>
                <p:nvPr/>
              </p:nvCxnSpPr>
              <p:spPr>
                <a:xfrm>
                  <a:off x="3684386" y="1682817"/>
                  <a:ext cx="1463678" cy="10261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/>
                <p:cNvCxnSpPr/>
                <p:nvPr/>
              </p:nvCxnSpPr>
              <p:spPr>
                <a:xfrm flipH="1">
                  <a:off x="2195736" y="1682817"/>
                  <a:ext cx="1488650" cy="86824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/>
                <p:cNvCxnSpPr/>
                <p:nvPr/>
              </p:nvCxnSpPr>
              <p:spPr>
                <a:xfrm>
                  <a:off x="3684386" y="1682817"/>
                  <a:ext cx="0" cy="16021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83" name="개체 8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7275169"/>
                  </p:ext>
                </p:extLst>
              </p:nvPr>
            </p:nvGraphicFramePr>
            <p:xfrm>
              <a:off x="3533775" y="4489451"/>
              <a:ext cx="243120" cy="2496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2" name="Equation" r:id="rId9" imgW="177480" imgH="177480" progId="Equation.DSMT4">
                      <p:embed/>
                    </p:oleObj>
                  </mc:Choice>
                  <mc:Fallback>
                    <p:oleObj name="Equation" r:id="rId9" imgW="1774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3775" y="4489451"/>
                            <a:ext cx="243120" cy="2496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" name="개체 8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8886148"/>
                  </p:ext>
                </p:extLst>
              </p:nvPr>
            </p:nvGraphicFramePr>
            <p:xfrm>
              <a:off x="399185" y="4183103"/>
              <a:ext cx="235640" cy="2630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3" name="Equation" r:id="rId11" imgW="152280" imgH="164880" progId="Equation.DSMT4">
                      <p:embed/>
                    </p:oleObj>
                  </mc:Choice>
                  <mc:Fallback>
                    <p:oleObj name="Equation" r:id="rId11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185" y="4183103"/>
                            <a:ext cx="235640" cy="2630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개체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2290107"/>
                  </p:ext>
                </p:extLst>
              </p:nvPr>
            </p:nvGraphicFramePr>
            <p:xfrm>
              <a:off x="2017713" y="5065713"/>
              <a:ext cx="198620" cy="2040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4" name="Equation" r:id="rId13" imgW="164880" imgH="164880" progId="Equation.DSMT4">
                      <p:embed/>
                    </p:oleObj>
                  </mc:Choice>
                  <mc:Fallback>
                    <p:oleObj name="Equation" r:id="rId13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7713" y="5065713"/>
                            <a:ext cx="198620" cy="2040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9" name="직선 화살표 연결선 88"/>
            <p:cNvCxnSpPr/>
            <p:nvPr/>
          </p:nvCxnSpPr>
          <p:spPr>
            <a:xfrm flipV="1">
              <a:off x="2589885" y="1861062"/>
              <a:ext cx="3595009" cy="192724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23528" y="3242904"/>
              <a:ext cx="1886908" cy="614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NED Frame</a:t>
              </a:r>
            </a:p>
            <a:p>
              <a:r>
                <a:rPr lang="en-US" altLang="ko-KR" sz="1200" smtClean="0"/>
                <a:t>(Reference Frame)</a:t>
              </a:r>
              <a:endParaRPr lang="ko-KR" altLang="en-US" sz="12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943247" y="936321"/>
              <a:ext cx="1879512" cy="368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Body Fixed Frame</a:t>
              </a:r>
              <a:endParaRPr lang="ko-KR" altLang="en-US" sz="1200"/>
            </a:p>
          </p:txBody>
        </p:sp>
      </p:grpSp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32232"/>
              </p:ext>
            </p:extLst>
          </p:nvPr>
        </p:nvGraphicFramePr>
        <p:xfrm>
          <a:off x="827584" y="4077072"/>
          <a:ext cx="7458377" cy="1259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15" imgW="4368600" imgH="711000" progId="Equation.DSMT4">
                  <p:embed/>
                </p:oleObj>
              </mc:Choice>
              <mc:Fallback>
                <p:oleObj name="Equation" r:id="rId15" imgW="4368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77072"/>
                        <a:ext cx="7458377" cy="1259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3645024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좌표변환</a:t>
            </a:r>
            <a:r>
              <a:rPr lang="en-US" altLang="ko-KR" smtClean="0"/>
              <a:t>(</a:t>
            </a:r>
            <a:r>
              <a:rPr lang="ko-KR" altLang="en-US" smtClean="0"/>
              <a:t>동체축</a:t>
            </a:r>
            <a:r>
              <a:rPr lang="en-US" altLang="ko-KR" smtClean="0"/>
              <a:t>-NED)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46293" y="353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5">
                    <a:lumMod val="75000"/>
                  </a:schemeClr>
                </a:solidFill>
              </a:rPr>
              <a:t>항공기 좌표계</a:t>
            </a:r>
            <a:endParaRPr lang="ko-KR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36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774065"/>
              </p:ext>
            </p:extLst>
          </p:nvPr>
        </p:nvGraphicFramePr>
        <p:xfrm>
          <a:off x="827584" y="1196752"/>
          <a:ext cx="7458377" cy="1259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9" name="Equation" r:id="rId3" imgW="4368600" imgH="711000" progId="Equation.DSMT4">
                  <p:embed/>
                </p:oleObj>
              </mc:Choice>
              <mc:Fallback>
                <p:oleObj name="Equation" r:id="rId3" imgW="4368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96752"/>
                        <a:ext cx="7458377" cy="1259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764704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좌표변환</a:t>
            </a:r>
            <a:r>
              <a:rPr lang="en-US" altLang="ko-KR" sz="1400" smtClean="0"/>
              <a:t>(</a:t>
            </a:r>
            <a:r>
              <a:rPr lang="ko-KR" altLang="en-US" sz="1400" smtClean="0"/>
              <a:t>동체축</a:t>
            </a:r>
            <a:r>
              <a:rPr lang="en-US" altLang="ko-KR" sz="1400" smtClean="0"/>
              <a:t>-NED)</a:t>
            </a:r>
            <a:endParaRPr lang="ko-KR" altLang="en-US" sz="1400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268760"/>
            <a:ext cx="0" cy="14401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644008" y="1268760"/>
            <a:ext cx="0" cy="14401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452320" y="1268760"/>
            <a:ext cx="0" cy="14401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5383" y="2784376"/>
            <a:ext cx="1436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x</a:t>
            </a:r>
            <a:r>
              <a:rPr lang="ko-KR" altLang="en-US" sz="1400" smtClean="0"/>
              <a:t>축 회전</a:t>
            </a:r>
            <a:r>
              <a:rPr lang="en-US" altLang="ko-KR" sz="1400" smtClean="0"/>
              <a:t>(3</a:t>
            </a:r>
            <a:r>
              <a:rPr lang="ko-KR" altLang="en-US" sz="1400" smtClean="0"/>
              <a:t>변환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923298" y="278437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y</a:t>
            </a:r>
            <a:r>
              <a:rPr lang="ko-KR" altLang="en-US" sz="1400" smtClean="0"/>
              <a:t>축 회전</a:t>
            </a:r>
            <a:r>
              <a:rPr lang="en-US" altLang="ko-KR" sz="1400" smtClean="0"/>
              <a:t>(2</a:t>
            </a:r>
            <a:r>
              <a:rPr lang="ko-KR" altLang="en-US" sz="1400" smtClean="0"/>
              <a:t>변환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6734014" y="2784376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z</a:t>
            </a:r>
            <a:r>
              <a:rPr lang="ko-KR" altLang="en-US" sz="1400" smtClean="0"/>
              <a:t>축 회전</a:t>
            </a:r>
            <a:r>
              <a:rPr lang="en-US" altLang="ko-KR" sz="1400" smtClean="0"/>
              <a:t>(1</a:t>
            </a:r>
            <a:r>
              <a:rPr lang="ko-KR" altLang="en-US" sz="1400" smtClean="0"/>
              <a:t>변환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grpSp>
        <p:nvGrpSpPr>
          <p:cNvPr id="10" name="그룹 9"/>
          <p:cNvGrpSpPr/>
          <p:nvPr/>
        </p:nvGrpSpPr>
        <p:grpSpPr>
          <a:xfrm rot="20325198">
            <a:off x="1277202" y="3907683"/>
            <a:ext cx="1392114" cy="1224136"/>
            <a:chOff x="2500947" y="5301208"/>
            <a:chExt cx="1392114" cy="1224136"/>
          </a:xfrm>
        </p:grpSpPr>
        <p:cxnSp>
          <p:nvCxnSpPr>
            <p:cNvPr id="7" name="직선 화살표 연결선 6"/>
            <p:cNvCxnSpPr/>
            <p:nvPr/>
          </p:nvCxnSpPr>
          <p:spPr>
            <a:xfrm flipH="1">
              <a:off x="2500947" y="5301208"/>
              <a:ext cx="139211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3893061" y="5301208"/>
              <a:ext cx="0" cy="12241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99531"/>
              </p:ext>
            </p:extLst>
          </p:nvPr>
        </p:nvGraphicFramePr>
        <p:xfrm>
          <a:off x="1513448" y="3727601"/>
          <a:ext cx="177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0" name="Equation" r:id="rId5" imgW="126720" imgH="203040" progId="Equation.DSMT4">
                  <p:embed/>
                </p:oleObj>
              </mc:Choice>
              <mc:Fallback>
                <p:oleObj name="Equation" r:id="rId5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448" y="3727601"/>
                        <a:ext cx="177800" cy="282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116755"/>
              </p:ext>
            </p:extLst>
          </p:nvPr>
        </p:nvGraphicFramePr>
        <p:xfrm>
          <a:off x="1150081" y="3501008"/>
          <a:ext cx="157866" cy="18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081" y="3501008"/>
                        <a:ext cx="157866" cy="184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30534"/>
              </p:ext>
            </p:extLst>
          </p:nvPr>
        </p:nvGraphicFramePr>
        <p:xfrm>
          <a:off x="2416159" y="4633150"/>
          <a:ext cx="157120" cy="155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" name="Equation" r:id="rId9" imgW="126720" imgH="126720" progId="Equation.DSMT4">
                  <p:embed/>
                </p:oleObj>
              </mc:Choice>
              <mc:Fallback>
                <p:oleObj name="Equation" r:id="rId9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59" y="4633150"/>
                        <a:ext cx="157120" cy="155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원호 44"/>
          <p:cNvSpPr/>
          <p:nvPr/>
        </p:nvSpPr>
        <p:spPr>
          <a:xfrm rot="17026141" flipH="1">
            <a:off x="1867164" y="3593767"/>
            <a:ext cx="324408" cy="299513"/>
          </a:xfrm>
          <a:prstGeom prst="arc">
            <a:avLst>
              <a:gd name="adj1" fmla="val 16200000"/>
              <a:gd name="adj2" fmla="val 2027891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999279" y="3697046"/>
            <a:ext cx="1392114" cy="1224136"/>
            <a:chOff x="2531814" y="3653408"/>
            <a:chExt cx="1392114" cy="1224136"/>
          </a:xfrm>
        </p:grpSpPr>
        <p:cxnSp>
          <p:nvCxnSpPr>
            <p:cNvPr id="46" name="직선 화살표 연결선 45"/>
            <p:cNvCxnSpPr/>
            <p:nvPr/>
          </p:nvCxnSpPr>
          <p:spPr>
            <a:xfrm flipH="1">
              <a:off x="2531814" y="3653408"/>
              <a:ext cx="139211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3923928" y="3653408"/>
              <a:ext cx="0" cy="1224136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073605"/>
              </p:ext>
            </p:extLst>
          </p:nvPr>
        </p:nvGraphicFramePr>
        <p:xfrm>
          <a:off x="4576307" y="3629115"/>
          <a:ext cx="177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0" name="개체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307" y="3629115"/>
                        <a:ext cx="177800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702312"/>
              </p:ext>
            </p:extLst>
          </p:nvPr>
        </p:nvGraphicFramePr>
        <p:xfrm>
          <a:off x="5164468" y="3931864"/>
          <a:ext cx="1778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0" name="개체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468" y="3931864"/>
                        <a:ext cx="177800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865064"/>
              </p:ext>
            </p:extLst>
          </p:nvPr>
        </p:nvGraphicFramePr>
        <p:xfrm>
          <a:off x="3742961" y="4912999"/>
          <a:ext cx="2143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" name="Equation" r:id="rId15" imgW="152280" imgH="164880" progId="Equation.DSMT4">
                  <p:embed/>
                </p:oleObj>
              </mc:Choice>
              <mc:Fallback>
                <p:oleObj name="Equation" r:id="rId15" imgW="152280" imgH="164880" progId="Equation.DSMT4">
                  <p:embed/>
                  <p:pic>
                    <p:nvPicPr>
                      <p:cNvPr id="0" name="개체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961" y="4912999"/>
                        <a:ext cx="21431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그룹 58"/>
          <p:cNvGrpSpPr/>
          <p:nvPr/>
        </p:nvGrpSpPr>
        <p:grpSpPr>
          <a:xfrm rot="14621873">
            <a:off x="4207350" y="3634326"/>
            <a:ext cx="1392114" cy="1224136"/>
            <a:chOff x="2500947" y="5301208"/>
            <a:chExt cx="1392114" cy="1224136"/>
          </a:xfrm>
        </p:grpSpPr>
        <p:cxnSp>
          <p:nvCxnSpPr>
            <p:cNvPr id="60" name="직선 화살표 연결선 59"/>
            <p:cNvCxnSpPr/>
            <p:nvPr/>
          </p:nvCxnSpPr>
          <p:spPr>
            <a:xfrm flipH="1">
              <a:off x="2500947" y="5301208"/>
              <a:ext cx="139211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3893061" y="5301208"/>
              <a:ext cx="0" cy="12241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 rot="16200000">
            <a:off x="3969150" y="3984963"/>
            <a:ext cx="1392114" cy="1224136"/>
            <a:chOff x="2531814" y="3653408"/>
            <a:chExt cx="1392114" cy="1224136"/>
          </a:xfrm>
        </p:grpSpPr>
        <p:cxnSp>
          <p:nvCxnSpPr>
            <p:cNvPr id="63" name="직선 화살표 연결선 62"/>
            <p:cNvCxnSpPr/>
            <p:nvPr/>
          </p:nvCxnSpPr>
          <p:spPr>
            <a:xfrm flipH="1">
              <a:off x="2531814" y="3653408"/>
              <a:ext cx="139211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3923928" y="3653408"/>
              <a:ext cx="0" cy="1224136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원호 64"/>
          <p:cNvSpPr/>
          <p:nvPr/>
        </p:nvSpPr>
        <p:spPr>
          <a:xfrm rot="6580367" flipH="1">
            <a:off x="4237156" y="3675794"/>
            <a:ext cx="324408" cy="299513"/>
          </a:xfrm>
          <a:prstGeom prst="arc">
            <a:avLst>
              <a:gd name="adj1" fmla="val 15836223"/>
              <a:gd name="adj2" fmla="val 2074861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959548"/>
              </p:ext>
            </p:extLst>
          </p:nvPr>
        </p:nvGraphicFramePr>
        <p:xfrm>
          <a:off x="8146929" y="4714945"/>
          <a:ext cx="214313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6" name="Equation" r:id="rId17" imgW="152280" imgH="177480" progId="Equation.DSMT4">
                  <p:embed/>
                </p:oleObj>
              </mc:Choice>
              <mc:Fallback>
                <p:oleObj name="Equation" r:id="rId17" imgW="152280" imgH="177480" progId="Equation.DSMT4">
                  <p:embed/>
                  <p:pic>
                    <p:nvPicPr>
                      <p:cNvPr id="0" name="개체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6929" y="4714945"/>
                        <a:ext cx="214313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222445"/>
              </p:ext>
            </p:extLst>
          </p:nvPr>
        </p:nvGraphicFramePr>
        <p:xfrm>
          <a:off x="6848475" y="3870697"/>
          <a:ext cx="2317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7" name="Equation" r:id="rId19" imgW="164880" imgH="203040" progId="Equation.DSMT4">
                  <p:embed/>
                </p:oleObj>
              </mc:Choice>
              <mc:Fallback>
                <p:oleObj name="Equation" r:id="rId19" imgW="164880" imgH="203040" progId="Equation.DSMT4">
                  <p:embed/>
                  <p:pic>
                    <p:nvPicPr>
                      <p:cNvPr id="0" name="개체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3870697"/>
                        <a:ext cx="2317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979057"/>
              </p:ext>
            </p:extLst>
          </p:nvPr>
        </p:nvGraphicFramePr>
        <p:xfrm>
          <a:off x="7135174" y="3653720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8" name="Equation" r:id="rId21" imgW="152280" imgH="164880" progId="Equation.DSMT4">
                  <p:embed/>
                </p:oleObj>
              </mc:Choice>
              <mc:Fallback>
                <p:oleObj name="Equation" r:id="rId21" imgW="152280" imgH="164880" progId="Equation.DSMT4">
                  <p:embed/>
                  <p:pic>
                    <p:nvPicPr>
                      <p:cNvPr id="0" name="개체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174" y="3653720"/>
                        <a:ext cx="2127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그룹 65"/>
          <p:cNvGrpSpPr/>
          <p:nvPr/>
        </p:nvGrpSpPr>
        <p:grpSpPr>
          <a:xfrm rot="1045809">
            <a:off x="6565421" y="3659080"/>
            <a:ext cx="1392114" cy="1224136"/>
            <a:chOff x="2500947" y="5301208"/>
            <a:chExt cx="1392114" cy="1224136"/>
          </a:xfrm>
        </p:grpSpPr>
        <p:cxnSp>
          <p:nvCxnSpPr>
            <p:cNvPr id="67" name="직선 화살표 연결선 66"/>
            <p:cNvCxnSpPr/>
            <p:nvPr/>
          </p:nvCxnSpPr>
          <p:spPr>
            <a:xfrm flipH="1">
              <a:off x="2500947" y="5301208"/>
              <a:ext cx="139211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3893061" y="5301208"/>
              <a:ext cx="0" cy="12241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6726654" y="3895683"/>
            <a:ext cx="1392114" cy="1224136"/>
            <a:chOff x="2531814" y="3653408"/>
            <a:chExt cx="1392114" cy="1224136"/>
          </a:xfrm>
        </p:grpSpPr>
        <p:cxnSp>
          <p:nvCxnSpPr>
            <p:cNvPr id="93" name="직선 화살표 연결선 92"/>
            <p:cNvCxnSpPr/>
            <p:nvPr/>
          </p:nvCxnSpPr>
          <p:spPr>
            <a:xfrm flipH="1">
              <a:off x="2531814" y="3653408"/>
              <a:ext cx="139211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3923928" y="3653408"/>
              <a:ext cx="0" cy="1224136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원호 94"/>
          <p:cNvSpPr/>
          <p:nvPr/>
        </p:nvSpPr>
        <p:spPr>
          <a:xfrm rot="4229115" flipH="1" flipV="1">
            <a:off x="7428773" y="3688305"/>
            <a:ext cx="324408" cy="312784"/>
          </a:xfrm>
          <a:prstGeom prst="arc">
            <a:avLst>
              <a:gd name="adj1" fmla="val 16730961"/>
              <a:gd name="adj2" fmla="val 2074861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864737" y="5661247"/>
            <a:ext cx="4935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smtClean="0"/>
              <a:t>Note : Euler </a:t>
            </a:r>
            <a:r>
              <a:rPr lang="ko-KR" altLang="en-US" sz="1400" smtClean="0"/>
              <a:t>각에서는 회전순서가 중요함</a:t>
            </a:r>
            <a:endParaRPr lang="en-US" altLang="ko-KR" sz="1400" smtClean="0"/>
          </a:p>
          <a:p>
            <a:pPr algn="just"/>
            <a:r>
              <a:rPr lang="en-US" altLang="ko-KR" sz="1400"/>
              <a:t> </a:t>
            </a:r>
            <a:r>
              <a:rPr lang="en-US" altLang="ko-KR" sz="1400" smtClean="0"/>
              <a:t>        </a:t>
            </a:r>
            <a:r>
              <a:rPr lang="ko-KR" altLang="en-US" sz="1400" smtClean="0"/>
              <a:t>비행기에서는 </a:t>
            </a:r>
            <a:r>
              <a:rPr lang="en-US" altLang="ko-KR" sz="1400" smtClean="0"/>
              <a:t>NED-&gt;</a:t>
            </a:r>
            <a:r>
              <a:rPr lang="ko-KR" altLang="en-US" sz="1400" smtClean="0"/>
              <a:t>동체축 변환을 할 때 </a:t>
            </a:r>
            <a:r>
              <a:rPr lang="en-US" altLang="ko-KR" sz="1400" smtClean="0"/>
              <a:t>3-2-1</a:t>
            </a:r>
            <a:r>
              <a:rPr lang="ko-KR" altLang="en-US" sz="1400" smtClean="0"/>
              <a:t>변환</a:t>
            </a:r>
            <a:endParaRPr lang="ko-KR" altLang="en-US" sz="1400"/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08887"/>
              </p:ext>
            </p:extLst>
          </p:nvPr>
        </p:nvGraphicFramePr>
        <p:xfrm>
          <a:off x="1236663" y="3851647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9" name="Equation" r:id="rId23" imgW="177480" imgH="203040" progId="Equation.DSMT4">
                  <p:embed/>
                </p:oleObj>
              </mc:Choice>
              <mc:Fallback>
                <p:oleObj name="Equation" r:id="rId23" imgW="177480" imgH="203040" progId="Equation.DSMT4">
                  <p:embed/>
                  <p:pic>
                    <p:nvPicPr>
                      <p:cNvPr id="0" name="개체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851647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197261"/>
              </p:ext>
            </p:extLst>
          </p:nvPr>
        </p:nvGraphicFramePr>
        <p:xfrm>
          <a:off x="2811463" y="4407272"/>
          <a:ext cx="188912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0" name="Equation" r:id="rId25" imgW="152280" imgH="164880" progId="Equation.DSMT4">
                  <p:embed/>
                </p:oleObj>
              </mc:Choice>
              <mc:Fallback>
                <p:oleObj name="Equation" r:id="rId25" imgW="152280" imgH="164880" progId="Equation.DSMT4">
                  <p:embed/>
                  <p:pic>
                    <p:nvPicPr>
                      <p:cNvPr id="0" name="개체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4407272"/>
                        <a:ext cx="188912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79179"/>
              </p:ext>
            </p:extLst>
          </p:nvPr>
        </p:nvGraphicFramePr>
        <p:xfrm>
          <a:off x="4699000" y="3259510"/>
          <a:ext cx="214313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name="Equation" r:id="rId27" imgW="152280" imgH="177480" progId="Equation.DSMT4">
                  <p:embed/>
                </p:oleObj>
              </mc:Choice>
              <mc:Fallback>
                <p:oleObj name="Equation" r:id="rId27" imgW="152280" imgH="17748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3259510"/>
                        <a:ext cx="214313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62213"/>
              </p:ext>
            </p:extLst>
          </p:nvPr>
        </p:nvGraphicFramePr>
        <p:xfrm>
          <a:off x="4559300" y="4723185"/>
          <a:ext cx="2857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Equation" r:id="rId29" imgW="203040" imgH="164880" progId="Equation.DSMT4">
                  <p:embed/>
                </p:oleObj>
              </mc:Choice>
              <mc:Fallback>
                <p:oleObj name="Equation" r:id="rId29" imgW="203040" imgH="164880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4723185"/>
                        <a:ext cx="2857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18086"/>
              </p:ext>
            </p:extLst>
          </p:nvPr>
        </p:nvGraphicFramePr>
        <p:xfrm>
          <a:off x="6913563" y="3269035"/>
          <a:ext cx="30321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Equation" r:id="rId31" imgW="215640" imgH="203040" progId="Equation.DSMT4">
                  <p:embed/>
                </p:oleObj>
              </mc:Choice>
              <mc:Fallback>
                <p:oleObj name="Equation" r:id="rId31" imgW="215640" imgH="203040" progId="Equation.DSMT4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3269035"/>
                        <a:ext cx="30321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187760"/>
              </p:ext>
            </p:extLst>
          </p:nvPr>
        </p:nvGraphicFramePr>
        <p:xfrm>
          <a:off x="7543800" y="4675560"/>
          <a:ext cx="2857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Equation" r:id="rId33" imgW="203040" imgH="177480" progId="Equation.DSMT4">
                  <p:embed/>
                </p:oleObj>
              </mc:Choice>
              <mc:Fallback>
                <p:oleObj name="Equation" r:id="rId33" imgW="203040" imgH="177480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675560"/>
                        <a:ext cx="285750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직선 화살표 연결선 29"/>
          <p:cNvCxnSpPr/>
          <p:nvPr/>
        </p:nvCxnSpPr>
        <p:spPr>
          <a:xfrm>
            <a:off x="3131840" y="4049826"/>
            <a:ext cx="50405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724128" y="4049826"/>
            <a:ext cx="50405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46293" y="353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5">
                    <a:lumMod val="75000"/>
                  </a:schemeClr>
                </a:solidFill>
              </a:rPr>
              <a:t>항공기 좌표계</a:t>
            </a:r>
            <a:endParaRPr lang="ko-KR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0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776774" y="1739823"/>
            <a:ext cx="3345592" cy="2808077"/>
            <a:chOff x="849671" y="893973"/>
            <a:chExt cx="3345592" cy="2808077"/>
          </a:xfrm>
        </p:grpSpPr>
        <p:sp>
          <p:nvSpPr>
            <p:cNvPr id="51" name="원호 50"/>
            <p:cNvSpPr/>
            <p:nvPr/>
          </p:nvSpPr>
          <p:spPr>
            <a:xfrm rot="4748389">
              <a:off x="2426389" y="3236096"/>
              <a:ext cx="171826" cy="426892"/>
            </a:xfrm>
            <a:prstGeom prst="arc">
              <a:avLst>
                <a:gd name="adj1" fmla="val 17122563"/>
                <a:gd name="adj2" fmla="val 14976509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 rot="21216940">
              <a:off x="1032611" y="893973"/>
              <a:ext cx="2424589" cy="1785029"/>
              <a:chOff x="2219419" y="755346"/>
              <a:chExt cx="2424589" cy="1785029"/>
            </a:xfrm>
          </p:grpSpPr>
          <p:sp>
            <p:nvSpPr>
              <p:cNvPr id="9" name="평행 사변형 8"/>
              <p:cNvSpPr/>
              <p:nvPr/>
            </p:nvSpPr>
            <p:spPr>
              <a:xfrm rot="13157937" flipV="1">
                <a:off x="2541047" y="876547"/>
                <a:ext cx="611087" cy="273695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 rot="13157937">
                <a:off x="3640172" y="962571"/>
                <a:ext cx="692399" cy="1006214"/>
              </a:xfrm>
              <a:prstGeom prst="parallelogram">
                <a:avLst>
                  <a:gd name="adj" fmla="val 54980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 rot="2154024">
                <a:off x="2339752" y="1484784"/>
                <a:ext cx="2304256" cy="50405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 rot="13157937">
                <a:off x="2691462" y="1534161"/>
                <a:ext cx="692399" cy="1006214"/>
              </a:xfrm>
              <a:prstGeom prst="parallelogram">
                <a:avLst>
                  <a:gd name="adj" fmla="val 54980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 rot="13157937">
                <a:off x="2219419" y="1134557"/>
                <a:ext cx="692399" cy="322010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평행 사변형 9"/>
              <p:cNvSpPr/>
              <p:nvPr/>
            </p:nvSpPr>
            <p:spPr>
              <a:xfrm rot="13157937" flipV="1">
                <a:off x="2542009" y="755346"/>
                <a:ext cx="786984" cy="387353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21206318">
              <a:off x="918622" y="1854049"/>
              <a:ext cx="2952328" cy="1602167"/>
              <a:chOff x="2195736" y="1682817"/>
              <a:chExt cx="2952328" cy="1602167"/>
            </a:xfrm>
          </p:grpSpPr>
          <p:cxnSp>
            <p:nvCxnSpPr>
              <p:cNvPr id="13" name="직선 화살표 연결선 12"/>
              <p:cNvCxnSpPr/>
              <p:nvPr/>
            </p:nvCxnSpPr>
            <p:spPr>
              <a:xfrm>
                <a:off x="3684386" y="1682817"/>
                <a:ext cx="1463678" cy="10261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H="1">
                <a:off x="2195736" y="1682817"/>
                <a:ext cx="1488650" cy="8682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>
                <a:off x="3684386" y="1682817"/>
                <a:ext cx="0" cy="1602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8" name="개체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8073224"/>
                </p:ext>
              </p:extLst>
            </p:nvPr>
          </p:nvGraphicFramePr>
          <p:xfrm>
            <a:off x="3407015" y="2253010"/>
            <a:ext cx="190051" cy="215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4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7015" y="2253010"/>
                          <a:ext cx="190051" cy="2157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개체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62185"/>
                </p:ext>
              </p:extLst>
            </p:nvPr>
          </p:nvGraphicFramePr>
          <p:xfrm>
            <a:off x="1368352" y="2603237"/>
            <a:ext cx="224508" cy="274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5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352" y="2603237"/>
                          <a:ext cx="224508" cy="2740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개체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8866489"/>
                </p:ext>
              </p:extLst>
            </p:nvPr>
          </p:nvGraphicFramePr>
          <p:xfrm>
            <a:off x="2552419" y="2857369"/>
            <a:ext cx="223446" cy="230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6" name="Equation" r:id="rId7" imgW="126720" imgH="126720" progId="Equation.DSMT4">
                    <p:embed/>
                  </p:oleObj>
                </mc:Choice>
                <mc:Fallback>
                  <p:oleObj name="Equation" r:id="rId7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419" y="2857369"/>
                          <a:ext cx="223446" cy="230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원호 3"/>
            <p:cNvSpPr/>
            <p:nvPr/>
          </p:nvSpPr>
          <p:spPr>
            <a:xfrm rot="773872" flipH="1">
              <a:off x="3752904" y="2474393"/>
              <a:ext cx="209599" cy="426892"/>
            </a:xfrm>
            <a:prstGeom prst="arc">
              <a:avLst>
                <a:gd name="adj1" fmla="val 16200000"/>
                <a:gd name="adj2" fmla="val 1390437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원호 51"/>
            <p:cNvSpPr/>
            <p:nvPr/>
          </p:nvSpPr>
          <p:spPr>
            <a:xfrm flipH="1">
              <a:off x="849671" y="2614322"/>
              <a:ext cx="234439" cy="426892"/>
            </a:xfrm>
            <a:prstGeom prst="arc">
              <a:avLst>
                <a:gd name="adj1" fmla="val 17122563"/>
                <a:gd name="adj2" fmla="val 14976509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9" name="개체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3104828"/>
                </p:ext>
              </p:extLst>
            </p:nvPr>
          </p:nvGraphicFramePr>
          <p:xfrm>
            <a:off x="3909513" y="2698969"/>
            <a:ext cx="28575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0" name="개체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513" y="2698969"/>
                          <a:ext cx="28575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개체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70352"/>
                </p:ext>
              </p:extLst>
            </p:nvPr>
          </p:nvGraphicFramePr>
          <p:xfrm>
            <a:off x="2738438" y="3346450"/>
            <a:ext cx="2857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8" name="Equation" r:id="rId11" imgW="190440" imgH="228600" progId="Equation.DSMT4">
                    <p:embed/>
                  </p:oleObj>
                </mc:Choice>
                <mc:Fallback>
                  <p:oleObj name="Equation" r:id="rId11" imgW="190440" imgH="228600" progId="Equation.DSMT4">
                    <p:embed/>
                    <p:pic>
                      <p:nvPicPr>
                        <p:cNvPr id="0" name="개체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8438" y="3346450"/>
                          <a:ext cx="28575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개체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225171"/>
                </p:ext>
              </p:extLst>
            </p:nvPr>
          </p:nvGraphicFramePr>
          <p:xfrm>
            <a:off x="1049338" y="2909888"/>
            <a:ext cx="3048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9" name="Equation" r:id="rId13" imgW="203040" imgH="241200" progId="Equation.DSMT4">
                    <p:embed/>
                  </p:oleObj>
                </mc:Choice>
                <mc:Fallback>
                  <p:oleObj name="Equation" r:id="rId13" imgW="203040" imgH="241200" progId="Equation.DSMT4">
                    <p:embed/>
                    <p:pic>
                      <p:nvPicPr>
                        <p:cNvPr id="0" name="개체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338" y="2909888"/>
                          <a:ext cx="304800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그룹 65"/>
          <p:cNvGrpSpPr/>
          <p:nvPr/>
        </p:nvGrpSpPr>
        <p:grpSpPr>
          <a:xfrm>
            <a:off x="4862912" y="1412776"/>
            <a:ext cx="4027286" cy="3496159"/>
            <a:chOff x="4862912" y="605941"/>
            <a:chExt cx="4027286" cy="3496159"/>
          </a:xfrm>
        </p:grpSpPr>
        <p:grpSp>
          <p:nvGrpSpPr>
            <p:cNvPr id="34" name="그룹 33"/>
            <p:cNvGrpSpPr/>
            <p:nvPr/>
          </p:nvGrpSpPr>
          <p:grpSpPr>
            <a:xfrm rot="21216940">
              <a:off x="5326038" y="605941"/>
              <a:ext cx="2424589" cy="1785029"/>
              <a:chOff x="2219419" y="755346"/>
              <a:chExt cx="2424589" cy="1785029"/>
            </a:xfrm>
          </p:grpSpPr>
          <p:sp>
            <p:nvSpPr>
              <p:cNvPr id="35" name="평행 사변형 34"/>
              <p:cNvSpPr/>
              <p:nvPr/>
            </p:nvSpPr>
            <p:spPr>
              <a:xfrm rot="13157937" flipV="1">
                <a:off x="2541047" y="876547"/>
                <a:ext cx="611087" cy="273695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3157937">
                <a:off x="3640172" y="962571"/>
                <a:ext cx="692399" cy="1006214"/>
              </a:xfrm>
              <a:prstGeom prst="parallelogram">
                <a:avLst>
                  <a:gd name="adj" fmla="val 54980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rot="2154024">
                <a:off x="2339752" y="1484784"/>
                <a:ext cx="2304256" cy="50405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/>
              <p:cNvSpPr/>
              <p:nvPr/>
            </p:nvSpPr>
            <p:spPr>
              <a:xfrm rot="13157937">
                <a:off x="2691462" y="1534161"/>
                <a:ext cx="692399" cy="1006214"/>
              </a:xfrm>
              <a:prstGeom prst="parallelogram">
                <a:avLst>
                  <a:gd name="adj" fmla="val 54980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/>
              <p:cNvSpPr/>
              <p:nvPr/>
            </p:nvSpPr>
            <p:spPr>
              <a:xfrm rot="13157937">
                <a:off x="2219419" y="1134557"/>
                <a:ext cx="692399" cy="322010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/>
              <p:cNvSpPr/>
              <p:nvPr/>
            </p:nvSpPr>
            <p:spPr>
              <a:xfrm rot="13157937" flipV="1">
                <a:off x="2542009" y="755346"/>
                <a:ext cx="786984" cy="387353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229392" y="1569837"/>
              <a:ext cx="2951029" cy="1634080"/>
              <a:chOff x="5229392" y="1940053"/>
              <a:chExt cx="2951029" cy="1634080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>
                <a:off x="6609079" y="1940054"/>
                <a:ext cx="1571342" cy="8521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 flipH="1">
                <a:off x="5229392" y="1940053"/>
                <a:ext cx="1379688" cy="10326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>
                <a:off x="6609079" y="1940054"/>
                <a:ext cx="99213" cy="16340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8" name="개체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121698"/>
                </p:ext>
              </p:extLst>
            </p:nvPr>
          </p:nvGraphicFramePr>
          <p:xfrm>
            <a:off x="7958917" y="2046335"/>
            <a:ext cx="190051" cy="215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0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8917" y="2046335"/>
                          <a:ext cx="190051" cy="2157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개체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1302995"/>
                </p:ext>
              </p:extLst>
            </p:nvPr>
          </p:nvGraphicFramePr>
          <p:xfrm>
            <a:off x="5475008" y="2465493"/>
            <a:ext cx="224508" cy="274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1" name="Equation" r:id="rId16" imgW="139680" imgH="164880" progId="Equation.DSMT4">
                    <p:embed/>
                  </p:oleObj>
                </mc:Choice>
                <mc:Fallback>
                  <p:oleObj name="Equation" r:id="rId16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5008" y="2465493"/>
                          <a:ext cx="224508" cy="2740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개체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9987000"/>
                </p:ext>
              </p:extLst>
            </p:nvPr>
          </p:nvGraphicFramePr>
          <p:xfrm>
            <a:off x="6754037" y="2954735"/>
            <a:ext cx="223446" cy="230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2" name="Equation" r:id="rId17" imgW="126720" imgH="126720" progId="Equation.DSMT4">
                    <p:embed/>
                  </p:oleObj>
                </mc:Choice>
                <mc:Fallback>
                  <p:oleObj name="Equation" r:id="rId17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4037" y="2954735"/>
                          <a:ext cx="223446" cy="230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직선 화살표 연결선 19"/>
            <p:cNvCxnSpPr/>
            <p:nvPr/>
          </p:nvCxnSpPr>
          <p:spPr>
            <a:xfrm>
              <a:off x="8180421" y="2421969"/>
              <a:ext cx="424027" cy="2490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708292" y="3203917"/>
              <a:ext cx="45745" cy="7189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H="1">
              <a:off x="4862912" y="2602501"/>
              <a:ext cx="360040" cy="2489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개체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104165"/>
                </p:ext>
              </p:extLst>
            </p:nvPr>
          </p:nvGraphicFramePr>
          <p:xfrm>
            <a:off x="8604448" y="2573301"/>
            <a:ext cx="28575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3" name="Equation" r:id="rId18" imgW="190440" imgH="228600" progId="Equation.DSMT4">
                    <p:embed/>
                  </p:oleObj>
                </mc:Choice>
                <mc:Fallback>
                  <p:oleObj name="Equation" r:id="rId18" imgW="190440" imgH="228600" progId="Equation.DSMT4">
                    <p:embed/>
                    <p:pic>
                      <p:nvPicPr>
                        <p:cNvPr id="0" name="개체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4448" y="2573301"/>
                          <a:ext cx="28575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개체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3552826"/>
                </p:ext>
              </p:extLst>
            </p:nvPr>
          </p:nvGraphicFramePr>
          <p:xfrm>
            <a:off x="6783388" y="3746500"/>
            <a:ext cx="2857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4"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0" name="개체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3388" y="3746500"/>
                          <a:ext cx="28575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개체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5149238"/>
                </p:ext>
              </p:extLst>
            </p:nvPr>
          </p:nvGraphicFramePr>
          <p:xfrm>
            <a:off x="4900613" y="2732088"/>
            <a:ext cx="2857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5" name="Equation" r:id="rId22" imgW="190440" imgH="241200" progId="Equation.DSMT4">
                    <p:embed/>
                  </p:oleObj>
                </mc:Choice>
                <mc:Fallback>
                  <p:oleObj name="Equation" r:id="rId22" imgW="190440" imgH="241200" progId="Equation.DSMT4">
                    <p:embed/>
                    <p:pic>
                      <p:nvPicPr>
                        <p:cNvPr id="0" name="개체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613" y="2732088"/>
                          <a:ext cx="285750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TextBox 66"/>
          <p:cNvSpPr txBox="1"/>
          <p:nvPr/>
        </p:nvSpPr>
        <p:spPr>
          <a:xfrm>
            <a:off x="251520" y="5039320"/>
            <a:ext cx="421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각속도 센서</a:t>
            </a:r>
            <a:r>
              <a:rPr lang="en-US" altLang="ko-KR" sz="1400" smtClean="0"/>
              <a:t>(Gyro Sensor)</a:t>
            </a:r>
            <a:r>
              <a:rPr lang="ko-KR" altLang="en-US" sz="1400" smtClean="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동체 축 각속도를 계측</a:t>
            </a:r>
            <a:endParaRPr lang="en-US" altLang="ko-KR" sz="140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716016" y="5039320"/>
            <a:ext cx="4330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가속도 센서</a:t>
            </a:r>
            <a:r>
              <a:rPr lang="en-US" altLang="ko-KR" sz="1400" smtClean="0"/>
              <a:t>(Accelerometer)</a:t>
            </a:r>
            <a:r>
              <a:rPr lang="ko-KR" altLang="en-US" sz="1400" smtClean="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동체축 가속도를 </a:t>
            </a:r>
            <a:r>
              <a:rPr lang="ko-KR" altLang="en-US" sz="1400" smtClean="0"/>
              <a:t>계측</a:t>
            </a:r>
            <a:endParaRPr lang="en-US" altLang="ko-KR" sz="1400" smtClean="0"/>
          </a:p>
          <a:p>
            <a:r>
              <a:rPr lang="en-US" altLang="ko-KR" sz="1400"/>
              <a:t>	</a:t>
            </a:r>
            <a:r>
              <a:rPr lang="en-US" altLang="ko-KR" sz="1400" smtClean="0"/>
              <a:t>: </a:t>
            </a:r>
            <a:r>
              <a:rPr lang="ko-KR" altLang="en-US" sz="1400" smtClean="0"/>
              <a:t>우측날개방향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양의 방향</a:t>
            </a:r>
            <a:endParaRPr lang="ko-KR" altLang="en-US" sz="1400"/>
          </a:p>
        </p:txBody>
      </p:sp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984139"/>
              </p:ext>
            </p:extLst>
          </p:nvPr>
        </p:nvGraphicFramePr>
        <p:xfrm>
          <a:off x="7269163" y="4154488"/>
          <a:ext cx="10890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6" name="Equation" r:id="rId24" imgW="1015920" imgH="241200" progId="Equation.DSMT4">
                  <p:embed/>
                </p:oleObj>
              </mc:Choice>
              <mc:Fallback>
                <p:oleObj name="Equation" r:id="rId24" imgW="1015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163" y="4154488"/>
                        <a:ext cx="108902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248834" y="3533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5">
                    <a:lumMod val="75000"/>
                  </a:schemeClr>
                </a:solidFill>
              </a:rPr>
              <a:t>센</a:t>
            </a:r>
            <a:r>
              <a:rPr lang="ko-KR" altLang="en-US" b="1">
                <a:solidFill>
                  <a:schemeClr val="accent5">
                    <a:lumMod val="75000"/>
                  </a:schemeClr>
                </a:solidFill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282944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직선 화살표 연결선 104"/>
          <p:cNvCxnSpPr/>
          <p:nvPr/>
        </p:nvCxnSpPr>
        <p:spPr>
          <a:xfrm flipV="1">
            <a:off x="4504267" y="1700808"/>
            <a:ext cx="0" cy="18783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 flipV="1">
            <a:off x="4235384" y="3133155"/>
            <a:ext cx="197091" cy="3017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>
            <a:off x="3554780" y="2923940"/>
            <a:ext cx="1877541" cy="12098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41199" y="603994"/>
            <a:ext cx="4330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가속도 센서</a:t>
            </a:r>
            <a:r>
              <a:rPr lang="en-US" altLang="ko-KR" sz="1400" smtClean="0"/>
              <a:t>(Accelerometer)</a:t>
            </a:r>
            <a:r>
              <a:rPr lang="ko-KR" altLang="en-US" sz="1400" smtClean="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동체축 가속도를 계측</a:t>
            </a:r>
            <a:endParaRPr lang="ko-KR" altLang="en-US" sz="1400"/>
          </a:p>
        </p:txBody>
      </p:sp>
      <p:grpSp>
        <p:nvGrpSpPr>
          <p:cNvPr id="93" name="그룹 92"/>
          <p:cNvGrpSpPr/>
          <p:nvPr/>
        </p:nvGrpSpPr>
        <p:grpSpPr>
          <a:xfrm>
            <a:off x="467544" y="1378240"/>
            <a:ext cx="2084952" cy="4752528"/>
            <a:chOff x="1443857" y="1196752"/>
            <a:chExt cx="2084952" cy="4752528"/>
          </a:xfrm>
        </p:grpSpPr>
        <p:graphicFrame>
          <p:nvGraphicFramePr>
            <p:cNvPr id="49" name="개체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318358"/>
                </p:ext>
              </p:extLst>
            </p:nvPr>
          </p:nvGraphicFramePr>
          <p:xfrm>
            <a:off x="2536137" y="2709391"/>
            <a:ext cx="204788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7" name="Equation" r:id="rId3" imgW="126720" imgH="203040" progId="Equation.DSMT4">
                    <p:embed/>
                  </p:oleObj>
                </mc:Choice>
                <mc:Fallback>
                  <p:oleObj name="Equation" r:id="rId3" imgW="126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137" y="2709391"/>
                          <a:ext cx="204788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그룹 25"/>
            <p:cNvGrpSpPr/>
            <p:nvPr/>
          </p:nvGrpSpPr>
          <p:grpSpPr>
            <a:xfrm rot="910194">
              <a:off x="1443857" y="3901062"/>
              <a:ext cx="1692456" cy="532676"/>
              <a:chOff x="1475656" y="3469014"/>
              <a:chExt cx="1692456" cy="532676"/>
            </a:xfrm>
          </p:grpSpPr>
          <p:sp>
            <p:nvSpPr>
              <p:cNvPr id="57" name="평행 사변형 56"/>
              <p:cNvSpPr/>
              <p:nvPr/>
            </p:nvSpPr>
            <p:spPr>
              <a:xfrm flipH="1">
                <a:off x="2736064" y="3899680"/>
                <a:ext cx="432048" cy="102010"/>
              </a:xfrm>
              <a:prstGeom prst="parallelogram">
                <a:avLst>
                  <a:gd name="adj" fmla="val 98186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평행 사변형 53"/>
              <p:cNvSpPr/>
              <p:nvPr/>
            </p:nvSpPr>
            <p:spPr>
              <a:xfrm flipH="1">
                <a:off x="2237356" y="3513356"/>
                <a:ext cx="864096" cy="178955"/>
              </a:xfrm>
              <a:prstGeom prst="parallelogram">
                <a:avLst>
                  <a:gd name="adj" fmla="val 98186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/>
              <p:cNvSpPr/>
              <p:nvPr/>
            </p:nvSpPr>
            <p:spPr>
              <a:xfrm rot="2329887">
                <a:off x="1655676" y="3469014"/>
                <a:ext cx="1368152" cy="28803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평행 사변형 2"/>
              <p:cNvSpPr/>
              <p:nvPr/>
            </p:nvSpPr>
            <p:spPr>
              <a:xfrm flipH="1">
                <a:off x="1475656" y="3513357"/>
                <a:ext cx="864096" cy="178955"/>
              </a:xfrm>
              <a:prstGeom prst="parallelogram">
                <a:avLst>
                  <a:gd name="adj" fmla="val 98186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평행 사변형 54"/>
              <p:cNvSpPr/>
              <p:nvPr/>
            </p:nvSpPr>
            <p:spPr>
              <a:xfrm flipH="1">
                <a:off x="2401507" y="3899680"/>
                <a:ext cx="432048" cy="102010"/>
              </a:xfrm>
              <a:prstGeom prst="parallelogram">
                <a:avLst>
                  <a:gd name="adj" fmla="val 98186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평행 사변형 57"/>
              <p:cNvSpPr/>
              <p:nvPr/>
            </p:nvSpPr>
            <p:spPr>
              <a:xfrm rot="16200000">
                <a:off x="2632254" y="3752286"/>
                <a:ext cx="309630" cy="102010"/>
              </a:xfrm>
              <a:prstGeom prst="parallelogram">
                <a:avLst>
                  <a:gd name="adj" fmla="val 98186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0" name="직선 화살표 연결선 69"/>
            <p:cNvCxnSpPr/>
            <p:nvPr/>
          </p:nvCxnSpPr>
          <p:spPr>
            <a:xfrm>
              <a:off x="2307953" y="4243884"/>
              <a:ext cx="0" cy="17053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개체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3360052"/>
                </p:ext>
              </p:extLst>
            </p:nvPr>
          </p:nvGraphicFramePr>
          <p:xfrm>
            <a:off x="2368989" y="5545577"/>
            <a:ext cx="223837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8" name="Equation" r:id="rId5" imgW="139680" imgH="203040" progId="Equation.DSMT4">
                    <p:embed/>
                  </p:oleObj>
                </mc:Choice>
                <mc:Fallback>
                  <p:oleObj name="Equation" r:id="rId5" imgW="139680" imgH="203040" progId="Equation.DSMT4">
                    <p:embed/>
                    <p:pic>
                      <p:nvPicPr>
                        <p:cNvPr id="0" name="개체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989" y="5545577"/>
                          <a:ext cx="223837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직선 화살표 연결선 70"/>
            <p:cNvCxnSpPr/>
            <p:nvPr/>
          </p:nvCxnSpPr>
          <p:spPr>
            <a:xfrm>
              <a:off x="2307953" y="4045079"/>
              <a:ext cx="1069867" cy="28478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flipH="1" flipV="1">
              <a:off x="1731889" y="3224374"/>
              <a:ext cx="576065" cy="82173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V="1">
              <a:off x="2307953" y="2204864"/>
              <a:ext cx="1069867" cy="183511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 flipV="1">
              <a:off x="2297237" y="1844824"/>
              <a:ext cx="10716" cy="23990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307954" y="1844824"/>
              <a:ext cx="1069866" cy="3600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3377820" y="2204864"/>
              <a:ext cx="0" cy="21249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1731889" y="1196752"/>
              <a:ext cx="0" cy="2038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731889" y="1196752"/>
              <a:ext cx="570706" cy="6480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731889" y="1196752"/>
              <a:ext cx="1069866" cy="3600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2815228" y="1567697"/>
              <a:ext cx="570706" cy="6480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8" name="개체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3731703"/>
                </p:ext>
              </p:extLst>
            </p:nvPr>
          </p:nvGraphicFramePr>
          <p:xfrm>
            <a:off x="1900110" y="2024844"/>
            <a:ext cx="366712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9" name="Equation" r:id="rId7" imgW="228600" imgH="203040" progId="Equation.DSMT4">
                    <p:embed/>
                  </p:oleObj>
                </mc:Choice>
                <mc:Fallback>
                  <p:oleObj name="Equation" r:id="rId7" imgW="228600" imgH="203040" progId="Equation.DSMT4">
                    <p:embed/>
                    <p:pic>
                      <p:nvPicPr>
                        <p:cNvPr id="0" name="개체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110" y="2024844"/>
                          <a:ext cx="366712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개체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928570"/>
                </p:ext>
              </p:extLst>
            </p:nvPr>
          </p:nvGraphicFramePr>
          <p:xfrm>
            <a:off x="1533257" y="3267361"/>
            <a:ext cx="285750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70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0" name="개체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3257" y="3267361"/>
                          <a:ext cx="285750" cy="354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개체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1088565"/>
                </p:ext>
              </p:extLst>
            </p:nvPr>
          </p:nvGraphicFramePr>
          <p:xfrm>
            <a:off x="3243059" y="4256269"/>
            <a:ext cx="2857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71" name="Equation" r:id="rId11" imgW="190440" imgH="241200" progId="Equation.DSMT4">
                    <p:embed/>
                  </p:oleObj>
                </mc:Choice>
                <mc:Fallback>
                  <p:oleObj name="Equation" r:id="rId11" imgW="190440" imgH="241200" progId="Equation.DSMT4">
                    <p:embed/>
                    <p:pic>
                      <p:nvPicPr>
                        <p:cNvPr id="0" name="개체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059" y="4256269"/>
                          <a:ext cx="285750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개체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7899555"/>
                </p:ext>
              </p:extLst>
            </p:nvPr>
          </p:nvGraphicFramePr>
          <p:xfrm>
            <a:off x="3029172" y="2688754"/>
            <a:ext cx="2857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72" name="Equation" r:id="rId13" imgW="190440" imgH="228600" progId="Equation.DSMT4">
                    <p:embed/>
                  </p:oleObj>
                </mc:Choice>
                <mc:Fallback>
                  <p:oleObj name="Equation" r:id="rId13" imgW="190440" imgH="228600" progId="Equation.DSMT4">
                    <p:embed/>
                    <p:pic>
                      <p:nvPicPr>
                        <p:cNvPr id="0" name="개체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172" y="2688754"/>
                          <a:ext cx="28575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원호 91"/>
            <p:cNvSpPr/>
            <p:nvPr/>
          </p:nvSpPr>
          <p:spPr>
            <a:xfrm rot="8046885" flipH="1" flipV="1">
              <a:off x="1991183" y="2871030"/>
              <a:ext cx="1055795" cy="1579645"/>
            </a:xfrm>
            <a:prstGeom prst="arc">
              <a:avLst>
                <a:gd name="adj1" fmla="val 18011120"/>
                <a:gd name="adj2" fmla="val 2074861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248834" y="3533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5">
                    <a:lumMod val="75000"/>
                  </a:schemeClr>
                </a:solidFill>
              </a:rPr>
              <a:t>센</a:t>
            </a:r>
            <a:r>
              <a:rPr lang="ko-KR" altLang="en-US" b="1">
                <a:solidFill>
                  <a:schemeClr val="accent5">
                    <a:lumMod val="75000"/>
                  </a:schemeClr>
                </a:solidFill>
              </a:rPr>
              <a:t>서</a:t>
            </a:r>
          </a:p>
        </p:txBody>
      </p:sp>
      <p:sp>
        <p:nvSpPr>
          <p:cNvPr id="95" name="타원 94"/>
          <p:cNvSpPr/>
          <p:nvPr/>
        </p:nvSpPr>
        <p:spPr>
          <a:xfrm rot="19950841">
            <a:off x="4324900" y="3340595"/>
            <a:ext cx="337303" cy="376579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4493551" y="3781984"/>
            <a:ext cx="0" cy="1705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개체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61552"/>
              </p:ext>
            </p:extLst>
          </p:nvPr>
        </p:nvGraphicFramePr>
        <p:xfrm>
          <a:off x="4618149" y="5087411"/>
          <a:ext cx="2238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3" name="Equation" r:id="rId15" imgW="139680" imgH="203040" progId="Equation.DSMT4">
                  <p:embed/>
                </p:oleObj>
              </mc:Choice>
              <mc:Fallback>
                <p:oleObj name="Equation" r:id="rId15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149" y="5087411"/>
                        <a:ext cx="22383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개체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37518"/>
              </p:ext>
            </p:extLst>
          </p:nvPr>
        </p:nvGraphicFramePr>
        <p:xfrm>
          <a:off x="4124293" y="1994576"/>
          <a:ext cx="3667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4" name="Equation" r:id="rId16" imgW="228600" imgH="203040" progId="Equation.DSMT4">
                  <p:embed/>
                </p:oleObj>
              </mc:Choice>
              <mc:Fallback>
                <p:oleObj name="Equation" r:id="rId16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293" y="1994576"/>
                        <a:ext cx="3667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8" name="직선 화살표 연결선 107"/>
          <p:cNvCxnSpPr/>
          <p:nvPr/>
        </p:nvCxnSpPr>
        <p:spPr>
          <a:xfrm flipH="1" flipV="1">
            <a:off x="3707904" y="2276872"/>
            <a:ext cx="785648" cy="1245855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3707904" y="1729384"/>
            <a:ext cx="785646" cy="5474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개체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629955"/>
              </p:ext>
            </p:extLst>
          </p:nvPr>
        </p:nvGraphicFramePr>
        <p:xfrm>
          <a:off x="3565029" y="2407826"/>
          <a:ext cx="2857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5" name="Equation" r:id="rId17" imgW="190440" imgH="228600" progId="Equation.DSMT4">
                  <p:embed/>
                </p:oleObj>
              </mc:Choice>
              <mc:Fallback>
                <p:oleObj name="Equation" r:id="rId17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029" y="2407826"/>
                        <a:ext cx="2857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원호 128"/>
          <p:cNvSpPr/>
          <p:nvPr/>
        </p:nvSpPr>
        <p:spPr>
          <a:xfrm rot="12887059" flipV="1">
            <a:off x="3785730" y="2594489"/>
            <a:ext cx="1190302" cy="1246673"/>
          </a:xfrm>
          <a:prstGeom prst="arc">
            <a:avLst>
              <a:gd name="adj1" fmla="val 18011120"/>
              <a:gd name="adj2" fmla="val 2074861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0" name="개체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772446"/>
              </p:ext>
            </p:extLst>
          </p:nvPr>
        </p:nvGraphicFramePr>
        <p:xfrm>
          <a:off x="4052247" y="2305000"/>
          <a:ext cx="20478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6" name="Equation" r:id="rId18" imgW="126720" imgH="203040" progId="Equation.DSMT4">
                  <p:embed/>
                </p:oleObj>
              </mc:Choice>
              <mc:Fallback>
                <p:oleObj name="Equation" r:id="rId18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247" y="2305000"/>
                        <a:ext cx="20478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타원 130"/>
          <p:cNvSpPr/>
          <p:nvPr/>
        </p:nvSpPr>
        <p:spPr>
          <a:xfrm rot="1358858">
            <a:off x="6549100" y="3254034"/>
            <a:ext cx="1504816" cy="25212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평행 사변형 131"/>
          <p:cNvSpPr/>
          <p:nvPr/>
        </p:nvSpPr>
        <p:spPr>
          <a:xfrm rot="2011526">
            <a:off x="7797909" y="3339990"/>
            <a:ext cx="320566" cy="234527"/>
          </a:xfrm>
          <a:prstGeom prst="parallelogram">
            <a:avLst>
              <a:gd name="adj" fmla="val 56021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/>
          <p:nvPr/>
        </p:nvCxnSpPr>
        <p:spPr>
          <a:xfrm flipV="1">
            <a:off x="6084168" y="3405506"/>
            <a:ext cx="1217340" cy="3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7299259" y="3405506"/>
            <a:ext cx="0" cy="1705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개체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225542"/>
              </p:ext>
            </p:extLst>
          </p:nvPr>
        </p:nvGraphicFramePr>
        <p:xfrm>
          <a:off x="6948264" y="4658658"/>
          <a:ext cx="22383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7" name="Equation" r:id="rId19" imgW="139680" imgH="203040" progId="Equation.DSMT4">
                  <p:embed/>
                </p:oleObj>
              </mc:Choice>
              <mc:Fallback>
                <p:oleObj name="Equation" r:id="rId19" imgW="139680" imgH="203040" progId="Equation.DSMT4">
                  <p:embed/>
                  <p:pic>
                    <p:nvPicPr>
                      <p:cNvPr id="0" name="개체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658658"/>
                        <a:ext cx="223837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0" name="직선 화살표 연결선 139"/>
          <p:cNvCxnSpPr/>
          <p:nvPr/>
        </p:nvCxnSpPr>
        <p:spPr>
          <a:xfrm flipV="1">
            <a:off x="7302355" y="1754978"/>
            <a:ext cx="0" cy="16612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2" name="개체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151650"/>
              </p:ext>
            </p:extLst>
          </p:nvPr>
        </p:nvGraphicFramePr>
        <p:xfrm>
          <a:off x="6674943" y="1760208"/>
          <a:ext cx="3667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8" name="Equation" r:id="rId21" imgW="228600" imgH="203040" progId="Equation.DSMT4">
                  <p:embed/>
                </p:oleObj>
              </mc:Choice>
              <mc:Fallback>
                <p:oleObj name="Equation" r:id="rId21" imgW="228600" imgH="203040" progId="Equation.DSMT4">
                  <p:embed/>
                  <p:pic>
                    <p:nvPicPr>
                      <p:cNvPr id="0" name="개체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943" y="1760208"/>
                        <a:ext cx="3667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3" name="직선 화살표 연결선 142"/>
          <p:cNvCxnSpPr/>
          <p:nvPr/>
        </p:nvCxnSpPr>
        <p:spPr>
          <a:xfrm rot="60000" flipV="1">
            <a:off x="7317595" y="2026312"/>
            <a:ext cx="582013" cy="1379194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504267" y="1729384"/>
            <a:ext cx="865028" cy="12446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 flipV="1">
            <a:off x="4493552" y="2974030"/>
            <a:ext cx="875743" cy="554854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개체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871866"/>
              </p:ext>
            </p:extLst>
          </p:nvPr>
        </p:nvGraphicFramePr>
        <p:xfrm>
          <a:off x="5004048" y="3133155"/>
          <a:ext cx="2857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9" name="Equation" r:id="rId23" imgW="190440" imgH="241200" progId="Equation.DSMT4">
                  <p:embed/>
                </p:oleObj>
              </mc:Choice>
              <mc:Fallback>
                <p:oleObj name="Equation" r:id="rId23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133155"/>
                        <a:ext cx="2857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7" name="직선 연결선 166"/>
          <p:cNvCxnSpPr/>
          <p:nvPr/>
        </p:nvCxnSpPr>
        <p:spPr>
          <a:xfrm>
            <a:off x="5868144" y="2708920"/>
            <a:ext cx="1431115" cy="671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원호 169"/>
          <p:cNvSpPr/>
          <p:nvPr/>
        </p:nvSpPr>
        <p:spPr>
          <a:xfrm rot="13739541">
            <a:off x="6362442" y="3042621"/>
            <a:ext cx="1190302" cy="898186"/>
          </a:xfrm>
          <a:prstGeom prst="arc">
            <a:avLst>
              <a:gd name="adj1" fmla="val 19449715"/>
              <a:gd name="adj2" fmla="val 2113216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1" name="개체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768395"/>
              </p:ext>
            </p:extLst>
          </p:nvPr>
        </p:nvGraphicFramePr>
        <p:xfrm>
          <a:off x="6177486" y="3035266"/>
          <a:ext cx="2047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0" name="Equation" r:id="rId24" imgW="126720" imgH="177480" progId="Equation.DSMT4">
                  <p:embed/>
                </p:oleObj>
              </mc:Choice>
              <mc:Fallback>
                <p:oleObj name="Equation" r:id="rId24" imgW="126720" imgH="177480" progId="Equation.DSMT4">
                  <p:embed/>
                  <p:pic>
                    <p:nvPicPr>
                      <p:cNvPr id="0" name="개체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486" y="3035266"/>
                        <a:ext cx="20478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" name="직선 연결선 173"/>
          <p:cNvCxnSpPr/>
          <p:nvPr/>
        </p:nvCxnSpPr>
        <p:spPr>
          <a:xfrm>
            <a:off x="7305604" y="1754978"/>
            <a:ext cx="606889" cy="2751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 rot="21420000" flipH="1" flipV="1">
            <a:off x="6683314" y="3068318"/>
            <a:ext cx="606421" cy="33574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 flipH="1">
            <a:off x="6692838" y="1754978"/>
            <a:ext cx="612766" cy="1297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7" name="개체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206095"/>
              </p:ext>
            </p:extLst>
          </p:nvPr>
        </p:nvGraphicFramePr>
        <p:xfrm>
          <a:off x="7656915" y="2462163"/>
          <a:ext cx="2857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1" name="Equation" r:id="rId26" imgW="190500" imgH="228600" progId="Equation.DSMT4">
                  <p:embed/>
                </p:oleObj>
              </mc:Choice>
              <mc:Fallback>
                <p:oleObj name="Equation" r:id="rId26" imgW="190500" imgH="228600" progId="Equation.DSMT4">
                  <p:embed/>
                  <p:pic>
                    <p:nvPicPr>
                      <p:cNvPr id="0" name="개체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915" y="2462163"/>
                        <a:ext cx="2857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개체 1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758392"/>
              </p:ext>
            </p:extLst>
          </p:nvPr>
        </p:nvGraphicFramePr>
        <p:xfrm>
          <a:off x="6713471" y="3405862"/>
          <a:ext cx="2857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2" name="Equation" r:id="rId27" imgW="190440" imgH="228600" progId="Equation.DSMT4">
                  <p:embed/>
                </p:oleObj>
              </mc:Choice>
              <mc:Fallback>
                <p:oleObj name="Equation" r:id="rId27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471" y="3405862"/>
                        <a:ext cx="2857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" name="TextBox 188"/>
          <p:cNvSpPr txBox="1"/>
          <p:nvPr/>
        </p:nvSpPr>
        <p:spPr>
          <a:xfrm>
            <a:off x="2676303" y="5495904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정지상태에서 센서를 오른쪽으로 기울이면</a:t>
            </a:r>
            <a:endParaRPr lang="en-US" altLang="ko-KR" sz="1200" smtClean="0"/>
          </a:p>
          <a:p>
            <a:r>
              <a:rPr lang="en-US" altLang="ko-KR" sz="1200"/>
              <a:t>	</a:t>
            </a:r>
            <a:r>
              <a:rPr lang="en-US" altLang="ko-KR" sz="1200" smtClean="0"/>
              <a:t>Ay&lt;0, Az&gt;-9.81</a:t>
            </a:r>
            <a:endParaRPr lang="ko-KR" altLang="en-US" sz="1200"/>
          </a:p>
        </p:txBody>
      </p:sp>
      <p:sp>
        <p:nvSpPr>
          <p:cNvPr id="190" name="TextBox 189"/>
          <p:cNvSpPr txBox="1"/>
          <p:nvPr/>
        </p:nvSpPr>
        <p:spPr>
          <a:xfrm>
            <a:off x="5969858" y="5451259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정지상태에서 센서를 위로 기울이면</a:t>
            </a:r>
            <a:endParaRPr lang="en-US" altLang="ko-KR" sz="1200" smtClean="0"/>
          </a:p>
          <a:p>
            <a:r>
              <a:rPr lang="en-US" altLang="ko-KR" sz="1200"/>
              <a:t>	</a:t>
            </a:r>
            <a:r>
              <a:rPr lang="en-US" altLang="ko-KR" sz="1200" smtClean="0"/>
              <a:t>Ax&gt;0, Az&gt;-9.81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8300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797793" y="1309885"/>
            <a:ext cx="1926194" cy="1562412"/>
            <a:chOff x="849671" y="893973"/>
            <a:chExt cx="3345592" cy="2808077"/>
          </a:xfrm>
        </p:grpSpPr>
        <p:sp>
          <p:nvSpPr>
            <p:cNvPr id="51" name="원호 50"/>
            <p:cNvSpPr/>
            <p:nvPr/>
          </p:nvSpPr>
          <p:spPr>
            <a:xfrm rot="4748389">
              <a:off x="2426389" y="3236096"/>
              <a:ext cx="171826" cy="426892"/>
            </a:xfrm>
            <a:prstGeom prst="arc">
              <a:avLst>
                <a:gd name="adj1" fmla="val 17122563"/>
                <a:gd name="adj2" fmla="val 14976509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 rot="21216940">
              <a:off x="1032611" y="893973"/>
              <a:ext cx="2424589" cy="1785029"/>
              <a:chOff x="2219419" y="755346"/>
              <a:chExt cx="2424589" cy="1785029"/>
            </a:xfrm>
          </p:grpSpPr>
          <p:sp>
            <p:nvSpPr>
              <p:cNvPr id="9" name="평행 사변형 8"/>
              <p:cNvSpPr/>
              <p:nvPr/>
            </p:nvSpPr>
            <p:spPr>
              <a:xfrm rot="13157937" flipV="1">
                <a:off x="2541047" y="876547"/>
                <a:ext cx="611087" cy="273695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 rot="13157937">
                <a:off x="3640172" y="962571"/>
                <a:ext cx="692399" cy="1006214"/>
              </a:xfrm>
              <a:prstGeom prst="parallelogram">
                <a:avLst>
                  <a:gd name="adj" fmla="val 54980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 rot="2154024">
                <a:off x="2339752" y="1484784"/>
                <a:ext cx="2304256" cy="50405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 rot="13157937">
                <a:off x="2691462" y="1534161"/>
                <a:ext cx="692399" cy="1006214"/>
              </a:xfrm>
              <a:prstGeom prst="parallelogram">
                <a:avLst>
                  <a:gd name="adj" fmla="val 54980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 rot="13157937">
                <a:off x="2219419" y="1134557"/>
                <a:ext cx="692399" cy="322010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평행 사변형 9"/>
              <p:cNvSpPr/>
              <p:nvPr/>
            </p:nvSpPr>
            <p:spPr>
              <a:xfrm rot="13157937" flipV="1">
                <a:off x="2542009" y="755346"/>
                <a:ext cx="786984" cy="387353"/>
              </a:xfrm>
              <a:prstGeom prst="parallelogram">
                <a:avLst>
                  <a:gd name="adj" fmla="val 114921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21206318">
              <a:off x="918622" y="1854049"/>
              <a:ext cx="2952328" cy="1602167"/>
              <a:chOff x="2195736" y="1682817"/>
              <a:chExt cx="2952328" cy="1602167"/>
            </a:xfrm>
          </p:grpSpPr>
          <p:cxnSp>
            <p:nvCxnSpPr>
              <p:cNvPr id="13" name="직선 화살표 연결선 12"/>
              <p:cNvCxnSpPr/>
              <p:nvPr/>
            </p:nvCxnSpPr>
            <p:spPr>
              <a:xfrm>
                <a:off x="3684386" y="1682817"/>
                <a:ext cx="1463678" cy="10261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H="1">
                <a:off x="2195736" y="1682817"/>
                <a:ext cx="1488650" cy="8682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>
                <a:off x="3684386" y="1682817"/>
                <a:ext cx="0" cy="1602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8" name="개체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6502105"/>
                </p:ext>
              </p:extLst>
            </p:nvPr>
          </p:nvGraphicFramePr>
          <p:xfrm>
            <a:off x="3407015" y="2253010"/>
            <a:ext cx="190051" cy="215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9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7015" y="2253010"/>
                          <a:ext cx="190051" cy="2157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개체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2235155"/>
                </p:ext>
              </p:extLst>
            </p:nvPr>
          </p:nvGraphicFramePr>
          <p:xfrm>
            <a:off x="1368352" y="2603237"/>
            <a:ext cx="224508" cy="274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0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352" y="2603237"/>
                          <a:ext cx="224508" cy="2740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개체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31123"/>
                </p:ext>
              </p:extLst>
            </p:nvPr>
          </p:nvGraphicFramePr>
          <p:xfrm>
            <a:off x="2552419" y="2857369"/>
            <a:ext cx="223446" cy="230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1" name="Equation" r:id="rId7" imgW="126720" imgH="126720" progId="Equation.DSMT4">
                    <p:embed/>
                  </p:oleObj>
                </mc:Choice>
                <mc:Fallback>
                  <p:oleObj name="Equation" r:id="rId7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419" y="2857369"/>
                          <a:ext cx="223446" cy="230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원호 3"/>
            <p:cNvSpPr/>
            <p:nvPr/>
          </p:nvSpPr>
          <p:spPr>
            <a:xfrm rot="773872" flipH="1">
              <a:off x="3752904" y="2474393"/>
              <a:ext cx="209599" cy="426892"/>
            </a:xfrm>
            <a:prstGeom prst="arc">
              <a:avLst>
                <a:gd name="adj1" fmla="val 16200000"/>
                <a:gd name="adj2" fmla="val 1390437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원호 51"/>
            <p:cNvSpPr/>
            <p:nvPr/>
          </p:nvSpPr>
          <p:spPr>
            <a:xfrm flipH="1">
              <a:off x="849671" y="2614322"/>
              <a:ext cx="234439" cy="426892"/>
            </a:xfrm>
            <a:prstGeom prst="arc">
              <a:avLst>
                <a:gd name="adj1" fmla="val 17122563"/>
                <a:gd name="adj2" fmla="val 14976509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9" name="개체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53267"/>
                </p:ext>
              </p:extLst>
            </p:nvPr>
          </p:nvGraphicFramePr>
          <p:xfrm>
            <a:off x="3909513" y="2698969"/>
            <a:ext cx="28575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2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513" y="2698969"/>
                          <a:ext cx="28575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개체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8696201"/>
                </p:ext>
              </p:extLst>
            </p:nvPr>
          </p:nvGraphicFramePr>
          <p:xfrm>
            <a:off x="2738438" y="3346450"/>
            <a:ext cx="2857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3" name="Equation" r:id="rId11" imgW="190440" imgH="228600" progId="Equation.DSMT4">
                    <p:embed/>
                  </p:oleObj>
                </mc:Choice>
                <mc:Fallback>
                  <p:oleObj name="Equation" r:id="rId11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8438" y="3346450"/>
                          <a:ext cx="28575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개체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311053"/>
                </p:ext>
              </p:extLst>
            </p:nvPr>
          </p:nvGraphicFramePr>
          <p:xfrm>
            <a:off x="1049338" y="2909888"/>
            <a:ext cx="3048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4" name="Equation" r:id="rId13" imgW="203040" imgH="241200" progId="Equation.DSMT4">
                    <p:embed/>
                  </p:oleObj>
                </mc:Choice>
                <mc:Fallback>
                  <p:oleObj name="Equation" r:id="rId13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338" y="2909888"/>
                          <a:ext cx="304800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TextBox 66"/>
          <p:cNvSpPr txBox="1"/>
          <p:nvPr/>
        </p:nvSpPr>
        <p:spPr>
          <a:xfrm>
            <a:off x="4507817" y="836712"/>
            <a:ext cx="421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각속도 센서</a:t>
            </a:r>
            <a:r>
              <a:rPr lang="en-US" altLang="ko-KR" sz="1400" smtClean="0"/>
              <a:t>(Gyro Sensor)</a:t>
            </a:r>
            <a:r>
              <a:rPr lang="ko-KR" altLang="en-US" sz="1400" smtClean="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동체 축 각속도를 계측</a:t>
            </a:r>
            <a:endParaRPr lang="en-US" altLang="ko-KR" sz="1400" smtClean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7447633" y="1943893"/>
            <a:ext cx="0" cy="4169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5462" y="167675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각속도 계측</a:t>
            </a:r>
            <a:endParaRPr lang="ko-KR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7020272" y="239683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각도 계산</a:t>
            </a:r>
            <a:endParaRPr lang="ko-KR" altLang="en-US" sz="1200"/>
          </a:p>
        </p:txBody>
      </p:sp>
      <p:pic>
        <p:nvPicPr>
          <p:cNvPr id="7216" name="Picture 4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1661121"/>
            <a:ext cx="4062593" cy="472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3466002" y="1910092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97094" y="4074889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094226" y="4442939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386119" y="3410030"/>
            <a:ext cx="5258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6005" y="3001509"/>
            <a:ext cx="2832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계측시 기본적으로 </a:t>
            </a:r>
            <a:r>
              <a:rPr lang="en-US" altLang="ko-KR" sz="1200" smtClean="0"/>
              <a:t>Bias</a:t>
            </a:r>
            <a:r>
              <a:rPr lang="ko-KR" altLang="en-US" sz="1200" smtClean="0"/>
              <a:t>를 가지고 있음</a:t>
            </a:r>
            <a:endParaRPr lang="ko-KR" alt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5042751" y="3278508"/>
            <a:ext cx="383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ex) 18deg/hr-</a:t>
            </a:r>
            <a:r>
              <a:rPr lang="en-US" altLang="ko-KR" sz="1200" smtClean="0"/>
              <a:t>&gt;0.005deg/s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Bias</a:t>
            </a:r>
            <a:r>
              <a:rPr lang="ko-KR" altLang="en-US" sz="1200" smtClean="0"/>
              <a:t>를 가지고 있으므로</a:t>
            </a:r>
            <a:endParaRPr lang="en-US" altLang="ko-KR" sz="1200" smtClean="0"/>
          </a:p>
          <a:p>
            <a:r>
              <a:rPr lang="ko-KR" altLang="en-US" sz="1200" smtClean="0"/>
              <a:t>이것이 적분 시 누적됨 </a:t>
            </a:r>
            <a:r>
              <a:rPr lang="en-US" altLang="ko-KR" sz="1200" smtClean="0"/>
              <a:t>=&gt; </a:t>
            </a:r>
            <a:r>
              <a:rPr lang="ko-KR" altLang="en-US" sz="1200" smtClean="0"/>
              <a:t>각도의 발산</a:t>
            </a:r>
            <a:endParaRPr lang="ko-KR" alt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4248834" y="3533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5">
                    <a:lumMod val="75000"/>
                  </a:schemeClr>
                </a:solidFill>
              </a:rPr>
              <a:t>센</a:t>
            </a:r>
            <a:r>
              <a:rPr lang="ko-KR" altLang="en-US" b="1">
                <a:solidFill>
                  <a:schemeClr val="accent5">
                    <a:lumMod val="75000"/>
                  </a:schemeClr>
                </a:solidFill>
              </a:rPr>
              <a:t>서</a:t>
            </a:r>
          </a:p>
        </p:txBody>
      </p:sp>
      <p:pic>
        <p:nvPicPr>
          <p:cNvPr id="7902" name="Picture 734" descr="Microstrain 3dm-gx3-35 Attitude Heading Reference System With GPS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26131"/>
            <a:ext cx="1390782" cy="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242793" y="621268"/>
            <a:ext cx="12570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MicroStrain</a:t>
            </a:r>
          </a:p>
          <a:p>
            <a:r>
              <a:rPr lang="en-US" altLang="ko-KR" sz="1400" smtClean="0"/>
              <a:t>3DM-GX3-35</a:t>
            </a:r>
          </a:p>
          <a:p>
            <a:r>
              <a:rPr lang="en-US" altLang="ko-KR" sz="1400" smtClean="0"/>
              <a:t>AHRS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18866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274</Words>
  <Application>Microsoft Office PowerPoint</Application>
  <PresentationFormat>화면 슬라이드 쇼(4:3)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Office 테마</vt:lpstr>
      <vt:lpstr>Equation</vt:lpstr>
      <vt:lpstr>포장기 셸 개체</vt:lpstr>
      <vt:lpstr>MathType 6.0 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s_vettel_desk</dc:creator>
  <cp:lastModifiedBy>s_vettel_desk</cp:lastModifiedBy>
  <cp:revision>127</cp:revision>
  <dcterms:created xsi:type="dcterms:W3CDTF">2015-03-23T04:39:12Z</dcterms:created>
  <dcterms:modified xsi:type="dcterms:W3CDTF">2015-03-25T10:55:16Z</dcterms:modified>
</cp:coreProperties>
</file>