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1522075" cy="7921625"/>
  <p:notesSz cx="6858000" cy="9144000"/>
  <p:defaultTextStyle>
    <a:defPPr>
      <a:defRPr lang="ko-KR"/>
    </a:defPPr>
    <a:lvl1pPr marL="0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0535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1070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1605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22140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52674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83209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13744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44279" algn="l" defTabSz="106107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5135" autoAdjust="0"/>
  </p:normalViewPr>
  <p:slideViewPr>
    <p:cSldViewPr>
      <p:cViewPr varScale="1">
        <p:scale>
          <a:sx n="59" d="100"/>
          <a:sy n="59" d="100"/>
        </p:scale>
        <p:origin x="-984" y="-96"/>
      </p:cViewPr>
      <p:guideLst>
        <p:guide orient="horz" pos="2495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3E60B-C303-4712-B4C5-F5E10EA8FEB1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685800"/>
            <a:ext cx="498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0AE6-869C-4303-95E6-DEE654F6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0535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1070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1605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22140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52674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83209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13744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44279" algn="l" defTabSz="106107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7" y="2460842"/>
            <a:ext cx="9793764" cy="16980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4" y="4488922"/>
            <a:ext cx="8065453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0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1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1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2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5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83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13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74BC-D360-4F79-BE62-572588B7B8B5}" type="datetime1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CE5-E5A5-4BA0-9E94-402C65212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D9A-F2FE-47C9-BF20-73142A63594B}" type="datetime1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CE5-E5A5-4BA0-9E94-402C65212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7" y="317234"/>
            <a:ext cx="10369868" cy="1320271"/>
          </a:xfrm>
          <a:prstGeom prst="rect">
            <a:avLst/>
          </a:prstGeom>
        </p:spPr>
        <p:txBody>
          <a:bodyPr vert="horz" lIns="106107" tIns="53053" rIns="106107" bIns="530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7" y="1848382"/>
            <a:ext cx="10369868" cy="5227906"/>
          </a:xfrm>
          <a:prstGeom prst="rect">
            <a:avLst/>
          </a:prstGeom>
        </p:spPr>
        <p:txBody>
          <a:bodyPr vert="horz" lIns="106107" tIns="53053" rIns="106107" bIns="530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5" y="7342177"/>
            <a:ext cx="2688484" cy="421753"/>
          </a:xfrm>
          <a:prstGeom prst="rect">
            <a:avLst/>
          </a:prstGeom>
        </p:spPr>
        <p:txBody>
          <a:bodyPr vert="horz" lIns="106107" tIns="53053" rIns="106107" bIns="530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0A64-BC83-436B-8276-C24C69F59DA8}" type="datetime1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7342177"/>
            <a:ext cx="3648658" cy="421753"/>
          </a:xfrm>
          <a:prstGeom prst="rect">
            <a:avLst/>
          </a:prstGeom>
        </p:spPr>
        <p:txBody>
          <a:bodyPr vert="horz" lIns="106107" tIns="53053" rIns="106107" bIns="530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9" y="7342177"/>
            <a:ext cx="2688484" cy="421753"/>
          </a:xfrm>
          <a:prstGeom prst="rect">
            <a:avLst/>
          </a:prstGeom>
        </p:spPr>
        <p:txBody>
          <a:bodyPr vert="horz" lIns="106107" tIns="53053" rIns="106107" bIns="53053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F056ECE5-E5A5-4BA0-9E94-402C65212C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8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1061070" rtl="0" eaLnBrk="1" latinLnBrk="1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7901" indent="-397901" algn="l" defTabSz="1061070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2119" indent="-331584" algn="l" defTabSz="1061070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6337" indent="-265267" algn="l" defTabSz="106107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56872" indent="-265267" algn="l" defTabSz="1061070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7407" indent="-265267" algn="l" defTabSz="1061070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7942" indent="-265267" algn="l" defTabSz="106107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8477" indent="-265267" algn="l" defTabSz="106107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79012" indent="-265267" algn="l" defTabSz="106107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546" indent="-265267" algn="l" defTabSz="106107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0535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070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1605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2140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2674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3209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13744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44279" algn="l" defTabSz="106107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670" y="0"/>
            <a:ext cx="10706739" cy="430308"/>
          </a:xfrm>
          <a:prstGeom prst="rect">
            <a:avLst/>
          </a:prstGeom>
          <a:noFill/>
        </p:spPr>
        <p:txBody>
          <a:bodyPr wrap="square" lIns="106107" tIns="53053" rIns="106107" bIns="53053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Command and Control Data Link Subsystem(UL.32, </a:t>
            </a:r>
            <a:r>
              <a:rPr lang="en-US" altLang="ko-KR" b="1" smtClean="0">
                <a:solidFill>
                  <a:schemeClr val="accent5">
                    <a:lumMod val="75000"/>
                  </a:schemeClr>
                </a:solidFill>
              </a:rPr>
              <a:t>STANAG-4703)(1/2)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464" y="550601"/>
            <a:ext cx="11251150" cy="6755116"/>
          </a:xfrm>
          <a:prstGeom prst="rect">
            <a:avLst/>
          </a:prstGeom>
          <a:noFill/>
        </p:spPr>
        <p:txBody>
          <a:bodyPr wrap="square" lIns="106107" tIns="53053" rIns="106107" bIns="53053" rtlCol="0">
            <a:spAutoFit/>
          </a:bodyPr>
          <a:lstStyle/>
          <a:p>
            <a:r>
              <a:rPr lang="en-US" altLang="ko-KR" sz="1600" dirty="0"/>
              <a:t>-Minimum flight and navigation information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FF9900"/>
                </a:solidFill>
              </a:rPr>
              <a:t>: </a:t>
            </a:r>
            <a:r>
              <a:rPr lang="en-US" altLang="ko-KR" sz="1600" b="1" i="1">
                <a:solidFill>
                  <a:srgbClr val="FF9900"/>
                </a:solidFill>
              </a:rPr>
              <a:t>indicated airspeed	- </a:t>
            </a:r>
            <a:r>
              <a:rPr lang="ko-KR" altLang="en-US" sz="1600" b="1" i="1">
                <a:solidFill>
                  <a:srgbClr val="FF9900"/>
                </a:solidFill>
              </a:rPr>
              <a:t>적용</a:t>
            </a:r>
            <a:endParaRPr lang="en-US" altLang="ko-KR" sz="1600" b="1" i="1" dirty="0">
              <a:solidFill>
                <a:srgbClr val="FF9900"/>
              </a:solidFill>
            </a:endParaRPr>
          </a:p>
          <a:p>
            <a:r>
              <a:rPr lang="en-US" altLang="ko-KR" sz="1600" dirty="0">
                <a:solidFill>
                  <a:srgbClr val="FF9900"/>
                </a:solidFill>
              </a:rPr>
              <a:t>	: </a:t>
            </a:r>
            <a:r>
              <a:rPr lang="en-US" altLang="ko-KR" sz="1600" b="1" i="1">
                <a:solidFill>
                  <a:srgbClr val="FF9900"/>
                </a:solidFill>
              </a:rPr>
              <a:t>ground speed	- </a:t>
            </a:r>
            <a:r>
              <a:rPr lang="ko-KR" altLang="en-US" sz="1600" b="1" i="1">
                <a:solidFill>
                  <a:srgbClr val="FF9900"/>
                </a:solidFill>
              </a:rPr>
              <a:t>적용</a:t>
            </a:r>
            <a:endParaRPr lang="en-US" altLang="ko-KR" sz="1600" b="1" i="1" dirty="0">
              <a:solidFill>
                <a:srgbClr val="FF9900"/>
              </a:solidFill>
            </a:endParaRPr>
          </a:p>
          <a:p>
            <a:r>
              <a:rPr lang="en-US" altLang="ko-KR" sz="1600" b="1" i="1" dirty="0">
                <a:solidFill>
                  <a:srgbClr val="FF9900"/>
                </a:solidFill>
              </a:rPr>
              <a:t>	</a:t>
            </a:r>
            <a:r>
              <a:rPr lang="en-US" altLang="ko-KR" sz="1600" b="1" i="1" dirty="0">
                <a:solidFill>
                  <a:srgbClr val="FF0000"/>
                </a:solidFill>
              </a:rPr>
              <a:t>: pressure altitude and related </a:t>
            </a:r>
            <a:r>
              <a:rPr lang="en-US" altLang="ko-KR" sz="1600" b="1" i="1">
                <a:solidFill>
                  <a:srgbClr val="FF0000"/>
                </a:solidFill>
              </a:rPr>
              <a:t>altimeter setting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>
              <a:solidFill>
                <a:srgbClr val="FF0000"/>
              </a:solidFill>
            </a:endParaRPr>
          </a:p>
          <a:p>
            <a:r>
              <a:rPr lang="en-US" altLang="ko-KR" sz="1600" b="1" i="1">
                <a:solidFill>
                  <a:srgbClr val="FF9900"/>
                </a:solidFill>
              </a:rPr>
              <a:t>	: heading	- </a:t>
            </a:r>
            <a:r>
              <a:rPr lang="ko-KR" altLang="en-US" sz="1600" b="1" i="1">
                <a:solidFill>
                  <a:srgbClr val="FF9900"/>
                </a:solidFill>
              </a:rPr>
              <a:t>적용</a:t>
            </a:r>
            <a:endParaRPr lang="en-US" altLang="ko-KR" sz="1600" b="1" i="1">
              <a:solidFill>
                <a:srgbClr val="FF9900"/>
              </a:solidFill>
            </a:endParaRPr>
          </a:p>
          <a:p>
            <a:r>
              <a:rPr lang="en-US" altLang="ko-KR" sz="1600" b="1" i="1" dirty="0">
                <a:solidFill>
                  <a:srgbClr val="FF9900"/>
                </a:solidFill>
              </a:rPr>
              <a:t>	</a:t>
            </a:r>
            <a:r>
              <a:rPr lang="en-US" altLang="ko-KR" sz="1600" b="1" i="1">
                <a:solidFill>
                  <a:srgbClr val="FF0000"/>
                </a:solidFill>
              </a:rPr>
              <a:t>: track	- 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9900"/>
                </a:solidFill>
              </a:rPr>
              <a:t>	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en-US" altLang="ko-KR" sz="1600" b="1" i="1" dirty="0">
                <a:solidFill>
                  <a:srgbClr val="FF0000"/>
                </a:solidFill>
              </a:rPr>
              <a:t>UA position on a map at a scale selectable by </a:t>
            </a:r>
            <a:r>
              <a:rPr lang="en-US" altLang="ko-KR" sz="1600" b="1" i="1">
                <a:solidFill>
                  <a:srgbClr val="FF0000"/>
                </a:solidFill>
              </a:rPr>
              <a:t>the operator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		;</a:t>
            </a:r>
            <a:r>
              <a:rPr lang="en-US" altLang="ko-KR" sz="1600" b="1" i="1">
                <a:solidFill>
                  <a:srgbClr val="FF0000"/>
                </a:solidFill>
              </a:rPr>
              <a:t>A flight path deviation warning </a:t>
            </a:r>
            <a:r>
              <a:rPr lang="en-US" altLang="ko-KR" sz="1600">
                <a:solidFill>
                  <a:srgbClr val="FF0000"/>
                </a:solidFill>
              </a:rPr>
              <a:t>must be displayed and the appropriate procedure</a:t>
            </a:r>
          </a:p>
          <a:p>
            <a:pPr lvl="0"/>
            <a:r>
              <a:rPr lang="en-US" altLang="ko-KR" sz="1600">
                <a:solidFill>
                  <a:srgbClr val="FF0000"/>
                </a:solidFill>
              </a:rPr>
              <a:t>		 must be established	</a:t>
            </a:r>
            <a:r>
              <a:rPr lang="en-US" altLang="ko-KR" sz="1600" b="1" i="1">
                <a:solidFill>
                  <a:srgbClr val="FF0000"/>
                </a:solidFill>
              </a:rPr>
              <a:t>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>
              <a:solidFill>
                <a:srgbClr val="FF0000"/>
              </a:solidFill>
            </a:endParaRP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en-US" altLang="ko-KR" sz="1600" b="1" i="1" dirty="0">
                <a:solidFill>
                  <a:srgbClr val="FF0000"/>
                </a:solidFill>
              </a:rPr>
              <a:t>deviation between the planned ground track &amp; the actual UA </a:t>
            </a:r>
            <a:r>
              <a:rPr lang="en-US" altLang="ko-KR" sz="1600" b="1" i="1">
                <a:solidFill>
                  <a:srgbClr val="FF0000"/>
                </a:solidFill>
              </a:rPr>
              <a:t>flight path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	: </a:t>
            </a:r>
            <a:r>
              <a:rPr lang="en-US" altLang="ko-KR" sz="1600" b="1" i="1" dirty="0">
                <a:solidFill>
                  <a:srgbClr val="FF0000"/>
                </a:solidFill>
              </a:rPr>
              <a:t>UA position relative to the LOS data link transmitter/receiver displayed in terms of range, </a:t>
            </a: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  bearing </a:t>
            </a:r>
            <a:r>
              <a:rPr lang="en-US" altLang="ko-KR" sz="1600" b="1" i="1">
                <a:solidFill>
                  <a:srgbClr val="FF0000"/>
                </a:solidFill>
              </a:rPr>
              <a:t>and altitude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	: Where semi-automatic flight control modes are activated, </a:t>
            </a:r>
            <a:r>
              <a:rPr lang="en-US" altLang="ko-KR" sz="1600" b="1" i="1" dirty="0">
                <a:solidFill>
                  <a:srgbClr val="FF9900"/>
                </a:solidFill>
              </a:rPr>
              <a:t>the commanded flight/navigation</a:t>
            </a: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  </a:t>
            </a:r>
            <a:r>
              <a:rPr lang="en-US" altLang="ko-KR" sz="1600" b="1" i="1" dirty="0">
                <a:solidFill>
                  <a:srgbClr val="FF9900"/>
                </a:solidFill>
              </a:rPr>
              <a:t>parameters sent to the UAV must </a:t>
            </a:r>
            <a:r>
              <a:rPr lang="en-US" altLang="ko-KR" sz="1600" b="1" i="1">
                <a:solidFill>
                  <a:srgbClr val="FF9900"/>
                </a:solidFill>
              </a:rPr>
              <a:t>be displayed	-</a:t>
            </a:r>
            <a:r>
              <a:rPr lang="ko-KR" altLang="en-US" sz="1600" b="1" i="1">
                <a:solidFill>
                  <a:srgbClr val="FF9900"/>
                </a:solidFill>
              </a:rPr>
              <a:t>적용</a:t>
            </a:r>
            <a:endParaRPr lang="en-US" altLang="ko-KR" sz="1600" b="1" i="1" dirty="0">
              <a:solidFill>
                <a:srgbClr val="FF9900"/>
              </a:solidFill>
            </a:endParaRPr>
          </a:p>
          <a:p>
            <a:r>
              <a:rPr lang="en-US" altLang="ko-KR" sz="1600" dirty="0">
                <a:solidFill>
                  <a:srgbClr val="FF9900"/>
                </a:solidFill>
              </a:rPr>
              <a:t>	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en-US" altLang="ko-KR" sz="1600" b="1" i="1" dirty="0">
                <a:solidFill>
                  <a:srgbClr val="FF0000"/>
                </a:solidFill>
              </a:rPr>
              <a:t>Airspeed minimum and maximum limitations and corresponding </a:t>
            </a:r>
            <a:r>
              <a:rPr lang="en-US" altLang="ko-KR" sz="1600" b="1" i="1">
                <a:solidFill>
                  <a:srgbClr val="FF0000"/>
                </a:solidFill>
              </a:rPr>
              <a:t>speed warnings 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9900"/>
                </a:solidFill>
              </a:rPr>
              <a:t>	: </a:t>
            </a:r>
            <a:r>
              <a:rPr lang="en-US" altLang="ko-KR" sz="1600" b="1" i="1">
                <a:solidFill>
                  <a:srgbClr val="FF9900"/>
                </a:solidFill>
              </a:rPr>
              <a:t>UA altitude	-</a:t>
            </a:r>
            <a:r>
              <a:rPr lang="ko-KR" altLang="en-US" sz="1600" b="1" i="1">
                <a:solidFill>
                  <a:srgbClr val="FF9900"/>
                </a:solidFill>
              </a:rPr>
              <a:t>적용</a:t>
            </a:r>
            <a:endParaRPr lang="en-US" altLang="ko-KR" sz="1600" b="1" i="1" dirty="0">
              <a:solidFill>
                <a:srgbClr val="FF9900"/>
              </a:solidFill>
            </a:endParaRPr>
          </a:p>
          <a:p>
            <a:r>
              <a:rPr lang="en-US" altLang="ko-KR" sz="1600" b="1" i="1" dirty="0">
                <a:solidFill>
                  <a:srgbClr val="FF9900"/>
                </a:solidFill>
              </a:rPr>
              <a:t>	</a:t>
            </a:r>
            <a:r>
              <a:rPr lang="en-US" altLang="ko-KR" sz="1600" b="1" i="1" dirty="0">
                <a:solidFill>
                  <a:srgbClr val="FF0000"/>
                </a:solidFill>
              </a:rPr>
              <a:t>: </a:t>
            </a:r>
            <a:r>
              <a:rPr lang="en-US" altLang="ko-KR" sz="1600" b="1" i="1">
                <a:solidFill>
                  <a:srgbClr val="FF0000"/>
                </a:solidFill>
              </a:rPr>
              <a:t>Vertical speed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: navigation </a:t>
            </a:r>
            <a:r>
              <a:rPr lang="en-US" altLang="ko-KR" sz="1600" b="1" i="1">
                <a:solidFill>
                  <a:srgbClr val="FF0000"/>
                </a:solidFill>
              </a:rPr>
              <a:t>system status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</a:t>
            </a:r>
            <a:r>
              <a:rPr lang="en-US" altLang="ko-KR" sz="1600" b="1" i="1">
                <a:solidFill>
                  <a:srgbClr val="FF0000"/>
                </a:solidFill>
              </a:rPr>
              <a:t>: g-meter	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-The minimum propulsion system data</a:t>
            </a:r>
          </a:p>
          <a:p>
            <a:r>
              <a:rPr lang="en-US" altLang="ko-KR" sz="1600" dirty="0"/>
              <a:t>	: for electric engines</a:t>
            </a:r>
          </a:p>
          <a:p>
            <a:r>
              <a:rPr lang="en-US" altLang="ko-KR" sz="1600" dirty="0"/>
              <a:t>		; </a:t>
            </a:r>
            <a:r>
              <a:rPr lang="en-US" altLang="ko-KR" sz="1600" b="1" i="1" dirty="0">
                <a:solidFill>
                  <a:srgbClr val="FF9900"/>
                </a:solidFill>
              </a:rPr>
              <a:t>remaining level of </a:t>
            </a:r>
            <a:r>
              <a:rPr lang="en-US" altLang="ko-KR" sz="1600" b="1" i="1">
                <a:solidFill>
                  <a:srgbClr val="FF9900"/>
                </a:solidFill>
              </a:rPr>
              <a:t>battery charge	-</a:t>
            </a:r>
            <a:r>
              <a:rPr lang="ko-KR" altLang="en-US" sz="1600" b="1" i="1">
                <a:solidFill>
                  <a:srgbClr val="FF9900"/>
                </a:solidFill>
              </a:rPr>
              <a:t>적용</a:t>
            </a:r>
            <a:endParaRPr lang="en-US" altLang="ko-KR" sz="1600" b="1" i="1" dirty="0">
              <a:solidFill>
                <a:srgbClr val="FF9900"/>
              </a:solidFill>
            </a:endParaRPr>
          </a:p>
          <a:p>
            <a:r>
              <a:rPr lang="en-US" altLang="ko-KR" sz="1600" dirty="0"/>
              <a:t>	: a means to indicate engine health status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>
                <a:solidFill>
                  <a:srgbClr val="FF0000"/>
                </a:solidFill>
              </a:rPr>
              <a:t>; </a:t>
            </a:r>
            <a:r>
              <a:rPr lang="en-US" altLang="ko-KR" sz="1600" b="1" i="1">
                <a:solidFill>
                  <a:srgbClr val="FF0000"/>
                </a:solidFill>
              </a:rPr>
              <a:t>engine RPM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	; </a:t>
            </a:r>
            <a:r>
              <a:rPr lang="en-US" altLang="ko-KR" sz="1600" b="1" i="1">
                <a:solidFill>
                  <a:srgbClr val="FF0000"/>
                </a:solidFill>
              </a:rPr>
              <a:t>case temperature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	; corresponding caution and warning alerts when specified minimum/maximum</a:t>
            </a: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	  limitations are being approached, reached, </a:t>
            </a:r>
            <a:r>
              <a:rPr lang="en-US" altLang="ko-KR" sz="1600" b="1" i="1">
                <a:solidFill>
                  <a:srgbClr val="FF0000"/>
                </a:solidFill>
              </a:rPr>
              <a:t>and/or exceeded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7348" y="7642126"/>
            <a:ext cx="9771390" cy="261030"/>
          </a:xfrm>
          <a:prstGeom prst="rect">
            <a:avLst/>
          </a:prstGeom>
          <a:noFill/>
        </p:spPr>
        <p:txBody>
          <a:bodyPr wrap="none" lIns="106107" tIns="53053" rIns="106107" bIns="53053" rtlCol="0">
            <a:spAutoFit/>
          </a:bodyPr>
          <a:lstStyle/>
          <a:p>
            <a:pPr fontAlgn="base"/>
            <a:r>
              <a:rPr lang="en-US" altLang="ko-KR" sz="1000" i="1"/>
              <a:t>REF : NSA, “STANAG 4703 Edition 1: Light Unmanned Aircraft Systems Airworthiness Requirements (USAR-LIGHT), Final Draft“, NATO Standardization Agency, 2011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CE5-E5A5-4BA0-9E94-402C65212C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670" y="0"/>
            <a:ext cx="10706739" cy="430308"/>
          </a:xfrm>
          <a:prstGeom prst="rect">
            <a:avLst/>
          </a:prstGeom>
          <a:noFill/>
        </p:spPr>
        <p:txBody>
          <a:bodyPr wrap="square" lIns="106107" tIns="53053" rIns="106107" bIns="53053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Command and Control Data Link Subsystem(UL.26, </a:t>
            </a:r>
            <a:r>
              <a:rPr lang="en-US" altLang="ko-KR" b="1" smtClean="0">
                <a:solidFill>
                  <a:schemeClr val="accent5">
                    <a:lumMod val="75000"/>
                  </a:schemeClr>
                </a:solidFill>
              </a:rPr>
              <a:t>STANAG-4703</a:t>
            </a:r>
            <a:r>
              <a:rPr lang="en-US" altLang="ko-KR" b="1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altLang="ko-KR" b="1" smtClean="0">
                <a:solidFill>
                  <a:schemeClr val="accent5">
                    <a:lumMod val="75000"/>
                  </a:schemeClr>
                </a:solidFill>
              </a:rPr>
              <a:t>(2/2</a:t>
            </a:r>
            <a:r>
              <a:rPr lang="en-US" altLang="ko-KR" b="1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668" y="550600"/>
            <a:ext cx="10888210" cy="4046682"/>
          </a:xfrm>
          <a:prstGeom prst="rect">
            <a:avLst/>
          </a:prstGeom>
          <a:noFill/>
        </p:spPr>
        <p:txBody>
          <a:bodyPr wrap="square" lIns="106107" tIns="53053" rIns="106107" bIns="53053" rtlCol="0">
            <a:spAutoFit/>
          </a:bodyPr>
          <a:lstStyle/>
          <a:p>
            <a:r>
              <a:rPr lang="en-US" altLang="ko-KR" sz="1600" dirty="0"/>
              <a:t>-Uplink, Downlink</a:t>
            </a:r>
          </a:p>
          <a:p>
            <a:r>
              <a:rPr lang="en-US" altLang="ko-KR" sz="1600" dirty="0"/>
              <a:t>-</a:t>
            </a:r>
            <a:r>
              <a:rPr lang="en-US" altLang="ko-KR" sz="1600" b="1" i="1" dirty="0">
                <a:solidFill>
                  <a:srgbClr val="FF9900"/>
                </a:solidFill>
              </a:rPr>
              <a:t>Downlink must include</a:t>
            </a:r>
          </a:p>
          <a:p>
            <a:r>
              <a:rPr lang="en-US" altLang="ko-KR" sz="1600" i="1" dirty="0">
                <a:solidFill>
                  <a:srgbClr val="FF9900"/>
                </a:solidFill>
              </a:rPr>
              <a:t>	: </a:t>
            </a:r>
            <a:r>
              <a:rPr lang="en-US" altLang="ko-KR" sz="1600" b="1" i="1">
                <a:solidFill>
                  <a:srgbClr val="FF9900"/>
                </a:solidFill>
              </a:rPr>
              <a:t>Navigational information	-</a:t>
            </a:r>
            <a:r>
              <a:rPr lang="ko-KR" altLang="en-US" sz="1600" b="1" i="1">
                <a:solidFill>
                  <a:srgbClr val="FF9900"/>
                </a:solidFill>
              </a:rPr>
              <a:t>적용</a:t>
            </a:r>
            <a:endParaRPr lang="en-US" altLang="ko-KR" sz="1600" b="1" i="1" dirty="0">
              <a:solidFill>
                <a:srgbClr val="FF9900"/>
              </a:solidFill>
            </a:endParaRPr>
          </a:p>
          <a:p>
            <a:r>
              <a:rPr lang="en-US" altLang="ko-KR" sz="1600" b="1" i="1" dirty="0">
                <a:solidFill>
                  <a:srgbClr val="FF9900"/>
                </a:solidFill>
              </a:rPr>
              <a:t>	</a:t>
            </a:r>
            <a:r>
              <a:rPr lang="en-US" altLang="ko-KR" sz="1600" b="1" i="1" dirty="0">
                <a:solidFill>
                  <a:srgbClr val="FF0000"/>
                </a:solidFill>
              </a:rPr>
              <a:t>: Response to UA </a:t>
            </a:r>
            <a:r>
              <a:rPr lang="en-US" altLang="ko-KR" sz="1600" b="1" i="1">
                <a:solidFill>
                  <a:srgbClr val="FF0000"/>
                </a:solidFill>
              </a:rPr>
              <a:t>crew commands	-</a:t>
            </a:r>
            <a:r>
              <a:rPr lang="ko-KR" altLang="en-US" sz="1600" b="1" i="1">
                <a:solidFill>
                  <a:srgbClr val="FF0000"/>
                </a:solidFill>
              </a:rPr>
              <a:t>일부 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	: Equipment operating </a:t>
            </a:r>
            <a:r>
              <a:rPr lang="en-US" altLang="ko-KR" sz="1600" b="1" i="1">
                <a:solidFill>
                  <a:srgbClr val="FF0000"/>
                </a:solidFill>
              </a:rPr>
              <a:t>parameters(UL.32)	-</a:t>
            </a:r>
            <a:r>
              <a:rPr lang="ko-KR" altLang="en-US" sz="1600" b="1" i="1">
                <a:solidFill>
                  <a:srgbClr val="FF0000"/>
                </a:solidFill>
              </a:rPr>
              <a:t>일부 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9900"/>
                </a:solidFill>
              </a:rPr>
              <a:t>-</a:t>
            </a:r>
            <a:r>
              <a:rPr lang="en-US" altLang="ko-KR" sz="1600" b="1" i="1" dirty="0">
                <a:solidFill>
                  <a:srgbClr val="FF9900"/>
                </a:solidFill>
              </a:rPr>
              <a:t>Warning cues should be provided</a:t>
            </a:r>
            <a:r>
              <a:rPr lang="en-US" altLang="ko-KR" sz="1600" i="1" dirty="0">
                <a:solidFill>
                  <a:srgbClr val="FF9900"/>
                </a:solidFill>
              </a:rPr>
              <a:t> </a:t>
            </a:r>
            <a:r>
              <a:rPr lang="en-US" altLang="ko-KR" sz="1600" dirty="0"/>
              <a:t>to alert the operator of detrimental degradation in data link </a:t>
            </a:r>
          </a:p>
          <a:p>
            <a:r>
              <a:rPr lang="en-US" altLang="ko-KR" sz="1600" dirty="0"/>
              <a:t> capabilities such as</a:t>
            </a:r>
          </a:p>
          <a:p>
            <a:pPr lvl="1"/>
            <a:r>
              <a:rPr lang="en-US" altLang="ko-KR" sz="1600" dirty="0"/>
              <a:t>	</a:t>
            </a:r>
            <a:r>
              <a:rPr lang="en-US" altLang="ko-KR" sz="1600" b="1" i="1" dirty="0">
                <a:solidFill>
                  <a:srgbClr val="FF0000"/>
                </a:solidFill>
              </a:rPr>
              <a:t>: approaching antenna </a:t>
            </a:r>
            <a:r>
              <a:rPr lang="en-US" altLang="ko-KR" sz="1600" b="1" i="1">
                <a:solidFill>
                  <a:srgbClr val="FF0000"/>
                </a:solidFill>
              </a:rPr>
              <a:t>masking attitudes	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b="1" i="1" dirty="0">
                <a:solidFill>
                  <a:srgbClr val="FF0000"/>
                </a:solidFill>
              </a:rPr>
              <a:t>	: approaching external </a:t>
            </a:r>
            <a:r>
              <a:rPr lang="en-US" altLang="ko-KR" sz="1600" b="1" i="1">
                <a:solidFill>
                  <a:srgbClr val="FF0000"/>
                </a:solidFill>
              </a:rPr>
              <a:t>interfering antennas 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b="1" i="1" dirty="0">
                <a:solidFill>
                  <a:srgbClr val="FF0000"/>
                </a:solidFill>
              </a:rPr>
              <a:t>	: approaching maximum data </a:t>
            </a:r>
            <a:r>
              <a:rPr lang="en-US" altLang="ko-KR" sz="1600" b="1" i="1">
                <a:solidFill>
                  <a:srgbClr val="FF0000"/>
                </a:solidFill>
              </a:rPr>
              <a:t>link range -</a:t>
            </a:r>
            <a:r>
              <a:rPr lang="ko-KR" altLang="en-US" sz="1600" b="1" i="1">
                <a:solidFill>
                  <a:srgbClr val="FF0000"/>
                </a:solidFill>
              </a:rPr>
              <a:t>미적용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-In case of data link loss, an automatic reacquisition process must try to re-establish the command</a:t>
            </a:r>
          </a:p>
          <a:p>
            <a:r>
              <a:rPr lang="en-US" altLang="ko-KR" sz="1600" dirty="0"/>
              <a:t> and control data link in a time period</a:t>
            </a:r>
          </a:p>
          <a:p>
            <a:r>
              <a:rPr lang="en-US" altLang="ko-KR" sz="1600" dirty="0"/>
              <a:t>	: a warning must alert the operator, and the applicant must specify whether the alert </a:t>
            </a:r>
          </a:p>
          <a:p>
            <a:r>
              <a:rPr lang="en-US" altLang="ko-KR" sz="1600" dirty="0"/>
              <a:t>	  will be audible, visual, or both</a:t>
            </a:r>
          </a:p>
          <a:p>
            <a:r>
              <a:rPr lang="en-US" altLang="ko-KR" sz="1600" dirty="0"/>
              <a:t>	: the alert should sound/be displayed </a:t>
            </a:r>
            <a:r>
              <a:rPr lang="en-US" altLang="ko-KR" sz="1600" dirty="0" err="1"/>
              <a:t>continoususly</a:t>
            </a:r>
            <a:r>
              <a:rPr lang="en-US" altLang="ko-KR" sz="1600" dirty="0"/>
              <a:t> until acknowledged and extinguished</a:t>
            </a:r>
          </a:p>
          <a:p>
            <a:r>
              <a:rPr lang="en-US" altLang="ko-KR" sz="1600" dirty="0"/>
              <a:t>	: loss strategy must be established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9138" y="5042103"/>
            <a:ext cx="4542394" cy="353363"/>
          </a:xfrm>
          <a:prstGeom prst="rect">
            <a:avLst/>
          </a:prstGeom>
          <a:noFill/>
        </p:spPr>
        <p:txBody>
          <a:bodyPr wrap="none" lIns="106107" tIns="53053" rIns="106107" bIns="53053" rtlCol="0">
            <a:spAutoFit/>
          </a:bodyPr>
          <a:lstStyle/>
          <a:p>
            <a:r>
              <a:rPr lang="en-US" altLang="ko-KR" sz="1600"/>
              <a:t>- 24</a:t>
            </a:r>
            <a:r>
              <a:rPr lang="ko-KR" altLang="en-US" sz="1600"/>
              <a:t>개 주요 항목 중 </a:t>
            </a:r>
            <a:r>
              <a:rPr lang="en-US" altLang="ko-KR" sz="1600"/>
              <a:t>17</a:t>
            </a:r>
            <a:r>
              <a:rPr lang="ko-KR" altLang="en-US" sz="1600"/>
              <a:t>항목이 미적용되어 있음</a:t>
            </a:r>
            <a:endParaRPr lang="en-US" altLang="ko-KR" sz="16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CE5-E5A5-4BA0-9E94-402C65212C1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27348" y="7642126"/>
            <a:ext cx="9771390" cy="261030"/>
          </a:xfrm>
          <a:prstGeom prst="rect">
            <a:avLst/>
          </a:prstGeom>
          <a:noFill/>
        </p:spPr>
        <p:txBody>
          <a:bodyPr wrap="none" lIns="106107" tIns="53053" rIns="106107" bIns="53053" rtlCol="0">
            <a:spAutoFit/>
          </a:bodyPr>
          <a:lstStyle/>
          <a:p>
            <a:pPr fontAlgn="base"/>
            <a:r>
              <a:rPr lang="en-US" altLang="ko-KR" sz="1000" i="1"/>
              <a:t>REF : NSA, “STANAG 4703 Edition 1: Light Unmanned Aircraft Systems Airworthiness Requirements (USAR-LIGHT), Final Draft“, NATO Standardization Agency, 2011</a:t>
            </a:r>
          </a:p>
        </p:txBody>
      </p:sp>
    </p:spTree>
    <p:extLst>
      <p:ext uri="{BB962C8B-B14F-4D97-AF65-F5344CB8AC3E}">
        <p14:creationId xmlns:p14="http://schemas.microsoft.com/office/powerpoint/2010/main" val="387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103</Words>
  <Application>Microsoft Office PowerPoint</Application>
  <PresentationFormat>사용자 지정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s_vettel_desk</dc:creator>
  <cp:lastModifiedBy>s_vettel_desk</cp:lastModifiedBy>
  <cp:revision>107</cp:revision>
  <dcterms:created xsi:type="dcterms:W3CDTF">2015-02-13T10:26:38Z</dcterms:created>
  <dcterms:modified xsi:type="dcterms:W3CDTF">2015-03-12T14:43:47Z</dcterms:modified>
</cp:coreProperties>
</file>