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7" r:id="rId1"/>
  </p:sldMasterIdLst>
  <p:notesMasterIdLst>
    <p:notesMasterId r:id="rId62"/>
  </p:notesMasterIdLst>
  <p:sldIdLst>
    <p:sldId id="374" r:id="rId2"/>
    <p:sldId id="375" r:id="rId3"/>
    <p:sldId id="329" r:id="rId4"/>
    <p:sldId id="350" r:id="rId5"/>
    <p:sldId id="330" r:id="rId6"/>
    <p:sldId id="290" r:id="rId7"/>
    <p:sldId id="291" r:id="rId8"/>
    <p:sldId id="292" r:id="rId9"/>
    <p:sldId id="332" r:id="rId10"/>
    <p:sldId id="333"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34" r:id="rId40"/>
    <p:sldId id="331" r:id="rId41"/>
    <p:sldId id="353" r:id="rId42"/>
    <p:sldId id="354" r:id="rId43"/>
    <p:sldId id="355" r:id="rId44"/>
    <p:sldId id="376" r:id="rId45"/>
    <p:sldId id="377" r:id="rId46"/>
    <p:sldId id="356" r:id="rId47"/>
    <p:sldId id="357" r:id="rId48"/>
    <p:sldId id="358" r:id="rId49"/>
    <p:sldId id="362" r:id="rId50"/>
    <p:sldId id="363" r:id="rId51"/>
    <p:sldId id="364" r:id="rId52"/>
    <p:sldId id="365" r:id="rId53"/>
    <p:sldId id="366" r:id="rId54"/>
    <p:sldId id="367" r:id="rId55"/>
    <p:sldId id="368" r:id="rId56"/>
    <p:sldId id="369" r:id="rId57"/>
    <p:sldId id="370" r:id="rId58"/>
    <p:sldId id="371" r:id="rId59"/>
    <p:sldId id="372" r:id="rId60"/>
    <p:sldId id="373"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6536" autoAdjust="0"/>
  </p:normalViewPr>
  <p:slideViewPr>
    <p:cSldViewPr snapToGrid="0">
      <p:cViewPr varScale="1">
        <p:scale>
          <a:sx n="67" d="100"/>
          <a:sy n="67" d="100"/>
        </p:scale>
        <p:origin x="129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0D44E-0158-4AD8-9C8F-18FE620DC08B}" type="datetimeFigureOut">
              <a:rPr lang="en-US" smtClean="0"/>
              <a:t>9/6/2021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CE8DA-886E-4F49-90CC-1A5FB8B9BCCF}" type="slidenum">
              <a:rPr lang="en-US" smtClean="0"/>
              <a:t>‹#›</a:t>
            </a:fld>
            <a:endParaRPr lang="en-US"/>
          </a:p>
        </p:txBody>
      </p:sp>
    </p:spTree>
    <p:extLst>
      <p:ext uri="{BB962C8B-B14F-4D97-AF65-F5344CB8AC3E}">
        <p14:creationId xmlns:p14="http://schemas.microsoft.com/office/powerpoint/2010/main" val="2077612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BC9A5E-6AE1-4E84-B0BC-5FEF9F0DA1E5}" type="slidenum">
              <a:rPr lang="en-US" smtClean="0"/>
              <a:t>2</a:t>
            </a:fld>
            <a:endParaRPr lang="en-US"/>
          </a:p>
        </p:txBody>
      </p:sp>
    </p:spTree>
    <p:extLst>
      <p:ext uri="{BB962C8B-B14F-4D97-AF65-F5344CB8AC3E}">
        <p14:creationId xmlns:p14="http://schemas.microsoft.com/office/powerpoint/2010/main" val="3766409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err="1" smtClean="0">
                <a:effectLst/>
                <a:latin typeface="Avenir Roman"/>
                <a:ea typeface="Avenir Roman"/>
                <a:cs typeface="Avenir Roman"/>
                <a:sym typeface="Avenir Roman"/>
              </a:rPr>
              <a:t>Khái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niệm</a:t>
            </a:r>
            <a:r>
              <a:rPr lang="en-US" sz="2400" dirty="0" smtClean="0">
                <a:effectLst/>
                <a:latin typeface="Avenir Roman"/>
                <a:ea typeface="Avenir Roman"/>
                <a:cs typeface="Avenir Roman"/>
                <a:sym typeface="Avenir Roman"/>
              </a:rPr>
              <a:t>: Con </a:t>
            </a:r>
            <a:r>
              <a:rPr lang="en-US" sz="2400" dirty="0" err="1" smtClean="0">
                <a:effectLst/>
                <a:latin typeface="Avenir Roman"/>
                <a:ea typeface="Avenir Roman"/>
                <a:cs typeface="Avenir Roman"/>
                <a:sym typeface="Avenir Roman"/>
              </a:rPr>
              <a:t>trỏ</a:t>
            </a:r>
            <a:r>
              <a:rPr lang="en-US" sz="2400" dirty="0" smtClean="0">
                <a:effectLst/>
                <a:latin typeface="Avenir Roman"/>
                <a:ea typeface="Avenir Roman"/>
                <a:cs typeface="Avenir Roman"/>
                <a:sym typeface="Avenir Roman"/>
              </a:rPr>
              <a:t> hash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con </a:t>
            </a:r>
            <a:r>
              <a:rPr lang="en-US" sz="2400" dirty="0" err="1" smtClean="0">
                <a:effectLst/>
                <a:latin typeface="Avenir Roman"/>
                <a:ea typeface="Avenir Roman"/>
                <a:cs typeface="Avenir Roman"/>
                <a:sym typeface="Avenir Roman"/>
              </a:rPr>
              <a:t>trỏ</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kèm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theo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trị</a:t>
            </a:r>
            <a:r>
              <a:rPr lang="en-US" sz="2400" dirty="0" smtClean="0">
                <a:effectLst/>
                <a:latin typeface="Avenir Roman"/>
                <a:ea typeface="Avenir Roman"/>
                <a:cs typeface="Avenir Roman"/>
                <a:sym typeface="Avenir Roman"/>
              </a:rPr>
              <a:t> hash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nội</a:t>
            </a:r>
            <a:r>
              <a:rPr lang="en-US" sz="2400" dirty="0" smtClean="0">
                <a:effectLst/>
                <a:latin typeface="Avenir Roman"/>
                <a:ea typeface="Avenir Roman"/>
                <a:cs typeface="Avenir Roman"/>
                <a:sym typeface="Avenir Roman"/>
              </a:rPr>
              <a:t> dung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trỏ</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tới</a:t>
            </a:r>
            <a:r>
              <a:rPr lang="en-US" sz="2400" dirty="0" smtClean="0">
                <a:effectLst/>
                <a:latin typeface="Avenir Roman"/>
                <a:ea typeface="Avenir Roman"/>
                <a:cs typeface="Avenir Roman"/>
                <a:sym typeface="Avenir Roman"/>
              </a:rPr>
              <a:t>. Sử dụng con </a:t>
            </a:r>
            <a:r>
              <a:rPr lang="en-US" sz="2400" dirty="0" err="1" smtClean="0">
                <a:effectLst/>
                <a:latin typeface="Avenir Roman"/>
                <a:ea typeface="Avenir Roman"/>
                <a:cs typeface="Avenir Roman"/>
                <a:sym typeface="Avenir Roman"/>
              </a:rPr>
              <a:t>trỏ</a:t>
            </a:r>
            <a:r>
              <a:rPr lang="en-US" sz="2400" dirty="0" smtClean="0">
                <a:effectLst/>
                <a:latin typeface="Avenir Roman"/>
                <a:ea typeface="Avenir Roman"/>
                <a:cs typeface="Avenir Roman"/>
                <a:sym typeface="Avenir Roman"/>
              </a:rPr>
              <a:t> hash </a:t>
            </a:r>
            <a:r>
              <a:rPr lang="en-US" sz="2400" dirty="0" err="1" smtClean="0">
                <a:effectLst/>
                <a:latin typeface="Avenir Roman"/>
                <a:ea typeface="Avenir Roman"/>
                <a:cs typeface="Avenir Roman"/>
                <a:sym typeface="Avenir Roman"/>
              </a:rPr>
              <a:t>xây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cấu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trúc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cấu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trúc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tự</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xây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theo</a:t>
            </a:r>
            <a:r>
              <a:rPr lang="en-US" sz="2400" dirty="0" smtClean="0">
                <a:effectLst/>
                <a:latin typeface="Avenir Roman"/>
                <a:ea typeface="Avenir Roman"/>
                <a:cs typeface="Avenir Roman"/>
                <a:sym typeface="Avenir Roman"/>
              </a:rPr>
              <a:t> con </a:t>
            </a:r>
            <a:r>
              <a:rPr lang="en-US" sz="2400" dirty="0" err="1" smtClean="0">
                <a:effectLst/>
                <a:latin typeface="Avenir Roman"/>
                <a:ea typeface="Avenir Roman"/>
                <a:cs typeface="Avenir Roman"/>
                <a:sym typeface="Avenir Roman"/>
              </a:rPr>
              <a:t>trỏ</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thường</a:t>
            </a:r>
            <a:r>
              <a:rPr lang="en-US" sz="2400" dirty="0" smtClean="0">
                <a:effectLst/>
                <a:latin typeface="Avenir Roman"/>
                <a:ea typeface="Avenir Roman"/>
                <a:cs typeface="Avenir Roman"/>
                <a:sym typeface="Avenir Roman"/>
              </a:rPr>
              <a:t>.</a:t>
            </a:r>
          </a:p>
          <a:p>
            <a:pPr marL="0" marR="0" indent="0" defTabSz="457200" eaLnBrk="1" fontAlgn="auto" latinLnBrk="0" hangingPunct="1">
              <a:lnSpc>
                <a:spcPct val="125000"/>
              </a:lnSpc>
              <a:spcBef>
                <a:spcPts val="0"/>
              </a:spcBef>
              <a:spcAft>
                <a:spcPts val="0"/>
              </a:spcAft>
              <a:buClrTx/>
              <a:buSzTx/>
              <a:buFontTx/>
              <a:buNone/>
              <a:tabLst/>
              <a:defRPr/>
            </a:pP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trị</a:t>
            </a:r>
            <a:r>
              <a:rPr lang="en-US" sz="2400" dirty="0" smtClean="0">
                <a:effectLst/>
                <a:latin typeface="Avenir Roman"/>
                <a:ea typeface="Avenir Roman"/>
                <a:cs typeface="Avenir Roman"/>
                <a:sym typeface="Avenir Roman"/>
              </a:rPr>
              <a:t> hash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trỏ</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tới</a:t>
            </a:r>
            <a:r>
              <a:rPr lang="en-US" sz="2400" dirty="0" smtClean="0">
                <a:effectLst/>
                <a:latin typeface="Avenir Roman"/>
                <a:ea typeface="Avenir Roman"/>
                <a:cs typeface="Avenir Roman"/>
                <a:sym typeface="Avenir Roman"/>
              </a:rPr>
              <a:t>, con </a:t>
            </a:r>
            <a:r>
              <a:rPr lang="en-US" sz="2400" dirty="0" err="1" smtClean="0">
                <a:effectLst/>
                <a:latin typeface="Avenir Roman"/>
                <a:ea typeface="Avenir Roman"/>
                <a:cs typeface="Avenir Roman"/>
                <a:sym typeface="Avenir Roman"/>
              </a:rPr>
              <a:t>trỏ</a:t>
            </a:r>
            <a:r>
              <a:rPr lang="en-US" sz="2400" dirty="0" smtClean="0">
                <a:effectLst/>
                <a:latin typeface="Avenir Roman"/>
                <a:ea typeface="Avenir Roman"/>
                <a:cs typeface="Avenir Roman"/>
                <a:sym typeface="Avenir Roman"/>
              </a:rPr>
              <a:t> hash </a:t>
            </a:r>
            <a:r>
              <a:rPr lang="en-US" sz="2400" dirty="0" err="1" smtClean="0">
                <a:effectLst/>
                <a:latin typeface="Avenir Roman"/>
                <a:ea typeface="Avenir Roman"/>
                <a:cs typeface="Avenir Roman"/>
                <a:sym typeface="Avenir Roman"/>
              </a:rPr>
              <a:t>giúp</a:t>
            </a:r>
            <a:r>
              <a:rPr lang="en-US" sz="2400" dirty="0" smtClean="0">
                <a:effectLst/>
                <a:latin typeface="Avenir Roman"/>
                <a:ea typeface="Avenir Roman"/>
                <a:cs typeface="Avenir Roman"/>
                <a:sym typeface="Avenir Roman"/>
              </a:rPr>
              <a:t> ta </a:t>
            </a:r>
            <a:r>
              <a:rPr lang="en-US" sz="2400" dirty="0" err="1" smtClean="0">
                <a:effectLst/>
                <a:latin typeface="Avenir Roman"/>
                <a:ea typeface="Avenir Roman"/>
                <a:cs typeface="Avenir Roman"/>
                <a:sym typeface="Avenir Roman"/>
              </a:rPr>
              <a:t>kiểm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nội</a:t>
            </a:r>
            <a:r>
              <a:rPr lang="en-US" sz="2400" dirty="0" smtClean="0">
                <a:effectLst/>
                <a:latin typeface="Avenir Roman"/>
                <a:ea typeface="Avenir Roman"/>
                <a:cs typeface="Avenir Roman"/>
                <a:sym typeface="Avenir Roman"/>
              </a:rPr>
              <a:t> dung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tin có </a:t>
            </a:r>
            <a:r>
              <a:rPr lang="en-US" sz="2400" dirty="0" err="1" smtClean="0">
                <a:effectLst/>
                <a:latin typeface="Avenir Roman"/>
                <a:ea typeface="Avenir Roman"/>
                <a:cs typeface="Avenir Roman"/>
                <a:sym typeface="Avenir Roman"/>
              </a:rPr>
              <a:t>bị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đổi</a:t>
            </a:r>
            <a:r>
              <a:rPr lang="en-US" sz="2400" dirty="0" smtClean="0">
                <a:effectLst/>
                <a:latin typeface="Avenir Roman"/>
                <a:ea typeface="Avenir Roman"/>
                <a:cs typeface="Avenir Roman"/>
                <a:sym typeface="Avenir Roman"/>
              </a:rPr>
              <a:t> hay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Nghĩa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nếu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nội</a:t>
            </a:r>
            <a:r>
              <a:rPr lang="en-US" sz="2400" dirty="0" smtClean="0">
                <a:effectLst/>
                <a:latin typeface="Avenir Roman"/>
                <a:ea typeface="Avenir Roman"/>
                <a:cs typeface="Avenir Roman"/>
                <a:sym typeface="Avenir Roman"/>
              </a:rPr>
              <a:t> dung </a:t>
            </a:r>
            <a:r>
              <a:rPr lang="en-US" sz="2400" dirty="0" err="1" smtClean="0">
                <a:effectLst/>
                <a:latin typeface="Avenir Roman"/>
                <a:ea typeface="Avenir Roman"/>
                <a:cs typeface="Avenir Roman"/>
                <a:sym typeface="Avenir Roman"/>
              </a:rPr>
              <a:t>bị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đổi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mã</a:t>
            </a:r>
            <a:r>
              <a:rPr lang="en-US" sz="2400" dirty="0" smtClean="0">
                <a:effectLst/>
                <a:latin typeface="Avenir Roman"/>
                <a:ea typeface="Avenir Roman"/>
                <a:cs typeface="Avenir Roman"/>
                <a:sym typeface="Avenir Roman"/>
              </a:rPr>
              <a:t> hash ở phần </a:t>
            </a:r>
            <a:r>
              <a:rPr lang="en-US" sz="2400" dirty="0" err="1" smtClean="0">
                <a:effectLst/>
                <a:latin typeface="Avenir Roman"/>
                <a:ea typeface="Avenir Roman"/>
                <a:cs typeface="Avenir Roman"/>
                <a:sym typeface="Avenir Roman"/>
              </a:rPr>
              <a:t>tử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trước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khớp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nữa</a:t>
            </a:r>
            <a:r>
              <a:rPr lang="en-US" sz="2400" dirty="0" smtClean="0">
                <a:effectLst/>
                <a:latin typeface="Avenir Roman"/>
                <a:ea typeface="Avenir Roman"/>
                <a:cs typeface="Avenir Roman"/>
                <a:sym typeface="Avenir Roman"/>
              </a:rPr>
              <a:t>.</a:t>
            </a:r>
          </a:p>
        </p:txBody>
      </p:sp>
    </p:spTree>
    <p:extLst>
      <p:ext uri="{BB962C8B-B14F-4D97-AF65-F5344CB8AC3E}">
        <p14:creationId xmlns:p14="http://schemas.microsoft.com/office/powerpoint/2010/main" val="1646847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err="1" smtClean="0">
                <a:effectLst/>
                <a:latin typeface="Avenir Roman"/>
                <a:ea typeface="Avenir Roman"/>
                <a:cs typeface="Avenir Roman"/>
                <a:sym typeface="Avenir Roman"/>
              </a:rPr>
              <a:t>Cấu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trúc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sử dụng con </a:t>
            </a:r>
            <a:r>
              <a:rPr lang="en-US" sz="2400" dirty="0" err="1" smtClean="0">
                <a:effectLst/>
                <a:latin typeface="Avenir Roman"/>
                <a:ea typeface="Avenir Roman"/>
                <a:cs typeface="Avenir Roman"/>
                <a:sym typeface="Avenir Roman"/>
              </a:rPr>
              <a:t>trỏ</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bình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thường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gồm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chuỗi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block, </a:t>
            </a:r>
            <a:r>
              <a:rPr lang="en-US" sz="2400" dirty="0" err="1" smtClean="0">
                <a:effectLst/>
                <a:latin typeface="Avenir Roman"/>
                <a:ea typeface="Avenir Roman"/>
                <a:cs typeface="Avenir Roman"/>
                <a:sym typeface="Avenir Roman"/>
              </a:rPr>
              <a:t>mỗi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gồm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con </a:t>
            </a:r>
            <a:r>
              <a:rPr lang="en-US" sz="2400" dirty="0" err="1" smtClean="0">
                <a:effectLst/>
                <a:latin typeface="Avenir Roman"/>
                <a:ea typeface="Avenir Roman"/>
                <a:cs typeface="Avenir Roman"/>
                <a:sym typeface="Avenir Roman"/>
              </a:rPr>
              <a:t>trỏ</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chỉ</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về</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trước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chuỗi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sử dụng con </a:t>
            </a:r>
            <a:r>
              <a:rPr lang="en-US" sz="2400" dirty="0" err="1" smtClean="0">
                <a:effectLst/>
                <a:latin typeface="Avenir Roman"/>
                <a:ea typeface="Avenir Roman"/>
                <a:cs typeface="Avenir Roman"/>
                <a:sym typeface="Avenir Roman"/>
              </a:rPr>
              <a:t>trỏ</a:t>
            </a:r>
            <a:r>
              <a:rPr lang="en-US" sz="2400" dirty="0" smtClean="0">
                <a:effectLst/>
                <a:latin typeface="Avenir Roman"/>
                <a:ea typeface="Avenir Roman"/>
                <a:cs typeface="Avenir Roman"/>
                <a:sym typeface="Avenir Roman"/>
              </a:rPr>
              <a:t> hash </a:t>
            </a:r>
            <a:r>
              <a:rPr lang="en-US" sz="2400" dirty="0" err="1" smtClean="0">
                <a:effectLst/>
                <a:latin typeface="Avenir Roman"/>
                <a:ea typeface="Avenir Roman"/>
                <a:cs typeface="Avenir Roman"/>
                <a:sym typeface="Avenir Roman"/>
              </a:rPr>
              <a:t>thay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con </a:t>
            </a:r>
            <a:r>
              <a:rPr lang="en-US" sz="2400" dirty="0" err="1" smtClean="0">
                <a:effectLst/>
                <a:latin typeface="Avenir Roman"/>
                <a:ea typeface="Avenir Roman"/>
                <a:cs typeface="Avenir Roman"/>
                <a:sym typeface="Avenir Roman"/>
              </a:rPr>
              <a:t>trỏ</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thường</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xây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cấu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trúc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a:t>
            </a:r>
          </a:p>
          <a:p>
            <a:pPr marL="0" marR="0" indent="0" defTabSz="457200" eaLnBrk="1" fontAlgn="auto" latinLnBrk="0" hangingPunct="1">
              <a:lnSpc>
                <a:spcPct val="125000"/>
              </a:lnSpc>
              <a:spcBef>
                <a:spcPts val="0"/>
              </a:spcBef>
              <a:spcAft>
                <a:spcPts val="0"/>
              </a:spcAft>
              <a:buClrTx/>
              <a:buSzTx/>
              <a:buFontTx/>
              <a:buNone/>
              <a:tabLst/>
              <a:defRPr/>
            </a:pP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ngoài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việc</a:t>
            </a:r>
            <a:r>
              <a:rPr lang="en-US" sz="2400" dirty="0" smtClean="0">
                <a:effectLst/>
                <a:latin typeface="Avenir Roman"/>
                <a:ea typeface="Avenir Roman"/>
                <a:cs typeface="Avenir Roman"/>
                <a:sym typeface="Avenir Roman"/>
              </a:rPr>
              <a:t> có thể </a:t>
            </a:r>
            <a:r>
              <a:rPr lang="en-US" sz="2400" dirty="0" err="1" smtClean="0">
                <a:effectLst/>
                <a:latin typeface="Avenir Roman"/>
                <a:ea typeface="Avenir Roman"/>
                <a:cs typeface="Avenir Roman"/>
                <a:sym typeface="Avenir Roman"/>
              </a:rPr>
              <a:t>trỏ</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tới</a:t>
            </a:r>
            <a:r>
              <a:rPr lang="en-US" sz="2400" dirty="0" smtClean="0">
                <a:effectLst/>
                <a:latin typeface="Avenir Roman"/>
                <a:ea typeface="Avenir Roman"/>
                <a:cs typeface="Avenir Roman"/>
                <a:sym typeface="Avenir Roman"/>
              </a:rPr>
              <a:t> block </a:t>
            </a:r>
            <a:r>
              <a:rPr lang="en-US" sz="2400" dirty="0" err="1" smtClean="0">
                <a:effectLst/>
                <a:latin typeface="Avenir Roman"/>
                <a:ea typeface="Avenir Roman"/>
                <a:cs typeface="Avenir Roman"/>
                <a:sym typeface="Avenir Roman"/>
              </a:rPr>
              <a:t>trước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mỗi</a:t>
            </a:r>
            <a:r>
              <a:rPr lang="en-US" sz="2400" dirty="0" smtClean="0">
                <a:effectLst/>
                <a:latin typeface="Avenir Roman"/>
                <a:ea typeface="Avenir Roman"/>
                <a:cs typeface="Avenir Roman"/>
                <a:sym typeface="Avenir Roman"/>
              </a:rPr>
              <a:t> block </a:t>
            </a:r>
            <a:r>
              <a:rPr lang="en-US" sz="2400" dirty="0" err="1" smtClean="0">
                <a:effectLst/>
                <a:latin typeface="Avenir Roman"/>
                <a:ea typeface="Avenir Roman"/>
                <a:cs typeface="Avenir Roman"/>
                <a:sym typeface="Avenir Roman"/>
              </a:rPr>
              <a:t>còn</a:t>
            </a:r>
            <a:r>
              <a:rPr lang="en-US" sz="2400" dirty="0" smtClean="0">
                <a:effectLst/>
                <a:latin typeface="Avenir Roman"/>
                <a:ea typeface="Avenir Roman"/>
                <a:cs typeface="Avenir Roman"/>
                <a:sym typeface="Avenir Roman"/>
              </a:rPr>
              <a:t> có thể </a:t>
            </a:r>
            <a:r>
              <a:rPr lang="en-US" sz="2400" dirty="0" err="1" smtClean="0">
                <a:effectLst/>
                <a:latin typeface="Avenir Roman"/>
                <a:ea typeface="Avenir Roman"/>
                <a:cs typeface="Avenir Roman"/>
                <a:sym typeface="Avenir Roman"/>
              </a:rPr>
              <a:t>lưu</a:t>
            </a:r>
            <a:r>
              <a:rPr lang="en-US" sz="2400" dirty="0" smtClean="0">
                <a:effectLst/>
                <a:latin typeface="Avenir Roman"/>
                <a:ea typeface="Avenir Roman"/>
                <a:cs typeface="Avenir Roman"/>
                <a:sym typeface="Avenir Roman"/>
              </a:rPr>
              <a:t> </a:t>
            </a:r>
            <a:r>
              <a:rPr lang="en-US" sz="1200" b="0" i="0" kern="1200" dirty="0" err="1" smtClean="0">
                <a:solidFill>
                  <a:schemeClr val="tx1"/>
                </a:solidFill>
                <a:effectLst/>
                <a:latin typeface="+mn-lt"/>
                <a:ea typeface="+mn-ea"/>
                <a:cs typeface="+mn-cs"/>
              </a:rPr>
              <a:t>giá</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trị</a:t>
            </a:r>
            <a:r>
              <a:rPr lang="en-US" sz="1200" b="0" i="0" kern="1200" dirty="0" smtClean="0">
                <a:solidFill>
                  <a:schemeClr val="tx1"/>
                </a:solidFill>
                <a:effectLst/>
                <a:latin typeface="+mn-lt"/>
                <a:ea typeface="+mn-ea"/>
                <a:cs typeface="+mn-cs"/>
              </a:rPr>
              <a:t> digest </a:t>
            </a:r>
            <a:r>
              <a:rPr lang="en-US" sz="2400" dirty="0" smtClean="0">
                <a:effectLst/>
                <a:latin typeface="Avenir Roman"/>
                <a:ea typeface="Avenir Roman"/>
                <a:cs typeface="Avenir Roman"/>
                <a:sym typeface="Avenir Roman"/>
              </a:rPr>
              <a:t>(</a:t>
            </a:r>
            <a:r>
              <a:rPr lang="en-US" sz="2400" dirty="0" err="1" smtClean="0">
                <a:effectLst/>
                <a:latin typeface="Avenir Roman"/>
                <a:ea typeface="Avenir Roman"/>
                <a:cs typeface="Avenir Roman"/>
                <a:sym typeface="Avenir Roman"/>
              </a:rPr>
              <a:t>giá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trị</a:t>
            </a:r>
            <a:r>
              <a:rPr lang="en-US" sz="2400" dirty="0" smtClean="0">
                <a:effectLst/>
                <a:latin typeface="Avenir Roman"/>
                <a:ea typeface="Avenir Roman"/>
                <a:cs typeface="Avenir Roman"/>
                <a:sym typeface="Avenir Roman"/>
              </a:rPr>
              <a:t> Hash)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trỏ</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qua </a:t>
            </a:r>
            <a:r>
              <a:rPr lang="en-US" sz="2400" dirty="0" err="1" smtClean="0">
                <a:effectLst/>
                <a:latin typeface="Avenir Roman"/>
                <a:ea typeface="Avenir Roman"/>
                <a:cs typeface="Avenir Roman"/>
                <a:sym typeface="Avenir Roman"/>
              </a:rPr>
              <a:t>kiểm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trị</a:t>
            </a:r>
            <a:r>
              <a:rPr lang="en-US" sz="2400" dirty="0" smtClean="0">
                <a:effectLst/>
                <a:latin typeface="Avenir Roman"/>
                <a:ea typeface="Avenir Roman"/>
                <a:cs typeface="Avenir Roman"/>
                <a:sym typeface="Avenir Roman"/>
              </a:rPr>
              <a:t> Hash, ta có thể </a:t>
            </a:r>
            <a:r>
              <a:rPr lang="en-US" sz="2400" dirty="0" err="1" smtClean="0">
                <a:effectLst/>
                <a:latin typeface="Avenir Roman"/>
                <a:ea typeface="Avenir Roman"/>
                <a:cs typeface="Avenir Roman"/>
                <a:sym typeface="Avenir Roman"/>
              </a:rPr>
              <a:t>kiểm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trỏ</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đến</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bị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đổi</a:t>
            </a:r>
            <a:r>
              <a:rPr lang="en-US" sz="2400" dirty="0" smtClean="0">
                <a:effectLst/>
                <a:latin typeface="Avenir Roman"/>
                <a:ea typeface="Avenir Roman"/>
                <a:cs typeface="Avenir Roman"/>
                <a:sym typeface="Avenir Roman"/>
              </a:rPr>
              <a:t> hay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a:t>
            </a:r>
          </a:p>
          <a:p>
            <a:pPr marL="0" marR="0" indent="0" defTabSz="457200" eaLnBrk="1" fontAlgn="auto" latinLnBrk="0" hangingPunct="1">
              <a:lnSpc>
                <a:spcPct val="125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Ví dụ, một người nào đó muốn thay đổi nội dung của dữ liệu của Blockchain ở một khối </a:t>
            </a:r>
            <a:r>
              <a:rPr lang="vi-VN" sz="1200" b="0" i="0" u="none" strike="noStrike" kern="1200" dirty="0" smtClean="0">
                <a:solidFill>
                  <a:schemeClr val="tx1"/>
                </a:solidFill>
                <a:effectLst/>
                <a:latin typeface="+mn-lt"/>
                <a:ea typeface="+mn-ea"/>
                <a:cs typeface="+mn-cs"/>
              </a:rPr>
              <a:t>k</a:t>
            </a:r>
            <a:r>
              <a:rPr lang="vi-VN" sz="1200" b="0" i="0" kern="1200" dirty="0" smtClean="0">
                <a:solidFill>
                  <a:schemeClr val="tx1"/>
                </a:solidFill>
                <a:effectLst/>
                <a:latin typeface="+mn-lt"/>
                <a:ea typeface="+mn-ea"/>
                <a:cs typeface="+mn-cs"/>
              </a:rPr>
              <a:t> trong danh sách; vì nội dung khối </a:t>
            </a:r>
            <a:r>
              <a:rPr lang="vi-VN" sz="1200" b="0" i="0" u="none" strike="noStrike" kern="1200" dirty="0" smtClean="0">
                <a:solidFill>
                  <a:schemeClr val="tx1"/>
                </a:solidFill>
                <a:effectLst/>
                <a:latin typeface="+mn-lt"/>
                <a:ea typeface="+mn-ea"/>
                <a:cs typeface="+mn-cs"/>
              </a:rPr>
              <a:t>k</a:t>
            </a:r>
            <a:r>
              <a:rPr lang="vi-VN" sz="1200" b="0" i="0" kern="1200" dirty="0" smtClean="0">
                <a:solidFill>
                  <a:schemeClr val="tx1"/>
                </a:solidFill>
                <a:effectLst/>
                <a:latin typeface="+mn-lt"/>
                <a:ea typeface="+mn-ea"/>
                <a:cs typeface="+mn-cs"/>
              </a:rPr>
              <a:t> này bị thay đổi, con trỏ hash của khối </a:t>
            </a:r>
            <a:r>
              <a:rPr lang="vi-VN" sz="1200" b="0" i="0" u="none" strike="noStrike" kern="1200" dirty="0" smtClean="0">
                <a:solidFill>
                  <a:schemeClr val="tx1"/>
                </a:solidFill>
                <a:effectLst/>
                <a:latin typeface="+mn-lt"/>
                <a:ea typeface="+mn-ea"/>
                <a:cs typeface="+mn-cs"/>
              </a:rPr>
              <a:t>k+1</a:t>
            </a:r>
            <a:r>
              <a:rPr lang="vi-VN" sz="1200" b="0" i="0" kern="1200" dirty="0" smtClean="0">
                <a:solidFill>
                  <a:schemeClr val="tx1"/>
                </a:solidFill>
                <a:effectLst/>
                <a:latin typeface="+mn-lt"/>
                <a:ea typeface="+mn-ea"/>
                <a:cs typeface="+mn-cs"/>
              </a:rPr>
              <a:t> sẽ không còn đúng. Lúc này khi ta tính giá trị hash của nội dung khối </a:t>
            </a:r>
            <a:r>
              <a:rPr lang="vi-VN" sz="1200" b="0" i="0" u="none" strike="noStrike" kern="1200" dirty="0" smtClean="0">
                <a:solidFill>
                  <a:schemeClr val="tx1"/>
                </a:solidFill>
                <a:effectLst/>
                <a:latin typeface="+mn-lt"/>
                <a:ea typeface="+mn-ea"/>
                <a:cs typeface="+mn-cs"/>
              </a:rPr>
              <a:t>k</a:t>
            </a:r>
            <a:r>
              <a:rPr lang="vi-VN" sz="1200" b="0" i="0" kern="1200" dirty="0" smtClean="0">
                <a:solidFill>
                  <a:schemeClr val="tx1"/>
                </a:solidFill>
                <a:effectLst/>
                <a:latin typeface="+mn-lt"/>
                <a:ea typeface="+mn-ea"/>
                <a:cs typeface="+mn-cs"/>
              </a:rPr>
              <a:t>, thì giá trị này sẽ không giống như giá trị hash được lưu ở con trỏ hash ở khối sau đó là khối </a:t>
            </a:r>
            <a:r>
              <a:rPr lang="vi-VN" sz="1200" b="0" i="0" u="none" strike="noStrike" kern="1200" dirty="0" smtClean="0">
                <a:solidFill>
                  <a:schemeClr val="tx1"/>
                </a:solidFill>
                <a:effectLst/>
                <a:latin typeface="+mn-lt"/>
                <a:ea typeface="+mn-ea"/>
                <a:cs typeface="+mn-cs"/>
              </a:rPr>
              <a:t>k+1</a:t>
            </a:r>
            <a:r>
              <a:rPr lang="vi-VN" sz="1200" b="0" i="0" kern="1200" dirty="0" smtClean="0">
                <a:solidFill>
                  <a:schemeClr val="tx1"/>
                </a:solidFill>
                <a:effectLst/>
                <a:latin typeface="+mn-lt"/>
                <a:ea typeface="+mn-ea"/>
                <a:cs typeface="+mn-cs"/>
              </a:rPr>
              <a:t>. Để không bị phát hiện, người muốn thay đổi nội dung phải tiếp tục thay đổi nội dung dữ liệu của khối </a:t>
            </a:r>
            <a:r>
              <a:rPr lang="vi-VN" sz="1200" b="0" i="0" u="none" strike="noStrike" kern="1200" dirty="0" smtClean="0">
                <a:solidFill>
                  <a:schemeClr val="tx1"/>
                </a:solidFill>
                <a:effectLst/>
                <a:latin typeface="+mn-lt"/>
                <a:ea typeface="+mn-ea"/>
                <a:cs typeface="+mn-cs"/>
              </a:rPr>
              <a:t>k+1</a:t>
            </a:r>
            <a:r>
              <a:rPr lang="vi-VN" sz="1200" b="0" i="0" kern="1200" dirty="0" smtClean="0">
                <a:solidFill>
                  <a:schemeClr val="tx1"/>
                </a:solidFill>
                <a:effectLst/>
                <a:latin typeface="+mn-lt"/>
                <a:ea typeface="+mn-ea"/>
                <a:cs typeface="+mn-cs"/>
              </a:rPr>
              <a:t>, nhưng việc này sẽ dẫn đến chuyện giá trị con trỏ hash ở khối </a:t>
            </a:r>
            <a:r>
              <a:rPr lang="vi-VN" sz="1200" b="0" i="0" u="none" strike="noStrike" kern="1200" dirty="0" smtClean="0">
                <a:solidFill>
                  <a:schemeClr val="tx1"/>
                </a:solidFill>
                <a:effectLst/>
                <a:latin typeface="+mn-lt"/>
                <a:ea typeface="+mn-ea"/>
                <a:cs typeface="+mn-cs"/>
              </a:rPr>
              <a:t>k+2</a:t>
            </a:r>
            <a:r>
              <a:rPr lang="vi-VN" sz="1200" b="0" i="0" kern="1200" dirty="0" smtClean="0">
                <a:solidFill>
                  <a:schemeClr val="tx1"/>
                </a:solidFill>
                <a:effectLst/>
                <a:latin typeface="+mn-lt"/>
                <a:ea typeface="+mn-ea"/>
                <a:cs typeface="+mn-cs"/>
              </a:rPr>
              <a:t> không còn chính xác; tiếp tục như vậy sẽ dẫn đến việc phải thay đổi nội dung ở khối cuối cùng. Nhưng chúng ta lưu trữ giá trị của khối này, nên sẽ phát hiện ra sự thay đổi đó</a:t>
            </a:r>
            <a:endParaRPr lang="en-US" sz="2400" dirty="0" smtClean="0">
              <a:effectLst/>
              <a:latin typeface="Avenir Roman"/>
              <a:ea typeface="Avenir Roman"/>
              <a:cs typeface="Avenir Roman"/>
              <a:sym typeface="Avenir Roman"/>
            </a:endParaRPr>
          </a:p>
          <a:p>
            <a:endParaRPr lang="en-US"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3124502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duy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chủ</a:t>
            </a:r>
            <a:r>
              <a:rPr lang="en-US" sz="2400" dirty="0" smtClean="0">
                <a:effectLst/>
                <a:latin typeface="Avenir Roman"/>
                <a:ea typeface="Avenir Roman"/>
                <a:cs typeface="Avenir Roman"/>
                <a:sym typeface="Avenir Roman"/>
              </a:rPr>
              <a:t> đóng </a:t>
            </a:r>
            <a:r>
              <a:rPr lang="en-US" sz="2400" dirty="0" err="1" smtClean="0">
                <a:effectLst/>
                <a:latin typeface="Avenir Roman"/>
                <a:ea typeface="Avenir Roman"/>
                <a:cs typeface="Avenir Roman"/>
                <a:sym typeface="Avenir Roman"/>
              </a:rPr>
              <a:t>vai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trò</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bộ</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trình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sử dụng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ngoài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tâm</a:t>
            </a:r>
            <a:r>
              <a:rPr lang="en-US" sz="2400" dirty="0" smtClean="0">
                <a:effectLst/>
                <a:latin typeface="Avenir Roman"/>
                <a:ea typeface="Avenir Roman"/>
                <a:cs typeface="Avenir Roman"/>
                <a:sym typeface="Avenir Roman"/>
              </a:rPr>
              <a:t>, ta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thêm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nhỏ</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hơn</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hỗ</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Ngoài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sở</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tán</a:t>
            </a:r>
            <a:r>
              <a:rPr lang="en-US" sz="2400" dirty="0" smtClean="0">
                <a:effectLst/>
                <a:latin typeface="Avenir Roman"/>
                <a:ea typeface="Avenir Roman"/>
                <a:cs typeface="Avenir Roman"/>
                <a:sym typeface="Avenir Roman"/>
              </a:rPr>
              <a:t>. Do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tán</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khả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năng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chịu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lỗi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bị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lỗi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khác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vẫn</a:t>
            </a:r>
            <a:r>
              <a:rPr lang="en-US" sz="2400" dirty="0" smtClean="0">
                <a:effectLst/>
                <a:latin typeface="Avenir Roman"/>
                <a:ea typeface="Avenir Roman"/>
                <a:cs typeface="Avenir Roman"/>
                <a:sym typeface="Avenir Roman"/>
              </a:rPr>
              <a:t> có thể </a:t>
            </a:r>
            <a:r>
              <a:rPr lang="en-US" sz="2400" dirty="0" err="1" smtClean="0">
                <a:effectLst/>
                <a:latin typeface="Avenir Roman"/>
                <a:ea typeface="Avenir Roman"/>
                <a:cs typeface="Avenir Roman"/>
                <a:sym typeface="Avenir Roman"/>
              </a:rPr>
              <a:t>hoạt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động</a:t>
            </a:r>
            <a:r>
              <a:rPr lang="en-US" sz="2400" dirty="0" smtClean="0">
                <a:effectLst/>
                <a:latin typeface="Avenir Roman"/>
                <a:ea typeface="Avenir Roman"/>
                <a:cs typeface="Avenir Roman"/>
                <a:sym typeface="Avenir Roman"/>
              </a:rPr>
              <a:t>.</a:t>
            </a:r>
          </a:p>
          <a:p>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sử dụng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lưới</a:t>
            </a:r>
            <a:r>
              <a:rPr lang="en-US" sz="2400" dirty="0" smtClean="0">
                <a:effectLst/>
                <a:latin typeface="Avenir Roman"/>
                <a:ea typeface="Avenir Roman"/>
                <a:cs typeface="Avenir Roman"/>
                <a:sym typeface="Avenir Roman"/>
              </a:rPr>
              <a:t> phi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bất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lưu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thiết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lưới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đều</a:t>
            </a:r>
            <a:r>
              <a:rPr lang="en-US" sz="2400" dirty="0" smtClean="0">
                <a:effectLst/>
                <a:latin typeface="Avenir Roman"/>
                <a:ea typeface="Avenir Roman"/>
                <a:cs typeface="Avenir Roman"/>
                <a:sym typeface="Avenir Roman"/>
              </a:rPr>
              <a:t> có thể </a:t>
            </a:r>
            <a:r>
              <a:rPr lang="en-US" sz="2400" dirty="0" err="1" smtClean="0">
                <a:effectLst/>
                <a:latin typeface="Avenir Roman"/>
                <a:ea typeface="Avenir Roman"/>
                <a:cs typeface="Avenir Roman"/>
                <a:sym typeface="Avenir Roman"/>
              </a:rPr>
              <a:t>tham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tự</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vai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trò</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server.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mỗi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trình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lưu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trữ</a:t>
            </a:r>
            <a:r>
              <a:rPr lang="en-US" sz="2400" dirty="0" smtClean="0">
                <a:effectLst/>
                <a:latin typeface="Avenir Roman"/>
                <a:ea typeface="Avenir Roman"/>
                <a:cs typeface="Avenir Roman"/>
                <a:sym typeface="Avenir Roman"/>
              </a:rPr>
              <a:t> 1 </a:t>
            </a:r>
            <a:r>
              <a:rPr lang="en-US" sz="2400" dirty="0" err="1" smtClean="0">
                <a:effectLst/>
                <a:latin typeface="Avenir Roman"/>
                <a:ea typeface="Avenir Roman"/>
                <a:cs typeface="Avenir Roman"/>
                <a:sym typeface="Avenir Roman"/>
              </a:rPr>
              <a:t>bản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cuốn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bộ</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bộ</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lưới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lưới</a:t>
            </a:r>
            <a:r>
              <a:rPr lang="en-US" sz="2400" dirty="0" smtClean="0">
                <a:effectLst/>
                <a:latin typeface="Avenir Roman"/>
                <a:ea typeface="Avenir Roman"/>
                <a:cs typeface="Avenir Roman"/>
                <a:sym typeface="Avenir Roman"/>
              </a:rPr>
              <a:t> phi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việc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nhật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phầm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mềm</a:t>
            </a:r>
            <a:r>
              <a:rPr lang="en-US" sz="2400" dirty="0" smtClean="0">
                <a:effectLst/>
                <a:latin typeface="Avenir Roman"/>
                <a:ea typeface="Avenir Roman"/>
                <a:cs typeface="Avenir Roman"/>
                <a:sym typeface="Avenir Roman"/>
              </a:rPr>
              <a:t> mới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vô</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cùng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khăn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việc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nhanh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cũng</a:t>
            </a:r>
            <a:r>
              <a:rPr lang="en-US" sz="2400" dirty="0" smtClean="0">
                <a:effectLst/>
                <a:latin typeface="Avenir Roman"/>
                <a:ea typeface="Avenir Roman"/>
                <a:cs typeface="Avenir Roman"/>
                <a:sym typeface="Avenir Roman"/>
              </a:rPr>
              <a:t> có thể sử dụng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vụ</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tự</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cách</a:t>
            </a:r>
            <a:r>
              <a:rPr lang="en-US" sz="2400" dirty="0" smtClean="0">
                <a:effectLst/>
                <a:latin typeface="Avenir Roman"/>
                <a:ea typeface="Avenir Roman"/>
                <a:cs typeface="Avenir Roman"/>
                <a:sym typeface="Avenir Roman"/>
              </a:rPr>
              <a:t> client sử dụng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vụ</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từ</a:t>
            </a:r>
            <a:r>
              <a:rPr lang="en-US" sz="2400" dirty="0" smtClean="0">
                <a:effectLst/>
                <a:latin typeface="Avenir Roman"/>
                <a:ea typeface="Avenir Roman"/>
                <a:cs typeface="Avenir Roman"/>
                <a:sym typeface="Avenir Roman"/>
              </a:rPr>
              <a:t> server,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khác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mỗi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đều</a:t>
            </a:r>
            <a:r>
              <a:rPr lang="en-US" sz="2400" dirty="0" smtClean="0">
                <a:effectLst/>
                <a:latin typeface="Avenir Roman"/>
                <a:ea typeface="Avenir Roman"/>
                <a:cs typeface="Avenir Roman"/>
                <a:sym typeface="Avenir Roman"/>
              </a:rPr>
              <a:t> có thể </a:t>
            </a:r>
            <a:r>
              <a:rPr lang="en-US" sz="2400" dirty="0" err="1" smtClean="0">
                <a:effectLst/>
                <a:latin typeface="Avenir Roman"/>
                <a:ea typeface="Avenir Roman"/>
                <a:cs typeface="Avenir Roman"/>
                <a:sym typeface="Avenir Roman"/>
              </a:rPr>
              <a:t>làm</a:t>
            </a:r>
            <a:r>
              <a:rPr lang="en-US" sz="2400" dirty="0" smtClean="0">
                <a:effectLst/>
                <a:latin typeface="Avenir Roman"/>
                <a:ea typeface="Avenir Roman"/>
                <a:cs typeface="Avenir Roman"/>
                <a:sym typeface="Avenir Roman"/>
              </a:rPr>
              <a:t> client </a:t>
            </a:r>
            <a:r>
              <a:rPr lang="en-US" sz="2400" dirty="0" err="1" smtClean="0">
                <a:effectLst/>
                <a:latin typeface="Avenir Roman"/>
                <a:ea typeface="Avenir Roman"/>
                <a:cs typeface="Avenir Roman"/>
                <a:sym typeface="Avenir Roman"/>
              </a:rPr>
              <a:t>hoặc</a:t>
            </a:r>
            <a:r>
              <a:rPr lang="en-US" sz="2400" dirty="0" smtClean="0">
                <a:effectLst/>
                <a:latin typeface="Avenir Roman"/>
                <a:ea typeface="Avenir Roman"/>
                <a:cs typeface="Avenir Roman"/>
                <a:sym typeface="Avenir Roman"/>
              </a:rPr>
              <a:t> server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gọi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ngang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hàng</a:t>
            </a:r>
            <a:r>
              <a:rPr lang="en-US" sz="2400" dirty="0" smtClean="0">
                <a:effectLst/>
                <a:latin typeface="Avenir Roman"/>
                <a:ea typeface="Avenir Roman"/>
                <a:cs typeface="Avenir Roman"/>
                <a:sym typeface="Avenir Roman"/>
              </a:rPr>
              <a:t>.</a:t>
            </a:r>
            <a:endParaRPr lang="en-US"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1276291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tham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tuân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theo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tắc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tắc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áp</a:t>
            </a:r>
            <a:r>
              <a:rPr lang="en-US" sz="2400" dirty="0" smtClean="0">
                <a:effectLst/>
                <a:latin typeface="Avenir Roman"/>
                <a:ea typeface="Avenir Roman"/>
                <a:cs typeface="Avenir Roman"/>
                <a:sym typeface="Avenir Roman"/>
              </a:rPr>
              <a:t> dụng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mọi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thành</a:t>
            </a:r>
            <a:r>
              <a:rPr lang="en-US" sz="2400" dirty="0" smtClean="0">
                <a:effectLst/>
                <a:latin typeface="Avenir Roman"/>
                <a:ea typeface="Avenir Roman"/>
                <a:cs typeface="Avenir Roman"/>
                <a:sym typeface="Avenir Roman"/>
              </a:rPr>
              <a:t> phần </a:t>
            </a:r>
            <a:r>
              <a:rPr lang="en-US" sz="2400" dirty="0" err="1" smtClean="0">
                <a:effectLst/>
                <a:latin typeface="Avenir Roman"/>
                <a:ea typeface="Avenir Roman"/>
                <a:cs typeface="Avenir Roman"/>
                <a:sym typeface="Avenir Roman"/>
              </a:rPr>
              <a:t>tham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bắt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buộc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phải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tuân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theo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ngoại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lệ</a:t>
            </a:r>
            <a:r>
              <a:rPr lang="en-US" sz="2400" dirty="0" smtClean="0">
                <a:effectLst/>
                <a:latin typeface="Avenir Roman"/>
                <a:ea typeface="Avenir Roman"/>
                <a:cs typeface="Avenir Roman"/>
                <a:sym typeface="Avenir Roman"/>
              </a:rPr>
              <a:t>. </a:t>
            </a:r>
            <a:endParaRPr lang="en-US"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1558677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smtClean="0">
                <a:effectLst/>
                <a:latin typeface="Avenir Roman"/>
                <a:ea typeface="Avenir Roman"/>
                <a:cs typeface="Avenir Roman"/>
                <a:sym typeface="Avenir Roman"/>
              </a:rPr>
              <a:t>Để có </a:t>
            </a:r>
            <a:r>
              <a:rPr lang="en-US" sz="2400" dirty="0" err="1" smtClean="0">
                <a:effectLst/>
                <a:latin typeface="Avenir Roman"/>
                <a:ea typeface="Avenir Roman"/>
                <a:cs typeface="Avenir Roman"/>
                <a:sym typeface="Avenir Roman"/>
              </a:rPr>
              <a:t>cái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nhìn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tổng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về</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nguyên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động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ta </a:t>
            </a:r>
            <a:r>
              <a:rPr lang="en-US" sz="2400" dirty="0" err="1" smtClean="0">
                <a:effectLst/>
                <a:latin typeface="Avenir Roman"/>
                <a:ea typeface="Avenir Roman"/>
                <a:cs typeface="Avenir Roman"/>
                <a:sym typeface="Avenir Roman"/>
              </a:rPr>
              <a:t>xét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trình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thêm</a:t>
            </a:r>
            <a:r>
              <a:rPr lang="en-US" sz="2400" dirty="0" smtClean="0">
                <a:effectLst/>
                <a:latin typeface="Avenir Roman"/>
                <a:ea typeface="Avenir Roman"/>
                <a:cs typeface="Avenir Roman"/>
                <a:sym typeface="Avenir Roman"/>
              </a:rPr>
              <a:t> Node mới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Bitcoin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Ethereum</a:t>
            </a:r>
            <a:r>
              <a:rPr lang="en-US" sz="2400" dirty="0" smtClean="0">
                <a:effectLst/>
                <a:latin typeface="Avenir Roman"/>
                <a:ea typeface="Avenir Roman"/>
                <a:cs typeface="Avenir Roman"/>
                <a:sym typeface="Avenir Roman"/>
              </a:rPr>
              <a:t> (kết </a:t>
            </a:r>
            <a:r>
              <a:rPr lang="en-US" sz="2400" dirty="0" err="1" smtClean="0">
                <a:effectLst/>
                <a:latin typeface="Avenir Roman"/>
                <a:ea typeface="Avenir Roman"/>
                <a:cs typeface="Avenir Roman"/>
                <a:sym typeface="Avenir Roman"/>
              </a:rPr>
              <a:t>quả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trình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sinh</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2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sau</a:t>
            </a:r>
            <a:r>
              <a:rPr lang="en-US" sz="2400" dirty="0" smtClean="0">
                <a:effectLst/>
                <a:latin typeface="Avenir Roman"/>
                <a:ea typeface="Avenir Roman"/>
                <a:cs typeface="Avenir Roman"/>
                <a:sym typeface="Avenir Roman"/>
              </a:rPr>
              <a:t>:</a:t>
            </a:r>
          </a:p>
          <a:p>
            <a:endParaRPr lang="en-US"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427285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Bitcoin,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người</a:t>
            </a:r>
            <a:r>
              <a:rPr lang="en-US" sz="2400" dirty="0" smtClean="0">
                <a:effectLst/>
                <a:latin typeface="Avenir Roman"/>
                <a:ea typeface="Avenir Roman"/>
                <a:cs typeface="Avenir Roman"/>
                <a:sym typeface="Avenir Roman"/>
              </a:rPr>
              <a:t> (Alice) </a:t>
            </a:r>
            <a:r>
              <a:rPr lang="en-US" sz="2400" dirty="0" err="1" smtClean="0">
                <a:effectLst/>
                <a:latin typeface="Avenir Roman"/>
                <a:ea typeface="Avenir Roman"/>
                <a:cs typeface="Avenir Roman"/>
                <a:sym typeface="Avenir Roman"/>
              </a:rPr>
              <a:t>chuyển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ảo</a:t>
            </a:r>
            <a:r>
              <a:rPr lang="en-US" sz="2400" dirty="0" smtClean="0">
                <a:effectLst/>
                <a:latin typeface="Avenir Roman"/>
                <a:ea typeface="Avenir Roman"/>
                <a:cs typeface="Avenir Roman"/>
                <a:sym typeface="Avenir Roman"/>
              </a:rPr>
              <a:t> sang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người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khác</a:t>
            </a:r>
            <a:r>
              <a:rPr lang="en-US" sz="2400" dirty="0" smtClean="0">
                <a:effectLst/>
                <a:latin typeface="Avenir Roman"/>
                <a:ea typeface="Avenir Roman"/>
                <a:cs typeface="Avenir Roman"/>
                <a:sym typeface="Avenir Roman"/>
              </a:rPr>
              <a:t> (Bob) </a:t>
            </a:r>
            <a:r>
              <a:rPr lang="en-US" sz="2400" dirty="0" err="1" smtClean="0">
                <a:effectLst/>
                <a:latin typeface="Avenir Roman"/>
                <a:ea typeface="Avenir Roman"/>
                <a:cs typeface="Avenir Roman"/>
                <a:sym typeface="Avenir Roman"/>
              </a:rPr>
              <a:t>thì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sinh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p>
          <a:p>
            <a:r>
              <a:rPr lang="en-US" sz="2400" dirty="0" smtClean="0">
                <a:effectLst/>
                <a:latin typeface="Avenir Roman"/>
                <a:ea typeface="Avenir Roman"/>
                <a:cs typeface="Avenir Roman"/>
                <a:sym typeface="Avenir Roman"/>
              </a:rPr>
              <a:t>Ở</a:t>
            </a:r>
            <a:r>
              <a:rPr lang="en-US" sz="2400" baseline="0" dirty="0" smtClean="0">
                <a:effectLst/>
                <a:latin typeface="Avenir Roman"/>
                <a:ea typeface="Avenir Roman"/>
                <a:cs typeface="Avenir Roman"/>
                <a:sym typeface="Avenir Roman"/>
              </a:rPr>
              <a:t> </a:t>
            </a:r>
            <a:r>
              <a:rPr lang="en-US" sz="2400" baseline="0" dirty="0" err="1" smtClean="0">
                <a:effectLst/>
                <a:latin typeface="Avenir Roman"/>
                <a:ea typeface="Avenir Roman"/>
                <a:cs typeface="Avenir Roman"/>
                <a:sym typeface="Avenir Roman"/>
              </a:rPr>
              <a:t>đây</a:t>
            </a:r>
            <a:r>
              <a:rPr lang="en-US" sz="2400" baseline="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có thể </a:t>
            </a:r>
            <a:r>
              <a:rPr lang="en-US" sz="2400" dirty="0" err="1" smtClean="0">
                <a:effectLst/>
                <a:latin typeface="Avenir Roman"/>
                <a:ea typeface="Avenir Roman"/>
                <a:cs typeface="Avenir Roman"/>
                <a:sym typeface="Avenir Roman"/>
              </a:rPr>
              <a:t>tự</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động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hóa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hợp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minh </a:t>
            </a:r>
            <a:r>
              <a:rPr lang="en-US" sz="2400" dirty="0" err="1" smtClean="0">
                <a:effectLst/>
                <a:latin typeface="Avenir Roman"/>
                <a:ea typeface="Avenir Roman"/>
                <a:cs typeface="Avenir Roman"/>
                <a:sym typeface="Avenir Roman"/>
              </a:rPr>
              <a:t>đã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tạo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trước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hợp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minh </a:t>
            </a:r>
            <a:r>
              <a:rPr lang="en-US" sz="2400" dirty="0" err="1" smtClean="0">
                <a:effectLst/>
                <a:latin typeface="Avenir Roman"/>
                <a:ea typeface="Avenir Roman"/>
                <a:cs typeface="Avenir Roman"/>
                <a:sym typeface="Avenir Roman"/>
              </a:rPr>
              <a:t>hiểu</a:t>
            </a:r>
            <a:r>
              <a:rPr lang="en-US" sz="2400" dirty="0" smtClean="0">
                <a:effectLst/>
                <a:latin typeface="Avenir Roman"/>
                <a:ea typeface="Avenir Roman"/>
                <a:cs typeface="Avenir Roman"/>
                <a:sym typeface="Avenir Roman"/>
              </a:rPr>
              <a:t> đóng </a:t>
            </a:r>
            <a:r>
              <a:rPr lang="en-US" sz="2400" dirty="0" err="1" smtClean="0">
                <a:effectLst/>
                <a:latin typeface="Avenir Roman"/>
                <a:ea typeface="Avenir Roman"/>
                <a:cs typeface="Avenir Roman"/>
                <a:sym typeface="Avenir Roman"/>
              </a:rPr>
              <a:t>giản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chương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trình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ngôn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trình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đặc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thù</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nhằm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dựa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kiện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ước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đạt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mục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đích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thể</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loại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chúng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loại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hợp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minh </a:t>
            </a:r>
            <a:r>
              <a:rPr lang="en-US" sz="2400" dirty="0" err="1" smtClean="0">
                <a:effectLst/>
                <a:latin typeface="Avenir Roman"/>
                <a:ea typeface="Avenir Roman"/>
                <a:cs typeface="Avenir Roman"/>
                <a:sym typeface="Avenir Roman"/>
              </a:rPr>
              <a:t>khác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nhau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người</a:t>
            </a:r>
            <a:r>
              <a:rPr lang="en-US" sz="2400" dirty="0" smtClean="0">
                <a:effectLst/>
                <a:latin typeface="Avenir Roman"/>
                <a:ea typeface="Avenir Roman"/>
                <a:cs typeface="Avenir Roman"/>
                <a:sym typeface="Avenir Roman"/>
              </a:rPr>
              <a:t> (Alice)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hiện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chuyển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người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khác</a:t>
            </a:r>
            <a:r>
              <a:rPr lang="en-US" sz="2400" dirty="0" smtClean="0">
                <a:effectLst/>
                <a:latin typeface="Avenir Roman"/>
                <a:ea typeface="Avenir Roman"/>
                <a:cs typeface="Avenir Roman"/>
                <a:sym typeface="Avenir Roman"/>
              </a:rPr>
              <a:t> (Bob), có thể </a:t>
            </a:r>
            <a:r>
              <a:rPr lang="en-US" sz="2400" dirty="0" err="1" smtClean="0">
                <a:effectLst/>
                <a:latin typeface="Avenir Roman"/>
                <a:ea typeface="Avenir Roman"/>
                <a:cs typeface="Avenir Roman"/>
                <a:sym typeface="Avenir Roman"/>
              </a:rPr>
              <a:t>tiến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khoản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hợp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minh </a:t>
            </a:r>
            <a:r>
              <a:rPr lang="en-US" sz="2400" dirty="0" err="1" smtClean="0">
                <a:effectLst/>
                <a:latin typeface="Avenir Roman"/>
                <a:ea typeface="Avenir Roman"/>
                <a:cs typeface="Avenir Roman"/>
                <a:sym typeface="Avenir Roman"/>
              </a:rPr>
              <a:t>kiểm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soát</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kích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hợp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minh </a:t>
            </a:r>
            <a:r>
              <a:rPr lang="en-US" sz="2400" dirty="0" err="1" smtClean="0">
                <a:effectLst/>
                <a:latin typeface="Avenir Roman"/>
                <a:ea typeface="Avenir Roman"/>
                <a:cs typeface="Avenir Roman"/>
                <a:sym typeface="Avenir Roman"/>
              </a:rPr>
              <a:t>cần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đáp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số</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kiện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định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thiết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hợp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minh.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hợp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kích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endParaRPr lang="en-US" sz="2400" dirty="0" smtClean="0">
              <a:effectLst/>
              <a:latin typeface="Avenir Roman"/>
              <a:ea typeface="Avenir Roman"/>
              <a:cs typeface="Avenir Roman"/>
              <a:sym typeface="Avenir Roman"/>
            </a:endParaRPr>
          </a:p>
        </p:txBody>
      </p:sp>
    </p:spTree>
    <p:extLst>
      <p:ext uri="{BB962C8B-B14F-4D97-AF65-F5344CB8AC3E}">
        <p14:creationId xmlns:p14="http://schemas.microsoft.com/office/powerpoint/2010/main" val="938785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tiến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chuyển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dụ</a:t>
            </a:r>
            <a:r>
              <a:rPr lang="en-US" sz="2400" dirty="0" smtClean="0">
                <a:effectLst/>
                <a:latin typeface="Avenir Roman"/>
                <a:ea typeface="Avenir Roman"/>
                <a:cs typeface="Avenir Roman"/>
                <a:sym typeface="Avenir Roman"/>
              </a:rPr>
              <a:t> ở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Alice </a:t>
            </a:r>
            <a:r>
              <a:rPr lang="en-US" sz="2400" dirty="0" err="1" smtClean="0">
                <a:effectLst/>
                <a:latin typeface="Avenir Roman"/>
                <a:ea typeface="Avenir Roman"/>
                <a:cs typeface="Avenir Roman"/>
                <a:sym typeface="Avenir Roman"/>
              </a:rPr>
              <a:t>tiến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tạo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mình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chiếu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lưu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đủ</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khóa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riêng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số</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địa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chỉ</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Bob).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gửi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khác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miễn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tuân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thủ</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tắc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Sau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khai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chấp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trở</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phần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khối</a:t>
            </a:r>
            <a:r>
              <a:rPr lang="en-US" sz="2400" dirty="0" smtClean="0">
                <a:effectLst/>
                <a:latin typeface="Avenir Roman"/>
                <a:ea typeface="Avenir Roman"/>
                <a:cs typeface="Avenir Roman"/>
                <a:sym typeface="Avenir Roman"/>
              </a:rPr>
              <a:t> mới.</a:t>
            </a:r>
            <a:endParaRPr lang="en-US"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3417111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Sau khi giao dịch được đồng bộ, những người khai thác sẽ chạy đua để hình thành các khối mới, quá trình đòi hỏi phải giải quyết một bài toán cần nhiều tài nguyên, chỉ có một người duy nhất với thời gian nhanh nhất được công nhận và lúc này sẽ kiếm được một số tiền ảo như một phần thưởng. Các câu đố toán học liên quan đến phán đoán ngẫu nhiên tại một số nonce(một số ngẫu nhiên trong khoảng 0-4 tỷ). Các nonce được kết hợp với các dữ liệu khác trong khối để tạo ra một mã hash.</a:t>
            </a:r>
            <a:endParaRPr lang="en-US"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571864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Nếu Hash không đáp ứng các điều kiện nhất định, thợ mỏ sẽ thử một nonce ngẫu nhiên khác và tính lại giá trị hash. Phải tiêu tốn rất nhiều tài nguyên để tìm được một hash hợp lệ. Cơ chế này giúp này ngăn chặn tin tặc tấn công bởi sẽ rất khó để sửa đổi sổ cái vì sẽ cần tính toán lại toàn bộ các Hash phía sau của Block bị sửa đổi. Bitcoin và Ethereum v1 sử dụng phương pháp Proof Of Work (Cơ chế của làm chậm lại quá trình hình thành những khối Block mới; ví dụ trong trường hợp Bitcoin, để tính toán bằng chứng công việc theo yêu cầu thì mất khoảng 10 phút, sau đó mới có một khối mới được hình thành vào chuỗi.)</a:t>
            </a:r>
            <a:endParaRPr lang="en-US"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2766934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Đây là bước cuối cùng trong việc bảo vệ sổ cái. Khi một Node khai thác trở thành Node đầu tiên giải quyết câu đố mã hóa của khối mới, nó sẽ gửi khối tới phần còn lại của mạng để phê duyệt, thu thập các token để nhận phần thưởng. Bitcoin và Ethereum được thiết kế để làm cho nó ngày càng khó khăn để giải quyết một khối theo thời gian. Vì mỗi khối cũng chứa một tham chiếu đến khối trước đó, các khối được liên kết với nhau bằng toán học. Giả mạo với một khối trước đó sẽ yêu cầu lặp lại proof of work cho tất cả các khối tiếp theo trong chuỗi.</a:t>
            </a:r>
            <a:endParaRPr lang="en-US"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3123947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2400" dirty="0" smtClean="0"/>
              <a:t>Blockchain là công nghệ lưu trữ và truyền tải thông tin dữ liệu bằng các khối (block) được liên kết với nhau và mở rộng theo thời gian</a:t>
            </a:r>
            <a:r>
              <a:rPr lang="en-US" sz="2400" dirty="0" smtClean="0"/>
              <a:t>.</a:t>
            </a:r>
          </a:p>
          <a:p>
            <a:r>
              <a:rPr lang="vi-VN" sz="2400" dirty="0" smtClean="0"/>
              <a:t>Mỗi khối (block) đều chứa thông tin về thời gian khởi tạo và được liên kết với khối trước đó, kèm theo đó là một mã thời gian và dữ liệu giao dịch</a:t>
            </a:r>
            <a:endParaRPr lang="en-US" sz="2400" dirty="0" smtClean="0"/>
          </a:p>
          <a:p>
            <a:r>
              <a:rPr lang="en-US" sz="2400" dirty="0" smtClean="0"/>
              <a:t>(</a:t>
            </a:r>
            <a:r>
              <a:rPr lang="vi-VN" sz="2400" dirty="0" smtClean="0"/>
              <a:t>Dữ liệu khi đã được mạng lưới chấp nhận thì sẽ không có cách nào thay đổi được.</a:t>
            </a:r>
            <a:r>
              <a:rPr lang="en-US" sz="2400" dirty="0" smtClean="0"/>
              <a:t> </a:t>
            </a:r>
            <a:r>
              <a:rPr lang="vi-VN" sz="2400" dirty="0" smtClean="0"/>
              <a:t>Blockchain được thiết kế để chống lại việc gian lận, thay đổi của dữ liệu</a:t>
            </a:r>
            <a:r>
              <a:rPr lang="en-US" sz="2400" dirty="0" smtClean="0"/>
              <a:t>)</a:t>
            </a:r>
          </a:p>
          <a:p>
            <a:endParaRPr lang="en-US" dirty="0"/>
          </a:p>
        </p:txBody>
      </p:sp>
    </p:spTree>
    <p:extLst>
      <p:ext uri="{BB962C8B-B14F-4D97-AF65-F5344CB8AC3E}">
        <p14:creationId xmlns:p14="http://schemas.microsoft.com/office/powerpoint/2010/main" val="3163705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smtClean="0">
                <a:effectLst/>
                <a:latin typeface="Avenir Roman"/>
                <a:ea typeface="Avenir Roman"/>
                <a:cs typeface="Avenir Roman"/>
                <a:sym typeface="Avenir Roman"/>
              </a:rPr>
              <a:t>Cho </a:t>
            </a:r>
            <a:r>
              <a:rPr lang="en-US" sz="2400" dirty="0" err="1" smtClean="0">
                <a:effectLst/>
                <a:latin typeface="Avenir Roman"/>
                <a:ea typeface="Avenir Roman"/>
                <a:cs typeface="Avenir Roman"/>
                <a:sym typeface="Avenir Roman"/>
              </a:rPr>
              <a:t>tới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hiện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nghiên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cứu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về</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ta có thể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làm</a:t>
            </a:r>
            <a:r>
              <a:rPr lang="en-US" sz="2400" dirty="0" smtClean="0">
                <a:effectLst/>
                <a:latin typeface="Avenir Roman"/>
                <a:ea typeface="Avenir Roman"/>
                <a:cs typeface="Avenir Roman"/>
                <a:sym typeface="Avenir Roman"/>
              </a:rPr>
              <a:t> 3 </a:t>
            </a:r>
            <a:r>
              <a:rPr lang="en-US" sz="2400" dirty="0" err="1" smtClean="0">
                <a:effectLst/>
                <a:latin typeface="Avenir Roman"/>
                <a:ea typeface="Avenir Roman"/>
                <a:cs typeface="Avenir Roman"/>
                <a:sym typeface="Avenir Roman"/>
              </a:rPr>
              <a:t>loại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chính</a:t>
            </a:r>
            <a:r>
              <a:rPr lang="en-US" sz="2400" dirty="0" smtClean="0">
                <a:effectLst/>
                <a:latin typeface="Avenir Roman"/>
                <a:ea typeface="Avenir Roman"/>
                <a:cs typeface="Avenir Roman"/>
                <a:sym typeface="Avenir Roman"/>
              </a:rPr>
              <a:t>:</a:t>
            </a:r>
          </a:p>
        </p:txBody>
      </p:sp>
    </p:spTree>
    <p:extLst>
      <p:ext uri="{BB962C8B-B14F-4D97-AF65-F5344CB8AC3E}">
        <p14:creationId xmlns:p14="http://schemas.microsoft.com/office/powerpoint/2010/main" val="3130858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vi-VN" sz="2400" b="1" dirty="0" smtClean="0"/>
              <a:t>Public:</a:t>
            </a:r>
            <a:r>
              <a:rPr lang="vi-VN" sz="2400" dirty="0" smtClean="0"/>
              <a:t> Bất kỳ ai cũng có quyền đọc và ghi dữ liệu trên Blockchain. Quá trình xác thực giao dịch trên Blockchain này đòi hỏi phải có rất nhiều nút tham gia. Vì vậy, muốn tấn công được vào hệ thống Blockchain này cần chi phí rất lớn và thực sự không khả thi. Ví dụ: Bitcoin, Ethereum,…</a:t>
            </a:r>
            <a:endParaRPr lang="vi-VN" sz="2400" dirty="0"/>
          </a:p>
        </p:txBody>
      </p:sp>
    </p:spTree>
    <p:extLst>
      <p:ext uri="{BB962C8B-B14F-4D97-AF65-F5344CB8AC3E}">
        <p14:creationId xmlns:p14="http://schemas.microsoft.com/office/powerpoint/2010/main" val="454560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số</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tảng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dụng</a:t>
            </a:r>
            <a:r>
              <a:rPr lang="en-US" sz="2400" dirty="0" smtClean="0">
                <a:effectLst/>
                <a:latin typeface="Avenir Roman"/>
                <a:ea typeface="Avenir Roman"/>
                <a:cs typeface="Avenir Roman"/>
                <a:sym typeface="Avenir Roman"/>
              </a:rPr>
              <a:t>: Bitcoin, </a:t>
            </a:r>
            <a:r>
              <a:rPr lang="en-US" sz="2400" dirty="0" err="1" smtClean="0">
                <a:effectLst/>
                <a:latin typeface="Avenir Roman"/>
                <a:ea typeface="Avenir Roman"/>
                <a:cs typeface="Avenir Roman"/>
                <a:sym typeface="Avenir Roman"/>
              </a:rPr>
              <a:t>Ethereum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Monero</a:t>
            </a:r>
            <a:r>
              <a:rPr lang="en-US" sz="2400" dirty="0" smtClean="0">
                <a:effectLst/>
                <a:latin typeface="Avenir Roman"/>
                <a:ea typeface="Avenir Roman"/>
                <a:cs typeface="Avenir Roman"/>
                <a:sym typeface="Avenir Roman"/>
              </a:rPr>
              <a:t>, Dash, </a:t>
            </a:r>
            <a:r>
              <a:rPr lang="en-US" sz="2400" dirty="0" err="1" smtClean="0">
                <a:effectLst/>
                <a:latin typeface="Avenir Roman"/>
                <a:ea typeface="Avenir Roman"/>
                <a:cs typeface="Avenir Roman"/>
                <a:sym typeface="Avenir Roman"/>
              </a:rPr>
              <a:t>Litecoin</a:t>
            </a:r>
            <a:r>
              <a:rPr lang="en-US" sz="2400" dirty="0" smtClean="0">
                <a:effectLst/>
                <a:latin typeface="Avenir Roman"/>
                <a:ea typeface="Avenir Roman"/>
                <a:cs typeface="Avenir Roman"/>
                <a:sym typeface="Avenir Roman"/>
              </a:rPr>
              <a:t>…</a:t>
            </a:r>
          </a:p>
          <a:p>
            <a:r>
              <a:rPr lang="en-US" sz="2400" dirty="0" err="1" smtClean="0">
                <a:effectLst/>
                <a:latin typeface="Avenir Roman"/>
                <a:ea typeface="Avenir Roman"/>
                <a:cs typeface="Avenir Roman"/>
                <a:sym typeface="Avenir Roman"/>
              </a:rPr>
              <a:t>Ưu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năng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để</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mô</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hình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kinh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doanh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hiện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qua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có</a:t>
            </a:r>
            <a:r>
              <a:rPr lang="en-US" sz="2400" dirty="0" smtClean="0">
                <a:effectLst/>
                <a:latin typeface="Avenir Roman"/>
                <a:ea typeface="Avenir Roman"/>
                <a:cs typeface="Avenir Roman"/>
                <a:sym typeface="Avenir Roman"/>
              </a:rPr>
              <a:t> chi </a:t>
            </a:r>
            <a:r>
              <a:rPr lang="en-US" sz="2400" dirty="0" err="1" smtClean="0">
                <a:effectLst/>
                <a:latin typeface="Avenir Roman"/>
                <a:ea typeface="Avenir Roman"/>
                <a:cs typeface="Avenir Roman"/>
                <a:sym typeface="Avenir Roman"/>
              </a:rPr>
              <a:t>phí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sở</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tầng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cần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phải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duy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chủ</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hoặc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giúp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giảm</a:t>
            </a:r>
            <a:r>
              <a:rPr lang="en-US" sz="2400" dirty="0" smtClean="0">
                <a:effectLst/>
                <a:latin typeface="Avenir Roman"/>
                <a:ea typeface="Avenir Roman"/>
                <a:cs typeface="Avenir Roman"/>
                <a:sym typeface="Avenir Roman"/>
              </a:rPr>
              <a:t> chi </a:t>
            </a:r>
            <a:r>
              <a:rPr lang="en-US" sz="2400" dirty="0" err="1" smtClean="0">
                <a:effectLst/>
                <a:latin typeface="Avenir Roman"/>
                <a:ea typeface="Avenir Roman"/>
                <a:cs typeface="Avenir Roman"/>
                <a:sym typeface="Avenir Roman"/>
              </a:rPr>
              <a:t>phí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tạo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dụng</a:t>
            </a:r>
            <a:r>
              <a:rPr lang="en-US" sz="2400" dirty="0" smtClean="0">
                <a:effectLst/>
                <a:latin typeface="Avenir Roman"/>
                <a:ea typeface="Avenir Roman"/>
                <a:cs typeface="Avenir Roman"/>
                <a:sym typeface="Avenir Roman"/>
              </a:rPr>
              <a:t> phi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việc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triển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theo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hướng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Ethereum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việc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rửa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đang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hiện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hóa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năng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bỏ</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nâng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cao</a:t>
            </a:r>
            <a:r>
              <a:rPr lang="en-US" sz="2400" dirty="0" smtClean="0">
                <a:effectLst/>
                <a:latin typeface="Avenir Roman"/>
                <a:ea typeface="Avenir Roman"/>
                <a:cs typeface="Avenir Roman"/>
                <a:sym typeface="Avenir Roman"/>
              </a:rPr>
              <a:t>.</a:t>
            </a:r>
            <a:endParaRPr lang="en-US"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1977774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b="1" dirty="0" smtClean="0">
                <a:effectLst/>
                <a:latin typeface="Avenir Roman"/>
                <a:ea typeface="Avenir Roman"/>
                <a:cs typeface="Avenir Roman"/>
                <a:sym typeface="Avenir Roman"/>
              </a:rPr>
              <a:t>Private</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Private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Public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tồn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tuyệt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đáng</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nhưng</a:t>
            </a:r>
            <a:r>
              <a:rPr lang="en-US" sz="2400" dirty="0" smtClean="0">
                <a:effectLst/>
                <a:latin typeface="Avenir Roman"/>
                <a:ea typeface="Avenir Roman"/>
                <a:cs typeface="Avenir Roman"/>
                <a:sym typeface="Avenir Roman"/>
              </a:rPr>
              <a:t> ở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độ</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định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do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tuyệt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đối</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cậy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nắm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cấp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người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dùng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Người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dùng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gần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chỉ</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quyền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đọc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chỉ</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quyền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đọc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cấp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từ</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Private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p>
        </p:txBody>
      </p:sp>
    </p:spTree>
    <p:extLst>
      <p:ext uri="{BB962C8B-B14F-4D97-AF65-F5344CB8AC3E}">
        <p14:creationId xmlns:p14="http://schemas.microsoft.com/office/powerpoint/2010/main" val="3302739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err="1" smtClean="0">
                <a:effectLst/>
                <a:latin typeface="Avenir Roman"/>
                <a:ea typeface="Avenir Roman"/>
                <a:cs typeface="Avenir Roman"/>
                <a:sym typeface="Avenir Roman"/>
              </a:rPr>
              <a:t>Tổ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định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mọi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đổi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Private</a:t>
            </a:r>
          </a:p>
          <a:p>
            <a:pPr marL="0" marR="0" indent="0" defTabSz="457200" eaLnBrk="1" fontAlgn="auto" latinLnBrk="0" hangingPunct="1">
              <a:lnSpc>
                <a:spcPct val="125000"/>
              </a:lnSpc>
              <a:spcBef>
                <a:spcPts val="0"/>
              </a:spcBef>
              <a:spcAft>
                <a:spcPts val="0"/>
              </a:spcAft>
              <a:buClrTx/>
              <a:buSzTx/>
              <a:buFontTx/>
              <a:buNone/>
              <a:tabLst/>
              <a:defRPr/>
            </a:pPr>
            <a:r>
              <a:rPr lang="en-US" sz="2400" dirty="0" smtClean="0">
                <a:effectLst/>
                <a:latin typeface="Avenir Roman"/>
                <a:ea typeface="Avenir Roman"/>
                <a:cs typeface="Avenir Roman"/>
                <a:sym typeface="Avenir Roman"/>
              </a:rPr>
              <a:t>Có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đặc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biệt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nhanh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chỉ</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cần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lượng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nhỏ</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thiết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Dù</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an </a:t>
            </a:r>
            <a:r>
              <a:rPr lang="en-US" sz="2400" dirty="0" err="1" smtClean="0">
                <a:effectLst/>
                <a:latin typeface="Avenir Roman"/>
                <a:ea typeface="Avenir Roman"/>
                <a:cs typeface="Avenir Roman"/>
                <a:sym typeface="Avenir Roman"/>
              </a:rPr>
              <a:t>toàn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lưu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trữ</a:t>
            </a:r>
            <a:r>
              <a:rPr lang="en-US" sz="2400" dirty="0" smtClean="0">
                <a:effectLst/>
                <a:latin typeface="Avenir Roman"/>
                <a:ea typeface="Avenir Roman"/>
                <a:cs typeface="Avenir Roman"/>
                <a:sym typeface="Avenir Roman"/>
              </a:rPr>
              <a:t> phi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theo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mô</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hình</a:t>
            </a:r>
            <a:r>
              <a:rPr lang="en-US" sz="2400" dirty="0" smtClean="0">
                <a:effectLst/>
                <a:latin typeface="Avenir Roman"/>
                <a:ea typeface="Avenir Roman"/>
                <a:cs typeface="Avenir Roman"/>
                <a:sym typeface="Avenir Roman"/>
              </a:rPr>
              <a:t> Public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vẫn</a:t>
            </a:r>
            <a:r>
              <a:rPr lang="en-US" sz="2400" dirty="0" smtClean="0">
                <a:effectLst/>
                <a:latin typeface="Avenir Roman"/>
                <a:ea typeface="Avenir Roman"/>
                <a:cs typeface="Avenir Roman"/>
                <a:sym typeface="Avenir Roman"/>
              </a:rPr>
              <a:t> an </a:t>
            </a:r>
            <a:r>
              <a:rPr lang="en-US" sz="2400" dirty="0" err="1" smtClean="0">
                <a:effectLst/>
                <a:latin typeface="Avenir Roman"/>
                <a:ea typeface="Avenir Roman"/>
                <a:cs typeface="Avenir Roman"/>
                <a:sym typeface="Avenir Roman"/>
              </a:rPr>
              <a:t>toàn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sử dụng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lưu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Ví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dụ</a:t>
            </a:r>
            <a:r>
              <a:rPr lang="en-US" sz="2400" dirty="0" smtClean="0">
                <a:effectLst/>
                <a:latin typeface="Avenir Roman"/>
                <a:ea typeface="Avenir Roman"/>
                <a:cs typeface="Avenir Roman"/>
                <a:sym typeface="Avenir Roman"/>
              </a:rPr>
              <a:t>: Ripple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dạng</a:t>
            </a:r>
            <a:r>
              <a:rPr lang="en-US" sz="2400" dirty="0" smtClean="0">
                <a:effectLst/>
                <a:latin typeface="Avenir Roman"/>
                <a:ea typeface="Avenir Roman"/>
                <a:cs typeface="Avenir Roman"/>
                <a:sym typeface="Avenir Roman"/>
              </a:rPr>
              <a:t> Private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phép</a:t>
            </a:r>
            <a:r>
              <a:rPr lang="en-US" sz="2400" dirty="0" smtClean="0">
                <a:effectLst/>
                <a:latin typeface="Avenir Roman"/>
                <a:ea typeface="Avenir Roman"/>
                <a:cs typeface="Avenir Roman"/>
                <a:sym typeface="Avenir Roman"/>
              </a:rPr>
              <a:t> 20%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chỉ</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cần</a:t>
            </a:r>
            <a:r>
              <a:rPr lang="en-US" sz="2400" dirty="0" smtClean="0">
                <a:effectLst/>
                <a:latin typeface="Avenir Roman"/>
                <a:ea typeface="Avenir Roman"/>
                <a:cs typeface="Avenir Roman"/>
                <a:sym typeface="Avenir Roman"/>
              </a:rPr>
              <a:t> 80% </a:t>
            </a:r>
            <a:r>
              <a:rPr lang="en-US" sz="2400" dirty="0" err="1" smtClean="0">
                <a:effectLst/>
                <a:latin typeface="Avenir Roman"/>
                <a:ea typeface="Avenir Roman"/>
                <a:cs typeface="Avenir Roman"/>
                <a:sym typeface="Avenir Roman"/>
              </a:rPr>
              <a:t>còn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động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ổn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định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a:t>
            </a:r>
          </a:p>
          <a:p>
            <a:r>
              <a:rPr lang="en-US" sz="2400" dirty="0" err="1" smtClean="0">
                <a:effectLst/>
                <a:latin typeface="Avenir Roman"/>
                <a:ea typeface="Avenir Roman"/>
                <a:cs typeface="Avenir Roman"/>
                <a:sym typeface="Avenir Roman"/>
              </a:rPr>
              <a:t>te</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từ</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việc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thiết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lưới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xác</a:t>
            </a:r>
            <a:r>
              <a:rPr lang="en-US" sz="2400" dirty="0" smtClean="0">
                <a:effectLst/>
                <a:latin typeface="Avenir Roman"/>
                <a:ea typeface="Avenir Roman"/>
                <a:cs typeface="Avenir Roman"/>
                <a:sym typeface="Avenir Roman"/>
              </a:rPr>
              <a:t> minh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p>
        </p:txBody>
      </p:sp>
    </p:spTree>
    <p:extLst>
      <p:ext uri="{BB962C8B-B14F-4D97-AF65-F5344CB8AC3E}">
        <p14:creationId xmlns:p14="http://schemas.microsoft.com/office/powerpoint/2010/main" val="2133837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err="1" smtClean="0">
                <a:effectLst/>
                <a:latin typeface="Avenir Roman"/>
                <a:ea typeface="Avenir Roman"/>
                <a:cs typeface="Avenir Roman"/>
                <a:sym typeface="Avenir Roman"/>
              </a:rPr>
              <a:t>Tổ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định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mọi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đổi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Priva</a:t>
            </a:r>
            <a:endParaRPr lang="en-US" sz="2400" dirty="0" smtClean="0">
              <a:effectLst/>
              <a:latin typeface="Avenir Roman"/>
              <a:ea typeface="Avenir Roman"/>
              <a:cs typeface="Avenir Roman"/>
              <a:sym typeface="Avenir Roman"/>
            </a:endParaRPr>
          </a:p>
          <a:p>
            <a:pPr marL="0" marR="0" indent="0" defTabSz="457200" eaLnBrk="1" fontAlgn="auto" latinLnBrk="0" hangingPunct="1">
              <a:lnSpc>
                <a:spcPct val="125000"/>
              </a:lnSpc>
              <a:spcBef>
                <a:spcPts val="0"/>
              </a:spcBef>
              <a:spcAft>
                <a:spcPts val="0"/>
              </a:spcAft>
              <a:buClrTx/>
              <a:buSzTx/>
              <a:buFontTx/>
              <a:buNone/>
              <a:tabLst/>
              <a:defRPr/>
            </a:pPr>
            <a:r>
              <a:rPr lang="en-US" sz="2400" dirty="0" smtClean="0">
                <a:effectLst/>
                <a:latin typeface="Avenir Roman"/>
                <a:ea typeface="Avenir Roman"/>
                <a:cs typeface="Avenir Roman"/>
                <a:sym typeface="Avenir Roman"/>
              </a:rPr>
              <a:t>Có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đặc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biệt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nhanh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chỉ</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cần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lượng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nhỏ</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thiết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Dù</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an </a:t>
            </a:r>
            <a:r>
              <a:rPr lang="en-US" sz="2400" dirty="0" err="1" smtClean="0">
                <a:effectLst/>
                <a:latin typeface="Avenir Roman"/>
                <a:ea typeface="Avenir Roman"/>
                <a:cs typeface="Avenir Roman"/>
                <a:sym typeface="Avenir Roman"/>
              </a:rPr>
              <a:t>toàn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lưu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trữ</a:t>
            </a:r>
            <a:r>
              <a:rPr lang="en-US" sz="2400" dirty="0" smtClean="0">
                <a:effectLst/>
                <a:latin typeface="Avenir Roman"/>
                <a:ea typeface="Avenir Roman"/>
                <a:cs typeface="Avenir Roman"/>
                <a:sym typeface="Avenir Roman"/>
              </a:rPr>
              <a:t> phi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theo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mô</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hình</a:t>
            </a:r>
            <a:r>
              <a:rPr lang="en-US" sz="2400" dirty="0" smtClean="0">
                <a:effectLst/>
                <a:latin typeface="Avenir Roman"/>
                <a:ea typeface="Avenir Roman"/>
                <a:cs typeface="Avenir Roman"/>
                <a:sym typeface="Avenir Roman"/>
              </a:rPr>
              <a:t> Public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vẫn</a:t>
            </a:r>
            <a:r>
              <a:rPr lang="en-US" sz="2400" dirty="0" smtClean="0">
                <a:effectLst/>
                <a:latin typeface="Avenir Roman"/>
                <a:ea typeface="Avenir Roman"/>
                <a:cs typeface="Avenir Roman"/>
                <a:sym typeface="Avenir Roman"/>
              </a:rPr>
              <a:t> an </a:t>
            </a:r>
            <a:r>
              <a:rPr lang="en-US" sz="2400" dirty="0" err="1" smtClean="0">
                <a:effectLst/>
                <a:latin typeface="Avenir Roman"/>
                <a:ea typeface="Avenir Roman"/>
                <a:cs typeface="Avenir Roman"/>
                <a:sym typeface="Avenir Roman"/>
              </a:rPr>
              <a:t>toàn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sử dụng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lưu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Ví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dụ</a:t>
            </a:r>
            <a:r>
              <a:rPr lang="en-US" sz="2400" dirty="0" smtClean="0">
                <a:effectLst/>
                <a:latin typeface="Avenir Roman"/>
                <a:ea typeface="Avenir Roman"/>
                <a:cs typeface="Avenir Roman"/>
                <a:sym typeface="Avenir Roman"/>
              </a:rPr>
              <a:t>: Ripple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dạng</a:t>
            </a:r>
            <a:r>
              <a:rPr lang="en-US" sz="2400" dirty="0" smtClean="0">
                <a:effectLst/>
                <a:latin typeface="Avenir Roman"/>
                <a:ea typeface="Avenir Roman"/>
                <a:cs typeface="Avenir Roman"/>
                <a:sym typeface="Avenir Roman"/>
              </a:rPr>
              <a:t> Private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phép</a:t>
            </a:r>
            <a:r>
              <a:rPr lang="en-US" sz="2400" dirty="0" smtClean="0">
                <a:effectLst/>
                <a:latin typeface="Avenir Roman"/>
                <a:ea typeface="Avenir Roman"/>
                <a:cs typeface="Avenir Roman"/>
                <a:sym typeface="Avenir Roman"/>
              </a:rPr>
              <a:t> 20%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chỉ</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cần</a:t>
            </a:r>
            <a:r>
              <a:rPr lang="en-US" sz="2400" dirty="0" smtClean="0">
                <a:effectLst/>
                <a:latin typeface="Avenir Roman"/>
                <a:ea typeface="Avenir Roman"/>
                <a:cs typeface="Avenir Roman"/>
                <a:sym typeface="Avenir Roman"/>
              </a:rPr>
              <a:t> 80% </a:t>
            </a:r>
            <a:r>
              <a:rPr lang="en-US" sz="2400" dirty="0" err="1" smtClean="0">
                <a:effectLst/>
                <a:latin typeface="Avenir Roman"/>
                <a:ea typeface="Avenir Roman"/>
                <a:cs typeface="Avenir Roman"/>
                <a:sym typeface="Avenir Roman"/>
              </a:rPr>
              <a:t>còn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động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ổn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định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a:t>
            </a:r>
          </a:p>
          <a:p>
            <a:r>
              <a:rPr lang="en-US" sz="2400" dirty="0" err="1" smtClean="0">
                <a:effectLst/>
                <a:latin typeface="Avenir Roman"/>
                <a:ea typeface="Avenir Roman"/>
                <a:cs typeface="Avenir Roman"/>
                <a:sym typeface="Avenir Roman"/>
              </a:rPr>
              <a:t>te</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từ</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việc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thiết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lưới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xác</a:t>
            </a:r>
            <a:r>
              <a:rPr lang="en-US" sz="2400" dirty="0" smtClean="0">
                <a:effectLst/>
                <a:latin typeface="Avenir Roman"/>
                <a:ea typeface="Avenir Roman"/>
                <a:cs typeface="Avenir Roman"/>
                <a:sym typeface="Avenir Roman"/>
              </a:rPr>
              <a:t> minh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p>
        </p:txBody>
      </p:sp>
    </p:spTree>
    <p:extLst>
      <p:ext uri="{BB962C8B-B14F-4D97-AF65-F5344CB8AC3E}">
        <p14:creationId xmlns:p14="http://schemas.microsoft.com/office/powerpoint/2010/main" val="743062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b="1" dirty="0" smtClean="0">
                <a:effectLst/>
                <a:latin typeface="Avenir Roman"/>
                <a:ea typeface="Avenir Roman"/>
                <a:cs typeface="Avenir Roman"/>
                <a:sym typeface="Avenir Roman"/>
              </a:rPr>
              <a:t>Permissioned</a:t>
            </a:r>
            <a:r>
              <a:rPr lang="en-US" sz="2400" dirty="0" smtClean="0">
                <a:effectLst/>
                <a:latin typeface="Avenir Roman"/>
                <a:ea typeface="Avenir Roman"/>
                <a:cs typeface="Avenir Roman"/>
                <a:sym typeface="Avenir Roman"/>
              </a:rPr>
              <a:t>: Hay </a:t>
            </a:r>
            <a:r>
              <a:rPr lang="en-US" sz="2400" dirty="0" err="1" smtClean="0">
                <a:effectLst/>
                <a:latin typeface="Avenir Roman"/>
                <a:ea typeface="Avenir Roman"/>
                <a:cs typeface="Avenir Roman"/>
                <a:sym typeface="Avenir Roman"/>
              </a:rPr>
              <a:t>còn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gọi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Consortium (</a:t>
            </a:r>
            <a:r>
              <a:rPr lang="en-US" sz="2400" dirty="0" err="1" smtClean="0">
                <a:effectLst/>
                <a:latin typeface="Avenir Roman"/>
                <a:ea typeface="Avenir Roman"/>
                <a:cs typeface="Avenir Roman"/>
                <a:sym typeface="Avenir Roman"/>
              </a:rPr>
              <a:t>hoặc</a:t>
            </a:r>
            <a:r>
              <a:rPr lang="en-US" sz="2400" dirty="0" smtClean="0">
                <a:effectLst/>
                <a:latin typeface="Avenir Roman"/>
                <a:ea typeface="Avenir Roman"/>
                <a:cs typeface="Avenir Roman"/>
                <a:sym typeface="Avenir Roman"/>
              </a:rPr>
              <a:t> Federated),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Private </a:t>
            </a:r>
            <a:r>
              <a:rPr lang="en-US" sz="2400" dirty="0" err="1" smtClean="0">
                <a:effectLst/>
                <a:latin typeface="Avenir Roman"/>
                <a:ea typeface="Avenir Roman"/>
                <a:cs typeface="Avenir Roman"/>
                <a:sym typeface="Avenir Roman"/>
              </a:rPr>
              <a:t>nhưng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bổ</a:t>
            </a:r>
            <a:r>
              <a:rPr lang="en-US" sz="2400" dirty="0" smtClean="0">
                <a:effectLst/>
                <a:latin typeface="Avenir Roman"/>
                <a:ea typeface="Avenir Roman"/>
                <a:cs typeface="Avenir Roman"/>
                <a:sym typeface="Avenir Roman"/>
              </a:rPr>
              <a:t> sung </a:t>
            </a:r>
            <a:r>
              <a:rPr lang="en-US" sz="2400" dirty="0" err="1" smtClean="0">
                <a:effectLst/>
                <a:latin typeface="Avenir Roman"/>
                <a:ea typeface="Avenir Roman"/>
                <a:cs typeface="Avenir Roman"/>
                <a:sym typeface="Avenir Roman"/>
              </a:rPr>
              <a:t>thêm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số</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năng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định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phép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người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nào</a:t>
            </a:r>
            <a:r>
              <a:rPr lang="en-US" sz="2400" dirty="0" smtClean="0">
                <a:effectLst/>
                <a:latin typeface="Avenir Roman"/>
                <a:ea typeface="Avenir Roman"/>
                <a:cs typeface="Avenir Roman"/>
                <a:sym typeface="Avenir Roman"/>
              </a:rPr>
              <a:t> có kết </a:t>
            </a:r>
            <a:r>
              <a:rPr lang="en-US" sz="2400" dirty="0" err="1" smtClean="0">
                <a:effectLst/>
                <a:latin typeface="Avenir Roman"/>
                <a:ea typeface="Avenir Roman"/>
                <a:cs typeface="Avenir Roman"/>
                <a:sym typeface="Avenir Roman"/>
              </a:rPr>
              <a:t>nối</a:t>
            </a:r>
            <a:r>
              <a:rPr lang="en-US" sz="2400" dirty="0" smtClean="0">
                <a:effectLst/>
                <a:latin typeface="Avenir Roman"/>
                <a:ea typeface="Avenir Roman"/>
                <a:cs typeface="Avenir Roman"/>
                <a:sym typeface="Avenir Roman"/>
              </a:rPr>
              <a:t> internet </a:t>
            </a:r>
            <a:r>
              <a:rPr lang="en-US" sz="2400" dirty="0" err="1" smtClean="0">
                <a:effectLst/>
                <a:latin typeface="Avenir Roman"/>
                <a:ea typeface="Avenir Roman"/>
                <a:cs typeface="Avenir Roman"/>
                <a:sym typeface="Avenir Roman"/>
              </a:rPr>
              <a:t>tham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xác</a:t>
            </a:r>
            <a:r>
              <a:rPr lang="en-US" sz="2400" dirty="0" smtClean="0">
                <a:effectLst/>
                <a:latin typeface="Avenir Roman"/>
                <a:ea typeface="Avenir Roman"/>
                <a:cs typeface="Avenir Roman"/>
                <a:sym typeface="Avenir Roman"/>
              </a:rPr>
              <a:t> minh </a:t>
            </a:r>
            <a:r>
              <a:rPr lang="en-US" sz="2400" dirty="0" err="1" smtClean="0">
                <a:effectLst/>
                <a:latin typeface="Avenir Roman"/>
                <a:ea typeface="Avenir Roman"/>
                <a:cs typeface="Avenir Roman"/>
                <a:sym typeface="Avenir Roman"/>
              </a:rPr>
              <a:t>quá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trình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hoặc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chỉ</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phép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chức</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toàn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soát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vài</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chọn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định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trước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Vẫn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thiết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duy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nhóm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định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trước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bởi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số</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tảng</a:t>
            </a:r>
            <a:r>
              <a:rPr lang="en-US" sz="2400" dirty="0" smtClean="0">
                <a:effectLst/>
                <a:latin typeface="Avenir Roman"/>
                <a:ea typeface="Avenir Roman"/>
                <a:cs typeface="Avenir Roman"/>
                <a:sym typeface="Avenir Roman"/>
              </a:rPr>
              <a:t> Permission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cấp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năng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tự</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Private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riêng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cần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chỉ</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nhóm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Permission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họ</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định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định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danh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định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xem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ai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phép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đọc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Permission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sự</a:t>
            </a:r>
            <a:r>
              <a:rPr lang="en-US" sz="2400" dirty="0" smtClean="0">
                <a:effectLst/>
                <a:latin typeface="Avenir Roman"/>
                <a:ea typeface="Avenir Roman"/>
                <a:cs typeface="Avenir Roman"/>
                <a:sym typeface="Avenir Roman"/>
              </a:rPr>
              <a:t> kết </a:t>
            </a:r>
            <a:r>
              <a:rPr lang="en-US" sz="2400" dirty="0" err="1" smtClean="0">
                <a:effectLst/>
                <a:latin typeface="Avenir Roman"/>
                <a:ea typeface="Avenir Roman"/>
                <a:cs typeface="Avenir Roman"/>
                <a:sym typeface="Avenir Roman"/>
              </a:rPr>
              <a:t>hợp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giữa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độ</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cậy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thấp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Public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độ</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cậy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tuyệt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Private. </a:t>
            </a:r>
            <a:r>
              <a:rPr lang="en-US" sz="2400" dirty="0" err="1" smtClean="0">
                <a:effectLst/>
                <a:latin typeface="Avenir Roman"/>
                <a:ea typeface="Avenir Roman"/>
                <a:cs typeface="Avenir Roman"/>
                <a:sym typeface="Avenir Roman"/>
              </a:rPr>
              <a:t>Ví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dụ</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nhóm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chức</a:t>
            </a:r>
            <a:r>
              <a:rPr lang="en-US" sz="2400" dirty="0" smtClean="0">
                <a:effectLst/>
                <a:latin typeface="Avenir Roman"/>
                <a:ea typeface="Avenir Roman"/>
                <a:cs typeface="Avenir Roman"/>
                <a:sym typeface="Avenir Roman"/>
              </a:rPr>
              <a:t> có thể sử dụng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lưu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truyền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tải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nội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bộ</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mỗi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ty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nhóm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a:t>
            </a:r>
            <a:endParaRPr lang="en-US"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2899749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số</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tảng</a:t>
            </a:r>
            <a:r>
              <a:rPr lang="en-US" sz="2400" dirty="0" smtClean="0">
                <a:effectLst/>
                <a:latin typeface="Avenir Roman"/>
                <a:ea typeface="Avenir Roman"/>
                <a:cs typeface="Avenir Roman"/>
                <a:sym typeface="Avenir Roman"/>
              </a:rPr>
              <a:t> sử dụng: R3 (Banks), EWF (Energy), B3i (Insurance), </a:t>
            </a:r>
            <a:r>
              <a:rPr lang="en-US" sz="2400" dirty="0" err="1" smtClean="0">
                <a:effectLst/>
                <a:latin typeface="Avenir Roman"/>
                <a:ea typeface="Avenir Roman"/>
                <a:cs typeface="Avenir Roman"/>
                <a:sym typeface="Avenir Roman"/>
              </a:rPr>
              <a:t>Corda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Hypereledger</a:t>
            </a:r>
            <a:r>
              <a:rPr lang="en-US" sz="2400" dirty="0" smtClean="0">
                <a:effectLst/>
                <a:latin typeface="Avenir Roman"/>
                <a:ea typeface="Avenir Roman"/>
                <a:cs typeface="Avenir Roman"/>
                <a:sym typeface="Avenir Roman"/>
              </a:rPr>
              <a:t>…</a:t>
            </a:r>
          </a:p>
          <a:p>
            <a:r>
              <a:rPr lang="en-US" sz="2400" dirty="0" err="1" smtClean="0">
                <a:effectLst/>
                <a:latin typeface="Avenir Roman"/>
                <a:ea typeface="Avenir Roman"/>
                <a:cs typeface="Avenir Roman"/>
                <a:sym typeface="Avenir Roman"/>
              </a:rPr>
              <a:t>Lợi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Giảm</a:t>
            </a:r>
            <a:r>
              <a:rPr lang="en-US" sz="2400" dirty="0" smtClean="0">
                <a:effectLst/>
                <a:latin typeface="Avenir Roman"/>
                <a:ea typeface="Avenir Roman"/>
                <a:cs typeface="Avenir Roman"/>
                <a:sym typeface="Avenir Roman"/>
              </a:rPr>
              <a:t> chi </a:t>
            </a:r>
            <a:r>
              <a:rPr lang="en-US" sz="2400" dirty="0" err="1" smtClean="0">
                <a:effectLst/>
                <a:latin typeface="Avenir Roman"/>
                <a:ea typeface="Avenir Roman"/>
                <a:cs typeface="Avenir Roman"/>
                <a:sym typeface="Avenir Roman"/>
              </a:rPr>
              <a:t>phí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dự </a:t>
            </a:r>
            <a:r>
              <a:rPr lang="en-US" sz="2400" dirty="0" err="1" smtClean="0">
                <a:effectLst/>
                <a:latin typeface="Avenir Roman"/>
                <a:ea typeface="Avenir Roman"/>
                <a:cs typeface="Avenir Roman"/>
                <a:sym typeface="Avenir Roman"/>
              </a:rPr>
              <a:t>phòng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hóa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việc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thoát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khỏi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tuân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thủ</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thủ</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vừa</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đảm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minh </a:t>
            </a:r>
            <a:r>
              <a:rPr lang="en-US" sz="2400" dirty="0" err="1" smtClean="0">
                <a:effectLst/>
                <a:latin typeface="Avenir Roman"/>
                <a:ea typeface="Avenir Roman"/>
                <a:cs typeface="Avenir Roman"/>
                <a:sym typeface="Avenir Roman"/>
              </a:rPr>
              <a:t>bạch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vừa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đảm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riêng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từng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nhóm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chức</a:t>
            </a:r>
            <a:r>
              <a:rPr lang="en-US" sz="2400" dirty="0" smtClean="0">
                <a:effectLst/>
                <a:latin typeface="Avenir Roman"/>
                <a:ea typeface="Avenir Roman"/>
                <a:cs typeface="Avenir Roman"/>
                <a:sym typeface="Avenir Roman"/>
              </a:rPr>
              <a:t>.</a:t>
            </a:r>
            <a:endParaRPr lang="en-US"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1709035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b="1" dirty="0" err="1" smtClean="0">
                <a:effectLst/>
                <a:latin typeface="Avenir Roman"/>
                <a:ea typeface="Avenir Roman"/>
                <a:cs typeface="Avenir Roman"/>
                <a:sym typeface="Avenir Roman"/>
              </a:rPr>
              <a:t>Blockchain</a:t>
            </a:r>
            <a:r>
              <a:rPr lang="en-US" sz="2400" b="1" dirty="0" smtClean="0">
                <a:effectLst/>
                <a:latin typeface="Avenir Roman"/>
                <a:ea typeface="Avenir Roman"/>
                <a:cs typeface="Avenir Roman"/>
                <a:sym typeface="Avenir Roman"/>
              </a:rPr>
              <a:t> 1.0 – </a:t>
            </a:r>
            <a:r>
              <a:rPr lang="en-US" sz="2400" b="1" dirty="0" err="1" smtClean="0">
                <a:effectLst/>
                <a:latin typeface="Avenir Roman"/>
                <a:ea typeface="Avenir Roman"/>
                <a:cs typeface="Avenir Roman"/>
                <a:sym typeface="Avenir Roman"/>
              </a:rPr>
              <a:t>Tiền</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tệ</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và</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Thanh</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toán</a:t>
            </a:r>
            <a:r>
              <a:rPr lang="en-US" sz="2400" b="1" dirty="0" smtClean="0">
                <a:effectLst/>
                <a:latin typeface="Avenir Roman"/>
                <a:ea typeface="Avenir Roman"/>
                <a:cs typeface="Avenir Roman"/>
                <a:sym typeface="Avenir Roman"/>
              </a:rPr>
              <a:t>:</a:t>
            </a:r>
          </a:p>
          <a:p>
            <a:r>
              <a:rPr lang="en-US" sz="2400" b="1" dirty="0" err="1" smtClean="0">
                <a:effectLst/>
                <a:latin typeface="Avenir Roman"/>
                <a:ea typeface="Avenir Roman"/>
                <a:cs typeface="Avenir Roman"/>
                <a:sym typeface="Avenir Roman"/>
              </a:rPr>
              <a:t>Blockchain</a:t>
            </a:r>
            <a:r>
              <a:rPr lang="en-US" sz="2400" b="1" dirty="0" smtClean="0">
                <a:effectLst/>
                <a:latin typeface="Avenir Roman"/>
                <a:ea typeface="Avenir Roman"/>
                <a:cs typeface="Avenir Roman"/>
                <a:sym typeface="Avenir Roman"/>
              </a:rPr>
              <a:t> 2.0 – </a:t>
            </a:r>
            <a:r>
              <a:rPr lang="en-US" sz="2400" b="1" dirty="0" err="1" smtClean="0">
                <a:effectLst/>
                <a:latin typeface="Avenir Roman"/>
                <a:ea typeface="Avenir Roman"/>
                <a:cs typeface="Avenir Roman"/>
                <a:sym typeface="Avenir Roman"/>
              </a:rPr>
              <a:t>Tài</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chính</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và</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Thị</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trường</a:t>
            </a:r>
            <a:r>
              <a:rPr lang="en-US" sz="2400" b="1" dirty="0" smtClean="0">
                <a:effectLst/>
                <a:latin typeface="Avenir Roman"/>
                <a:ea typeface="Avenir Roman"/>
                <a:cs typeface="Avenir Roman"/>
                <a:sym typeface="Avenir Roman"/>
              </a:rPr>
              <a:t>:</a:t>
            </a:r>
          </a:p>
          <a:p>
            <a:r>
              <a:rPr lang="en-US" sz="2400" b="1" dirty="0" err="1" smtClean="0">
                <a:effectLst/>
                <a:latin typeface="Avenir Roman"/>
                <a:ea typeface="Avenir Roman"/>
                <a:cs typeface="Avenir Roman"/>
                <a:sym typeface="Avenir Roman"/>
              </a:rPr>
              <a:t>Blockchain</a:t>
            </a:r>
            <a:r>
              <a:rPr lang="en-US" sz="2400" b="1" dirty="0" smtClean="0">
                <a:effectLst/>
                <a:latin typeface="Avenir Roman"/>
                <a:ea typeface="Avenir Roman"/>
                <a:cs typeface="Avenir Roman"/>
                <a:sym typeface="Avenir Roman"/>
              </a:rPr>
              <a:t> 3.0 – </a:t>
            </a:r>
            <a:r>
              <a:rPr lang="en-US" sz="2400" b="1" dirty="0" err="1" smtClean="0">
                <a:effectLst/>
                <a:latin typeface="Avenir Roman"/>
                <a:ea typeface="Avenir Roman"/>
                <a:cs typeface="Avenir Roman"/>
                <a:sym typeface="Avenir Roman"/>
              </a:rPr>
              <a:t>Thiết</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kế</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và</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Giám</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sát</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hoạt</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động</a:t>
            </a:r>
            <a:r>
              <a:rPr lang="en-US" sz="2400" dirty="0" smtClean="0">
                <a:effectLst/>
                <a:latin typeface="Avenir Roman"/>
                <a:ea typeface="Avenir Roman"/>
                <a:cs typeface="Avenir Roman"/>
                <a:sym typeface="Avenir Roman"/>
              </a:rPr>
              <a:t>:</a:t>
            </a:r>
            <a:endParaRPr lang="en-US"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3695950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b="1" dirty="0" err="1" smtClean="0">
                <a:effectLst/>
                <a:latin typeface="Avenir Roman"/>
                <a:ea typeface="Avenir Roman"/>
                <a:cs typeface="Avenir Roman"/>
                <a:sym typeface="Avenir Roman"/>
              </a:rPr>
              <a:t>Blockchain</a:t>
            </a:r>
            <a:r>
              <a:rPr lang="en-US" sz="2400" b="1" dirty="0" smtClean="0">
                <a:effectLst/>
                <a:latin typeface="Avenir Roman"/>
                <a:ea typeface="Avenir Roman"/>
                <a:cs typeface="Avenir Roman"/>
                <a:sym typeface="Avenir Roman"/>
              </a:rPr>
              <a:t> 1.0 – </a:t>
            </a:r>
            <a:r>
              <a:rPr lang="en-US" sz="2400" b="1" dirty="0" err="1" smtClean="0">
                <a:effectLst/>
                <a:latin typeface="Avenir Roman"/>
                <a:ea typeface="Avenir Roman"/>
                <a:cs typeface="Avenir Roman"/>
                <a:sym typeface="Avenir Roman"/>
              </a:rPr>
              <a:t>Tiền</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tệ</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và</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Thanh</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toán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Ứng</a:t>
            </a:r>
            <a:r>
              <a:rPr lang="en-US" sz="2400" dirty="0" smtClean="0">
                <a:effectLst/>
                <a:latin typeface="Avenir Roman"/>
                <a:ea typeface="Avenir Roman"/>
                <a:cs typeface="Avenir Roman"/>
                <a:sym typeface="Avenir Roman"/>
              </a:rPr>
              <a:t> dụng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đến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Bitcoin,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hóa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gồm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việc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chuyển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đổi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tạo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toán</a:t>
            </a:r>
            <a:r>
              <a:rPr lang="en-US" sz="2400" dirty="0" smtClean="0">
                <a:effectLst/>
                <a:latin typeface="Avenir Roman"/>
                <a:ea typeface="Avenir Roman"/>
                <a:cs typeface="Avenir Roman"/>
                <a:sym typeface="Avenir Roman"/>
              </a:rPr>
              <a:t> kỹ </a:t>
            </a:r>
            <a:r>
              <a:rPr lang="en-US" sz="2400" dirty="0" err="1" smtClean="0">
                <a:effectLst/>
                <a:latin typeface="Avenir Roman"/>
                <a:ea typeface="Avenir Roman"/>
                <a:cs typeface="Avenir Roman"/>
                <a:sym typeface="Avenir Roman"/>
              </a:rPr>
              <a:t>thuật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số</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Sự</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phát</a:t>
            </a:r>
            <a:r>
              <a:rPr lang="en-US" sz="2400" dirty="0" smtClean="0">
                <a:effectLst/>
                <a:latin typeface="Avenir Roman"/>
                <a:ea typeface="Avenir Roman"/>
                <a:cs typeface="Avenir Roman"/>
                <a:sym typeface="Avenir Roman"/>
              </a:rPr>
              <a:t> triển </a:t>
            </a:r>
            <a:r>
              <a:rPr lang="en-US" sz="2400" dirty="0" err="1" smtClean="0">
                <a:effectLst/>
                <a:latin typeface="Avenir Roman"/>
                <a:ea typeface="Avenir Roman"/>
                <a:cs typeface="Avenir Roman"/>
                <a:sym typeface="Avenir Roman"/>
              </a:rPr>
              <a:t>nhanh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chóng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Bitcoin </a:t>
            </a:r>
            <a:r>
              <a:rPr lang="en-US" sz="2400" dirty="0" err="1" smtClean="0">
                <a:effectLst/>
                <a:latin typeface="Avenir Roman"/>
                <a:ea typeface="Avenir Roman"/>
                <a:cs typeface="Avenir Roman"/>
                <a:sym typeface="Avenir Roman"/>
              </a:rPr>
              <a:t>đã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tạo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sóng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thúc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đẩy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chuyên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môn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nghiên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cứu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về</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rất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người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biết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song </a:t>
            </a:r>
            <a:r>
              <a:rPr lang="en-US" sz="2400" dirty="0" err="1" smtClean="0">
                <a:effectLst/>
                <a:latin typeface="Avenir Roman"/>
                <a:ea typeface="Avenir Roman"/>
                <a:cs typeface="Avenir Roman"/>
                <a:sym typeface="Avenir Roman"/>
              </a:rPr>
              <a:t>lại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biết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tới</a:t>
            </a:r>
            <a:r>
              <a:rPr lang="en-US" sz="2400" dirty="0" smtClean="0">
                <a:effectLst/>
                <a:latin typeface="Avenir Roman"/>
                <a:ea typeface="Avenir Roman"/>
                <a:cs typeface="Avenir Roman"/>
                <a:sym typeface="Avenir Roman"/>
              </a:rPr>
              <a:t> Bitcoin </a:t>
            </a:r>
            <a:r>
              <a:rPr lang="en-US" sz="2400" dirty="0" err="1" smtClean="0">
                <a:effectLst/>
                <a:latin typeface="Avenir Roman"/>
                <a:ea typeface="Avenir Roman"/>
                <a:cs typeface="Avenir Roman"/>
                <a:sym typeface="Avenir Roman"/>
              </a:rPr>
              <a:t>hoặc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nghĩ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Bitcoin. </a:t>
            </a:r>
            <a:r>
              <a:rPr lang="en-US" sz="2400" dirty="0" err="1" smtClean="0">
                <a:effectLst/>
                <a:latin typeface="Avenir Roman"/>
                <a:ea typeface="Avenir Roman"/>
                <a:cs typeface="Avenir Roman"/>
                <a:sym typeface="Avenir Roman"/>
              </a:rPr>
              <a:t>Điều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sai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lầm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vì</a:t>
            </a:r>
            <a:r>
              <a:rPr lang="en-US" sz="2400" dirty="0" smtClean="0">
                <a:effectLst/>
                <a:latin typeface="Avenir Roman"/>
                <a:ea typeface="Avenir Roman"/>
                <a:cs typeface="Avenir Roman"/>
                <a:sym typeface="Avenir Roman"/>
              </a:rPr>
              <a:t> Bitcoin </a:t>
            </a:r>
            <a:r>
              <a:rPr lang="en-US" sz="2400" dirty="0" err="1" smtClean="0">
                <a:effectLst/>
                <a:latin typeface="Avenir Roman"/>
                <a:ea typeface="Avenir Roman"/>
                <a:cs typeface="Avenir Roman"/>
                <a:sym typeface="Avenir Roman"/>
              </a:rPr>
              <a:t>chỉ</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tạo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mục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đích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toán</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nhiều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nghiên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cứu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tranh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cãi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việc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xem</a:t>
            </a:r>
            <a:r>
              <a:rPr lang="en-US" sz="2400" dirty="0" smtClean="0">
                <a:effectLst/>
                <a:latin typeface="Avenir Roman"/>
                <a:ea typeface="Avenir Roman"/>
                <a:cs typeface="Avenir Roman"/>
                <a:sym typeface="Avenir Roman"/>
              </a:rPr>
              <a:t> Bitcoin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cụ</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hiện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giấy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hoặc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khoản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ảo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đang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giữa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lai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cụ</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Tuy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đang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sử dụng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cụ</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nước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Nhật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Quốc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Singapor</a:t>
            </a:r>
            <a:r>
              <a:rPr lang="en-US" sz="2400" dirty="0" smtClean="0">
                <a:effectLst/>
                <a:latin typeface="Avenir Roman"/>
                <a:ea typeface="Avenir Roman"/>
                <a:cs typeface="Avenir Roman"/>
                <a:sym typeface="Avenir Roman"/>
              </a:rPr>
              <a:t>…</a:t>
            </a:r>
            <a:endParaRPr lang="en-US"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2497055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25000"/>
              </a:lnSpc>
              <a:spcBef>
                <a:spcPts val="0"/>
              </a:spcBef>
              <a:spcAft>
                <a:spcPts val="0"/>
              </a:spcAft>
              <a:buClrTx/>
              <a:buSzTx/>
              <a:buFontTx/>
              <a:buNone/>
              <a:tabLst/>
              <a:defRPr/>
            </a:pP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sử</a:t>
            </a:r>
            <a:r>
              <a:rPr lang="en-US" sz="2400" baseline="0" dirty="0" smtClean="0">
                <a:effectLst/>
                <a:latin typeface="Avenir Roman"/>
                <a:ea typeface="Avenir Roman"/>
                <a:cs typeface="Avenir Roman"/>
                <a:sym typeface="Avenir Roman"/>
              </a:rPr>
              <a:t> </a:t>
            </a:r>
            <a:r>
              <a:rPr lang="en-US" sz="2400" baseline="0" dirty="0" err="1" smtClean="0">
                <a:effectLst/>
                <a:latin typeface="Avenir Roman"/>
                <a:ea typeface="Avenir Roman"/>
                <a:cs typeface="Avenir Roman"/>
                <a:sym typeface="Avenir Roman"/>
              </a:rPr>
              <a:t>dụng</a:t>
            </a:r>
            <a:r>
              <a:rPr lang="en-US" sz="2400" baseline="0" dirty="0" smtClean="0">
                <a:effectLst/>
                <a:latin typeface="Avenir Roman"/>
                <a:ea typeface="Avenir Roman"/>
                <a:cs typeface="Avenir Roman"/>
                <a:sym typeface="Avenir Roman"/>
              </a:rPr>
              <a:t> </a:t>
            </a:r>
            <a:r>
              <a:rPr lang="en-US" sz="2400" baseline="0" dirty="0" err="1" smtClean="0">
                <a:effectLst/>
                <a:latin typeface="Avenir Roman"/>
                <a:ea typeface="Avenir Roman"/>
                <a:cs typeface="Avenir Roman"/>
                <a:sym typeface="Avenir Roman"/>
              </a:rPr>
              <a:t>công</a:t>
            </a:r>
            <a:r>
              <a:rPr lang="en-US" sz="2400" baseline="0" dirty="0" smtClean="0">
                <a:effectLst/>
                <a:latin typeface="Avenir Roman"/>
                <a:ea typeface="Avenir Roman"/>
                <a:cs typeface="Avenir Roman"/>
                <a:sym typeface="Avenir Roman"/>
              </a:rPr>
              <a:t> </a:t>
            </a:r>
            <a:r>
              <a:rPr lang="en-US" sz="2400" baseline="0" dirty="0" err="1" smtClean="0">
                <a:effectLst/>
                <a:latin typeface="Avenir Roman"/>
                <a:ea typeface="Avenir Roman"/>
                <a:cs typeface="Avenir Roman"/>
                <a:sym typeface="Avenir Roman"/>
              </a:rPr>
              <a:t>nghệ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tán</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duy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vĩnh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viễn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động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sở</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phi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bởi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thuộc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ngang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Mỗi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vi-VN" sz="1200" b="1" i="0" kern="1200" dirty="0" smtClean="0">
                <a:solidFill>
                  <a:schemeClr val="tx1"/>
                </a:solidFill>
                <a:effectLst/>
                <a:latin typeface="+mn-lt"/>
                <a:ea typeface="+mn-ea"/>
                <a:cs typeface="+mn-cs"/>
              </a:rPr>
              <a:t>lưu giữ một bản sao</a:t>
            </a:r>
            <a:r>
              <a:rPr lang="vi-VN" sz="1200" b="0" i="0" kern="1200" dirty="0" smtClean="0">
                <a:solidFill>
                  <a:schemeClr val="tx1"/>
                </a:solidFill>
                <a:effectLst/>
                <a:latin typeface="+mn-lt"/>
                <a:ea typeface="+mn-ea"/>
                <a:cs typeface="+mn-cs"/>
              </a:rPr>
              <a:t> của sổ kế toán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nhật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cái</a:t>
            </a:r>
            <a:r>
              <a:rPr lang="en-US" sz="2400" dirty="0" smtClean="0">
                <a:effectLst/>
                <a:latin typeface="Avenir Roman"/>
                <a:ea typeface="Avenir Roman"/>
                <a:cs typeface="Avenir Roman"/>
                <a:sym typeface="Avenir Roman"/>
              </a:rPr>
              <a:t> kỹ </a:t>
            </a:r>
            <a:r>
              <a:rPr lang="en-US" sz="2400" dirty="0" err="1" smtClean="0">
                <a:effectLst/>
                <a:latin typeface="Avenir Roman"/>
                <a:ea typeface="Avenir Roman"/>
                <a:cs typeface="Avenir Roman"/>
                <a:sym typeface="Avenir Roman"/>
              </a:rPr>
              <a:t>thuật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số</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phép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truyền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tải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cách</a:t>
            </a:r>
            <a:r>
              <a:rPr lang="en-US" sz="2400" dirty="0" smtClean="0">
                <a:effectLst/>
                <a:latin typeface="Avenir Roman"/>
                <a:ea typeface="Avenir Roman"/>
                <a:cs typeface="Avenir Roman"/>
                <a:sym typeface="Avenir Roman"/>
              </a:rPr>
              <a:t> an </a:t>
            </a:r>
            <a:r>
              <a:rPr lang="en-US" sz="2400" dirty="0" err="1" smtClean="0">
                <a:effectLst/>
                <a:latin typeface="Avenir Roman"/>
                <a:ea typeface="Avenir Roman"/>
                <a:cs typeface="Avenir Roman"/>
                <a:sym typeface="Avenir Roman"/>
              </a:rPr>
              <a:t>toàn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dựa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vô</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cùng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tạp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ngang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điện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tán</a:t>
            </a:r>
            <a:r>
              <a:rPr lang="en-US" sz="2400" dirty="0" smtClean="0">
                <a:effectLst/>
                <a:latin typeface="Avenir Roman"/>
                <a:ea typeface="Avenir Roman"/>
                <a:cs typeface="Avenir Roman"/>
                <a:sym typeface="Avenir Roman"/>
              </a:rPr>
              <a:t>.</a:t>
            </a:r>
          </a:p>
          <a:p>
            <a:pPr marL="0" marR="0" indent="0" defTabSz="457200" eaLnBrk="1" fontAlgn="auto" latinLnBrk="0" hangingPunct="1">
              <a:lnSpc>
                <a:spcPct val="125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Công nghệ sổ cái phân tán (Distributed Ledger) viết tắt là DLT là một tập hợp các cơ sở dữ liệu mà không được lưu trữ hay xác nhận bởi bất kì một bộ máy trung ương nào</a:t>
            </a:r>
            <a:r>
              <a:rPr lang="en-US" sz="1200" b="0" i="0" kern="1200" dirty="0" smtClean="0">
                <a:solidFill>
                  <a:schemeClr val="tx1"/>
                </a:solidFill>
                <a:effectLst/>
                <a:latin typeface="+mn-lt"/>
                <a:ea typeface="+mn-ea"/>
                <a:cs typeface="+mn-cs"/>
              </a:rPr>
              <a:t>)</a:t>
            </a:r>
            <a:endParaRPr lang="en-US" sz="2400" dirty="0" smtClean="0">
              <a:effectLst/>
              <a:latin typeface="Avenir Roman"/>
              <a:ea typeface="Avenir Roman"/>
              <a:cs typeface="Avenir Roman"/>
              <a:sym typeface="Avenir Roman"/>
            </a:endParaRPr>
          </a:p>
          <a:p>
            <a:endParaRPr lang="en-US" dirty="0"/>
          </a:p>
        </p:txBody>
      </p:sp>
    </p:spTree>
    <p:extLst>
      <p:ext uri="{BB962C8B-B14F-4D97-AF65-F5344CB8AC3E}">
        <p14:creationId xmlns:p14="http://schemas.microsoft.com/office/powerpoint/2010/main" val="6591341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b="1" dirty="0" err="1" smtClean="0">
                <a:effectLst/>
                <a:latin typeface="Avenir Roman"/>
                <a:ea typeface="Avenir Roman"/>
                <a:cs typeface="Avenir Roman"/>
                <a:sym typeface="Avenir Roman"/>
              </a:rPr>
              <a:t>Blockchain</a:t>
            </a:r>
            <a:r>
              <a:rPr lang="en-US" sz="2400" b="1" dirty="0" smtClean="0">
                <a:effectLst/>
                <a:latin typeface="Avenir Roman"/>
                <a:ea typeface="Avenir Roman"/>
                <a:cs typeface="Avenir Roman"/>
                <a:sym typeface="Avenir Roman"/>
              </a:rPr>
              <a:t> 2.0 – </a:t>
            </a:r>
            <a:r>
              <a:rPr lang="en-US" sz="2400" b="1" dirty="0" err="1" smtClean="0">
                <a:effectLst/>
                <a:latin typeface="Avenir Roman"/>
                <a:ea typeface="Avenir Roman"/>
                <a:cs typeface="Avenir Roman"/>
                <a:sym typeface="Avenir Roman"/>
              </a:rPr>
              <a:t>Tài</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chính</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và</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Thị</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trường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phương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định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danh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phát</a:t>
            </a:r>
            <a:r>
              <a:rPr lang="en-US" sz="2400" dirty="0" smtClean="0">
                <a:effectLst/>
                <a:latin typeface="Avenir Roman"/>
                <a:ea typeface="Avenir Roman"/>
                <a:cs typeface="Avenir Roman"/>
                <a:sym typeface="Avenir Roman"/>
              </a:rPr>
              <a:t> triển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tảng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ảo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hóa</a:t>
            </a:r>
            <a:r>
              <a:rPr lang="en-US" sz="2400" dirty="0" smtClean="0">
                <a:effectLst/>
                <a:latin typeface="Avenir Roman"/>
                <a:ea typeface="Avenir Roman"/>
                <a:cs typeface="Avenir Roman"/>
                <a:sym typeface="Avenir Roman"/>
              </a:rPr>
              <a:t> Bitcoin,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khiến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bước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khỏi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phạm</a:t>
            </a:r>
            <a:r>
              <a:rPr lang="en-US" sz="2400" dirty="0" smtClean="0">
                <a:effectLst/>
                <a:latin typeface="Avenir Roman"/>
                <a:ea typeface="Avenir Roman"/>
                <a:cs typeface="Avenir Roman"/>
                <a:sym typeface="Avenir Roman"/>
              </a:rPr>
              <a:t> vi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hợp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minh.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2.0 </a:t>
            </a:r>
            <a:r>
              <a:rPr lang="en-US" sz="2400" dirty="0" err="1" smtClean="0">
                <a:effectLst/>
                <a:latin typeface="Avenir Roman"/>
                <a:ea typeface="Avenir Roman"/>
                <a:cs typeface="Avenir Roman"/>
                <a:sym typeface="Avenir Roman"/>
              </a:rPr>
              <a:t>ứng</a:t>
            </a:r>
            <a:r>
              <a:rPr lang="en-US" sz="2400" dirty="0" smtClean="0">
                <a:effectLst/>
                <a:latin typeface="Avenir Roman"/>
                <a:ea typeface="Avenir Roman"/>
                <a:cs typeface="Avenir Roman"/>
                <a:sym typeface="Avenir Roman"/>
              </a:rPr>
              <a:t> dụng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mở</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rộng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mô</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ứng</a:t>
            </a:r>
            <a:r>
              <a:rPr lang="en-US" sz="2400" dirty="0" smtClean="0">
                <a:effectLst/>
                <a:latin typeface="Avenir Roman"/>
                <a:ea typeface="Avenir Roman"/>
                <a:cs typeface="Avenir Roman"/>
                <a:sym typeface="Avenir Roman"/>
              </a:rPr>
              <a:t> dụng </a:t>
            </a:r>
            <a:r>
              <a:rPr lang="en-US" sz="2400" dirty="0" err="1" smtClean="0">
                <a:effectLst/>
                <a:latin typeface="Avenir Roman"/>
                <a:ea typeface="Avenir Roman"/>
                <a:cs typeface="Avenir Roman"/>
                <a:sym typeface="Avenir Roman"/>
              </a:rPr>
              <a:t>tài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trường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dùng</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trở</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chúng</a:t>
            </a:r>
            <a:r>
              <a:rPr lang="en-US" sz="2400" dirty="0" smtClean="0">
                <a:effectLst/>
                <a:latin typeface="Avenir Roman"/>
                <a:ea typeface="Avenir Roman"/>
                <a:cs typeface="Avenir Roman"/>
                <a:sym typeface="Avenir Roman"/>
              </a:rPr>
              <a:t> có thể </a:t>
            </a:r>
            <a:r>
              <a:rPr lang="en-US" sz="2400" dirty="0" err="1" smtClean="0">
                <a:effectLst/>
                <a:latin typeface="Avenir Roman"/>
                <a:ea typeface="Avenir Roman"/>
                <a:cs typeface="Avenir Roman"/>
                <a:sym typeface="Avenir Roman"/>
              </a:rPr>
              <a:t>bao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gồm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phiếu</a:t>
            </a:r>
            <a:r>
              <a:rPr lang="en-US" sz="2400" dirty="0" smtClean="0">
                <a:effectLst/>
                <a:latin typeface="Avenir Roman"/>
                <a:ea typeface="Avenir Roman"/>
                <a:cs typeface="Avenir Roman"/>
                <a:sym typeface="Avenir Roman"/>
              </a:rPr>
              <a:t>, chi </a:t>
            </a:r>
            <a:r>
              <a:rPr lang="en-US" sz="2400" dirty="0" err="1" smtClean="0">
                <a:effectLst/>
                <a:latin typeface="Avenir Roman"/>
                <a:ea typeface="Avenir Roman"/>
                <a:cs typeface="Avenir Roman"/>
                <a:sym typeface="Avenir Roman"/>
              </a:rPr>
              <a:t>phiếu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sở</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hữu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gì</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liên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quan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đến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thỏa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hay </a:t>
            </a:r>
            <a:r>
              <a:rPr lang="en-US" sz="2400" dirty="0" err="1" smtClean="0">
                <a:effectLst/>
                <a:latin typeface="Avenir Roman"/>
                <a:ea typeface="Avenir Roman"/>
                <a:cs typeface="Avenir Roman"/>
                <a:sym typeface="Avenir Roman"/>
              </a:rPr>
              <a:t>hợp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Ethereum</a:t>
            </a:r>
            <a:r>
              <a:rPr lang="en-US" sz="2400" dirty="0" smtClean="0">
                <a:effectLst/>
                <a:latin typeface="Avenir Roman"/>
                <a:ea typeface="Avenir Roman"/>
                <a:cs typeface="Avenir Roman"/>
                <a:sym typeface="Avenir Roman"/>
              </a:rPr>
              <a:t> (ETH)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tảng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nhiệm</a:t>
            </a:r>
            <a:r>
              <a:rPr lang="en-US" sz="2400" dirty="0" smtClean="0">
                <a:effectLst/>
                <a:latin typeface="Avenir Roman"/>
                <a:ea typeface="Avenir Roman"/>
                <a:cs typeface="Avenir Roman"/>
                <a:sym typeface="Avenir Roman"/>
              </a:rPr>
              <a:t> có triển </a:t>
            </a:r>
            <a:r>
              <a:rPr lang="en-US" sz="2400" dirty="0" err="1" smtClean="0">
                <a:effectLst/>
                <a:latin typeface="Avenir Roman"/>
                <a:ea typeface="Avenir Roman"/>
                <a:cs typeface="Avenir Roman"/>
                <a:sym typeface="Avenir Roman"/>
              </a:rPr>
              <a:t>vọng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Bitcoin,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2.0. Ý </a:t>
            </a:r>
            <a:r>
              <a:rPr lang="en-US" sz="2400" dirty="0" err="1" smtClean="0">
                <a:effectLst/>
                <a:latin typeface="Avenir Roman"/>
                <a:ea typeface="Avenir Roman"/>
                <a:cs typeface="Avenir Roman"/>
                <a:sym typeface="Avenir Roman"/>
              </a:rPr>
              <a:t>tưởng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Ethereum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sử dụng “</a:t>
            </a:r>
            <a:r>
              <a:rPr lang="en-US" sz="2400" dirty="0" err="1" smtClean="0">
                <a:effectLst/>
                <a:latin typeface="Avenir Roman"/>
                <a:ea typeface="Avenir Roman"/>
                <a:cs typeface="Avenir Roman"/>
                <a:sym typeface="Avenir Roman"/>
              </a:rPr>
              <a:t>hợp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minh”,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chương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trình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soát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tuân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thủ</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khoản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hợp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ở </a:t>
            </a:r>
            <a:r>
              <a:rPr lang="en-US" sz="2400" dirty="0" err="1" smtClean="0">
                <a:effectLst/>
                <a:latin typeface="Avenir Roman"/>
                <a:ea typeface="Avenir Roman"/>
                <a:cs typeface="Avenir Roman"/>
                <a:sym typeface="Avenir Roman"/>
              </a:rPr>
              <a:t>chế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độ</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tự</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động</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hiện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Hợp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minh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hiện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móc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vậy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chúng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thể </a:t>
            </a:r>
            <a:r>
              <a:rPr lang="en-US" sz="2400" dirty="0" err="1" smtClean="0">
                <a:effectLst/>
                <a:latin typeface="Avenir Roman"/>
                <a:ea typeface="Avenir Roman"/>
                <a:cs typeface="Avenir Roman"/>
                <a:sym typeface="Avenir Roman"/>
              </a:rPr>
              <a:t>bị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hủy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bỏ</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thức</a:t>
            </a:r>
            <a:r>
              <a:rPr lang="en-US" sz="2400" dirty="0" smtClean="0">
                <a:effectLst/>
                <a:latin typeface="Avenir Roman"/>
                <a:ea typeface="Avenir Roman"/>
                <a:cs typeface="Avenir Roman"/>
                <a:sym typeface="Avenir Roman"/>
              </a:rPr>
              <a:t> bitcoin </a:t>
            </a:r>
            <a:r>
              <a:rPr lang="en-US" sz="2400" dirty="0" err="1" smtClean="0">
                <a:effectLst/>
                <a:latin typeface="Avenir Roman"/>
                <a:ea typeface="Avenir Roman"/>
                <a:cs typeface="Avenir Roman"/>
                <a:sym typeface="Avenir Roman"/>
              </a:rPr>
              <a:t>cũng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chứa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hợp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minh, </a:t>
            </a:r>
            <a:r>
              <a:rPr lang="en-US" sz="2400" dirty="0" err="1" smtClean="0">
                <a:effectLst/>
                <a:latin typeface="Avenir Roman"/>
                <a:ea typeface="Avenir Roman"/>
                <a:cs typeface="Avenir Roman"/>
                <a:sym typeface="Avenir Roman"/>
              </a:rPr>
              <a:t>nhưng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những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người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tạo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nghiêm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trọng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năng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a:t>
            </a:r>
          </a:p>
          <a:p>
            <a:r>
              <a:rPr lang="en-US" sz="2400" dirty="0" err="1" smtClean="0">
                <a:effectLst/>
                <a:latin typeface="Avenir Roman"/>
                <a:ea typeface="Avenir Roman"/>
                <a:cs typeface="Avenir Roman"/>
                <a:sym typeface="Avenir Roman"/>
              </a:rPr>
              <a:t>Ethereum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diện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tiêu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biểu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2.0, có </a:t>
            </a:r>
            <a:r>
              <a:rPr lang="en-US" sz="2400" dirty="0" err="1" smtClean="0">
                <a:effectLst/>
                <a:latin typeface="Avenir Roman"/>
                <a:ea typeface="Avenir Roman"/>
                <a:cs typeface="Avenir Roman"/>
                <a:sym typeface="Avenir Roman"/>
              </a:rPr>
              <a:t>nhiều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ưu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vượt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trội</a:t>
            </a:r>
            <a:r>
              <a:rPr lang="en-US" sz="2400" dirty="0" smtClean="0">
                <a:effectLst/>
                <a:latin typeface="Avenir Roman"/>
                <a:ea typeface="Avenir Roman"/>
                <a:cs typeface="Avenir Roman"/>
                <a:sym typeface="Avenir Roman"/>
              </a:rPr>
              <a:t> so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truyền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khả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năng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tấn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từ</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vụ</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kích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qua </a:t>
            </a:r>
            <a:r>
              <a:rPr lang="en-US" sz="2400" dirty="0" err="1" smtClean="0">
                <a:effectLst/>
                <a:latin typeface="Avenir Roman"/>
                <a:ea typeface="Avenir Roman"/>
                <a:cs typeface="Avenir Roman"/>
                <a:sym typeface="Avenir Roman"/>
              </a:rPr>
              <a:t>chữ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số</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năng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tùy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chỉnh</a:t>
            </a:r>
            <a:r>
              <a:rPr lang="en-US" sz="2400" dirty="0" smtClean="0">
                <a:effectLst/>
                <a:latin typeface="Avenir Roman"/>
                <a:ea typeface="Avenir Roman"/>
                <a:cs typeface="Avenir Roman"/>
                <a:sym typeface="Avenir Roman"/>
              </a:rPr>
              <a:t> logic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lục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tránh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chịu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lỗi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duy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a:t>
            </a:r>
          </a:p>
          <a:p>
            <a:r>
              <a:rPr lang="en-US" sz="2400" dirty="0" err="1" smtClean="0">
                <a:effectLst/>
                <a:latin typeface="Avenir Roman"/>
                <a:ea typeface="Avenir Roman"/>
                <a:cs typeface="Avenir Roman"/>
                <a:sym typeface="Avenir Roman"/>
              </a:rPr>
              <a:t>Hiện</a:t>
            </a:r>
            <a:r>
              <a:rPr lang="en-US" sz="2400" dirty="0" smtClean="0">
                <a:effectLst/>
                <a:latin typeface="Avenir Roman"/>
                <a:ea typeface="Avenir Roman"/>
                <a:cs typeface="Avenir Roman"/>
                <a:sym typeface="Avenir Roman"/>
              </a:rPr>
              <a:t> nay </a:t>
            </a:r>
            <a:r>
              <a:rPr lang="en-US" sz="2400" dirty="0" err="1" smtClean="0">
                <a:effectLst/>
                <a:latin typeface="Avenir Roman"/>
                <a:ea typeface="Avenir Roman"/>
                <a:cs typeface="Avenir Roman"/>
                <a:sym typeface="Avenir Roman"/>
              </a:rPr>
              <a:t>ứng</a:t>
            </a:r>
            <a:r>
              <a:rPr lang="en-US" sz="2400" dirty="0" smtClean="0">
                <a:effectLst/>
                <a:latin typeface="Avenir Roman"/>
                <a:ea typeface="Avenir Roman"/>
                <a:cs typeface="Avenir Roman"/>
                <a:sym typeface="Avenir Roman"/>
              </a:rPr>
              <a:t> dụng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sử dụng </a:t>
            </a:r>
            <a:r>
              <a:rPr lang="en-US" sz="2400" dirty="0" err="1" smtClean="0">
                <a:effectLst/>
                <a:latin typeface="Avenir Roman"/>
                <a:ea typeface="Avenir Roman"/>
                <a:cs typeface="Avenir Roman"/>
                <a:sym typeface="Avenir Roman"/>
              </a:rPr>
              <a:t>rộng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rãi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2.0 </a:t>
            </a:r>
            <a:r>
              <a:rPr lang="en-US" sz="2400" dirty="0" err="1" smtClean="0">
                <a:effectLst/>
                <a:latin typeface="Avenir Roman"/>
                <a:ea typeface="Avenir Roman"/>
                <a:cs typeface="Avenir Roman"/>
                <a:sym typeface="Avenir Roman"/>
              </a:rPr>
              <a:t>chính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sử dụng </a:t>
            </a:r>
            <a:r>
              <a:rPr lang="en-US" sz="2400" dirty="0" err="1" smtClean="0">
                <a:effectLst/>
                <a:latin typeface="Avenir Roman"/>
                <a:ea typeface="Avenir Roman"/>
                <a:cs typeface="Avenir Roman"/>
                <a:sym typeface="Avenir Roman"/>
              </a:rPr>
              <a:t>nền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tảng</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sẵn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từ</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Ethereum</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mua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ICO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góp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cổ</a:t>
            </a:r>
            <a:r>
              <a:rPr lang="en-US" sz="2400" dirty="0" smtClean="0">
                <a:effectLst/>
                <a:latin typeface="Avenir Roman"/>
                <a:ea typeface="Avenir Roman"/>
                <a:cs typeface="Avenir Roman"/>
                <a:sym typeface="Avenir Roman"/>
              </a:rPr>
              <a:t> phần </a:t>
            </a:r>
            <a:r>
              <a:rPr lang="en-US" sz="2400" dirty="0" err="1" smtClean="0">
                <a:effectLst/>
                <a:latin typeface="Avenir Roman"/>
                <a:ea typeface="Avenir Roman"/>
                <a:cs typeface="Avenir Roman"/>
                <a:sym typeface="Avenir Roman"/>
              </a:rPr>
              <a:t>theo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hình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ảo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Ethereum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đang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chứng</a:t>
            </a:r>
            <a:r>
              <a:rPr lang="en-US" sz="2400" dirty="0" smtClean="0">
                <a:effectLst/>
                <a:latin typeface="Avenir Roman"/>
                <a:ea typeface="Avenir Roman"/>
                <a:cs typeface="Avenir Roman"/>
                <a:sym typeface="Avenir Roman"/>
              </a:rPr>
              <a:t> minh </a:t>
            </a:r>
            <a:r>
              <a:rPr lang="en-US" sz="2400" dirty="0" err="1" smtClean="0">
                <a:effectLst/>
                <a:latin typeface="Avenir Roman"/>
                <a:ea typeface="Avenir Roman"/>
                <a:cs typeface="Avenir Roman"/>
                <a:sym typeface="Avenir Roman"/>
              </a:rPr>
              <a:t>vị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sớm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vượt</a:t>
            </a:r>
            <a:r>
              <a:rPr lang="en-US" sz="2400" dirty="0" smtClean="0">
                <a:effectLst/>
                <a:latin typeface="Avenir Roman"/>
                <a:ea typeface="Avenir Roman"/>
                <a:cs typeface="Avenir Roman"/>
                <a:sym typeface="Avenir Roman"/>
              </a:rPr>
              <a:t> qua </a:t>
            </a:r>
            <a:r>
              <a:rPr lang="en-US" sz="2400" dirty="0" err="1" smtClean="0">
                <a:effectLst/>
                <a:latin typeface="Avenir Roman"/>
                <a:ea typeface="Avenir Roman"/>
                <a:cs typeface="Avenir Roman"/>
                <a:sym typeface="Avenir Roman"/>
              </a:rPr>
              <a:t>nền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tảng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nhiệm</a:t>
            </a:r>
            <a:r>
              <a:rPr lang="en-US" sz="2400" dirty="0" smtClean="0">
                <a:effectLst/>
                <a:latin typeface="Avenir Roman"/>
                <a:ea typeface="Avenir Roman"/>
                <a:cs typeface="Avenir Roman"/>
                <a:sym typeface="Avenir Roman"/>
              </a:rPr>
              <a:t> Bitcoin.</a:t>
            </a:r>
            <a:endParaRPr lang="en-US"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2351969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b="1" dirty="0" err="1" smtClean="0">
                <a:effectLst/>
                <a:latin typeface="Avenir Roman"/>
                <a:ea typeface="Avenir Roman"/>
                <a:cs typeface="Avenir Roman"/>
                <a:sym typeface="Avenir Roman"/>
              </a:rPr>
              <a:t>Blockchain</a:t>
            </a:r>
            <a:r>
              <a:rPr lang="en-US" sz="2400" b="1" dirty="0" smtClean="0">
                <a:effectLst/>
                <a:latin typeface="Avenir Roman"/>
                <a:ea typeface="Avenir Roman"/>
                <a:cs typeface="Avenir Roman"/>
                <a:sym typeface="Avenir Roman"/>
              </a:rPr>
              <a:t> 3.0 – </a:t>
            </a:r>
            <a:r>
              <a:rPr lang="en-US" sz="2400" b="1" dirty="0" err="1" smtClean="0">
                <a:effectLst/>
                <a:latin typeface="Avenir Roman"/>
                <a:ea typeface="Avenir Roman"/>
                <a:cs typeface="Avenir Roman"/>
                <a:sym typeface="Avenir Roman"/>
              </a:rPr>
              <a:t>Thiết</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kế</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và</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Giám</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sát</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hoạt</a:t>
            </a:r>
            <a:r>
              <a:rPr lang="en-US" sz="2400" b="1" dirty="0" smtClean="0">
                <a:effectLst/>
                <a:latin typeface="Avenir Roman"/>
                <a:ea typeface="Avenir Roman"/>
                <a:cs typeface="Avenir Roman"/>
                <a:sym typeface="Avenir Roman"/>
              </a:rPr>
              <a:t> </a:t>
            </a:r>
            <a:r>
              <a:rPr lang="en-US" sz="2400" b="1" dirty="0" err="1" smtClean="0">
                <a:effectLst/>
                <a:latin typeface="Avenir Roman"/>
                <a:ea typeface="Avenir Roman"/>
                <a:cs typeface="Avenir Roman"/>
                <a:sym typeface="Avenir Roman"/>
              </a:rPr>
              <a:t>động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Nếu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2 </a:t>
            </a:r>
            <a:r>
              <a:rPr lang="en-US" sz="2400" dirty="0" err="1" smtClean="0">
                <a:effectLst/>
                <a:latin typeface="Avenir Roman"/>
                <a:ea typeface="Avenir Roman"/>
                <a:cs typeface="Avenir Roman"/>
                <a:sym typeface="Avenir Roman"/>
              </a:rPr>
              <a:t>thế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trước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khai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1.0 </a:t>
            </a:r>
            <a:r>
              <a:rPr lang="en-US" sz="2400" dirty="0" err="1" smtClean="0">
                <a:effectLst/>
                <a:latin typeface="Avenir Roman"/>
                <a:ea typeface="Avenir Roman"/>
                <a:cs typeface="Avenir Roman"/>
                <a:sym typeface="Avenir Roman"/>
              </a:rPr>
              <a:t>hỗ</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duy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việc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đổi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số</a:t>
            </a:r>
            <a:r>
              <a:rPr lang="en-US" sz="2400" dirty="0" smtClean="0">
                <a:effectLst/>
                <a:latin typeface="Avenir Roman"/>
                <a:ea typeface="Avenir Roman"/>
                <a:cs typeface="Avenir Roman"/>
                <a:sym typeface="Avenir Roman"/>
              </a:rPr>
              <a:t> qua </a:t>
            </a:r>
            <a:r>
              <a:rPr lang="en-US" sz="2400" dirty="0" err="1" smtClean="0">
                <a:effectLst/>
                <a:latin typeface="Avenir Roman"/>
                <a:ea typeface="Avenir Roman"/>
                <a:cs typeface="Avenir Roman"/>
                <a:sym typeface="Avenir Roman"/>
              </a:rPr>
              <a:t>lại</a:t>
            </a:r>
            <a:r>
              <a:rPr lang="en-US" sz="2400" dirty="0" smtClean="0">
                <a:effectLst/>
                <a:latin typeface="Avenir Roman"/>
                <a:ea typeface="Avenir Roman"/>
                <a:cs typeface="Avenir Roman"/>
                <a:sym typeface="Avenir Roman"/>
              </a:rPr>
              <a:t> an </a:t>
            </a:r>
            <a:r>
              <a:rPr lang="en-US" sz="2400" dirty="0" err="1" smtClean="0">
                <a:effectLst/>
                <a:latin typeface="Avenir Roman"/>
                <a:ea typeface="Avenir Roman"/>
                <a:cs typeface="Avenir Roman"/>
                <a:sym typeface="Avenir Roman"/>
              </a:rPr>
              <a:t>toàn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ẩn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danh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2.0 </a:t>
            </a:r>
            <a:r>
              <a:rPr lang="en-US" sz="2400" dirty="0" err="1" smtClean="0">
                <a:effectLst/>
                <a:latin typeface="Avenir Roman"/>
                <a:ea typeface="Avenir Roman"/>
                <a:cs typeface="Avenir Roman"/>
                <a:sym typeface="Avenir Roman"/>
              </a:rPr>
              <a:t>kế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thừa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đổi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số</a:t>
            </a:r>
            <a:r>
              <a:rPr lang="en-US" sz="2400" dirty="0" smtClean="0">
                <a:effectLst/>
                <a:latin typeface="Avenir Roman"/>
                <a:ea typeface="Avenir Roman"/>
                <a:cs typeface="Avenir Roman"/>
                <a:sym typeface="Avenir Roman"/>
              </a:rPr>
              <a:t> an </a:t>
            </a:r>
            <a:r>
              <a:rPr lang="en-US" sz="2400" dirty="0" err="1" smtClean="0">
                <a:effectLst/>
                <a:latin typeface="Avenir Roman"/>
                <a:ea typeface="Avenir Roman"/>
                <a:cs typeface="Avenir Roman"/>
                <a:sym typeface="Avenir Roman"/>
              </a:rPr>
              <a:t>toàn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hợp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thêm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hợp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minh” </a:t>
            </a:r>
            <a:r>
              <a:rPr lang="en-US" sz="2400" dirty="0" err="1" smtClean="0">
                <a:effectLst/>
                <a:latin typeface="Avenir Roman"/>
                <a:ea typeface="Avenir Roman"/>
                <a:cs typeface="Avenir Roman"/>
                <a:sym typeface="Avenir Roman"/>
              </a:rPr>
              <a:t>tạo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năng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tự</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sử </a:t>
            </a:r>
            <a:r>
              <a:rPr lang="en-US" sz="2400" dirty="0" err="1" smtClean="0">
                <a:effectLst/>
                <a:latin typeface="Avenir Roman"/>
                <a:ea typeface="Avenir Roman"/>
                <a:cs typeface="Avenir Roman"/>
                <a:sym typeface="Avenir Roman"/>
              </a:rPr>
              <a:t>trực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tuyến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nhằm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loại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bỏ</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sự</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tham</a:t>
            </a:r>
            <a:r>
              <a:rPr lang="en-US" sz="2400" dirty="0" smtClean="0">
                <a:effectLst/>
                <a:latin typeface="Avenir Roman"/>
                <a:ea typeface="Avenir Roman"/>
                <a:cs typeface="Avenir Roman"/>
                <a:sym typeface="Avenir Roman"/>
              </a:rPr>
              <a:t> dự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3.0 </a:t>
            </a:r>
            <a:r>
              <a:rPr lang="en-US" sz="2400" dirty="0" err="1" smtClean="0">
                <a:effectLst/>
                <a:latin typeface="Avenir Roman"/>
                <a:ea typeface="Avenir Roman"/>
                <a:cs typeface="Avenir Roman"/>
                <a:sym typeface="Avenir Roman"/>
              </a:rPr>
              <a:t>đã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đem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tiến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những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lĩnh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hội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giáo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dục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phủ</a:t>
            </a:r>
            <a:r>
              <a:rPr lang="en-US" sz="2400" dirty="0" smtClean="0">
                <a:effectLst/>
                <a:latin typeface="Avenir Roman"/>
                <a:ea typeface="Avenir Roman"/>
                <a:cs typeface="Avenir Roman"/>
                <a:sym typeface="Avenir Roman"/>
              </a:rPr>
              <a:t>, y </a:t>
            </a:r>
            <a:r>
              <a:rPr lang="en-US" sz="2400" dirty="0" err="1" smtClean="0">
                <a:effectLst/>
                <a:latin typeface="Avenir Roman"/>
                <a:ea typeface="Avenir Roman"/>
                <a:cs typeface="Avenir Roman"/>
                <a:sym typeface="Avenir Roman"/>
              </a:rPr>
              <a:t>tế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thuật</a:t>
            </a:r>
            <a:r>
              <a:rPr lang="en-US" sz="2400" dirty="0" smtClean="0">
                <a:effectLst/>
                <a:latin typeface="Avenir Roman"/>
                <a:ea typeface="Avenir Roman"/>
                <a:cs typeface="Avenir Roman"/>
                <a:sym typeface="Avenir Roman"/>
              </a:rPr>
              <a:t> …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thừa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niệm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tảng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nhiệm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bổ</a:t>
            </a:r>
            <a:r>
              <a:rPr lang="en-US" sz="2400" dirty="0" smtClean="0">
                <a:effectLst/>
                <a:latin typeface="Avenir Roman"/>
                <a:ea typeface="Avenir Roman"/>
                <a:cs typeface="Avenir Roman"/>
                <a:sym typeface="Avenir Roman"/>
              </a:rPr>
              <a:t> sung </a:t>
            </a:r>
            <a:r>
              <a:rPr lang="en-US" sz="2400" dirty="0" err="1" smtClean="0">
                <a:effectLst/>
                <a:latin typeface="Avenir Roman"/>
                <a:ea typeface="Avenir Roman"/>
                <a:cs typeface="Avenir Roman"/>
                <a:sym typeface="Avenir Roman"/>
              </a:rPr>
              <a:t>khái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niệm</a:t>
            </a:r>
            <a:r>
              <a:rPr lang="en-US" sz="2400" dirty="0" smtClean="0">
                <a:effectLst/>
                <a:latin typeface="Avenir Roman"/>
                <a:ea typeface="Avenir Roman"/>
                <a:cs typeface="Avenir Roman"/>
                <a:sym typeface="Avenir Roman"/>
              </a:rPr>
              <a:t> mới </a:t>
            </a:r>
            <a:r>
              <a:rPr lang="en-US" sz="2400" dirty="0" err="1" smtClean="0">
                <a:effectLst/>
                <a:latin typeface="Avenir Roman"/>
                <a:ea typeface="Avenir Roman"/>
                <a:cs typeface="Avenir Roman"/>
                <a:sym typeface="Avenir Roman"/>
              </a:rPr>
              <a:t>về</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ứng</a:t>
            </a:r>
            <a:r>
              <a:rPr lang="en-US" sz="2400" dirty="0" smtClean="0">
                <a:effectLst/>
                <a:latin typeface="Avenir Roman"/>
                <a:ea typeface="Avenir Roman"/>
                <a:cs typeface="Avenir Roman"/>
                <a:sym typeface="Avenir Roman"/>
              </a:rPr>
              <a:t> dụng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Dapp</a:t>
            </a:r>
            <a:r>
              <a:rPr lang="en-US" sz="2400" dirty="0" smtClean="0">
                <a:effectLst/>
                <a:latin typeface="Avenir Roman"/>
                <a:ea typeface="Avenir Roman"/>
                <a:cs typeface="Avenir Roman"/>
                <a:sym typeface="Avenir Roman"/>
              </a:rPr>
              <a:t>)</a:t>
            </a:r>
          </a:p>
          <a:p>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ứng</a:t>
            </a:r>
            <a:r>
              <a:rPr lang="en-US" sz="2400" dirty="0" smtClean="0">
                <a:effectLst/>
                <a:latin typeface="Avenir Roman"/>
                <a:ea typeface="Avenir Roman"/>
                <a:cs typeface="Avenir Roman"/>
                <a:sym typeface="Avenir Roman"/>
              </a:rPr>
              <a:t> dụng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tán</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mã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phụ</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ngang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hàng</a:t>
            </a:r>
            <a:r>
              <a:rPr lang="en-US" sz="2400" dirty="0" smtClean="0">
                <a:effectLst/>
                <a:latin typeface="Avenir Roman"/>
                <a:ea typeface="Avenir Roman"/>
                <a:cs typeface="Avenir Roman"/>
                <a:sym typeface="Avenir Roman"/>
              </a:rPr>
              <a:t> phi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ứng</a:t>
            </a:r>
            <a:r>
              <a:rPr lang="en-US" sz="2400" dirty="0" smtClean="0">
                <a:effectLst/>
                <a:latin typeface="Avenir Roman"/>
                <a:ea typeface="Avenir Roman"/>
                <a:cs typeface="Avenir Roman"/>
                <a:sym typeface="Avenir Roman"/>
              </a:rPr>
              <a:t> dụng có </a:t>
            </a:r>
            <a:r>
              <a:rPr lang="en-US" sz="2400" dirty="0" err="1" smtClean="0">
                <a:effectLst/>
                <a:latin typeface="Avenir Roman"/>
                <a:ea typeface="Avenir Roman"/>
                <a:cs typeface="Avenir Roman"/>
                <a:sym typeface="Avenir Roman"/>
              </a:rPr>
              <a:t>mã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phụ</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đang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chủ</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có thể có </a:t>
            </a:r>
            <a:r>
              <a:rPr lang="en-US" sz="2400" dirty="0" err="1" smtClean="0">
                <a:effectLst/>
                <a:latin typeface="Avenir Roman"/>
                <a:ea typeface="Avenir Roman"/>
                <a:cs typeface="Avenir Roman"/>
                <a:sym typeface="Avenir Roman"/>
              </a:rPr>
              <a:t>mã</a:t>
            </a:r>
            <a:r>
              <a:rPr lang="en-US" sz="2400" dirty="0" smtClean="0">
                <a:effectLst/>
                <a:latin typeface="Avenir Roman"/>
                <a:ea typeface="Avenir Roman"/>
                <a:cs typeface="Avenir Roman"/>
                <a:sym typeface="Avenir Roman"/>
              </a:rPr>
              <a:t> frontend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diện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người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dùng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ngôn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ứng</a:t>
            </a:r>
            <a:r>
              <a:rPr lang="en-US" sz="2400" dirty="0" smtClean="0">
                <a:effectLst/>
                <a:latin typeface="Avenir Roman"/>
                <a:ea typeface="Avenir Roman"/>
                <a:cs typeface="Avenir Roman"/>
                <a:sym typeface="Avenir Roman"/>
              </a:rPr>
              <a:t> dụng) có thể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hiện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cuộc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gọi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đến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phụ</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nữa</a:t>
            </a:r>
            <a:r>
              <a:rPr lang="en-US" sz="2400" dirty="0" smtClean="0">
                <a:effectLst/>
                <a:latin typeface="Avenir Roman"/>
                <a:ea typeface="Avenir Roman"/>
                <a:cs typeface="Avenir Roman"/>
                <a:sym typeface="Avenir Roman"/>
              </a:rPr>
              <a:t>, frontend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có thể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lưu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bộ</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lưu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trữ</a:t>
            </a:r>
            <a:r>
              <a:rPr lang="en-US" sz="2400" dirty="0" smtClean="0">
                <a:effectLst/>
                <a:latin typeface="Avenir Roman"/>
                <a:ea typeface="Avenir Roman"/>
                <a:cs typeface="Avenir Roman"/>
                <a:sym typeface="Avenir Roman"/>
              </a:rPr>
              <a:t> phi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Swarm </a:t>
            </a:r>
            <a:r>
              <a:rPr lang="en-US" sz="2400" dirty="0" err="1" smtClean="0">
                <a:effectLst/>
                <a:latin typeface="Avenir Roman"/>
                <a:ea typeface="Avenir Roman"/>
                <a:cs typeface="Avenir Roman"/>
                <a:sym typeface="Avenir Roman"/>
              </a:rPr>
              <a:t>hoặc</a:t>
            </a:r>
            <a:r>
              <a:rPr lang="en-US" sz="2400" dirty="0" smtClean="0">
                <a:effectLst/>
                <a:latin typeface="Avenir Roman"/>
                <a:ea typeface="Avenir Roman"/>
                <a:cs typeface="Avenir Roman"/>
                <a:sym typeface="Avenir Roman"/>
              </a:rPr>
              <a:t> IPFS.</a:t>
            </a:r>
          </a:p>
          <a:p>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3.0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khai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chủ</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yếu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vấn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đề</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quan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đến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hội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áp</a:t>
            </a:r>
            <a:r>
              <a:rPr lang="en-US" sz="2400" dirty="0" smtClean="0">
                <a:effectLst/>
                <a:latin typeface="Avenir Roman"/>
                <a:ea typeface="Avenir Roman"/>
                <a:cs typeface="Avenir Roman"/>
                <a:sym typeface="Avenir Roman"/>
              </a:rPr>
              <a:t> dụng </a:t>
            </a:r>
            <a:r>
              <a:rPr lang="en-US" sz="2400" dirty="0" err="1" smtClean="0">
                <a:effectLst/>
                <a:latin typeface="Avenir Roman"/>
                <a:ea typeface="Avenir Roman"/>
                <a:cs typeface="Avenir Roman"/>
                <a:sym typeface="Avenir Roman"/>
              </a:rPr>
              <a:t>những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trình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đang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động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soát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chuyển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đổi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chúng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thành</a:t>
            </a:r>
            <a:r>
              <a:rPr lang="en-US" sz="2400" dirty="0" smtClean="0">
                <a:effectLst/>
                <a:latin typeface="Avenir Roman"/>
                <a:ea typeface="Avenir Roman"/>
                <a:cs typeface="Avenir Roman"/>
                <a:sym typeface="Avenir Roman"/>
              </a:rPr>
              <a:t> phi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chuyển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đổi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mọi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động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từ</a:t>
            </a:r>
            <a:r>
              <a:rPr lang="en-US" sz="2400" dirty="0" smtClean="0">
                <a:effectLst/>
                <a:latin typeface="Avenir Roman"/>
                <a:ea typeface="Avenir Roman"/>
                <a:cs typeface="Avenir Roman"/>
                <a:sym typeface="Avenir Roman"/>
              </a:rPr>
              <a:t> con </a:t>
            </a:r>
            <a:r>
              <a:rPr lang="en-US" sz="2400" dirty="0" err="1" smtClean="0">
                <a:effectLst/>
                <a:latin typeface="Avenir Roman"/>
                <a:ea typeface="Avenir Roman"/>
                <a:cs typeface="Avenir Roman"/>
                <a:sym typeface="Avenir Roman"/>
              </a:rPr>
              <a:t>người</a:t>
            </a:r>
            <a:r>
              <a:rPr lang="en-US" sz="2400" dirty="0" smtClean="0">
                <a:effectLst/>
                <a:latin typeface="Avenir Roman"/>
                <a:ea typeface="Avenir Roman"/>
                <a:cs typeface="Avenir Roman"/>
                <a:sym typeface="Avenir Roman"/>
              </a:rPr>
              <a:t> sang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móc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việc</a:t>
            </a:r>
            <a:r>
              <a:rPr lang="en-US" sz="2400" dirty="0" smtClean="0">
                <a:effectLst/>
                <a:latin typeface="Avenir Roman"/>
                <a:ea typeface="Avenir Roman"/>
                <a:cs typeface="Avenir Roman"/>
                <a:sym typeface="Avenir Roman"/>
              </a:rPr>
              <a:t> – </a:t>
            </a:r>
            <a:r>
              <a:rPr lang="en-US" sz="2400" dirty="0" err="1" smtClean="0">
                <a:effectLst/>
                <a:latin typeface="Avenir Roman"/>
                <a:ea typeface="Avenir Roman"/>
                <a:cs typeface="Avenir Roman"/>
                <a:sym typeface="Avenir Roman"/>
              </a:rPr>
              <a:t>thường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gọi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nghiệp</a:t>
            </a:r>
            <a:r>
              <a:rPr lang="en-US" sz="2400" dirty="0" smtClean="0">
                <a:effectLst/>
                <a:latin typeface="Avenir Roman"/>
                <a:ea typeface="Avenir Roman"/>
                <a:cs typeface="Avenir Roman"/>
                <a:sym typeface="Avenir Roman"/>
              </a:rPr>
              <a:t> 4.0</a:t>
            </a:r>
          </a:p>
        </p:txBody>
      </p:sp>
    </p:spTree>
    <p:extLst>
      <p:ext uri="{BB962C8B-B14F-4D97-AF65-F5344CB8AC3E}">
        <p14:creationId xmlns:p14="http://schemas.microsoft.com/office/powerpoint/2010/main" val="2917202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err="1" smtClean="0">
                <a:effectLst/>
                <a:latin typeface="Avenir Roman"/>
                <a:ea typeface="Avenir Roman"/>
                <a:cs typeface="Avenir Roman"/>
                <a:sym typeface="Avenir Roman"/>
              </a:rPr>
              <a:t>Về</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(hay </a:t>
            </a:r>
            <a:r>
              <a:rPr lang="en-US" sz="2400" dirty="0" err="1" smtClean="0">
                <a:effectLst/>
                <a:latin typeface="Avenir Roman"/>
                <a:ea typeface="Avenir Roman"/>
                <a:cs typeface="Avenir Roman"/>
                <a:sym typeface="Avenir Roman"/>
              </a:rPr>
              <a:t>thuật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đảm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duy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đôi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bộ</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hóa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nhau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ý </a:t>
            </a:r>
            <a:r>
              <a:rPr lang="en-US" sz="2400" dirty="0" err="1" smtClean="0">
                <a:effectLst/>
                <a:latin typeface="Avenir Roman"/>
                <a:ea typeface="Avenir Roman"/>
                <a:cs typeface="Avenir Roman"/>
                <a:sym typeface="Avenir Roman"/>
              </a:rPr>
              <a:t>về</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hợp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pháp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thêm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sự</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a:t>
            </a:r>
          </a:p>
          <a:p>
            <a:r>
              <a:rPr lang="en-US" sz="2400" dirty="0" err="1" smtClean="0">
                <a:effectLst/>
                <a:latin typeface="Avenir Roman"/>
                <a:ea typeface="Avenir Roman"/>
                <a:cs typeface="Avenir Roman"/>
                <a:sym typeface="Avenir Roman"/>
              </a:rPr>
              <a:t>Ví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dụ</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Public (phi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xây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thuộc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quan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ương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quan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trọng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hoạt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động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Chúng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đảm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mọi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người</a:t>
            </a:r>
            <a:r>
              <a:rPr lang="en-US" sz="2400" dirty="0" smtClean="0">
                <a:effectLst/>
                <a:latin typeface="Avenir Roman"/>
                <a:ea typeface="Avenir Roman"/>
                <a:cs typeface="Avenir Roman"/>
                <a:sym typeface="Avenir Roman"/>
              </a:rPr>
              <a:t> sử dụng </a:t>
            </a:r>
            <a:r>
              <a:rPr lang="en-US" sz="2400" dirty="0" err="1" smtClean="0">
                <a:effectLst/>
                <a:latin typeface="Avenir Roman"/>
                <a:ea typeface="Avenir Roman"/>
                <a:cs typeface="Avenir Roman"/>
                <a:sym typeface="Avenir Roman"/>
              </a:rPr>
              <a:t>cùng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Mọi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người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đều</a:t>
            </a:r>
            <a:r>
              <a:rPr lang="en-US" sz="2400" dirty="0" smtClean="0">
                <a:effectLst/>
                <a:latin typeface="Avenir Roman"/>
                <a:ea typeface="Avenir Roman"/>
                <a:cs typeface="Avenir Roman"/>
                <a:sym typeface="Avenir Roman"/>
              </a:rPr>
              <a:t> có thể </a:t>
            </a:r>
            <a:r>
              <a:rPr lang="en-US" sz="2400" dirty="0" err="1" smtClean="0">
                <a:effectLst/>
                <a:latin typeface="Avenir Roman"/>
                <a:ea typeface="Avenir Roman"/>
                <a:cs typeface="Avenir Roman"/>
                <a:sym typeface="Avenir Roman"/>
              </a:rPr>
              <a:t>gửi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những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thêm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do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cần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thiết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tục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tục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kiểm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bởi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Nếu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tốt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nguy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tấn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Chúng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đảm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tắc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đang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tuân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theo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đảm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diễn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đáng</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cậy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nhờ</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vậy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đảm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coin </a:t>
            </a:r>
            <a:r>
              <a:rPr lang="en-US" sz="2400" dirty="0" err="1" smtClean="0">
                <a:effectLst/>
                <a:latin typeface="Avenir Roman"/>
                <a:ea typeface="Avenir Roman"/>
                <a:cs typeface="Avenir Roman"/>
                <a:sym typeface="Avenir Roman"/>
              </a:rPr>
              <a:t>chỉ</a:t>
            </a:r>
            <a:r>
              <a:rPr lang="en-US" sz="2400" dirty="0" smtClean="0">
                <a:effectLst/>
                <a:latin typeface="Avenir Roman"/>
                <a:ea typeface="Avenir Roman"/>
                <a:cs typeface="Avenir Roman"/>
                <a:sym typeface="Avenir Roman"/>
              </a:rPr>
              <a:t> có thể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chi </a:t>
            </a:r>
            <a:r>
              <a:rPr lang="en-US" sz="2400" dirty="0" err="1" smtClean="0">
                <a:effectLst/>
                <a:latin typeface="Avenir Roman"/>
                <a:ea typeface="Avenir Roman"/>
                <a:cs typeface="Avenir Roman"/>
                <a:sym typeface="Avenir Roman"/>
              </a:rPr>
              <a:t>tiêu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lần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a:t>
            </a:r>
          </a:p>
          <a:p>
            <a:r>
              <a:rPr lang="en-US" sz="2400" dirty="0" err="1" smtClean="0">
                <a:effectLst/>
                <a:latin typeface="Avenir Roman"/>
                <a:ea typeface="Avenir Roman"/>
                <a:cs typeface="Avenir Roman"/>
                <a:sym typeface="Avenir Roman"/>
              </a:rPr>
              <a:t>Tuy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Private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Promissed</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sự</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tham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vẫn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cần</a:t>
            </a:r>
            <a:r>
              <a:rPr lang="en-US" sz="2400" dirty="0" smtClean="0">
                <a:effectLst/>
                <a:latin typeface="Avenir Roman"/>
                <a:ea typeface="Avenir Roman"/>
                <a:cs typeface="Avenir Roman"/>
                <a:sym typeface="Avenir Roman"/>
              </a:rPr>
              <a:t> sử dụng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đạt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sự</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lợi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ích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a:t>
            </a:r>
          </a:p>
          <a:p>
            <a:endParaRPr lang="en-US"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3755748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25000"/>
              </a:lnSpc>
              <a:spcBef>
                <a:spcPts val="0"/>
              </a:spcBef>
              <a:spcAft>
                <a:spcPts val="0"/>
              </a:spcAft>
              <a:buClrTx/>
              <a:buSzTx/>
              <a:buFontTx/>
              <a:buNone/>
              <a:tabLst/>
              <a:defRPr/>
            </a:pPr>
            <a:r>
              <a:rPr lang="en-US" sz="2400" b="1" dirty="0" smtClean="0">
                <a:effectLst/>
                <a:latin typeface="Avenir Roman"/>
                <a:ea typeface="Avenir Roman"/>
                <a:cs typeface="Avenir Roman"/>
                <a:sym typeface="Avenir Roman"/>
              </a:rPr>
              <a:t>Proof of Work</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PoW</a:t>
            </a:r>
            <a:r>
              <a:rPr lang="en-US" sz="2400" dirty="0" smtClean="0">
                <a:effectLst/>
                <a:latin typeface="Avenir Roman"/>
                <a:ea typeface="Avenir Roman"/>
                <a:cs typeface="Avenir Roman"/>
                <a:sym typeface="Avenir Roman"/>
              </a:rPr>
              <a:t> - </a:t>
            </a:r>
            <a:r>
              <a:rPr lang="en-US" sz="2400" dirty="0" err="1" smtClean="0">
                <a:effectLst/>
                <a:latin typeface="Avenir Roman"/>
                <a:ea typeface="Avenir Roman"/>
                <a:cs typeface="Avenir Roman"/>
                <a:sym typeface="Avenir Roman"/>
              </a:rPr>
              <a:t>Bằng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việc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PoW</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lần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sử dụng </a:t>
            </a:r>
            <a:r>
              <a:rPr lang="en-US" sz="2400" dirty="0" err="1" smtClean="0">
                <a:effectLst/>
                <a:latin typeface="Avenir Roman"/>
                <a:ea typeface="Avenir Roman"/>
                <a:cs typeface="Avenir Roman"/>
                <a:sym typeface="Avenir Roman"/>
              </a:rPr>
              <a:t>bởi</a:t>
            </a:r>
            <a:r>
              <a:rPr lang="en-US" sz="2400" dirty="0" smtClean="0">
                <a:effectLst/>
                <a:latin typeface="Avenir Roman"/>
                <a:ea typeface="Avenir Roman"/>
                <a:cs typeface="Avenir Roman"/>
                <a:sym typeface="Avenir Roman"/>
              </a:rPr>
              <a:t> Bitcoin. </a:t>
            </a:r>
            <a:r>
              <a:rPr lang="en-US" sz="2400" dirty="0" err="1" smtClean="0">
                <a:effectLst/>
                <a:latin typeface="Avenir Roman"/>
                <a:ea typeface="Avenir Roman"/>
                <a:cs typeface="Avenir Roman"/>
                <a:sym typeface="Avenir Roman"/>
              </a:rPr>
              <a:t>Nhiều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loại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điện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theo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hướng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Bitcoin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áp</a:t>
            </a:r>
            <a:r>
              <a:rPr lang="en-US" sz="2400" dirty="0" smtClean="0">
                <a:effectLst/>
                <a:latin typeface="Avenir Roman"/>
                <a:ea typeface="Avenir Roman"/>
                <a:cs typeface="Avenir Roman"/>
                <a:sym typeface="Avenir Roman"/>
              </a:rPr>
              <a:t> dụng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a:t>
            </a:r>
          </a:p>
          <a:p>
            <a:pPr marL="0" marR="0" indent="0" defTabSz="457200" eaLnBrk="1" fontAlgn="auto" latinLnBrk="0" hangingPunct="1">
              <a:lnSpc>
                <a:spcPct val="125000"/>
              </a:lnSpc>
              <a:spcBef>
                <a:spcPts val="0"/>
              </a:spcBef>
              <a:spcAft>
                <a:spcPts val="0"/>
              </a:spcAft>
              <a:buClrTx/>
              <a:buSzTx/>
              <a:buFontTx/>
              <a:buNone/>
              <a:tabLst/>
              <a:defRPr/>
            </a:pPr>
            <a:r>
              <a:rPr lang="en-US" sz="2400" b="1" dirty="0" smtClean="0">
                <a:effectLst/>
                <a:latin typeface="Avenir Roman"/>
                <a:ea typeface="Avenir Roman"/>
                <a:cs typeface="Avenir Roman"/>
                <a:sym typeface="Avenir Roman"/>
              </a:rPr>
              <a:t>Proof of Stake</a:t>
            </a:r>
            <a:r>
              <a:rPr lang="en-US" sz="2400" dirty="0" smtClean="0">
                <a:effectLst/>
                <a:latin typeface="Avenir Roman"/>
                <a:ea typeface="Avenir Roman"/>
                <a:cs typeface="Avenir Roman"/>
                <a:sym typeface="Avenir Roman"/>
              </a:rPr>
              <a:t> ( </a:t>
            </a:r>
            <a:r>
              <a:rPr lang="en-US" sz="2400" dirty="0" err="1" smtClean="0">
                <a:effectLst/>
                <a:latin typeface="Avenir Roman"/>
                <a:ea typeface="Avenir Roman"/>
                <a:cs typeface="Avenir Roman"/>
                <a:sym typeface="Avenir Roman"/>
              </a:rPr>
              <a:t>PoS</a:t>
            </a:r>
            <a:r>
              <a:rPr lang="en-US" sz="2400" dirty="0" smtClean="0">
                <a:effectLst/>
                <a:latin typeface="Avenir Roman"/>
                <a:ea typeface="Avenir Roman"/>
                <a:cs typeface="Avenir Roman"/>
                <a:sym typeface="Avenir Roman"/>
              </a:rPr>
              <a:t> - </a:t>
            </a:r>
            <a:r>
              <a:rPr lang="en-US" sz="2400" dirty="0" err="1" smtClean="0">
                <a:effectLst/>
                <a:latin typeface="Avenir Roman"/>
                <a:ea typeface="Avenir Roman"/>
                <a:cs typeface="Avenir Roman"/>
                <a:sym typeface="Avenir Roman"/>
              </a:rPr>
              <a:t>Bằng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Cổ</a:t>
            </a:r>
            <a:r>
              <a:rPr lang="en-US" sz="2400" dirty="0" smtClean="0">
                <a:effectLst/>
                <a:latin typeface="Avenir Roman"/>
                <a:ea typeface="Avenir Roman"/>
                <a:cs typeface="Avenir Roman"/>
                <a:sym typeface="Avenir Roman"/>
              </a:rPr>
              <a:t> phần):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phát</a:t>
            </a:r>
            <a:r>
              <a:rPr lang="en-US" sz="2400" dirty="0" smtClean="0">
                <a:effectLst/>
                <a:latin typeface="Avenir Roman"/>
                <a:ea typeface="Avenir Roman"/>
                <a:cs typeface="Avenir Roman"/>
                <a:sym typeface="Avenir Roman"/>
              </a:rPr>
              <a:t> triển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năm</a:t>
            </a:r>
            <a:r>
              <a:rPr lang="en-US" sz="2400" dirty="0" smtClean="0">
                <a:effectLst/>
                <a:latin typeface="Avenir Roman"/>
                <a:ea typeface="Avenir Roman"/>
                <a:cs typeface="Avenir Roman"/>
                <a:sym typeface="Avenir Roman"/>
              </a:rPr>
              <a:t> 2011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giải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pháp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PoW</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Mặc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dù</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PoS</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PoW</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mục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tiêu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nhau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chúng</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số</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biệt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đặc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thù</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đặc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biệt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trình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khối</a:t>
            </a:r>
            <a:r>
              <a:rPr lang="en-US" sz="2400" dirty="0" smtClean="0">
                <a:effectLst/>
                <a:latin typeface="Avenir Roman"/>
                <a:ea typeface="Avenir Roman"/>
                <a:cs typeface="Avenir Roman"/>
                <a:sym typeface="Avenir Roman"/>
              </a:rPr>
              <a:t> mới.</a:t>
            </a:r>
          </a:p>
          <a:p>
            <a:r>
              <a:rPr lang="en-US" sz="2400" b="1" dirty="0" smtClean="0">
                <a:effectLst/>
                <a:latin typeface="Avenir Roman"/>
                <a:ea typeface="Avenir Roman"/>
                <a:cs typeface="Avenir Roman"/>
                <a:sym typeface="Avenir Roman"/>
              </a:rPr>
              <a:t>Delegated Proof-of-Stake</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Uỷ</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Cổ</a:t>
            </a:r>
            <a:r>
              <a:rPr lang="en-US" sz="2400" dirty="0" smtClean="0">
                <a:effectLst/>
                <a:latin typeface="Avenir Roman"/>
                <a:ea typeface="Avenir Roman"/>
                <a:cs typeface="Avenir Roman"/>
                <a:sym typeface="Avenir Roman"/>
              </a:rPr>
              <a:t> phần): </a:t>
            </a:r>
            <a:r>
              <a:rPr lang="en-US" sz="2400" dirty="0" err="1" smtClean="0">
                <a:effectLst/>
                <a:latin typeface="Avenir Roman"/>
                <a:ea typeface="Avenir Roman"/>
                <a:cs typeface="Avenir Roman"/>
                <a:sym typeface="Avenir Roman"/>
              </a:rPr>
              <a:t>Bằng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ủy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cổ</a:t>
            </a:r>
            <a:r>
              <a:rPr lang="en-US" sz="2400" dirty="0" smtClean="0">
                <a:effectLst/>
                <a:latin typeface="Avenir Roman"/>
                <a:ea typeface="Avenir Roman"/>
                <a:cs typeface="Avenir Roman"/>
                <a:sym typeface="Avenir Roman"/>
              </a:rPr>
              <a:t> phần (</a:t>
            </a:r>
            <a:r>
              <a:rPr lang="en-US" sz="2400" dirty="0" err="1" smtClean="0">
                <a:effectLst/>
                <a:latin typeface="Avenir Roman"/>
                <a:ea typeface="Avenir Roman"/>
                <a:cs typeface="Avenir Roman"/>
                <a:sym typeface="Avenir Roman"/>
              </a:rPr>
              <a:t>DPoS</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ý </a:t>
            </a:r>
            <a:r>
              <a:rPr lang="en-US" sz="2400" dirty="0" err="1" smtClean="0">
                <a:effectLst/>
                <a:latin typeface="Avenir Roman"/>
                <a:ea typeface="Avenir Roman"/>
                <a:cs typeface="Avenir Roman"/>
                <a:sym typeface="Avenir Roman"/>
              </a:rPr>
              <a:t>tưởng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Daniel Larimer,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PoS.</a:t>
            </a:r>
            <a:r>
              <a:rPr lang="en-US" sz="2400" dirty="0" smtClean="0">
                <a:effectLst/>
                <a:latin typeface="Avenir Roman"/>
                <a:ea typeface="Avenir Roman"/>
                <a:cs typeface="Avenir Roman"/>
                <a:sym typeface="Avenir Roman"/>
              </a:rPr>
              <a:t> </a:t>
            </a:r>
          </a:p>
          <a:p>
            <a:pPr marL="0" marR="0" indent="0" defTabSz="457200" eaLnBrk="1" fontAlgn="auto" latinLnBrk="0" hangingPunct="1">
              <a:lnSpc>
                <a:spcPct val="125000"/>
              </a:lnSpc>
              <a:spcBef>
                <a:spcPts val="0"/>
              </a:spcBef>
              <a:spcAft>
                <a:spcPts val="0"/>
              </a:spcAft>
              <a:buClrTx/>
              <a:buSzTx/>
              <a:buFontTx/>
              <a:buNone/>
              <a:tabLst/>
              <a:defRPr/>
            </a:pPr>
            <a:r>
              <a:rPr lang="en-US" sz="2400" b="1" dirty="0" smtClean="0">
                <a:effectLst/>
                <a:latin typeface="Avenir Roman"/>
                <a:ea typeface="Avenir Roman"/>
                <a:cs typeface="Avenir Roman"/>
                <a:sym typeface="Avenir Roman"/>
              </a:rPr>
              <a:t>Byzantine Fault Tolerance</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lận</a:t>
            </a:r>
            <a:r>
              <a:rPr lang="en-US" sz="2400" dirty="0" smtClean="0">
                <a:effectLst/>
                <a:latin typeface="Avenir Roman"/>
                <a:ea typeface="Avenir Roman"/>
                <a:cs typeface="Avenir Roman"/>
                <a:sym typeface="Avenir Roman"/>
              </a:rPr>
              <a:t>): </a:t>
            </a:r>
          </a:p>
          <a:p>
            <a:r>
              <a:rPr lang="en-US" sz="2400" dirty="0" smtClean="0">
                <a:effectLst/>
                <a:latin typeface="Avenir Roman"/>
                <a:ea typeface="Avenir Roman"/>
                <a:cs typeface="Avenir Roman"/>
                <a:sym typeface="Avenir Roman"/>
              </a:rPr>
              <a:t>- </a:t>
            </a:r>
            <a:r>
              <a:rPr lang="en-US" sz="2400" b="1" dirty="0" smtClean="0">
                <a:effectLst/>
                <a:latin typeface="Avenir Roman"/>
                <a:ea typeface="Avenir Roman"/>
                <a:cs typeface="Avenir Roman"/>
                <a:sym typeface="Avenir Roman"/>
              </a:rPr>
              <a:t>Practical Byzantine Fault Tolerance</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lận</a:t>
            </a:r>
            <a:r>
              <a:rPr lang="en-US" sz="2400" dirty="0" smtClean="0">
                <a:effectLst/>
                <a:latin typeface="Avenir Roman"/>
                <a:ea typeface="Avenir Roman"/>
                <a:cs typeface="Avenir Roman"/>
                <a:sym typeface="Avenir Roman"/>
              </a:rPr>
              <a:t> /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Byzantine </a:t>
            </a:r>
            <a:r>
              <a:rPr lang="en-US" sz="2400" dirty="0" err="1" smtClean="0">
                <a:effectLst/>
                <a:latin typeface="Avenir Roman"/>
                <a:ea typeface="Avenir Roman"/>
                <a:cs typeface="Avenir Roman"/>
                <a:sym typeface="Avenir Roman"/>
              </a:rPr>
              <a:t>bao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vây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tế</a:t>
            </a:r>
            <a:r>
              <a:rPr lang="en-US" sz="2400" dirty="0" smtClean="0">
                <a:effectLst/>
                <a:latin typeface="Avenir Roman"/>
                <a:ea typeface="Avenir Roman"/>
                <a:cs typeface="Avenir Roman"/>
                <a:sym typeface="Avenir Roman"/>
              </a:rPr>
              <a:t>)</a:t>
            </a:r>
          </a:p>
          <a:p>
            <a:r>
              <a:rPr lang="en-US" sz="2400" dirty="0" smtClean="0">
                <a:effectLst/>
                <a:latin typeface="Avenir Roman"/>
                <a:ea typeface="Avenir Roman"/>
                <a:cs typeface="Avenir Roman"/>
                <a:sym typeface="Avenir Roman"/>
              </a:rPr>
              <a:t>- </a:t>
            </a:r>
            <a:r>
              <a:rPr lang="en-US" sz="2400" b="1" dirty="0" smtClean="0">
                <a:effectLst/>
                <a:latin typeface="Avenir Roman"/>
                <a:ea typeface="Avenir Roman"/>
                <a:cs typeface="Avenir Roman"/>
                <a:sym typeface="Avenir Roman"/>
              </a:rPr>
              <a:t>Federated Byzantine Agreement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Liên</a:t>
            </a:r>
            <a:r>
              <a:rPr lang="en-US" sz="2400" dirty="0" smtClean="0">
                <a:effectLst/>
                <a:latin typeface="Avenir Roman"/>
                <a:ea typeface="Avenir Roman"/>
                <a:cs typeface="Avenir Roman"/>
                <a:sym typeface="Avenir Roman"/>
              </a:rPr>
              <a:t> minh Byzantine </a:t>
            </a:r>
            <a:r>
              <a:rPr lang="en-US" sz="2400" dirty="0" err="1" smtClean="0">
                <a:effectLst/>
                <a:latin typeface="Avenir Roman"/>
                <a:ea typeface="Avenir Roman"/>
                <a:cs typeface="Avenir Roman"/>
                <a:sym typeface="Avenir Roman"/>
              </a:rPr>
              <a:t>cùng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a:t>
            </a:r>
          </a:p>
          <a:p>
            <a:r>
              <a:rPr lang="en-US" sz="2400" dirty="0" smtClean="0">
                <a:effectLst/>
                <a:latin typeface="Avenir Roman"/>
                <a:ea typeface="Avenir Roman"/>
                <a:cs typeface="Avenir Roman"/>
                <a:sym typeface="Avenir Roman"/>
              </a:rPr>
              <a:t>Directed Acyclic Graphs (</a:t>
            </a:r>
            <a:r>
              <a:rPr lang="en-US" sz="2400" dirty="0" err="1" smtClean="0">
                <a:effectLst/>
                <a:latin typeface="Avenir Roman"/>
                <a:ea typeface="Avenir Roman"/>
                <a:cs typeface="Avenir Roman"/>
                <a:sym typeface="Avenir Roman"/>
              </a:rPr>
              <a:t>Thuật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tô</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pô</a:t>
            </a:r>
            <a:r>
              <a:rPr lang="en-US" sz="2400" dirty="0" smtClean="0">
                <a:effectLst/>
                <a:latin typeface="Avenir Roman"/>
                <a:ea typeface="Avenir Roman"/>
                <a:cs typeface="Avenir Roman"/>
                <a:sym typeface="Avenir Roman"/>
              </a:rPr>
              <a:t>):</a:t>
            </a:r>
            <a:endParaRPr lang="en-US" sz="240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3520648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25000"/>
              </a:lnSpc>
              <a:spcBef>
                <a:spcPts val="0"/>
              </a:spcBef>
              <a:spcAft>
                <a:spcPts val="0"/>
              </a:spcAft>
              <a:buClrTx/>
              <a:buSzTx/>
              <a:buFontTx/>
              <a:buNone/>
              <a:tabLst/>
              <a:defRPr/>
            </a:pPr>
            <a:r>
              <a:rPr lang="en-US" sz="2400" b="1" baseline="0" dirty="0" err="1" smtClean="0">
                <a:effectLst/>
                <a:latin typeface="Avenir Roman"/>
                <a:ea typeface="Avenir Roman"/>
                <a:cs typeface="Avenir Roman"/>
                <a:sym typeface="Avenir Roman"/>
              </a:rPr>
              <a:t>Phân</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tán</a:t>
            </a:r>
            <a:endParaRPr lang="en-US" sz="2400" b="1" baseline="0" dirty="0" smtClean="0">
              <a:effectLst/>
              <a:latin typeface="Avenir Roman"/>
              <a:ea typeface="Avenir Roman"/>
              <a:cs typeface="Avenir Roman"/>
              <a:sym typeface="Avenir Roman"/>
            </a:endParaRPr>
          </a:p>
          <a:p>
            <a:pPr marL="0" marR="0" indent="0" defTabSz="457200" eaLnBrk="1" fontAlgn="auto" latinLnBrk="0" hangingPunct="1">
              <a:lnSpc>
                <a:spcPct val="125000"/>
              </a:lnSpc>
              <a:spcBef>
                <a:spcPts val="0"/>
              </a:spcBef>
              <a:spcAft>
                <a:spcPts val="0"/>
              </a:spcAft>
              <a:buClrTx/>
              <a:buSzTx/>
              <a:buFontTx/>
              <a:buNone/>
              <a:tabLst/>
              <a:defRPr/>
            </a:pPr>
            <a:r>
              <a:rPr lang="en-US" sz="2400" b="1" baseline="0" dirty="0" smtClean="0">
                <a:effectLst/>
                <a:latin typeface="Avenir Roman"/>
                <a:ea typeface="Avenir Roman"/>
                <a:cs typeface="Avenir Roman"/>
                <a:sym typeface="Avenir Roman"/>
              </a:rPr>
              <a:t>Minh </a:t>
            </a:r>
            <a:r>
              <a:rPr lang="en-US" sz="2400" b="1" baseline="0" dirty="0" err="1" smtClean="0">
                <a:effectLst/>
                <a:latin typeface="Avenir Roman"/>
                <a:ea typeface="Avenir Roman"/>
                <a:cs typeface="Avenir Roman"/>
                <a:sym typeface="Avenir Roman"/>
              </a:rPr>
              <a:t>bạch</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và</a:t>
            </a:r>
            <a:r>
              <a:rPr lang="en-US" sz="2400" b="1" baseline="0" dirty="0" smtClean="0">
                <a:effectLst/>
                <a:latin typeface="Avenir Roman"/>
                <a:ea typeface="Avenir Roman"/>
                <a:cs typeface="Avenir Roman"/>
                <a:sym typeface="Avenir Roman"/>
              </a:rPr>
              <a:t> tin </a:t>
            </a:r>
            <a:r>
              <a:rPr lang="en-US" sz="2400" b="1" baseline="0" dirty="0" err="1" smtClean="0">
                <a:effectLst/>
                <a:latin typeface="Avenir Roman"/>
                <a:ea typeface="Avenir Roman"/>
                <a:cs typeface="Avenir Roman"/>
                <a:sym typeface="Avenir Roman"/>
              </a:rPr>
              <a:t>tưởng</a:t>
            </a:r>
            <a:endParaRPr lang="en-US" sz="2400" b="1" baseline="0" dirty="0" smtClean="0">
              <a:effectLst/>
              <a:latin typeface="Avenir Roman"/>
              <a:ea typeface="Avenir Roman"/>
              <a:cs typeface="Avenir Roman"/>
              <a:sym typeface="Avenir Roman"/>
            </a:endParaRPr>
          </a:p>
          <a:p>
            <a:pPr marL="0" marR="0" indent="0" defTabSz="457200" eaLnBrk="1" fontAlgn="auto" latinLnBrk="0" hangingPunct="1">
              <a:lnSpc>
                <a:spcPct val="125000"/>
              </a:lnSpc>
              <a:spcBef>
                <a:spcPts val="0"/>
              </a:spcBef>
              <a:spcAft>
                <a:spcPts val="0"/>
              </a:spcAft>
              <a:buClrTx/>
              <a:buSzTx/>
              <a:buFontTx/>
              <a:buNone/>
              <a:tabLst/>
              <a:defRPr/>
            </a:pPr>
            <a:r>
              <a:rPr lang="en-US" sz="2400" b="1" baseline="0" dirty="0" err="1" smtClean="0">
                <a:effectLst/>
                <a:latin typeface="Avenir Roman"/>
                <a:ea typeface="Avenir Roman"/>
                <a:cs typeface="Avenir Roman"/>
                <a:sym typeface="Avenir Roman"/>
              </a:rPr>
              <a:t>Bất</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biến</a:t>
            </a:r>
            <a:endParaRPr lang="en-US" sz="2400" b="1" baseline="0" dirty="0" smtClean="0">
              <a:effectLst/>
              <a:latin typeface="Avenir Roman"/>
              <a:ea typeface="Avenir Roman"/>
              <a:cs typeface="Avenir Roman"/>
              <a:sym typeface="Avenir Roman"/>
            </a:endParaRPr>
          </a:p>
          <a:p>
            <a:pPr marL="0" marR="0" indent="0" defTabSz="457200" eaLnBrk="1" fontAlgn="auto" latinLnBrk="0" hangingPunct="1">
              <a:lnSpc>
                <a:spcPct val="125000"/>
              </a:lnSpc>
              <a:spcBef>
                <a:spcPts val="0"/>
              </a:spcBef>
              <a:spcAft>
                <a:spcPts val="0"/>
              </a:spcAft>
              <a:buClrTx/>
              <a:buSzTx/>
              <a:buFontTx/>
              <a:buNone/>
              <a:tabLst/>
              <a:defRPr/>
            </a:pPr>
            <a:r>
              <a:rPr lang="en-US" sz="2400" b="1" baseline="0" dirty="0" err="1" smtClean="0">
                <a:effectLst/>
                <a:latin typeface="Avenir Roman"/>
                <a:ea typeface="Avenir Roman"/>
                <a:cs typeface="Avenir Roman"/>
                <a:sym typeface="Avenir Roman"/>
              </a:rPr>
              <a:t>Tính</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sẵn</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sàng</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cao</a:t>
            </a:r>
            <a:endParaRPr lang="en-US" sz="2400" b="1" baseline="0" dirty="0" smtClean="0">
              <a:effectLst/>
              <a:latin typeface="Avenir Roman"/>
              <a:ea typeface="Avenir Roman"/>
              <a:cs typeface="Avenir Roman"/>
              <a:sym typeface="Avenir Roman"/>
            </a:endParaRPr>
          </a:p>
          <a:p>
            <a:pPr marL="0" marR="0" indent="0" defTabSz="457200" eaLnBrk="1" fontAlgn="auto" latinLnBrk="0" hangingPunct="1">
              <a:lnSpc>
                <a:spcPct val="125000"/>
              </a:lnSpc>
              <a:spcBef>
                <a:spcPts val="0"/>
              </a:spcBef>
              <a:spcAft>
                <a:spcPts val="0"/>
              </a:spcAft>
              <a:buClrTx/>
              <a:buSzTx/>
              <a:buFontTx/>
              <a:buNone/>
              <a:tabLst/>
              <a:defRPr/>
            </a:pPr>
            <a:r>
              <a:rPr lang="en-US" sz="2400" b="1" baseline="0" dirty="0" err="1" smtClean="0">
                <a:effectLst/>
                <a:latin typeface="Avenir Roman"/>
                <a:ea typeface="Avenir Roman"/>
                <a:cs typeface="Avenir Roman"/>
                <a:sym typeface="Avenir Roman"/>
              </a:rPr>
              <a:t>Độ</a:t>
            </a:r>
            <a:r>
              <a:rPr lang="en-US" sz="2400" b="1" baseline="0" dirty="0" smtClean="0">
                <a:effectLst/>
                <a:latin typeface="Avenir Roman"/>
                <a:ea typeface="Avenir Roman"/>
                <a:cs typeface="Avenir Roman"/>
                <a:sym typeface="Avenir Roman"/>
              </a:rPr>
              <a:t> an </a:t>
            </a:r>
            <a:r>
              <a:rPr lang="en-US" sz="2400" b="1" baseline="0" dirty="0" err="1" smtClean="0">
                <a:effectLst/>
                <a:latin typeface="Avenir Roman"/>
                <a:ea typeface="Avenir Roman"/>
                <a:cs typeface="Avenir Roman"/>
                <a:sym typeface="Avenir Roman"/>
              </a:rPr>
              <a:t>toàn</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cao</a:t>
            </a:r>
            <a:endParaRPr lang="en-US" sz="2400" b="1" baseline="0" dirty="0" smtClean="0">
              <a:effectLst/>
              <a:latin typeface="Avenir Roman"/>
              <a:ea typeface="Avenir Roman"/>
              <a:cs typeface="Avenir Roman"/>
              <a:sym typeface="Avenir Roman"/>
            </a:endParaRPr>
          </a:p>
          <a:p>
            <a:pPr marL="0" marR="0" indent="0" defTabSz="457200" eaLnBrk="1" fontAlgn="auto" latinLnBrk="0" hangingPunct="1">
              <a:lnSpc>
                <a:spcPct val="125000"/>
              </a:lnSpc>
              <a:spcBef>
                <a:spcPts val="0"/>
              </a:spcBef>
              <a:spcAft>
                <a:spcPts val="0"/>
              </a:spcAft>
              <a:buClrTx/>
              <a:buSzTx/>
              <a:buFontTx/>
              <a:buNone/>
              <a:tabLst/>
              <a:defRPr/>
            </a:pPr>
            <a:r>
              <a:rPr lang="en-US" sz="2400" b="1" baseline="0" dirty="0" err="1" smtClean="0">
                <a:effectLst/>
                <a:latin typeface="Avenir Roman"/>
                <a:ea typeface="Avenir Roman"/>
                <a:cs typeface="Avenir Roman"/>
                <a:sym typeface="Avenir Roman"/>
              </a:rPr>
              <a:t>Đơn</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giản</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hóa</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các</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mô</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hình</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hiện</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tại</a:t>
            </a:r>
            <a:endParaRPr lang="en-US" sz="2400" b="1" baseline="0" dirty="0" smtClean="0">
              <a:effectLst/>
              <a:latin typeface="Avenir Roman"/>
              <a:ea typeface="Avenir Roman"/>
              <a:cs typeface="Avenir Roman"/>
              <a:sym typeface="Avenir Roman"/>
            </a:endParaRPr>
          </a:p>
          <a:p>
            <a:pPr marL="0" marR="0" indent="0" defTabSz="457200" eaLnBrk="1" fontAlgn="auto" latinLnBrk="0" hangingPunct="1">
              <a:lnSpc>
                <a:spcPct val="125000"/>
              </a:lnSpc>
              <a:spcBef>
                <a:spcPts val="0"/>
              </a:spcBef>
              <a:spcAft>
                <a:spcPts val="0"/>
              </a:spcAft>
              <a:buClrTx/>
              <a:buSzTx/>
              <a:buFontTx/>
              <a:buNone/>
              <a:tabLst/>
              <a:defRPr/>
            </a:pPr>
            <a:r>
              <a:rPr lang="en-US" sz="2400" b="1" baseline="0" dirty="0" err="1" smtClean="0">
                <a:effectLst/>
                <a:latin typeface="Avenir Roman"/>
                <a:ea typeface="Avenir Roman"/>
                <a:cs typeface="Avenir Roman"/>
                <a:sym typeface="Avenir Roman"/>
              </a:rPr>
              <a:t>Giao</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dịch</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nhanh</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hơn</a:t>
            </a:r>
            <a:endParaRPr lang="en-US" sz="2400" b="1" baseline="0" dirty="0" smtClean="0">
              <a:effectLst/>
              <a:latin typeface="Avenir Roman"/>
              <a:ea typeface="Avenir Roman"/>
              <a:cs typeface="Avenir Roman"/>
              <a:sym typeface="Avenir Roman"/>
            </a:endParaRPr>
          </a:p>
          <a:p>
            <a:pPr marL="0" marR="0" indent="0" defTabSz="457200" eaLnBrk="1" fontAlgn="auto" latinLnBrk="0" hangingPunct="1">
              <a:lnSpc>
                <a:spcPct val="125000"/>
              </a:lnSpc>
              <a:spcBef>
                <a:spcPts val="0"/>
              </a:spcBef>
              <a:spcAft>
                <a:spcPts val="0"/>
              </a:spcAft>
              <a:buClrTx/>
              <a:buSzTx/>
              <a:buFontTx/>
              <a:buNone/>
              <a:tabLst/>
              <a:defRPr/>
            </a:pPr>
            <a:r>
              <a:rPr lang="en-US" sz="2400" b="1" baseline="0" dirty="0" err="1" smtClean="0">
                <a:effectLst/>
                <a:latin typeface="Avenir Roman"/>
                <a:ea typeface="Avenir Roman"/>
                <a:cs typeface="Avenir Roman"/>
                <a:sym typeface="Avenir Roman"/>
              </a:rPr>
              <a:t>Tiết</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kiệm</a:t>
            </a:r>
            <a:r>
              <a:rPr lang="en-US" sz="2400" b="1" baseline="0" dirty="0" smtClean="0">
                <a:effectLst/>
                <a:latin typeface="Avenir Roman"/>
                <a:ea typeface="Avenir Roman"/>
                <a:cs typeface="Avenir Roman"/>
                <a:sym typeface="Avenir Roman"/>
              </a:rPr>
              <a:t> chi </a:t>
            </a:r>
            <a:r>
              <a:rPr lang="en-US" sz="2400" b="1" baseline="0" dirty="0" err="1" smtClean="0">
                <a:effectLst/>
                <a:latin typeface="Avenir Roman"/>
                <a:ea typeface="Avenir Roman"/>
                <a:cs typeface="Avenir Roman"/>
                <a:sym typeface="Avenir Roman"/>
              </a:rPr>
              <a:t>phí</a:t>
            </a:r>
            <a:r>
              <a:rPr lang="en-US" sz="2400" b="1" baseline="0" dirty="0" smtClean="0">
                <a:effectLst/>
                <a:latin typeface="Avenir Roman"/>
                <a:ea typeface="Avenir Roman"/>
                <a:cs typeface="Avenir Roman"/>
                <a:sym typeface="Avenir Roman"/>
              </a:rPr>
              <a:t> </a:t>
            </a:r>
          </a:p>
          <a:p>
            <a:pPr marL="0" marR="0" indent="0" defTabSz="457200" eaLnBrk="1" fontAlgn="auto" latinLnBrk="0" hangingPunct="1">
              <a:lnSpc>
                <a:spcPct val="125000"/>
              </a:lnSpc>
              <a:spcBef>
                <a:spcPts val="0"/>
              </a:spcBef>
              <a:spcAft>
                <a:spcPts val="0"/>
              </a:spcAft>
              <a:buClrTx/>
              <a:buSzTx/>
              <a:buFontTx/>
              <a:buNone/>
              <a:tabLst/>
              <a:defRPr/>
            </a:pPr>
            <a:r>
              <a:rPr lang="en-US" sz="2400" b="1" baseline="0" dirty="0" err="1" smtClean="0">
                <a:effectLst/>
                <a:latin typeface="Avenir Roman"/>
                <a:ea typeface="Avenir Roman"/>
                <a:cs typeface="Avenir Roman"/>
                <a:sym typeface="Avenir Roman"/>
              </a:rPr>
              <a:t>Không</a:t>
            </a:r>
            <a:r>
              <a:rPr lang="en-US" sz="2400" b="1" baseline="0" dirty="0" smtClean="0">
                <a:effectLst/>
                <a:latin typeface="Avenir Roman"/>
                <a:ea typeface="Avenir Roman"/>
                <a:cs typeface="Avenir Roman"/>
                <a:sym typeface="Avenir Roman"/>
              </a:rPr>
              <a:t> thể </a:t>
            </a:r>
            <a:r>
              <a:rPr lang="en-US" sz="2400" b="1" baseline="0" dirty="0" err="1" smtClean="0">
                <a:effectLst/>
                <a:latin typeface="Avenir Roman"/>
                <a:ea typeface="Avenir Roman"/>
                <a:cs typeface="Avenir Roman"/>
                <a:sym typeface="Avenir Roman"/>
              </a:rPr>
              <a:t>làm</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giả</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không</a:t>
            </a:r>
            <a:r>
              <a:rPr lang="en-US" sz="2400" b="1" baseline="0" dirty="0" smtClean="0">
                <a:effectLst/>
                <a:latin typeface="Avenir Roman"/>
                <a:ea typeface="Avenir Roman"/>
                <a:cs typeface="Avenir Roman"/>
                <a:sym typeface="Avenir Roman"/>
              </a:rPr>
              <a:t> thể </a:t>
            </a:r>
            <a:r>
              <a:rPr lang="en-US" sz="2400" b="1" baseline="0" dirty="0" err="1" smtClean="0">
                <a:effectLst/>
                <a:latin typeface="Avenir Roman"/>
                <a:ea typeface="Avenir Roman"/>
                <a:cs typeface="Avenir Roman"/>
                <a:sym typeface="Avenir Roman"/>
              </a:rPr>
              <a:t>phá</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hủy</a:t>
            </a:r>
            <a:endParaRPr lang="en-US" sz="2400" b="1" baseline="0" dirty="0" smtClean="0">
              <a:effectLst/>
              <a:latin typeface="Avenir Roman"/>
              <a:ea typeface="Avenir Roman"/>
              <a:cs typeface="Avenir Roman"/>
              <a:sym typeface="Avenir Roman"/>
            </a:endParaRPr>
          </a:p>
          <a:p>
            <a:pPr marL="0" marR="0" indent="0" defTabSz="457200" eaLnBrk="1" fontAlgn="auto" latinLnBrk="0" hangingPunct="1">
              <a:lnSpc>
                <a:spcPct val="125000"/>
              </a:lnSpc>
              <a:spcBef>
                <a:spcPts val="0"/>
              </a:spcBef>
              <a:spcAft>
                <a:spcPts val="0"/>
              </a:spcAft>
              <a:buClrTx/>
              <a:buSzTx/>
              <a:buFontTx/>
              <a:buNone/>
              <a:tabLst/>
              <a:defRPr/>
            </a:pPr>
            <a:r>
              <a:rPr lang="en-US" sz="2400" b="1" baseline="0" dirty="0" err="1" smtClean="0">
                <a:effectLst/>
                <a:latin typeface="Avenir Roman"/>
                <a:ea typeface="Avenir Roman"/>
                <a:cs typeface="Avenir Roman"/>
                <a:sym typeface="Avenir Roman"/>
              </a:rPr>
              <a:t>Hợp</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đồng</a:t>
            </a:r>
            <a:r>
              <a:rPr lang="en-US" sz="2400" b="1" baseline="0" dirty="0" smtClean="0">
                <a:effectLst/>
                <a:latin typeface="Avenir Roman"/>
                <a:ea typeface="Avenir Roman"/>
                <a:cs typeface="Avenir Roman"/>
                <a:sym typeface="Avenir Roman"/>
              </a:rPr>
              <a:t> </a:t>
            </a:r>
            <a:r>
              <a:rPr lang="en-US" sz="2400" b="1" baseline="0" dirty="0" err="1" smtClean="0">
                <a:effectLst/>
                <a:latin typeface="Avenir Roman"/>
                <a:ea typeface="Avenir Roman"/>
                <a:cs typeface="Avenir Roman"/>
                <a:sym typeface="Avenir Roman"/>
              </a:rPr>
              <a:t>thông</a:t>
            </a:r>
            <a:r>
              <a:rPr lang="en-US" sz="2400" b="1" baseline="0" dirty="0" smtClean="0">
                <a:effectLst/>
                <a:latin typeface="Avenir Roman"/>
                <a:ea typeface="Avenir Roman"/>
                <a:cs typeface="Avenir Roman"/>
                <a:sym typeface="Avenir Roman"/>
              </a:rPr>
              <a:t> minh</a:t>
            </a:r>
          </a:p>
          <a:p>
            <a:pPr marL="0" marR="0" indent="0" defTabSz="457200" eaLnBrk="1" fontAlgn="auto" latinLnBrk="0" hangingPunct="1">
              <a:lnSpc>
                <a:spcPct val="125000"/>
              </a:lnSpc>
              <a:spcBef>
                <a:spcPts val="0"/>
              </a:spcBef>
              <a:spcAft>
                <a:spcPts val="0"/>
              </a:spcAft>
              <a:buClrTx/>
              <a:buSzTx/>
              <a:buFontTx/>
              <a:buNone/>
              <a:tabLst/>
              <a:defRPr/>
            </a:pPr>
            <a:endParaRPr lang="en-US" sz="2400" b="1" baseline="0" dirty="0" smtClean="0">
              <a:effectLst/>
              <a:latin typeface="Avenir Roman"/>
              <a:ea typeface="Avenir Roman"/>
              <a:cs typeface="Avenir Roman"/>
              <a:sym typeface="Avenir Roman"/>
            </a:endParaRPr>
          </a:p>
        </p:txBody>
      </p:sp>
    </p:spTree>
    <p:extLst>
      <p:ext uri="{BB962C8B-B14F-4D97-AF65-F5344CB8AC3E}">
        <p14:creationId xmlns:p14="http://schemas.microsoft.com/office/powerpoint/2010/main" val="8699918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ECE8DA-886E-4F49-90CC-1A5FB8B9BCCF}" type="slidenum">
              <a:rPr lang="en-US" smtClean="0"/>
              <a:t>38</a:t>
            </a:fld>
            <a:endParaRPr lang="en-US"/>
          </a:p>
        </p:txBody>
      </p:sp>
    </p:spTree>
    <p:extLst>
      <p:ext uri="{BB962C8B-B14F-4D97-AF65-F5344CB8AC3E}">
        <p14:creationId xmlns:p14="http://schemas.microsoft.com/office/powerpoint/2010/main" val="1140995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bệnh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theo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dõi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cntt</a:t>
            </a:r>
            <a:r>
              <a:rPr lang="en-US" dirty="0" smtClean="0">
                <a:latin typeface="Arial" panose="020B0604020202020204" pitchFamily="34" charset="0"/>
                <a:cs typeface="Arial" panose="020B0604020202020204" pitchFamily="34" charset="0"/>
              </a:rPr>
              <a:t> y </a:t>
            </a:r>
            <a:r>
              <a:rPr lang="en-US" dirty="0" err="1" smtClean="0">
                <a:latin typeface="Arial" panose="020B0604020202020204" pitchFamily="34" charset="0"/>
                <a:cs typeface="Arial" panose="020B0604020202020204" pitchFamily="34" charset="0"/>
              </a:rPr>
              <a:t>tế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trường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tiêu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chuẩn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ID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bệnh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đến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blockchain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qua API</a:t>
            </a:r>
          </a:p>
          <a:p>
            <a:pPr marL="342900" indent="-342900">
              <a:buAutoNum type="arabicPeriod"/>
            </a:pPr>
            <a:r>
              <a:rPr lang="vi-VN" dirty="0" smtClean="0">
                <a:latin typeface="+mn-lt"/>
                <a:cs typeface="Arial" panose="020B0604020202020204" pitchFamily="34" charset="0"/>
              </a:rPr>
              <a:t>Mỗi giao dịch được lưu trữ trên blockchain, chứa ID công khai (không thể nhận dạng) của bệnh nhân</a:t>
            </a:r>
            <a:r>
              <a:rPr lang="en-US" dirty="0" smtClean="0">
                <a:latin typeface="Arial" panose="020B0604020202020204" pitchFamily="34" charset="0"/>
                <a:cs typeface="Arial" panose="020B0604020202020204" pitchFamily="34" charset="0"/>
              </a:rPr>
              <a:t> (</a:t>
            </a:r>
            <a:r>
              <a:rPr lang="vi-VN" dirty="0" smtClean="0">
                <a:latin typeface="+mn-lt"/>
                <a:cs typeface="Arial" panose="020B0604020202020204" pitchFamily="34" charset="0"/>
              </a:rPr>
              <a:t>Hợp đồng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minh</a:t>
            </a:r>
            <a:r>
              <a:rPr lang="vi-VN" dirty="0" smtClean="0">
                <a:latin typeface="+mn-lt"/>
                <a:cs typeface="Arial" panose="020B0604020202020204" pitchFamily="34" charset="0"/>
              </a:rPr>
              <a:t> sẽ xử lý các giao dịch được gửi đến</a:t>
            </a:r>
            <a:r>
              <a:rPr lang="en-US" dirty="0" smtClean="0">
                <a:latin typeface="Arial" panose="020B0604020202020204" pitchFamily="34" charset="0"/>
                <a:cs typeface="Arial" panose="020B0604020202020204" pitchFamily="34" charset="0"/>
              </a:rPr>
              <a:t>)</a:t>
            </a:r>
          </a:p>
          <a:p>
            <a:pPr marL="342900" indent="-342900">
              <a:buFont typeface="Arial"/>
              <a:buAutoNum type="arabicPeriod"/>
            </a:pP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tổ</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y </a:t>
            </a:r>
            <a:r>
              <a:rPr lang="en-US" dirty="0" err="1" smtClean="0">
                <a:latin typeface="Arial" panose="020B0604020202020204" pitchFamily="34" charset="0"/>
                <a:cs typeface="Arial" panose="020B0604020202020204" pitchFamily="34" charset="0"/>
              </a:rPr>
              <a:t>tế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gửi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những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yêu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họ</a:t>
            </a:r>
            <a:r>
              <a:rPr lang="en-US" dirty="0" smtClean="0">
                <a:latin typeface="Arial" panose="020B0604020202020204" pitchFamily="34" charset="0"/>
                <a:cs typeface="Arial" panose="020B0604020202020204" pitchFamily="34" charset="0"/>
              </a:rPr>
              <a:t> qua API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xem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tin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bệnh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tin </a:t>
            </a:r>
            <a:r>
              <a:rPr lang="en-US" dirty="0" err="1" smtClean="0">
                <a:latin typeface="Arial" panose="020B0604020202020204" pitchFamily="34" charset="0"/>
                <a:cs typeface="Arial" panose="020B0604020202020204" pitchFamily="34" charset="0"/>
              </a:rPr>
              <a:t>bệnh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Tuổi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bệnh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xem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a:t>
            </a:r>
          </a:p>
          <a:p>
            <a:pPr marL="342900" indent="-342900">
              <a:buFont typeface="Arial"/>
              <a:buAutoNum type="arabicPeriod"/>
            </a:pP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tin </a:t>
            </a:r>
            <a:r>
              <a:rPr lang="en-US" dirty="0" err="1" smtClean="0">
                <a:latin typeface="Arial" panose="020B0604020202020204" pitchFamily="34" charset="0"/>
                <a:cs typeface="Arial" panose="020B0604020202020204" pitchFamily="34" charset="0"/>
              </a:rPr>
              <a:t>nhận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bệnh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cần</a:t>
            </a:r>
            <a:r>
              <a:rPr lang="en-US" dirty="0" smtClean="0">
                <a:latin typeface="Arial" panose="020B0604020202020204" pitchFamily="34" charset="0"/>
                <a:cs typeface="Arial" panose="020B0604020202020204" pitchFamily="34" charset="0"/>
              </a:rPr>
              <a:t> private key (private key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bệnh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danh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họ</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blockchain</a:t>
            </a:r>
            <a:r>
              <a:rPr lang="en-US" dirty="0" smtClean="0">
                <a:latin typeface="Arial" panose="020B0604020202020204" pitchFamily="34" charset="0"/>
                <a:cs typeface="Arial" panose="020B0604020202020204" pitchFamily="34" charset="0"/>
              </a:rPr>
              <a:t>). private key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chia </a:t>
            </a:r>
            <a:r>
              <a:rPr lang="en-US" dirty="0" err="1" smtClean="0">
                <a:latin typeface="Arial" panose="020B0604020202020204" pitchFamily="34" charset="0"/>
                <a:cs typeface="Arial" panose="020B0604020202020204" pitchFamily="34" charset="0"/>
              </a:rPr>
              <a:t>sẻ</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tổ</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y </a:t>
            </a:r>
            <a:r>
              <a:rPr lang="en-US" dirty="0" err="1" smtClean="0">
                <a:latin typeface="Arial" panose="020B0604020202020204" pitchFamily="34" charset="0"/>
                <a:cs typeface="Arial" panose="020B0604020202020204" pitchFamily="34" charset="0"/>
              </a:rPr>
              <a:t>tế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key </a:t>
            </a:r>
            <a:r>
              <a:rPr lang="en-US" dirty="0" err="1" smtClean="0">
                <a:latin typeface="Arial" panose="020B0604020202020204" pitchFamily="34" charset="0"/>
                <a:cs typeface="Arial" panose="020B0604020202020204" pitchFamily="34" charset="0"/>
              </a:rPr>
              <a:t>này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tổ</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tin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bệnh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nhân</a:t>
            </a:r>
            <a:endParaRPr lang="en-US"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7CECE8DA-886E-4F49-90CC-1A5FB8B9BCCF}" type="slidenum">
              <a:rPr lang="en-US" smtClean="0"/>
              <a:t>39</a:t>
            </a:fld>
            <a:endParaRPr lang="en-US"/>
          </a:p>
        </p:txBody>
      </p:sp>
    </p:spTree>
    <p:extLst>
      <p:ext uri="{BB962C8B-B14F-4D97-AF65-F5344CB8AC3E}">
        <p14:creationId xmlns:p14="http://schemas.microsoft.com/office/powerpoint/2010/main" val="6676252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6310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ECE8DA-886E-4F49-90CC-1A5FB8B9BCCF}" type="slidenum">
              <a:rPr lang="en-US" smtClean="0"/>
              <a:t>42</a:t>
            </a:fld>
            <a:endParaRPr lang="en-US"/>
          </a:p>
        </p:txBody>
      </p:sp>
    </p:spTree>
    <p:extLst>
      <p:ext uri="{BB962C8B-B14F-4D97-AF65-F5344CB8AC3E}">
        <p14:creationId xmlns:p14="http://schemas.microsoft.com/office/powerpoint/2010/main" val="14721004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Bổ</a:t>
            </a:r>
            <a:r>
              <a:rPr lang="en-US" baseline="0" dirty="0" smtClean="0"/>
              <a:t> sung IPFS?</a:t>
            </a:r>
            <a:endParaRPr lang="en-US" dirty="0"/>
          </a:p>
        </p:txBody>
      </p:sp>
      <p:sp>
        <p:nvSpPr>
          <p:cNvPr id="4" name="Slide Number Placeholder 3"/>
          <p:cNvSpPr>
            <a:spLocks noGrp="1"/>
          </p:cNvSpPr>
          <p:nvPr>
            <p:ph type="sldNum" sz="quarter" idx="10"/>
          </p:nvPr>
        </p:nvSpPr>
        <p:spPr/>
        <p:txBody>
          <a:bodyPr/>
          <a:lstStyle/>
          <a:p>
            <a:fld id="{7CECE8DA-886E-4F49-90CC-1A5FB8B9BCCF}" type="slidenum">
              <a:rPr lang="en-US" smtClean="0"/>
              <a:t>50</a:t>
            </a:fld>
            <a:endParaRPr lang="en-US"/>
          </a:p>
        </p:txBody>
      </p:sp>
    </p:spTree>
    <p:extLst>
      <p:ext uri="{BB962C8B-B14F-4D97-AF65-F5344CB8AC3E}">
        <p14:creationId xmlns:p14="http://schemas.microsoft.com/office/powerpoint/2010/main" val="3000062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25000"/>
              </a:lnSpc>
              <a:spcBef>
                <a:spcPts val="0"/>
              </a:spcBef>
              <a:spcAft>
                <a:spcPts val="0"/>
              </a:spcAft>
              <a:buClrTx/>
              <a:buSzTx/>
              <a:buFontTx/>
              <a:buNone/>
              <a:tabLst/>
              <a:defRPr/>
            </a:pPr>
            <a:r>
              <a:rPr lang="en-US" sz="2400" dirty="0" err="1" smtClean="0">
                <a:effectLst/>
                <a:latin typeface="Avenir Roman"/>
                <a:ea typeface="Avenir Roman"/>
                <a:cs typeface="Avenir Roman"/>
                <a:sym typeface="Avenir Roman"/>
              </a:rPr>
              <a:t>Việc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truyền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tải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đòi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hỏi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gian</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xác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tin.</a:t>
            </a:r>
          </a:p>
          <a:p>
            <a:pPr marL="0" marR="0" indent="0" defTabSz="457200" eaLnBrk="1" fontAlgn="auto" latinLnBrk="0" hangingPunct="1">
              <a:lnSpc>
                <a:spcPct val="125000"/>
              </a:lnSpc>
              <a:spcBef>
                <a:spcPts val="0"/>
              </a:spcBef>
              <a:spcAft>
                <a:spcPts val="0"/>
              </a:spcAft>
              <a:buClrTx/>
              <a:buSzTx/>
              <a:buFontTx/>
              <a:buNone/>
              <a:tabLst/>
              <a:defRPr/>
            </a:pP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cấu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từ</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mỗi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gọi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độc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lập</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khả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năng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tin.</a:t>
            </a:r>
          </a:p>
          <a:p>
            <a:pPr marL="0" marR="0" indent="0" defTabSz="457200" eaLnBrk="1" fontAlgn="auto" latinLnBrk="0" hangingPunct="1">
              <a:lnSpc>
                <a:spcPct val="125000"/>
              </a:lnSpc>
              <a:spcBef>
                <a:spcPts val="0"/>
              </a:spcBef>
              <a:spcAft>
                <a:spcPts val="0"/>
              </a:spcAft>
              <a:buClrTx/>
              <a:buSzTx/>
              <a:buFontTx/>
              <a:buNone/>
              <a:tabLst/>
              <a:defRPr/>
            </a:pP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thể </a:t>
            </a:r>
            <a:r>
              <a:rPr lang="en-US" sz="2400" dirty="0" err="1" smtClean="0">
                <a:effectLst/>
                <a:latin typeface="Avenir Roman"/>
                <a:ea typeface="Avenir Roman"/>
                <a:cs typeface="Avenir Roman"/>
                <a:sym typeface="Avenir Roman"/>
              </a:rPr>
              <a:t>bị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đổi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chỉ</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bổ</a:t>
            </a:r>
            <a:r>
              <a:rPr lang="en-US" sz="2400" dirty="0" smtClean="0">
                <a:effectLst/>
                <a:latin typeface="Avenir Roman"/>
                <a:ea typeface="Avenir Roman"/>
                <a:cs typeface="Avenir Roman"/>
                <a:sym typeface="Avenir Roman"/>
              </a:rPr>
              <a:t> sung </a:t>
            </a:r>
            <a:r>
              <a:rPr lang="en-US" sz="2400" dirty="0" err="1" smtClean="0">
                <a:effectLst/>
                <a:latin typeface="Avenir Roman"/>
                <a:ea typeface="Avenir Roman"/>
                <a:cs typeface="Avenir Roman"/>
                <a:sym typeface="Avenir Roman"/>
              </a:rPr>
              <a:t>thêm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sự</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Đây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khả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năng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sự</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đánh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cắp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sửa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đổi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Ngay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phần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sụp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những</a:t>
            </a:r>
            <a:r>
              <a:rPr lang="en-US" sz="2400" dirty="0" smtClean="0">
                <a:effectLst/>
                <a:latin typeface="Avenir Roman"/>
                <a:ea typeface="Avenir Roman"/>
                <a:cs typeface="Avenir Roman"/>
                <a:sym typeface="Avenir Roman"/>
              </a:rPr>
              <a:t> Node </a:t>
            </a:r>
            <a:r>
              <a:rPr lang="en-US" sz="2400" dirty="0" err="1" smtClean="0">
                <a:effectLst/>
                <a:latin typeface="Avenir Roman"/>
                <a:ea typeface="Avenir Roman"/>
                <a:cs typeface="Avenir Roman"/>
                <a:sym typeface="Avenir Roman"/>
              </a:rPr>
              <a:t>khác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tiếp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tục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lưới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tiếp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tục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động</a:t>
            </a:r>
            <a:r>
              <a:rPr lang="en-US" sz="2400" dirty="0" smtClean="0">
                <a:effectLst/>
                <a:latin typeface="Avenir Roman"/>
                <a:ea typeface="Avenir Roman"/>
                <a:cs typeface="Avenir Roman"/>
                <a:sym typeface="Avenir Roman"/>
              </a:rPr>
              <a:t>. </a:t>
            </a:r>
            <a:endParaRPr lang="en-US" dirty="0"/>
          </a:p>
        </p:txBody>
      </p:sp>
    </p:spTree>
    <p:extLst>
      <p:ext uri="{BB962C8B-B14F-4D97-AF65-F5344CB8AC3E}">
        <p14:creationId xmlns:p14="http://schemas.microsoft.com/office/powerpoint/2010/main" val="36657996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0" name="Google Shape;181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1554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ECE8DA-886E-4F49-90CC-1A5FB8B9BCCF}" type="slidenum">
              <a:rPr lang="en-US" smtClean="0"/>
              <a:t>53</a:t>
            </a:fld>
            <a:endParaRPr lang="en-US"/>
          </a:p>
        </p:txBody>
      </p:sp>
    </p:spTree>
    <p:extLst>
      <p:ext uri="{BB962C8B-B14F-4D97-AF65-F5344CB8AC3E}">
        <p14:creationId xmlns:p14="http://schemas.microsoft.com/office/powerpoint/2010/main" val="41506912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8D2766-C49B-4C1A-9FEE-6F146754B02B}" type="slidenum">
              <a:rPr lang="en-US" smtClean="0"/>
              <a:t>56</a:t>
            </a:fld>
            <a:endParaRPr lang="en-US"/>
          </a:p>
        </p:txBody>
      </p:sp>
    </p:spTree>
    <p:extLst>
      <p:ext uri="{BB962C8B-B14F-4D97-AF65-F5344CB8AC3E}">
        <p14:creationId xmlns:p14="http://schemas.microsoft.com/office/powerpoint/2010/main" val="22509169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2" name="Google Shape;1912;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3" name="Google Shape;1913;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extLst>
      <p:ext uri="{BB962C8B-B14F-4D97-AF65-F5344CB8AC3E}">
        <p14:creationId xmlns:p14="http://schemas.microsoft.com/office/powerpoint/2010/main" val="3489472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2400" b="1" dirty="0" smtClean="0"/>
              <a:t>Mật mã học</a:t>
            </a:r>
            <a:r>
              <a:rPr lang="vi-VN" sz="2400" dirty="0" smtClean="0"/>
              <a:t>: để đảm bảo tính minh bạch, toàn vẹn và riêng tư thì công nghệ Blockchain đã sử dụng public key và hàm hash function.</a:t>
            </a:r>
          </a:p>
          <a:p>
            <a:r>
              <a:rPr lang="vi-VN" sz="2400" b="1" dirty="0" smtClean="0"/>
              <a:t>Mạng ngang hàng</a:t>
            </a:r>
            <a:r>
              <a:rPr lang="vi-VN" sz="2400" dirty="0" smtClean="0"/>
              <a:t>: Mỗi một nút trong mạng được xem như một client và cũng là server để lưu trữ bản sao ứng dụng.</a:t>
            </a:r>
          </a:p>
          <a:p>
            <a:r>
              <a:rPr lang="vi-VN" sz="2400" b="1" dirty="0" smtClean="0"/>
              <a:t>Lý thuyết trò chơi</a:t>
            </a:r>
            <a:r>
              <a:rPr lang="vi-VN" sz="2400" dirty="0" smtClean="0"/>
              <a:t>: Tất cả các nút tham gia vào hệ thống đều phải tuân thủ luật chơi đồng thuận (giao thức PoW, PoS,…) và được thúc đẩy bởi động lực kinh tế.</a:t>
            </a:r>
            <a:endParaRPr lang="en-US" sz="2400" dirty="0" smtClean="0">
              <a:effectLst/>
              <a:latin typeface="Avenir Roman"/>
              <a:ea typeface="Avenir Roman"/>
              <a:cs typeface="Avenir Roman"/>
              <a:sym typeface="Avenir Roman"/>
            </a:endParaRPr>
          </a:p>
          <a:p>
            <a:endParaRPr lang="en-US" dirty="0"/>
          </a:p>
        </p:txBody>
      </p:sp>
    </p:spTree>
    <p:extLst>
      <p:ext uri="{BB962C8B-B14F-4D97-AF65-F5344CB8AC3E}">
        <p14:creationId xmlns:p14="http://schemas.microsoft.com/office/powerpoint/2010/main" val="32195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smtClean="0">
                <a:effectLst/>
                <a:latin typeface="Avenir Roman"/>
                <a:ea typeface="Avenir Roman"/>
                <a:cs typeface="Avenir Roman"/>
                <a:sym typeface="Avenir Roman"/>
              </a:rPr>
              <a:t>Theo </a:t>
            </a:r>
            <a:r>
              <a:rPr lang="en-US" sz="2400" dirty="0" err="1" smtClean="0">
                <a:effectLst/>
                <a:latin typeface="Avenir Roman"/>
                <a:ea typeface="Avenir Roman"/>
                <a:cs typeface="Avenir Roman"/>
                <a:sym typeface="Avenir Roman"/>
              </a:rPr>
              <a:t>góc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nhìn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doanh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nghiệp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quyển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dùng</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ghi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chép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lịch</a:t>
            </a:r>
            <a:r>
              <a:rPr lang="en-US" sz="2400" dirty="0" smtClean="0">
                <a:effectLst/>
                <a:latin typeface="Avenir Roman"/>
                <a:ea typeface="Avenir Roman"/>
                <a:cs typeface="Avenir Roman"/>
                <a:sym typeface="Avenir Roman"/>
              </a:rPr>
              <a:t> sử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giữa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ngang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hàng</a:t>
            </a:r>
            <a:r>
              <a:rPr lang="en-US" sz="2400" dirty="0" smtClean="0">
                <a:effectLst/>
                <a:latin typeface="Avenir Roman"/>
                <a:ea typeface="Avenir Roman"/>
                <a:cs typeface="Avenir Roman"/>
                <a:sym typeface="Avenir Roman"/>
              </a:rPr>
              <a:t>.</a:t>
            </a:r>
          </a:p>
          <a:p>
            <a:r>
              <a:rPr lang="en-US" sz="2400" dirty="0" smtClean="0">
                <a:effectLst/>
                <a:latin typeface="Avenir Roman"/>
                <a:ea typeface="Avenir Roman"/>
                <a:cs typeface="Avenir Roman"/>
                <a:sym typeface="Avenir Roman"/>
              </a:rPr>
              <a:t>Theo </a:t>
            </a:r>
            <a:r>
              <a:rPr lang="en-US" sz="2400" dirty="0" err="1" smtClean="0">
                <a:effectLst/>
                <a:latin typeface="Avenir Roman"/>
                <a:ea typeface="Avenir Roman"/>
                <a:cs typeface="Avenir Roman"/>
                <a:sym typeface="Avenir Roman"/>
              </a:rPr>
              <a:t>góc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nhìn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hội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hiện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tượng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dùng</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thiết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niềm</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giữa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hội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định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trước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ngang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hoặc</a:t>
            </a:r>
            <a:r>
              <a:rPr lang="en-US" sz="2400" dirty="0" smtClean="0">
                <a:effectLst/>
                <a:latin typeface="Avenir Roman"/>
                <a:ea typeface="Avenir Roman"/>
                <a:cs typeface="Avenir Roman"/>
                <a:sym typeface="Avenir Roman"/>
              </a:rPr>
              <a:t> có thể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cấp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sở</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ngang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hàng</a:t>
            </a:r>
            <a:r>
              <a:rPr lang="en-US" sz="2400" dirty="0" smtClean="0">
                <a:effectLst/>
                <a:latin typeface="Avenir Roman"/>
                <a:ea typeface="Avenir Roman"/>
                <a:cs typeface="Avenir Roman"/>
                <a:sym typeface="Avenir Roman"/>
              </a:rPr>
              <a:t>.</a:t>
            </a:r>
          </a:p>
          <a:p>
            <a:r>
              <a:rPr lang="en-US" sz="2400" dirty="0" smtClean="0">
                <a:effectLst/>
                <a:latin typeface="Avenir Roman"/>
                <a:ea typeface="Avenir Roman"/>
                <a:cs typeface="Avenir Roman"/>
                <a:sym typeface="Avenir Roman"/>
              </a:rPr>
              <a:t>Theo </a:t>
            </a:r>
            <a:r>
              <a:rPr lang="en-US" sz="2400" dirty="0" err="1" smtClean="0">
                <a:effectLst/>
                <a:latin typeface="Avenir Roman"/>
                <a:ea typeface="Avenir Roman"/>
                <a:cs typeface="Avenir Roman"/>
                <a:sym typeface="Avenir Roman"/>
              </a:rPr>
              <a:t>góc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nhìn</a:t>
            </a:r>
            <a:r>
              <a:rPr lang="en-US" sz="2400" dirty="0" smtClean="0">
                <a:effectLst/>
                <a:latin typeface="Avenir Roman"/>
                <a:ea typeface="Avenir Roman"/>
                <a:cs typeface="Avenir Roman"/>
                <a:sym typeface="Avenir Roman"/>
              </a:rPr>
              <a:t> kỹ </a:t>
            </a:r>
            <a:r>
              <a:rPr lang="en-US" sz="2400" dirty="0" err="1" smtClean="0">
                <a:effectLst/>
                <a:latin typeface="Avenir Roman"/>
                <a:ea typeface="Avenir Roman"/>
                <a:cs typeface="Avenir Roman"/>
                <a:sym typeface="Avenir Roman"/>
              </a:rPr>
              <a:t>thuật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phương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thức</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lưu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lịch</a:t>
            </a:r>
            <a:r>
              <a:rPr lang="en-US" sz="2400" dirty="0" smtClean="0">
                <a:effectLst/>
                <a:latin typeface="Avenir Roman"/>
                <a:ea typeface="Avenir Roman"/>
                <a:cs typeface="Avenir Roman"/>
                <a:sym typeface="Avenir Roman"/>
              </a:rPr>
              <a:t> sử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dịch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biến</a:t>
            </a:r>
            <a:r>
              <a:rPr lang="en-US" sz="2400" dirty="0" smtClean="0">
                <a:effectLst/>
                <a:latin typeface="Avenir Roman"/>
                <a:ea typeface="Avenir Roman"/>
                <a:cs typeface="Avenir Roman"/>
                <a:sym typeface="Avenir Roman"/>
              </a:rPr>
              <a:t>.</a:t>
            </a:r>
          </a:p>
          <a:p>
            <a:r>
              <a:rPr lang="en-US" sz="2400" dirty="0" smtClean="0">
                <a:effectLst/>
                <a:latin typeface="Avenir Roman"/>
                <a:ea typeface="Avenir Roman"/>
                <a:cs typeface="Avenir Roman"/>
                <a:sym typeface="Avenir Roman"/>
              </a:rPr>
              <a:t>Theo </a:t>
            </a:r>
            <a:r>
              <a:rPr lang="en-US" sz="2400" dirty="0" err="1" smtClean="0">
                <a:effectLst/>
                <a:latin typeface="Avenir Roman"/>
                <a:ea typeface="Avenir Roman"/>
                <a:cs typeface="Avenir Roman"/>
                <a:sym typeface="Avenir Roman"/>
              </a:rPr>
              <a:t>góc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nhìn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sở</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dữ</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liệu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ngang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hàng</a:t>
            </a:r>
            <a:r>
              <a:rPr lang="en-US" sz="2400" dirty="0" smtClean="0">
                <a:effectLst/>
                <a:latin typeface="Avenir Roman"/>
                <a:ea typeface="Avenir Roman"/>
                <a:cs typeface="Avenir Roman"/>
                <a:sym typeface="Avenir Roman"/>
              </a:rPr>
              <a:t> (peer-to-peer),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Node ở </a:t>
            </a:r>
            <a:r>
              <a:rPr lang="en-US" sz="2400" dirty="0" err="1" smtClean="0">
                <a:effectLst/>
                <a:latin typeface="Avenir Roman"/>
                <a:ea typeface="Avenir Roman"/>
                <a:cs typeface="Avenir Roman"/>
                <a:sym typeface="Avenir Roman"/>
              </a:rPr>
              <a:t>cùng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cấp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bậc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nhau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cần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phải</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tưởng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lẫn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nhau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nhờ</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nữa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mọi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người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tham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đều</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sao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bộ</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a:t>
            </a:r>
          </a:p>
          <a:p>
            <a:endParaRPr lang="en-US" dirty="0"/>
          </a:p>
        </p:txBody>
      </p:sp>
    </p:spTree>
    <p:extLst>
      <p:ext uri="{BB962C8B-B14F-4D97-AF65-F5344CB8AC3E}">
        <p14:creationId xmlns:p14="http://schemas.microsoft.com/office/powerpoint/2010/main" val="3885669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err="1" smtClean="0">
                <a:effectLst/>
                <a:latin typeface="Avenir Roman"/>
                <a:ea typeface="Avenir Roman"/>
                <a:cs typeface="Avenir Roman"/>
                <a:sym typeface="Avenir Roman"/>
              </a:rPr>
              <a:t>Mọi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phục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vụ</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bắt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nguồn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từ</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vậy</a:t>
            </a:r>
            <a:r>
              <a:rPr lang="en-US" sz="2400" dirty="0" smtClean="0">
                <a:effectLst/>
                <a:latin typeface="Avenir Roman"/>
                <a:ea typeface="Avenir Roman"/>
                <a:cs typeface="Avenir Roman"/>
                <a:sym typeface="Avenir Roman"/>
              </a:rPr>
              <a:t>. Ý </a:t>
            </a:r>
            <a:r>
              <a:rPr lang="en-US" sz="2400" dirty="0" err="1" smtClean="0">
                <a:effectLst/>
                <a:latin typeface="Avenir Roman"/>
                <a:ea typeface="Avenir Roman"/>
                <a:cs typeface="Avenir Roman"/>
                <a:sym typeface="Avenir Roman"/>
              </a:rPr>
              <a:t>tưởng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bắt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nguồn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từ</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Byzantine” (Byzantine Generals)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khoa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học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xử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đường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truyền</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cậy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cấp</a:t>
            </a:r>
            <a:r>
              <a:rPr lang="en-US" sz="2400" dirty="0" smtClean="0">
                <a:effectLst/>
                <a:latin typeface="Avenir Roman"/>
                <a:ea typeface="Avenir Roman"/>
                <a:cs typeface="Avenir Roman"/>
                <a:sym typeface="Avenir Roman"/>
              </a:rPr>
              <a:t>.</a:t>
            </a:r>
          </a:p>
          <a:p>
            <a:r>
              <a:rPr lang="en-US" sz="2400" dirty="0" err="1" smtClean="0">
                <a:effectLst/>
                <a:latin typeface="Avenir Roman"/>
                <a:ea typeface="Avenir Roman"/>
                <a:cs typeface="Avenir Roman"/>
                <a:sym typeface="Avenir Roman"/>
              </a:rPr>
              <a:t>Nội</a:t>
            </a:r>
            <a:r>
              <a:rPr lang="en-US" sz="2400" dirty="0" smtClean="0">
                <a:effectLst/>
                <a:latin typeface="Avenir Roman"/>
                <a:ea typeface="Avenir Roman"/>
                <a:cs typeface="Avenir Roman"/>
                <a:sym typeface="Avenir Roman"/>
              </a:rPr>
              <a:t> dung </a:t>
            </a:r>
            <a:r>
              <a:rPr lang="en-US" sz="2400" dirty="0" err="1" smtClean="0">
                <a:effectLst/>
                <a:latin typeface="Avenir Roman"/>
                <a:ea typeface="Avenir Roman"/>
                <a:cs typeface="Avenir Roman"/>
                <a:sym typeface="Avenir Roman"/>
              </a:rPr>
              <a:t>bài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mô</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sau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đạo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quân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chiếm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nằm</a:t>
            </a:r>
            <a:r>
              <a:rPr lang="en-US" sz="2400" dirty="0" smtClean="0">
                <a:effectLst/>
                <a:latin typeface="Avenir Roman"/>
                <a:ea typeface="Avenir Roman"/>
                <a:cs typeface="Avenir Roman"/>
                <a:sym typeface="Avenir Roman"/>
              </a:rPr>
              <a:t> ở </a:t>
            </a:r>
            <a:r>
              <a:rPr lang="en-US" sz="2400" dirty="0" err="1" smtClean="0">
                <a:effectLst/>
                <a:latin typeface="Avenir Roman"/>
                <a:ea typeface="Avenir Roman"/>
                <a:cs typeface="Avenir Roman"/>
                <a:sym typeface="Avenir Roman"/>
              </a:rPr>
              <a:t>nhiều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nhau</a:t>
            </a:r>
            <a:r>
              <a:rPr lang="en-US" sz="2400" dirty="0" smtClean="0">
                <a:effectLst/>
                <a:latin typeface="Avenir Roman"/>
                <a:ea typeface="Avenir Roman"/>
                <a:cs typeface="Avenir Roman"/>
                <a:sym typeface="Avenir Roman"/>
              </a:rPr>
              <a:t>. Để có thể </a:t>
            </a:r>
            <a:r>
              <a:rPr lang="en-US" sz="2400" dirty="0" err="1" smtClean="0">
                <a:effectLst/>
                <a:latin typeface="Avenir Roman"/>
                <a:ea typeface="Avenir Roman"/>
                <a:cs typeface="Avenir Roman"/>
                <a:sym typeface="Avenir Roman"/>
              </a:rPr>
              <a:t>chiến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thắng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chiến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chiếm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đòi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hỏi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phải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cùng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tấn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phải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đều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Chỉ</a:t>
            </a:r>
            <a:r>
              <a:rPr lang="en-US" sz="2400" dirty="0" smtClean="0">
                <a:effectLst/>
                <a:latin typeface="Avenir Roman"/>
                <a:ea typeface="Avenir Roman"/>
                <a:cs typeface="Avenir Roman"/>
                <a:sym typeface="Avenir Roman"/>
              </a:rPr>
              <a:t> có N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muốn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chiếm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M </a:t>
            </a:r>
            <a:r>
              <a:rPr lang="en-US" sz="2400" dirty="0" err="1" smtClean="0">
                <a:effectLst/>
                <a:latin typeface="Avenir Roman"/>
                <a:ea typeface="Avenir Roman"/>
                <a:cs typeface="Avenir Roman"/>
                <a:sym typeface="Avenir Roman"/>
              </a:rPr>
              <a:t>tuớng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bội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Nếu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phản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bội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truyền</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nhóm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tấn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truyền</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nhóm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rút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binh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chắc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chắn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Vậy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sao</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có thể </a:t>
            </a:r>
            <a:r>
              <a:rPr lang="en-US" sz="2400" dirty="0" err="1" smtClean="0">
                <a:effectLst/>
                <a:latin typeface="Avenir Roman"/>
                <a:ea typeface="Avenir Roman"/>
                <a:cs typeface="Avenir Roman"/>
                <a:sym typeface="Avenir Roman"/>
              </a:rPr>
              <a:t>chắc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chắn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thông</a:t>
            </a:r>
            <a:r>
              <a:rPr lang="en-US" sz="2400" dirty="0" smtClean="0">
                <a:effectLst/>
                <a:latin typeface="Avenir Roman"/>
                <a:ea typeface="Avenir Roman"/>
                <a:cs typeface="Avenir Roman"/>
                <a:sym typeface="Avenir Roman"/>
              </a:rPr>
              <a:t> tin minh </a:t>
            </a:r>
            <a:r>
              <a:rPr lang="en-US" sz="2400" dirty="0" err="1" smtClean="0">
                <a:effectLst/>
                <a:latin typeface="Avenir Roman"/>
                <a:ea typeface="Avenir Roman"/>
                <a:cs typeface="Avenir Roman"/>
                <a:sym typeface="Avenir Roman"/>
              </a:rPr>
              <a:t>nhận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đùng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nhau</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cùng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nhau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chiếm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thành</a:t>
            </a:r>
            <a:r>
              <a:rPr lang="en-US" sz="2400" dirty="0" smtClean="0">
                <a:effectLst/>
                <a:latin typeface="Avenir Roman"/>
                <a:ea typeface="Avenir Roman"/>
                <a:cs typeface="Avenir Roman"/>
                <a:sym typeface="Avenir Roman"/>
              </a:rPr>
              <a:t>? </a:t>
            </a:r>
          </a:p>
          <a:p>
            <a:r>
              <a:rPr lang="en-US" sz="2400" dirty="0" err="1" smtClean="0">
                <a:effectLst/>
                <a:latin typeface="Avenir Roman"/>
                <a:ea typeface="Avenir Roman"/>
                <a:cs typeface="Avenir Roman"/>
                <a:sym typeface="Avenir Roman"/>
              </a:rPr>
              <a:t>Vẫn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chưa</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ai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giải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Byzantine. Do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chúng</a:t>
            </a:r>
            <a:r>
              <a:rPr lang="en-US" sz="2400" dirty="0" smtClean="0">
                <a:effectLst/>
                <a:latin typeface="Avenir Roman"/>
                <a:ea typeface="Avenir Roman"/>
                <a:cs typeface="Avenir Roman"/>
                <a:sym typeface="Avenir Roman"/>
              </a:rPr>
              <a:t> ta </a:t>
            </a:r>
            <a:r>
              <a:rPr lang="en-US" sz="2400" dirty="0" err="1" smtClean="0">
                <a:effectLst/>
                <a:latin typeface="Avenir Roman"/>
                <a:ea typeface="Avenir Roman"/>
                <a:cs typeface="Avenir Roman"/>
                <a:sym typeface="Avenir Roman"/>
              </a:rPr>
              <a:t>cần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phải</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xây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lòng</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Ví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dụ</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cần</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thoả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lĩnh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nếu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thoả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trừng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đảm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việc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chiếm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loạt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bởi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có thể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nhau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bắt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buộc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phải</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tưởng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tuyệt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Đây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ý </a:t>
            </a:r>
            <a:r>
              <a:rPr lang="en-US" sz="2400" dirty="0" err="1" smtClean="0">
                <a:effectLst/>
                <a:latin typeface="Avenir Roman"/>
                <a:ea typeface="Avenir Roman"/>
                <a:cs typeface="Avenir Roman"/>
                <a:sym typeface="Avenir Roman"/>
              </a:rPr>
              <a:t>tưởng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mở</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có thể </a:t>
            </a:r>
            <a:r>
              <a:rPr lang="en-US" sz="2400" dirty="0" err="1" smtClean="0">
                <a:effectLst/>
                <a:latin typeface="Avenir Roman"/>
                <a:ea typeface="Avenir Roman"/>
                <a:cs typeface="Avenir Roman"/>
                <a:sym typeface="Avenir Roman"/>
              </a:rPr>
              <a:t>giúp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tưởng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nhau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hơn</a:t>
            </a:r>
            <a:r>
              <a:rPr lang="en-US" sz="2400" dirty="0" smtClean="0">
                <a:effectLst/>
                <a:latin typeface="Avenir Roman"/>
                <a:ea typeface="Avenir Roman"/>
                <a:cs typeface="Avenir Roman"/>
                <a:sym typeface="Avenir Roman"/>
              </a:rPr>
              <a:t>.</a:t>
            </a:r>
          </a:p>
          <a:p>
            <a:r>
              <a:rPr lang="en-US" sz="2400" dirty="0" err="1" smtClean="0">
                <a:effectLst/>
                <a:latin typeface="Avenir Roman"/>
                <a:ea typeface="Avenir Roman"/>
                <a:cs typeface="Avenir Roman"/>
                <a:sym typeface="Avenir Roman"/>
              </a:rPr>
              <a:t>Sau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cuộc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khủng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hoảng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năm</a:t>
            </a:r>
            <a:r>
              <a:rPr lang="en-US" sz="2400" dirty="0" smtClean="0">
                <a:effectLst/>
                <a:latin typeface="Avenir Roman"/>
                <a:ea typeface="Avenir Roman"/>
                <a:cs typeface="Avenir Roman"/>
                <a:sym typeface="Avenir Roman"/>
              </a:rPr>
              <a:t> 2008,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Mỹ</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sụp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khiến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người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đánh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niềm</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đáng</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cậy</a:t>
            </a:r>
            <a:r>
              <a:rPr lang="en-US" sz="2400" dirty="0" smtClean="0">
                <a:effectLst/>
                <a:latin typeface="Avenir Roman"/>
                <a:ea typeface="Avenir Roman"/>
                <a:cs typeface="Avenir Roman"/>
                <a:sym typeface="Avenir Roman"/>
              </a:rPr>
              <a:t>. Ý </a:t>
            </a:r>
            <a:r>
              <a:rPr lang="en-US" sz="2400" dirty="0" err="1" smtClean="0">
                <a:effectLst/>
                <a:latin typeface="Avenir Roman"/>
                <a:ea typeface="Avenir Roman"/>
                <a:cs typeface="Avenir Roman"/>
                <a:sym typeface="Avenir Roman"/>
              </a:rPr>
              <a:t>tưởng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về</a:t>
            </a:r>
            <a:r>
              <a:rPr lang="en-US" sz="2400" dirty="0" smtClean="0">
                <a:effectLst/>
                <a:latin typeface="Avenir Roman"/>
                <a:ea typeface="Avenir Roman"/>
                <a:cs typeface="Avenir Roman"/>
                <a:sym typeface="Avenir Roman"/>
              </a:rPr>
              <a:t> Bitcoin –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cấp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ngang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lần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Satoshi </a:t>
            </a:r>
            <a:r>
              <a:rPr lang="en-US" sz="2400" dirty="0" err="1" smtClean="0">
                <a:effectLst/>
                <a:latin typeface="Avenir Roman"/>
                <a:ea typeface="Avenir Roman"/>
                <a:cs typeface="Avenir Roman"/>
                <a:sym typeface="Avenir Roman"/>
              </a:rPr>
              <a:t>Nakamoto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ứng</a:t>
            </a:r>
            <a:r>
              <a:rPr lang="en-US" sz="2400" dirty="0" smtClean="0">
                <a:effectLst/>
                <a:latin typeface="Avenir Roman"/>
                <a:ea typeface="Avenir Roman"/>
                <a:cs typeface="Avenir Roman"/>
                <a:sym typeface="Avenir Roman"/>
              </a:rPr>
              <a:t> dụng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a:t>
            </a:r>
          </a:p>
          <a:p>
            <a:endParaRPr lang="en-US" dirty="0"/>
          </a:p>
        </p:txBody>
      </p:sp>
    </p:spTree>
    <p:extLst>
      <p:ext uri="{BB962C8B-B14F-4D97-AF65-F5344CB8AC3E}">
        <p14:creationId xmlns:p14="http://schemas.microsoft.com/office/powerpoint/2010/main" val="42733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err="1" smtClean="0">
                <a:effectLst/>
                <a:latin typeface="Avenir Roman"/>
                <a:ea typeface="Avenir Roman"/>
                <a:cs typeface="Avenir Roman"/>
                <a:sym typeface="Avenir Roman"/>
              </a:rPr>
              <a:t>Vẫn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chưa</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ai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giải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Byzantine. Do </a:t>
            </a:r>
            <a:r>
              <a:rPr lang="en-US" sz="2400" dirty="0" err="1" smtClean="0">
                <a:effectLst/>
                <a:latin typeface="Avenir Roman"/>
                <a:ea typeface="Avenir Roman"/>
                <a:cs typeface="Avenir Roman"/>
                <a:sym typeface="Avenir Roman"/>
              </a:rPr>
              <a:t>đó</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chúng</a:t>
            </a:r>
            <a:r>
              <a:rPr lang="en-US" sz="2400" dirty="0" smtClean="0">
                <a:effectLst/>
                <a:latin typeface="Avenir Roman"/>
                <a:ea typeface="Avenir Roman"/>
                <a:cs typeface="Avenir Roman"/>
                <a:sym typeface="Avenir Roman"/>
              </a:rPr>
              <a:t> ta </a:t>
            </a:r>
            <a:r>
              <a:rPr lang="en-US" sz="2400" dirty="0" err="1" smtClean="0">
                <a:effectLst/>
                <a:latin typeface="Avenir Roman"/>
                <a:ea typeface="Avenir Roman"/>
                <a:cs typeface="Avenir Roman"/>
                <a:sym typeface="Avenir Roman"/>
              </a:rPr>
              <a:t>cần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phải</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xây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lòng</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Ví</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dụ</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cần</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thoả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lĩnh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nếu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thoả</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thuận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trừng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đảm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bảo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việc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chiếm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thành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loạt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bởi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có thể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nhau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bắt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buộc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phải</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tưởng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tuyệt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Đây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ý </a:t>
            </a:r>
            <a:r>
              <a:rPr lang="en-US" sz="2400" dirty="0" err="1" smtClean="0">
                <a:effectLst/>
                <a:latin typeface="Avenir Roman"/>
                <a:ea typeface="Avenir Roman"/>
                <a:cs typeface="Avenir Roman"/>
                <a:sym typeface="Avenir Roman"/>
              </a:rPr>
              <a:t>tưởng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mở</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 có thể </a:t>
            </a:r>
            <a:r>
              <a:rPr lang="en-US" sz="2400" dirty="0" err="1" smtClean="0">
                <a:effectLst/>
                <a:latin typeface="Avenir Roman"/>
                <a:ea typeface="Avenir Roman"/>
                <a:cs typeface="Avenir Roman"/>
                <a:sym typeface="Avenir Roman"/>
              </a:rPr>
              <a:t>giúp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tướng</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tưởng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nhau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hơn</a:t>
            </a:r>
            <a:r>
              <a:rPr lang="en-US" sz="2400" dirty="0" smtClean="0">
                <a:effectLst/>
                <a:latin typeface="Avenir Roman"/>
                <a:ea typeface="Avenir Roman"/>
                <a:cs typeface="Avenir Roman"/>
                <a:sym typeface="Avenir Roman"/>
              </a:rPr>
              <a:t>.</a:t>
            </a:r>
          </a:p>
          <a:p>
            <a:r>
              <a:rPr lang="en-US" sz="2400" dirty="0" err="1" smtClean="0">
                <a:effectLst/>
                <a:latin typeface="Avenir Roman"/>
                <a:ea typeface="Avenir Roman"/>
                <a:cs typeface="Avenir Roman"/>
                <a:sym typeface="Avenir Roman"/>
              </a:rPr>
              <a:t>Sau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cuộc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khủng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hoảng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năm</a:t>
            </a:r>
            <a:r>
              <a:rPr lang="en-US" sz="2400" dirty="0" smtClean="0">
                <a:effectLst/>
                <a:latin typeface="Avenir Roman"/>
                <a:ea typeface="Avenir Roman"/>
                <a:cs typeface="Avenir Roman"/>
                <a:sym typeface="Avenir Roman"/>
              </a:rPr>
              <a:t> 2008, </a:t>
            </a:r>
            <a:r>
              <a:rPr lang="en-US" sz="2400" dirty="0" err="1" smtClean="0">
                <a:effectLst/>
                <a:latin typeface="Avenir Roman"/>
                <a:ea typeface="Avenir Roman"/>
                <a:cs typeface="Avenir Roman"/>
                <a:sym typeface="Avenir Roman"/>
              </a:rPr>
              <a:t>hệ</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thống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tài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Mỹ</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sụp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đổ</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toàn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khiến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người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dân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đánh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niềm</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thứ</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đáng</a:t>
            </a:r>
            <a:r>
              <a:rPr lang="en-US" sz="2400" dirty="0" smtClean="0">
                <a:effectLst/>
                <a:latin typeface="Avenir Roman"/>
                <a:ea typeface="Avenir Roman"/>
                <a:cs typeface="Avenir Roman"/>
                <a:sym typeface="Avenir Roman"/>
              </a:rPr>
              <a:t> tin </a:t>
            </a:r>
            <a:r>
              <a:rPr lang="en-US" sz="2400" dirty="0" err="1" smtClean="0">
                <a:effectLst/>
                <a:latin typeface="Avenir Roman"/>
                <a:ea typeface="Avenir Roman"/>
                <a:cs typeface="Avenir Roman"/>
                <a:sym typeface="Avenir Roman"/>
              </a:rPr>
              <a:t>cậy</a:t>
            </a:r>
            <a:r>
              <a:rPr lang="en-US" sz="2400" dirty="0" smtClean="0">
                <a:effectLst/>
                <a:latin typeface="Avenir Roman"/>
                <a:ea typeface="Avenir Roman"/>
                <a:cs typeface="Avenir Roman"/>
                <a:sym typeface="Avenir Roman"/>
              </a:rPr>
              <a:t>. Ý </a:t>
            </a:r>
            <a:r>
              <a:rPr lang="en-US" sz="2400" dirty="0" err="1" smtClean="0">
                <a:effectLst/>
                <a:latin typeface="Avenir Roman"/>
                <a:ea typeface="Avenir Roman"/>
                <a:cs typeface="Avenir Roman"/>
                <a:sym typeface="Avenir Roman"/>
              </a:rPr>
              <a:t>tưởng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về</a:t>
            </a:r>
            <a:r>
              <a:rPr lang="en-US" sz="2400" dirty="0" smtClean="0">
                <a:effectLst/>
                <a:latin typeface="Avenir Roman"/>
                <a:ea typeface="Avenir Roman"/>
                <a:cs typeface="Avenir Roman"/>
                <a:sym typeface="Avenir Roman"/>
              </a:rPr>
              <a:t> Bitcoin –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đồng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tiền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cấp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ngang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mạng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máy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lần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Satoshi </a:t>
            </a:r>
            <a:r>
              <a:rPr lang="en-US" sz="2400" dirty="0" err="1" smtClean="0">
                <a:effectLst/>
                <a:latin typeface="Avenir Roman"/>
                <a:ea typeface="Avenir Roman"/>
                <a:cs typeface="Avenir Roman"/>
                <a:sym typeface="Avenir Roman"/>
              </a:rPr>
              <a:t>Nakamoto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cũng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ứng</a:t>
            </a:r>
            <a:r>
              <a:rPr lang="en-US" sz="2400" dirty="0" smtClean="0">
                <a:effectLst/>
                <a:latin typeface="Avenir Roman"/>
                <a:ea typeface="Avenir Roman"/>
                <a:cs typeface="Avenir Roman"/>
                <a:sym typeface="Avenir Roman"/>
              </a:rPr>
              <a:t> dụng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tiên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Blockchain</a:t>
            </a:r>
            <a:r>
              <a:rPr lang="en-US" sz="2400" dirty="0" smtClean="0">
                <a:effectLst/>
                <a:latin typeface="Avenir Roman"/>
                <a:ea typeface="Avenir Roman"/>
                <a:cs typeface="Avenir Roman"/>
                <a:sym typeface="Avenir Roman"/>
              </a:rPr>
              <a:t>.</a:t>
            </a:r>
          </a:p>
          <a:p>
            <a:endParaRPr lang="en-US" dirty="0"/>
          </a:p>
        </p:txBody>
      </p:sp>
    </p:spTree>
    <p:extLst>
      <p:ext uri="{BB962C8B-B14F-4D97-AF65-F5344CB8AC3E}">
        <p14:creationId xmlns:p14="http://schemas.microsoft.com/office/powerpoint/2010/main" val="454258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chất</a:t>
            </a:r>
            <a:r>
              <a:rPr lang="en-US" sz="2400" dirty="0" smtClean="0">
                <a:effectLst/>
                <a:latin typeface="Avenir Roman"/>
                <a:ea typeface="Avenir Roman"/>
                <a:cs typeface="Avenir Roman"/>
                <a:sym typeface="Avenir Roman"/>
              </a:rPr>
              <a:t> 1: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chạm</a:t>
            </a:r>
            <a:r>
              <a:rPr lang="en-US" sz="2400" dirty="0" smtClean="0">
                <a:effectLst/>
                <a:latin typeface="Avenir Roman"/>
                <a:ea typeface="Avenir Roman"/>
                <a:cs typeface="Avenir Roman"/>
                <a:sym typeface="Avenir Roman"/>
              </a:rPr>
              <a:t>(Collision resistance) </a:t>
            </a:r>
            <a:r>
              <a:rPr lang="en-US" sz="2400" dirty="0" err="1" smtClean="0">
                <a:effectLst/>
                <a:latin typeface="Avenir Roman"/>
                <a:ea typeface="Avenir Roman"/>
                <a:cs typeface="Avenir Roman"/>
                <a:sym typeface="Avenir Roman"/>
              </a:rPr>
              <a:t>Hàm</a:t>
            </a:r>
            <a:r>
              <a:rPr lang="en-US" sz="2400" dirty="0" smtClean="0">
                <a:effectLst/>
                <a:latin typeface="Avenir Roman"/>
                <a:ea typeface="Avenir Roman"/>
                <a:cs typeface="Avenir Roman"/>
                <a:sym typeface="Avenir Roman"/>
              </a:rPr>
              <a:t> hash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gọi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chạm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thể </a:t>
            </a:r>
            <a:r>
              <a:rPr lang="en-US" sz="2400" dirty="0" err="1" smtClean="0">
                <a:effectLst/>
                <a:latin typeface="Avenir Roman"/>
                <a:ea typeface="Avenir Roman"/>
                <a:cs typeface="Avenir Roman"/>
                <a:sym typeface="Avenir Roman"/>
              </a:rPr>
              <a:t>tìm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2 </a:t>
            </a:r>
            <a:r>
              <a:rPr lang="en-US" sz="2400" dirty="0" err="1" smtClean="0">
                <a:effectLst/>
                <a:latin typeface="Avenir Roman"/>
                <a:ea typeface="Avenir Roman"/>
                <a:cs typeface="Avenir Roman"/>
                <a:sym typeface="Avenir Roman"/>
              </a:rPr>
              <a:t>chuỗi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(input) x </a:t>
            </a:r>
            <a:r>
              <a:rPr lang="en-US" sz="2400" dirty="0" err="1" smtClean="0">
                <a:effectLst/>
                <a:latin typeface="Avenir Roman"/>
                <a:ea typeface="Avenir Roman"/>
                <a:cs typeface="Avenir Roman"/>
                <a:sym typeface="Avenir Roman"/>
              </a:rPr>
              <a:t>và</a:t>
            </a:r>
            <a:r>
              <a:rPr lang="en-US" sz="2400" dirty="0" smtClean="0">
                <a:effectLst/>
                <a:latin typeface="Avenir Roman"/>
                <a:ea typeface="Avenir Roman"/>
                <a:cs typeface="Avenir Roman"/>
                <a:sym typeface="Avenir Roman"/>
              </a:rPr>
              <a:t> y </a:t>
            </a:r>
            <a:r>
              <a:rPr lang="en-US" sz="2400" dirty="0" err="1" smtClean="0">
                <a:effectLst/>
                <a:latin typeface="Avenir Roman"/>
                <a:ea typeface="Avenir Roman"/>
                <a:cs typeface="Avenir Roman"/>
                <a:sym typeface="Avenir Roman"/>
              </a:rPr>
              <a:t>khác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nhau</a:t>
            </a:r>
            <a:r>
              <a:rPr lang="en-US" sz="2400" dirty="0" smtClean="0">
                <a:effectLst/>
                <a:latin typeface="Avenir Roman"/>
                <a:ea typeface="Avenir Roman"/>
                <a:cs typeface="Avenir Roman"/>
                <a:sym typeface="Avenir Roman"/>
              </a:rPr>
              <a:t>,(</a:t>
            </a:r>
            <a:r>
              <a:rPr lang="en-US" sz="2400" dirty="0" err="1" smtClean="0">
                <a:effectLst/>
                <a:latin typeface="Avenir Roman"/>
                <a:ea typeface="Avenir Roman"/>
                <a:cs typeface="Avenir Roman"/>
                <a:sym typeface="Avenir Roman"/>
              </a:rPr>
              <a:t>X≠y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nhưng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lại</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giá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trị</a:t>
            </a:r>
            <a:r>
              <a:rPr lang="en-US" sz="2400" dirty="0" smtClean="0">
                <a:effectLst/>
                <a:latin typeface="Avenir Roman"/>
                <a:ea typeface="Avenir Roman"/>
                <a:cs typeface="Avenir Roman"/>
                <a:sym typeface="Avenir Roman"/>
              </a:rPr>
              <a:t> hash </a:t>
            </a:r>
            <a:r>
              <a:rPr lang="en-US" sz="2400" dirty="0" err="1" smtClean="0">
                <a:effectLst/>
                <a:latin typeface="Avenir Roman"/>
                <a:ea typeface="Avenir Roman"/>
                <a:cs typeface="Avenir Roman"/>
                <a:sym typeface="Avenir Roman"/>
              </a:rPr>
              <a:t>bằng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nhau</a:t>
            </a:r>
            <a:r>
              <a:rPr lang="en-US" sz="2400" dirty="0" smtClean="0">
                <a:effectLst/>
                <a:latin typeface="Avenir Roman"/>
                <a:ea typeface="Avenir Roman"/>
                <a:cs typeface="Avenir Roman"/>
                <a:sym typeface="Avenir Roman"/>
              </a:rPr>
              <a:t> H(x) = H(y) </a:t>
            </a:r>
            <a:r>
              <a:rPr lang="en-US" sz="2400" dirty="0" err="1" smtClean="0">
                <a:effectLst/>
                <a:latin typeface="Avenir Roman"/>
                <a:ea typeface="Avenir Roman"/>
                <a:cs typeface="Avenir Roman"/>
                <a:sym typeface="Avenir Roman"/>
              </a:rPr>
              <a:t>Chú</a:t>
            </a:r>
            <a:r>
              <a:rPr lang="en-US" sz="2400" dirty="0" smtClean="0">
                <a:effectLst/>
                <a:latin typeface="Avenir Roman"/>
                <a:ea typeface="Avenir Roman"/>
                <a:cs typeface="Avenir Roman"/>
                <a:sym typeface="Avenir Roman"/>
              </a:rPr>
              <a:t> ý: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tế</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luôn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tồn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tại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chạm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hàm</a:t>
            </a:r>
            <a:r>
              <a:rPr lang="en-US" sz="2400" dirty="0" smtClean="0">
                <a:effectLst/>
                <a:latin typeface="Avenir Roman"/>
                <a:ea typeface="Avenir Roman"/>
                <a:cs typeface="Avenir Roman"/>
                <a:sym typeface="Avenir Roman"/>
              </a:rPr>
              <a:t> hash f: X -&gt; Y </a:t>
            </a:r>
            <a:r>
              <a:rPr lang="en-US" sz="2400" dirty="0" err="1" smtClean="0">
                <a:effectLst/>
                <a:latin typeface="Avenir Roman"/>
                <a:ea typeface="Avenir Roman"/>
                <a:cs typeface="Avenir Roman"/>
                <a:sym typeface="Avenir Roman"/>
              </a:rPr>
              <a:t>thì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nguồn</a:t>
            </a:r>
            <a:r>
              <a:rPr lang="en-US" sz="2400" dirty="0" smtClean="0">
                <a:effectLst/>
                <a:latin typeface="Avenir Roman"/>
                <a:ea typeface="Avenir Roman"/>
                <a:cs typeface="Avenir Roman"/>
                <a:sym typeface="Avenir Roman"/>
              </a:rPr>
              <a:t> X </a:t>
            </a:r>
            <a:r>
              <a:rPr lang="en-US" sz="2400" dirty="0" err="1" smtClean="0">
                <a:effectLst/>
                <a:latin typeface="Avenir Roman"/>
                <a:ea typeface="Avenir Roman"/>
                <a:cs typeface="Avenir Roman"/>
                <a:sym typeface="Avenir Roman"/>
              </a:rPr>
              <a:t>lớn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hơn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tập</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đích</a:t>
            </a:r>
            <a:r>
              <a:rPr lang="en-US" sz="2400" dirty="0" smtClean="0">
                <a:effectLst/>
                <a:latin typeface="Avenir Roman"/>
                <a:ea typeface="Avenir Roman"/>
                <a:cs typeface="Avenir Roman"/>
                <a:sym typeface="Avenir Roman"/>
              </a:rPr>
              <a:t> Y</a:t>
            </a:r>
          </a:p>
          <a:p>
            <a:pPr lvl="0"/>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chất</a:t>
            </a:r>
            <a:r>
              <a:rPr lang="en-US" sz="2400" dirty="0" smtClean="0">
                <a:effectLst/>
                <a:latin typeface="Avenir Roman"/>
                <a:ea typeface="Avenir Roman"/>
                <a:cs typeface="Avenir Roman"/>
                <a:sym typeface="Avenir Roman"/>
              </a:rPr>
              <a:t> 2: </a:t>
            </a:r>
            <a:r>
              <a:rPr lang="en-US" sz="2400" dirty="0" err="1" smtClean="0">
                <a:effectLst/>
                <a:latin typeface="Avenir Roman"/>
                <a:ea typeface="Avenir Roman"/>
                <a:cs typeface="Avenir Roman"/>
                <a:sym typeface="Avenir Roman"/>
              </a:rPr>
              <a:t>Dấu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chiều</a:t>
            </a:r>
            <a:r>
              <a:rPr lang="en-US" sz="2400" dirty="0" smtClean="0">
                <a:effectLst/>
                <a:latin typeface="Avenir Roman"/>
                <a:ea typeface="Avenir Roman"/>
                <a:cs typeface="Avenir Roman"/>
                <a:sym typeface="Avenir Roman"/>
              </a:rPr>
              <a:t>(hiding one-way)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nghĩa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kết </a:t>
            </a:r>
            <a:r>
              <a:rPr lang="en-US" sz="2400" dirty="0" err="1" smtClean="0">
                <a:effectLst/>
                <a:latin typeface="Avenir Roman"/>
                <a:ea typeface="Avenir Roman"/>
                <a:cs typeface="Avenir Roman"/>
                <a:sym typeface="Avenir Roman"/>
              </a:rPr>
              <a:t>quả</a:t>
            </a:r>
            <a:r>
              <a:rPr lang="en-US" sz="2400" dirty="0" smtClean="0">
                <a:effectLst/>
                <a:latin typeface="Avenir Roman"/>
                <a:ea typeface="Avenir Roman"/>
                <a:cs typeface="Avenir Roman"/>
                <a:sym typeface="Avenir Roman"/>
              </a:rPr>
              <a:t> y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hàm</a:t>
            </a:r>
            <a:r>
              <a:rPr lang="en-US" sz="2400" dirty="0" smtClean="0">
                <a:effectLst/>
                <a:latin typeface="Avenir Roman"/>
                <a:ea typeface="Avenir Roman"/>
                <a:cs typeface="Avenir Roman"/>
                <a:sym typeface="Avenir Roman"/>
              </a:rPr>
              <a:t> hash H(x) = y </a:t>
            </a:r>
            <a:r>
              <a:rPr lang="en-US" sz="2400" dirty="0" err="1" smtClean="0">
                <a:effectLst/>
                <a:latin typeface="Avenir Roman"/>
                <a:ea typeface="Avenir Roman"/>
                <a:cs typeface="Avenir Roman"/>
                <a:sym typeface="Avenir Roman"/>
              </a:rPr>
              <a:t>thì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có </a:t>
            </a:r>
            <a:r>
              <a:rPr lang="en-US" sz="2400" dirty="0" err="1" smtClean="0">
                <a:effectLst/>
                <a:latin typeface="Avenir Roman"/>
                <a:ea typeface="Avenir Roman"/>
                <a:cs typeface="Avenir Roman"/>
                <a:sym typeface="Avenir Roman"/>
              </a:rPr>
              <a:t>cách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tìm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x.  </a:t>
            </a:r>
            <a:r>
              <a:rPr lang="en-US" sz="2400" dirty="0" err="1" smtClean="0">
                <a:effectLst/>
                <a:latin typeface="Avenir Roman"/>
                <a:ea typeface="Avenir Roman"/>
                <a:cs typeface="Avenir Roman"/>
                <a:sym typeface="Avenir Roman"/>
              </a:rPr>
              <a:t>Trên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thực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tế</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đạt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chất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này</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hàm</a:t>
            </a:r>
            <a:r>
              <a:rPr lang="en-US" sz="2400" dirty="0" smtClean="0">
                <a:effectLst/>
                <a:latin typeface="Avenir Roman"/>
                <a:ea typeface="Avenir Roman"/>
                <a:cs typeface="Avenir Roman"/>
                <a:sym typeface="Avenir Roman"/>
              </a:rPr>
              <a:t> hash </a:t>
            </a:r>
            <a:r>
              <a:rPr lang="en-US" sz="2400" dirty="0" err="1" smtClean="0">
                <a:effectLst/>
                <a:latin typeface="Avenir Roman"/>
                <a:ea typeface="Avenir Roman"/>
                <a:cs typeface="Avenir Roman"/>
                <a:sym typeface="Avenir Roman"/>
              </a:rPr>
              <a:t>của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biến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x </a:t>
            </a:r>
            <a:r>
              <a:rPr lang="en-US" sz="2400" dirty="0" err="1" smtClean="0">
                <a:effectLst/>
                <a:latin typeface="Avenir Roman"/>
                <a:ea typeface="Avenir Roman"/>
                <a:cs typeface="Avenir Roman"/>
                <a:sym typeface="Avenir Roman"/>
              </a:rPr>
              <a:t>người</a:t>
            </a:r>
            <a:r>
              <a:rPr lang="en-US" sz="2400" dirty="0" smtClean="0">
                <a:effectLst/>
                <a:latin typeface="Avenir Roman"/>
                <a:ea typeface="Avenir Roman"/>
                <a:cs typeface="Avenir Roman"/>
                <a:sym typeface="Avenir Roman"/>
              </a:rPr>
              <a:t> ta </a:t>
            </a:r>
            <a:r>
              <a:rPr lang="en-US" sz="2400" dirty="0" err="1" smtClean="0">
                <a:effectLst/>
                <a:latin typeface="Avenir Roman"/>
                <a:ea typeface="Avenir Roman"/>
                <a:cs typeface="Avenir Roman"/>
                <a:sym typeface="Avenir Roman"/>
              </a:rPr>
              <a:t>sẽ</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thêm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biến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vào</a:t>
            </a:r>
            <a:r>
              <a:rPr lang="en-US" sz="2400" dirty="0" smtClean="0">
                <a:effectLst/>
                <a:latin typeface="Avenir Roman"/>
                <a:ea typeface="Avenir Roman"/>
                <a:cs typeface="Avenir Roman"/>
                <a:sym typeface="Avenir Roman"/>
              </a:rPr>
              <a:t> (secret value) r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chọn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ngẫu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nhiên</a:t>
            </a:r>
            <a:r>
              <a:rPr lang="en-US" sz="2400" dirty="0" smtClean="0">
                <a:effectLst/>
                <a:latin typeface="Avenir Roman"/>
                <a:ea typeface="Avenir Roman"/>
                <a:cs typeface="Avenir Roman"/>
                <a:sym typeface="Avenir Roman"/>
              </a:rPr>
              <a:t> để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đưa</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ra</a:t>
            </a:r>
            <a:r>
              <a:rPr lang="en-US" sz="2400" dirty="0" smtClean="0">
                <a:effectLst/>
                <a:latin typeface="Avenir Roman"/>
                <a:ea typeface="Avenir Roman"/>
                <a:cs typeface="Avenir Roman"/>
                <a:sym typeface="Avenir Roman"/>
              </a:rPr>
              <a:t> H(r||x) </a:t>
            </a:r>
            <a:r>
              <a:rPr lang="en-US" sz="2400" dirty="0" err="1" smtClean="0">
                <a:effectLst/>
                <a:latin typeface="Avenir Roman"/>
                <a:ea typeface="Avenir Roman"/>
                <a:cs typeface="Avenir Roman"/>
                <a:sym typeface="Avenir Roman"/>
              </a:rPr>
              <a:t>thì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thể </a:t>
            </a:r>
            <a:r>
              <a:rPr lang="en-US" sz="2400" dirty="0" err="1" smtClean="0">
                <a:effectLst/>
                <a:latin typeface="Avenir Roman"/>
                <a:ea typeface="Avenir Roman"/>
                <a:cs typeface="Avenir Roman"/>
                <a:sym typeface="Avenir Roman"/>
              </a:rPr>
              <a:t>nào</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tìm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trị</a:t>
            </a:r>
            <a:r>
              <a:rPr lang="en-US" sz="2400" dirty="0" smtClean="0">
                <a:effectLst/>
                <a:latin typeface="Avenir Roman"/>
                <a:ea typeface="Avenir Roman"/>
                <a:cs typeface="Avenir Roman"/>
                <a:sym typeface="Avenir Roman"/>
              </a:rPr>
              <a:t> x.</a:t>
            </a:r>
          </a:p>
          <a:p>
            <a:pPr algn="l" rtl="0" latinLnBrk="1" hangingPunct="0"/>
            <a:r>
              <a:rPr lang="en-US" sz="2400" dirty="0" err="1" smtClean="0">
                <a:effectLst/>
                <a:latin typeface="Avenir Roman"/>
                <a:ea typeface="Avenir Roman"/>
                <a:cs typeface="Avenir Roman"/>
                <a:sym typeface="Avenir Roman"/>
              </a:rPr>
              <a:t>Tính</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chất</a:t>
            </a:r>
            <a:r>
              <a:rPr lang="en-US" sz="2400" dirty="0" smtClean="0">
                <a:effectLst/>
                <a:latin typeface="Avenir Roman"/>
                <a:ea typeface="Avenir Roman"/>
                <a:cs typeface="Avenir Roman"/>
                <a:sym typeface="Avenir Roman"/>
              </a:rPr>
              <a:t> 3: </a:t>
            </a:r>
            <a:r>
              <a:rPr lang="en-US" sz="2400" dirty="0" err="1" smtClean="0">
                <a:effectLst/>
                <a:latin typeface="Avenir Roman"/>
                <a:ea typeface="Avenir Roman"/>
                <a:cs typeface="Avenir Roman"/>
                <a:sym typeface="Avenir Roman"/>
              </a:rPr>
              <a:t>Thân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thiện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Puzzle(puzzle-friendliness)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hàm</a:t>
            </a:r>
            <a:r>
              <a:rPr lang="en-US" sz="2400" dirty="0" smtClean="0">
                <a:effectLst/>
                <a:latin typeface="Avenir Roman"/>
                <a:ea typeface="Avenir Roman"/>
                <a:cs typeface="Avenir Roman"/>
                <a:sym typeface="Avenir Roman"/>
              </a:rPr>
              <a:t> hash H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gọi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thiện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puzzle </a:t>
            </a:r>
            <a:r>
              <a:rPr lang="en-US" sz="2400" dirty="0" err="1" smtClean="0">
                <a:effectLst/>
                <a:latin typeface="Avenir Roman"/>
                <a:ea typeface="Avenir Roman"/>
                <a:cs typeface="Avenir Roman"/>
                <a:sym typeface="Avenir Roman"/>
              </a:rPr>
              <a:t>nếu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mọi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trị</a:t>
            </a:r>
            <a:r>
              <a:rPr lang="en-US" sz="2400" dirty="0" smtClean="0">
                <a:effectLst/>
                <a:latin typeface="Avenir Roman"/>
                <a:ea typeface="Avenir Roman"/>
                <a:cs typeface="Avenir Roman"/>
                <a:sym typeface="Avenir Roman"/>
              </a:rPr>
              <a:t> n-bit </a:t>
            </a:r>
            <a:r>
              <a:rPr lang="en-US" sz="2400" dirty="0" err="1" smtClean="0">
                <a:effectLst/>
                <a:latin typeface="Avenir Roman"/>
                <a:ea typeface="Avenir Roman"/>
                <a:cs typeface="Avenir Roman"/>
                <a:sym typeface="Avenir Roman"/>
              </a:rPr>
              <a:t>đầu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ra</a:t>
            </a:r>
            <a:r>
              <a:rPr lang="en-US" sz="2400" dirty="0" smtClean="0">
                <a:effectLst/>
                <a:latin typeface="Avenir Roman"/>
                <a:ea typeface="Avenir Roman"/>
                <a:cs typeface="Avenir Roman"/>
                <a:sym typeface="Avenir Roman"/>
              </a:rPr>
              <a:t> (output), </a:t>
            </a:r>
            <a:r>
              <a:rPr lang="en-US" sz="2400" dirty="0" err="1" smtClean="0">
                <a:effectLst/>
                <a:latin typeface="Avenir Roman"/>
                <a:ea typeface="Avenir Roman"/>
                <a:cs typeface="Avenir Roman"/>
                <a:sym typeface="Avenir Roman"/>
              </a:rPr>
              <a:t>khi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chọn</a:t>
            </a:r>
            <a:r>
              <a:rPr lang="en-US" sz="2400" dirty="0" smtClean="0">
                <a:effectLst/>
                <a:latin typeface="Avenir Roman"/>
                <a:ea typeface="Avenir Roman"/>
                <a:cs typeface="Avenir Roman"/>
                <a:sym typeface="Avenir Roman"/>
              </a:rPr>
              <a:t> k </a:t>
            </a:r>
            <a:r>
              <a:rPr lang="en-US" sz="2400" dirty="0" err="1" smtClean="0">
                <a:effectLst/>
                <a:latin typeface="Avenir Roman"/>
                <a:ea typeface="Avenir Roman"/>
                <a:cs typeface="Avenir Roman"/>
                <a:sym typeface="Avenir Roman"/>
              </a:rPr>
              <a:t>từ</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phân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phối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với</a:t>
            </a:r>
            <a:r>
              <a:rPr lang="en-US" sz="2400" dirty="0" smtClean="0">
                <a:effectLst/>
                <a:latin typeface="Avenir Roman"/>
                <a:ea typeface="Avenir Roman"/>
                <a:cs typeface="Avenir Roman"/>
                <a:sym typeface="Avenir Roman"/>
              </a:rPr>
              <a:t> min-entropy </a:t>
            </a:r>
            <a:r>
              <a:rPr lang="en-US" sz="2400" dirty="0" err="1" smtClean="0">
                <a:effectLst/>
                <a:latin typeface="Avenir Roman"/>
                <a:ea typeface="Avenir Roman"/>
                <a:cs typeface="Avenir Roman"/>
                <a:sym typeface="Avenir Roman"/>
              </a:rPr>
              <a:t>cao</a:t>
            </a:r>
            <a:r>
              <a:rPr lang="en-US" sz="2400" dirty="0" smtClean="0">
                <a:effectLst/>
                <a:latin typeface="Avenir Roman"/>
                <a:ea typeface="Avenir Roman"/>
                <a:cs typeface="Avenir Roman"/>
                <a:sym typeface="Avenir Roman"/>
              </a:rPr>
              <a:t>(</a:t>
            </a:r>
            <a:r>
              <a:rPr lang="en-US" sz="2400" dirty="0" err="1" smtClean="0">
                <a:effectLst/>
                <a:latin typeface="Avenir Roman"/>
                <a:ea typeface="Avenir Roman"/>
                <a:cs typeface="Avenir Roman"/>
                <a:sym typeface="Avenir Roman"/>
              </a:rPr>
              <a:t>hiểu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là</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một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trị</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ngẫu</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nhiên</a:t>
            </a:r>
            <a:r>
              <a:rPr lang="en-US" sz="2400" dirty="0" smtClean="0">
                <a:effectLst/>
                <a:latin typeface="Avenir Roman"/>
                <a:ea typeface="Avenir Roman"/>
                <a:cs typeface="Avenir Roman"/>
                <a:sym typeface="Avenir Roman"/>
              </a:rPr>
              <a:t>),</a:t>
            </a:r>
            <a:r>
              <a:rPr lang="en-US" sz="2400" dirty="0" err="1" smtClean="0">
                <a:effectLst/>
                <a:latin typeface="Avenir Roman"/>
                <a:ea typeface="Avenir Roman"/>
                <a:cs typeface="Avenir Roman"/>
                <a:sym typeface="Avenir Roman"/>
              </a:rPr>
              <a:t>thì</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không</a:t>
            </a:r>
            <a:r>
              <a:rPr lang="en-US" sz="2400" dirty="0" smtClean="0">
                <a:effectLst/>
                <a:latin typeface="Avenir Roman"/>
                <a:ea typeface="Avenir Roman"/>
                <a:cs typeface="Avenir Roman"/>
                <a:sym typeface="Avenir Roman"/>
              </a:rPr>
              <a:t> thể </a:t>
            </a:r>
            <a:r>
              <a:rPr lang="en-US" sz="2400" dirty="0" err="1" smtClean="0">
                <a:effectLst/>
                <a:latin typeface="Avenir Roman"/>
                <a:ea typeface="Avenir Roman"/>
                <a:cs typeface="Avenir Roman"/>
                <a:sym typeface="Avenir Roman"/>
              </a:rPr>
              <a:t>tìm</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được</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giá</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trị</a:t>
            </a:r>
            <a:r>
              <a:rPr lang="en-US" sz="2400" dirty="0" smtClean="0">
                <a:effectLst/>
                <a:latin typeface="Avenir Roman"/>
                <a:ea typeface="Avenir Roman"/>
                <a:cs typeface="Avenir Roman"/>
                <a:sym typeface="Avenir Roman"/>
              </a:rPr>
              <a:t> x để H(k||x) = y </a:t>
            </a:r>
            <a:r>
              <a:rPr lang="en-US" sz="2400" dirty="0" err="1" smtClean="0">
                <a:effectLst/>
                <a:latin typeface="Avenir Roman"/>
                <a:ea typeface="Avenir Roman"/>
                <a:cs typeface="Avenir Roman"/>
                <a:sym typeface="Avenir Roman"/>
              </a:rPr>
              <a:t>trong</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thời</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gian</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ít</a:t>
            </a:r>
            <a:r>
              <a:rPr lang="en-US" sz="2400" dirty="0" smtClean="0">
                <a:effectLst/>
                <a:latin typeface="Avenir Roman"/>
                <a:ea typeface="Avenir Roman"/>
                <a:cs typeface="Avenir Roman"/>
                <a:sym typeface="Avenir Roman"/>
              </a:rPr>
              <a:t> </a:t>
            </a:r>
            <a:r>
              <a:rPr lang="en-US" sz="2400" dirty="0" err="1" smtClean="0">
                <a:effectLst/>
                <a:latin typeface="Avenir Roman"/>
                <a:ea typeface="Avenir Roman"/>
                <a:cs typeface="Avenir Roman"/>
                <a:sym typeface="Avenir Roman"/>
              </a:rPr>
              <a:t>hơn</a:t>
            </a:r>
            <a:r>
              <a:rPr lang="en-US" sz="2400" dirty="0" smtClean="0">
                <a:effectLst/>
                <a:latin typeface="Avenir Roman"/>
                <a:ea typeface="Avenir Roman"/>
                <a:cs typeface="Avenir Roman"/>
                <a:sym typeface="Avenir Roman"/>
              </a:rPr>
              <a:t> </a:t>
            </a:r>
            <a:r>
              <a:rPr lang="en-US" sz="2400" dirty="0" smtClean="0">
                <a:latin typeface="Avenir Roman"/>
                <a:ea typeface="Avenir Roman"/>
                <a:cs typeface="Avenir Roman"/>
                <a:sym typeface="Avenir Roman"/>
              </a:rPr>
              <a:t>2</a:t>
            </a:r>
            <a:r>
              <a:rPr lang="en-US" sz="2400" baseline="30000" dirty="0" smtClean="0">
                <a:latin typeface="Avenir Roman"/>
                <a:ea typeface="Avenir Roman"/>
                <a:cs typeface="Avenir Roman"/>
                <a:sym typeface="Avenir Roman"/>
              </a:rPr>
              <a:t>n</a:t>
            </a:r>
          </a:p>
          <a:p>
            <a:pPr algn="l" rtl="0" latinLnBrk="1" hangingPunct="0"/>
            <a:endParaRPr kumimoji="0" lang="en-US" sz="2400" b="0" i="0" u="none" strike="noStrike" cap="none" spc="0" normalizeH="0" baseline="30000" dirty="0" smtClean="0">
              <a:ln>
                <a:noFill/>
              </a:ln>
              <a:solidFill>
                <a:srgbClr val="000000"/>
              </a:solidFill>
              <a:effectLst/>
              <a:uFillTx/>
              <a:latin typeface="Avenir Roman"/>
              <a:sym typeface="Avenir Roman"/>
            </a:endParaRPr>
          </a:p>
          <a:p>
            <a:r>
              <a:rPr lang="vi-VN" sz="1200" b="0" i="0" kern="1200" dirty="0" smtClean="0">
                <a:solidFill>
                  <a:schemeClr val="tx1"/>
                </a:solidFill>
                <a:effectLst/>
                <a:latin typeface="+mn-lt"/>
                <a:ea typeface="+mn-ea"/>
                <a:cs typeface="+mn-cs"/>
              </a:rPr>
              <a:t>Cho: một giá trị </a:t>
            </a:r>
            <a:r>
              <a:rPr lang="vi-VN" sz="1200" b="0" i="0" u="none" strike="noStrike" kern="1200" dirty="0" smtClean="0">
                <a:solidFill>
                  <a:schemeClr val="tx1"/>
                </a:solidFill>
                <a:effectLst/>
                <a:latin typeface="+mn-lt"/>
                <a:ea typeface="+mn-ea"/>
                <a:cs typeface="+mn-cs"/>
              </a:rPr>
              <a:t>z</a:t>
            </a:r>
            <a:r>
              <a:rPr lang="vi-VN" sz="1200" b="0" i="0" kern="1200" dirty="0" smtClean="0">
                <a:solidFill>
                  <a:schemeClr val="tx1"/>
                </a:solidFill>
                <a:effectLst/>
                <a:latin typeface="+mn-lt"/>
                <a:ea typeface="+mn-ea"/>
                <a:cs typeface="+mn-cs"/>
              </a:rPr>
              <a:t> và một giá trị được chọn ngẫu nhiên </a:t>
            </a:r>
            <a:r>
              <a:rPr lang="vi-VN" sz="1200" b="0" i="0" u="none" strike="noStrike" kern="1200" dirty="0" smtClean="0">
                <a:solidFill>
                  <a:schemeClr val="tx1"/>
                </a:solidFill>
                <a:effectLst/>
                <a:latin typeface="+mn-lt"/>
                <a:ea typeface="+mn-ea"/>
                <a:cs typeface="+mn-cs"/>
              </a:rPr>
              <a:t>r</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Thì: rất khó tìm được giá trị </a:t>
            </a:r>
            <a:r>
              <a:rPr lang="vi-VN" sz="1200" b="0" i="0" u="none" strike="noStrike" kern="1200" dirty="0" smtClean="0">
                <a:solidFill>
                  <a:schemeClr val="tx1"/>
                </a:solidFill>
                <a:effectLst/>
                <a:latin typeface="+mn-lt"/>
                <a:ea typeface="+mn-ea"/>
                <a:cs typeface="+mn-cs"/>
              </a:rPr>
              <a:t>x</a:t>
            </a:r>
            <a:r>
              <a:rPr lang="vi-VN" sz="1200" b="0" i="0" kern="1200" dirty="0" smtClean="0">
                <a:solidFill>
                  <a:schemeClr val="tx1"/>
                </a:solidFill>
                <a:effectLst/>
                <a:latin typeface="+mn-lt"/>
                <a:ea typeface="+mn-ea"/>
                <a:cs typeface="+mn-cs"/>
              </a:rPr>
              <a:t> để mà </a:t>
            </a:r>
            <a:r>
              <a:rPr lang="vi-VN" sz="1200" b="0" i="0" u="none" strike="noStrike" kern="1200" dirty="0" smtClean="0">
                <a:solidFill>
                  <a:schemeClr val="tx1"/>
                </a:solidFill>
                <a:effectLst/>
                <a:latin typeface="+mn-lt"/>
                <a:ea typeface="+mn-ea"/>
                <a:cs typeface="+mn-cs"/>
              </a:rPr>
              <a:t>H(r||x)=z</a:t>
            </a:r>
            <a:r>
              <a:rPr lang="vi-VN" sz="1200" b="0" i="0" kern="1200" dirty="0" smtClean="0">
                <a:solidFill>
                  <a:schemeClr val="tx1"/>
                </a:solidFill>
                <a:effectLst/>
                <a:latin typeface="+mn-lt"/>
                <a:ea typeface="+mn-ea"/>
                <a:cs typeface="+mn-cs"/>
              </a:rPr>
              <a:t> (khó nhưng mà nó tồn tại và sẽ tìm được)</a:t>
            </a:r>
            <a:endParaRPr kumimoji="0" lang="en-US" sz="2400" b="0" i="0" u="none" strike="noStrike" cap="none" spc="0" normalizeH="0" baseline="30000" dirty="0" smtClean="0">
              <a:ln>
                <a:noFill/>
              </a:ln>
              <a:solidFill>
                <a:srgbClr val="000000"/>
              </a:solidFill>
              <a:effectLst/>
              <a:uFillTx/>
              <a:sym typeface="Helvetica Light"/>
            </a:endParaRPr>
          </a:p>
        </p:txBody>
      </p:sp>
    </p:spTree>
    <p:extLst>
      <p:ext uri="{BB962C8B-B14F-4D97-AF65-F5344CB8AC3E}">
        <p14:creationId xmlns:p14="http://schemas.microsoft.com/office/powerpoint/2010/main" val="2097099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182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0654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4204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37382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0242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9/6/2021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9974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9/6/2021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1854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284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052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Main_Slide">
    <p:spTree>
      <p:nvGrpSpPr>
        <p:cNvPr id="1" name=""/>
        <p:cNvGrpSpPr/>
        <p:nvPr/>
      </p:nvGrpSpPr>
      <p:grpSpPr>
        <a:xfrm>
          <a:off x="0" y="0"/>
          <a:ext cx="0" cy="0"/>
          <a:chOff x="0" y="0"/>
          <a:chExt cx="0" cy="0"/>
        </a:xfrm>
      </p:grpSpPr>
      <p:sp>
        <p:nvSpPr>
          <p:cNvPr id="18" name="Shape 18"/>
          <p:cNvSpPr>
            <a:spLocks noGrp="1"/>
          </p:cNvSpPr>
          <p:nvPr>
            <p:ph type="title"/>
          </p:nvPr>
        </p:nvSpPr>
        <p:spPr>
          <a:xfrm>
            <a:off x="2767244" y="298450"/>
            <a:ext cx="6657514" cy="419101"/>
          </a:xfrm>
          <a:prstGeom prst="rect">
            <a:avLst/>
          </a:prstGeom>
        </p:spPr>
        <p:txBody>
          <a:bodyPr/>
          <a:lstStyle>
            <a:lvl1pPr>
              <a:defRPr sz="2500">
                <a:solidFill>
                  <a:srgbClr val="53585F"/>
                </a:solidFill>
                <a:latin typeface="Roboto Medium"/>
                <a:ea typeface="Roboto Medium"/>
                <a:cs typeface="Roboto Medium"/>
                <a:sym typeface="Roboto Medium"/>
              </a:defRPr>
            </a:lvl1pPr>
          </a:lstStyle>
          <a:p>
            <a:pPr lvl="0">
              <a:defRPr sz="1800">
                <a:solidFill>
                  <a:srgbClr val="000000"/>
                </a:solidFill>
              </a:defRPr>
            </a:pPr>
            <a:r>
              <a:rPr sz="2500">
                <a:solidFill>
                  <a:srgbClr val="53585F"/>
                </a:solidFill>
              </a:rPr>
              <a:t>Title Text</a:t>
            </a:r>
          </a:p>
        </p:txBody>
      </p:sp>
      <p:sp>
        <p:nvSpPr>
          <p:cNvPr id="26" name="Shape 26"/>
          <p:cNvSpPr>
            <a:spLocks noGrp="1"/>
          </p:cNvSpPr>
          <p:nvPr>
            <p:ph type="body" idx="1"/>
          </p:nvPr>
        </p:nvSpPr>
        <p:spPr>
          <a:xfrm>
            <a:off x="3995622" y="827948"/>
            <a:ext cx="4200757" cy="362215"/>
          </a:xfrm>
          <a:prstGeom prst="rect">
            <a:avLst/>
          </a:prstGeom>
        </p:spPr>
        <p:txBody>
          <a:bodyPr/>
          <a:lstStyle>
            <a:lvl1pPr marL="0" indent="0" algn="ctr">
              <a:buSzTx/>
              <a:buNone/>
              <a:defRPr sz="1500">
                <a:solidFill>
                  <a:srgbClr val="A6AAA9"/>
                </a:solidFill>
                <a:latin typeface="Roboto Regular"/>
                <a:ea typeface="Roboto Regular"/>
                <a:cs typeface="Roboto Regular"/>
                <a:sym typeface="Roboto Regular"/>
              </a:defRPr>
            </a:lvl1pPr>
            <a:lvl2pPr>
              <a:defRPr sz="1500">
                <a:solidFill>
                  <a:srgbClr val="A6AAA9"/>
                </a:solidFill>
                <a:latin typeface="Roboto Regular"/>
                <a:ea typeface="Roboto Regular"/>
                <a:cs typeface="Roboto Regular"/>
                <a:sym typeface="Roboto Regular"/>
              </a:defRPr>
            </a:lvl2pPr>
            <a:lvl3pPr>
              <a:defRPr sz="1500">
                <a:solidFill>
                  <a:srgbClr val="A6AAA9"/>
                </a:solidFill>
                <a:latin typeface="Roboto Regular"/>
                <a:ea typeface="Roboto Regular"/>
                <a:cs typeface="Roboto Regular"/>
                <a:sym typeface="Roboto Regular"/>
              </a:defRPr>
            </a:lvl3pPr>
            <a:lvl4pPr>
              <a:defRPr sz="1500">
                <a:solidFill>
                  <a:srgbClr val="A6AAA9"/>
                </a:solidFill>
                <a:latin typeface="Roboto Regular"/>
                <a:ea typeface="Roboto Regular"/>
                <a:cs typeface="Roboto Regular"/>
                <a:sym typeface="Roboto Regular"/>
              </a:defRPr>
            </a:lvl4pPr>
            <a:lvl5pPr>
              <a:defRPr sz="1500">
                <a:solidFill>
                  <a:srgbClr val="A6AAA9"/>
                </a:solidFill>
                <a:latin typeface="Roboto Regular"/>
                <a:ea typeface="Roboto Regular"/>
                <a:cs typeface="Roboto Regular"/>
                <a:sym typeface="Roboto Regular"/>
              </a:defRPr>
            </a:lvl5pPr>
          </a:lstStyle>
          <a:p>
            <a:pPr lvl="0">
              <a:defRPr sz="1800">
                <a:solidFill>
                  <a:srgbClr val="000000"/>
                </a:solidFill>
              </a:defRPr>
            </a:pPr>
            <a:r>
              <a:rPr sz="1500" dirty="0">
                <a:solidFill>
                  <a:srgbClr val="A6AAA9"/>
                </a:solidFill>
              </a:rPr>
              <a:t>Body Level One</a:t>
            </a:r>
          </a:p>
          <a:p>
            <a:pPr lvl="1">
              <a:defRPr sz="1800">
                <a:solidFill>
                  <a:srgbClr val="000000"/>
                </a:solidFill>
              </a:defRPr>
            </a:pPr>
            <a:r>
              <a:rPr sz="1500" dirty="0">
                <a:solidFill>
                  <a:srgbClr val="A6AAA9"/>
                </a:solidFill>
              </a:rPr>
              <a:t>Body Level Two</a:t>
            </a:r>
          </a:p>
          <a:p>
            <a:pPr lvl="2">
              <a:defRPr sz="1800">
                <a:solidFill>
                  <a:srgbClr val="000000"/>
                </a:solidFill>
              </a:defRPr>
            </a:pPr>
            <a:r>
              <a:rPr sz="1500" dirty="0">
                <a:solidFill>
                  <a:srgbClr val="A6AAA9"/>
                </a:solidFill>
              </a:rPr>
              <a:t>Body Level Three</a:t>
            </a:r>
          </a:p>
          <a:p>
            <a:pPr lvl="3">
              <a:defRPr sz="1800">
                <a:solidFill>
                  <a:srgbClr val="000000"/>
                </a:solidFill>
              </a:defRPr>
            </a:pPr>
            <a:r>
              <a:rPr sz="1500" dirty="0">
                <a:solidFill>
                  <a:srgbClr val="A6AAA9"/>
                </a:solidFill>
              </a:rPr>
              <a:t>Body Level Four</a:t>
            </a:r>
          </a:p>
          <a:p>
            <a:pPr lvl="4">
              <a:defRPr sz="1800">
                <a:solidFill>
                  <a:srgbClr val="000000"/>
                </a:solidFill>
              </a:defRPr>
            </a:pPr>
            <a:r>
              <a:rPr sz="1500" dirty="0">
                <a:solidFill>
                  <a:srgbClr val="A6AAA9"/>
                </a:solidFill>
              </a:rPr>
              <a:t>Body Level Five</a:t>
            </a:r>
          </a:p>
        </p:txBody>
      </p:sp>
    </p:spTree>
    <p:extLst>
      <p:ext uri="{BB962C8B-B14F-4D97-AF65-F5344CB8AC3E}">
        <p14:creationId xmlns:p14="http://schemas.microsoft.com/office/powerpoint/2010/main" val="255499147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Left - Text Right">
  <p:cSld name="Picture Left - Text Right">
    <p:spTree>
      <p:nvGrpSpPr>
        <p:cNvPr id="1" name="Shape 1435"/>
        <p:cNvGrpSpPr/>
        <p:nvPr/>
      </p:nvGrpSpPr>
      <p:grpSpPr>
        <a:xfrm>
          <a:off x="0" y="0"/>
          <a:ext cx="0" cy="0"/>
          <a:chOff x="0" y="0"/>
          <a:chExt cx="0" cy="0"/>
        </a:xfrm>
      </p:grpSpPr>
      <p:sp>
        <p:nvSpPr>
          <p:cNvPr id="1436" name="Google Shape;1436;p3"/>
          <p:cNvSpPr>
            <a:spLocks noGrp="1"/>
          </p:cNvSpPr>
          <p:nvPr>
            <p:ph type="pic" idx="2"/>
          </p:nvPr>
        </p:nvSpPr>
        <p:spPr>
          <a:xfrm>
            <a:off x="0" y="0"/>
            <a:ext cx="6096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rgbClr val="7F7F7F"/>
              </a:buClr>
              <a:buSzPts val="2800"/>
              <a:buFont typeface="Arial"/>
              <a:buNone/>
              <a:defRPr sz="2100" b="0" i="0" u="none" strike="noStrike" cap="none">
                <a:solidFill>
                  <a:srgbClr val="7F7F7F"/>
                </a:solidFill>
                <a:latin typeface="Helvetica Neue Light"/>
                <a:ea typeface="Helvetica Neue Light"/>
                <a:cs typeface="Helvetica Neue Light"/>
                <a:sym typeface="Helvetica Neue Light"/>
              </a:defRPr>
            </a:lvl1pPr>
            <a:lvl2pPr marR="0" lvl="1"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336422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759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57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667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335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9/6/2021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605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9/6/2021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9184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9/6/2021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440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5578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9/6/2021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5728965"/>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9.emf"/></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9.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32130" y="152401"/>
            <a:ext cx="6478055" cy="4247317"/>
          </a:xfrm>
          <a:prstGeom prst="rect">
            <a:avLst/>
          </a:prstGeom>
          <a:noFill/>
        </p:spPr>
        <p:txBody>
          <a:bodyPr wrap="none" lIns="91440" tIns="45720" rIns="91440" bIns="45720">
            <a:spAutoFit/>
          </a:bodyPr>
          <a:lstStyle/>
          <a:p>
            <a:pPr algn="ctr"/>
            <a:r>
              <a:rPr lang="en-US" sz="5400" b="1" dirty="0" err="1">
                <a:ln w="18415" cmpd="sng">
                  <a:solidFill>
                    <a:srgbClr val="FFFFFF"/>
                  </a:solidFill>
                  <a:prstDash val="solid"/>
                </a:ln>
                <a:effectLst>
                  <a:outerShdw blurRad="63500" dir="3600000" algn="tl" rotWithShape="0">
                    <a:srgbClr val="000000">
                      <a:alpha val="70000"/>
                    </a:srgbClr>
                  </a:outerShdw>
                </a:effectLst>
                <a:latin typeface="Agency FB" pitchFamily="34" charset="0"/>
              </a:rPr>
              <a:t>Xác</a:t>
            </a:r>
            <a:r>
              <a:rPr lang="en-US" sz="5400" b="1" dirty="0">
                <a:ln w="18415" cmpd="sng">
                  <a:solidFill>
                    <a:srgbClr val="FFFFFF"/>
                  </a:solidFill>
                  <a:prstDash val="solid"/>
                </a:ln>
                <a:effectLst>
                  <a:outerShdw blurRad="63500" dir="3600000" algn="tl" rotWithShape="0">
                    <a:srgbClr val="000000">
                      <a:alpha val="70000"/>
                    </a:srgbClr>
                  </a:outerShdw>
                </a:effectLst>
                <a:latin typeface="Agency FB" pitchFamily="34" charset="0"/>
              </a:rPr>
              <a:t> minh </a:t>
            </a:r>
            <a:r>
              <a:rPr lang="en-US" sz="5400" b="1" dirty="0" err="1">
                <a:ln w="18415" cmpd="sng">
                  <a:solidFill>
                    <a:srgbClr val="FFFFFF"/>
                  </a:solidFill>
                  <a:prstDash val="solid"/>
                </a:ln>
                <a:effectLst>
                  <a:outerShdw blurRad="63500" dir="3600000" algn="tl" rotWithShape="0">
                    <a:srgbClr val="000000">
                      <a:alpha val="70000"/>
                    </a:srgbClr>
                  </a:outerShdw>
                </a:effectLst>
                <a:latin typeface="Agency FB" pitchFamily="34" charset="0"/>
              </a:rPr>
              <a:t>tài</a:t>
            </a:r>
            <a:r>
              <a:rPr lang="en-US" sz="5400" b="1" dirty="0">
                <a:ln w="18415" cmpd="sng">
                  <a:solidFill>
                    <a:srgbClr val="FFFFFF"/>
                  </a:solidFill>
                  <a:prstDash val="solid"/>
                </a:ln>
                <a:effectLst>
                  <a:outerShdw blurRad="63500" dir="3600000" algn="tl" rotWithShape="0">
                    <a:srgbClr val="000000">
                      <a:alpha val="70000"/>
                    </a:srgbClr>
                  </a:outerShdw>
                </a:effectLst>
                <a:latin typeface="Agency FB" pitchFamily="34" charset="0"/>
              </a:rPr>
              <a:t> </a:t>
            </a:r>
            <a:r>
              <a:rPr lang="en-US" sz="5400" b="1" dirty="0" err="1">
                <a:ln w="18415" cmpd="sng">
                  <a:solidFill>
                    <a:srgbClr val="FFFFFF"/>
                  </a:solidFill>
                  <a:prstDash val="solid"/>
                </a:ln>
                <a:effectLst>
                  <a:outerShdw blurRad="63500" dir="3600000" algn="tl" rotWithShape="0">
                    <a:srgbClr val="000000">
                      <a:alpha val="70000"/>
                    </a:srgbClr>
                  </a:outerShdw>
                </a:effectLst>
                <a:latin typeface="Agency FB" pitchFamily="34" charset="0"/>
              </a:rPr>
              <a:t>liệu</a:t>
            </a:r>
            <a:r>
              <a:rPr lang="en-US" sz="5400" b="1" dirty="0">
                <a:ln w="18415" cmpd="sng">
                  <a:solidFill>
                    <a:srgbClr val="FFFFFF"/>
                  </a:solidFill>
                  <a:prstDash val="solid"/>
                </a:ln>
                <a:effectLst>
                  <a:outerShdw blurRad="63500" dir="3600000" algn="tl" rotWithShape="0">
                    <a:srgbClr val="000000">
                      <a:alpha val="70000"/>
                    </a:srgbClr>
                  </a:outerShdw>
                </a:effectLst>
                <a:latin typeface="Agency FB" pitchFamily="34" charset="0"/>
              </a:rPr>
              <a:t> </a:t>
            </a:r>
            <a:r>
              <a:rPr lang="en-US" sz="5400" b="1" dirty="0" err="1">
                <a:ln w="18415" cmpd="sng">
                  <a:solidFill>
                    <a:srgbClr val="FFFFFF"/>
                  </a:solidFill>
                  <a:prstDash val="solid"/>
                </a:ln>
                <a:effectLst>
                  <a:outerShdw blurRad="63500" dir="3600000" algn="tl" rotWithShape="0">
                    <a:srgbClr val="000000">
                      <a:alpha val="70000"/>
                    </a:srgbClr>
                  </a:outerShdw>
                </a:effectLst>
                <a:latin typeface="Agency FB" pitchFamily="34" charset="0"/>
              </a:rPr>
              <a:t>sử</a:t>
            </a:r>
            <a:r>
              <a:rPr lang="en-US" sz="5400" b="1" dirty="0">
                <a:ln w="18415" cmpd="sng">
                  <a:solidFill>
                    <a:srgbClr val="FFFFFF"/>
                  </a:solidFill>
                  <a:prstDash val="solid"/>
                </a:ln>
                <a:effectLst>
                  <a:outerShdw blurRad="63500" dir="3600000" algn="tl" rotWithShape="0">
                    <a:srgbClr val="000000">
                      <a:alpha val="70000"/>
                    </a:srgbClr>
                  </a:outerShdw>
                </a:effectLst>
                <a:latin typeface="Agency FB" pitchFamily="34" charset="0"/>
              </a:rPr>
              <a:t> </a:t>
            </a:r>
            <a:r>
              <a:rPr lang="en-US" sz="5400" b="1" dirty="0" err="1">
                <a:ln w="18415" cmpd="sng">
                  <a:solidFill>
                    <a:srgbClr val="FFFFFF"/>
                  </a:solidFill>
                  <a:prstDash val="solid"/>
                </a:ln>
                <a:effectLst>
                  <a:outerShdw blurRad="63500" dir="3600000" algn="tl" rotWithShape="0">
                    <a:srgbClr val="000000">
                      <a:alpha val="70000"/>
                    </a:srgbClr>
                  </a:outerShdw>
                </a:effectLst>
                <a:latin typeface="Agency FB" pitchFamily="34" charset="0"/>
              </a:rPr>
              <a:t>dụng</a:t>
            </a:r>
            <a:r>
              <a:rPr lang="en-US" sz="5400" b="1" dirty="0">
                <a:ln w="18415" cmpd="sng">
                  <a:solidFill>
                    <a:srgbClr val="FFFFFF"/>
                  </a:solidFill>
                  <a:prstDash val="solid"/>
                </a:ln>
                <a:effectLst>
                  <a:outerShdw blurRad="63500" dir="3600000" algn="tl" rotWithShape="0">
                    <a:srgbClr val="000000">
                      <a:alpha val="70000"/>
                    </a:srgbClr>
                  </a:outerShdw>
                </a:effectLst>
                <a:latin typeface="Agency FB" pitchFamily="34" charset="0"/>
              </a:rPr>
              <a:t> </a:t>
            </a:r>
          </a:p>
          <a:p>
            <a:pPr algn="ctr"/>
            <a:r>
              <a:rPr lang="en-US" sz="5400" b="1" dirty="0" err="1">
                <a:ln w="18415" cmpd="sng">
                  <a:solidFill>
                    <a:srgbClr val="FFFFFF"/>
                  </a:solidFill>
                  <a:prstDash val="solid"/>
                </a:ln>
                <a:effectLst>
                  <a:outerShdw blurRad="63500" dir="3600000" algn="tl" rotWithShape="0">
                    <a:srgbClr val="000000">
                      <a:alpha val="70000"/>
                    </a:srgbClr>
                  </a:outerShdw>
                </a:effectLst>
                <a:latin typeface="Agency FB" pitchFamily="34" charset="0"/>
              </a:rPr>
              <a:t>Blockchain</a:t>
            </a:r>
            <a:endParaRPr lang="en-US" sz="5400" b="1" dirty="0">
              <a:ln w="18415" cmpd="sng">
                <a:solidFill>
                  <a:srgbClr val="FFFFFF"/>
                </a:solidFill>
                <a:prstDash val="solid"/>
              </a:ln>
              <a:effectLst>
                <a:outerShdw blurRad="63500" dir="3600000" algn="tl" rotWithShape="0">
                  <a:srgbClr val="000000">
                    <a:alpha val="70000"/>
                  </a:srgbClr>
                </a:outerShdw>
              </a:effectLst>
              <a:latin typeface="Agency FB" pitchFamily="34" charset="0"/>
            </a:endParaRPr>
          </a:p>
          <a:p>
            <a:pPr algn="ctr"/>
            <a:endPar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endParaRPr>
          </a:p>
          <a:p>
            <a:pPr algn="ctr"/>
            <a:endPar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endParaRPr>
          </a:p>
          <a:p>
            <a:pPr algn="ctr"/>
            <a:r>
              <a:rPr lang="en-US" sz="5400" b="1" dirty="0">
                <a:ln w="18415" cmpd="sng">
                  <a:solidFill>
                    <a:srgbClr val="FFFFFF"/>
                  </a:solidFill>
                  <a:prstDash val="solid"/>
                </a:ln>
                <a:effectLst>
                  <a:outerShdw blurRad="63500" dir="3600000" algn="tl" rotWithShape="0">
                    <a:srgbClr val="000000">
                      <a:alpha val="70000"/>
                    </a:srgbClr>
                  </a:outerShdw>
                </a:effectLst>
                <a:latin typeface="Agency FB" pitchFamily="34" charset="0"/>
              </a:rPr>
              <a:t>MTA-DOC-BLOCK</a:t>
            </a:r>
          </a:p>
        </p:txBody>
      </p:sp>
      <p:pic>
        <p:nvPicPr>
          <p:cNvPr id="3" name="Picture 2">
            <a:extLst>
              <a:ext uri="{FF2B5EF4-FFF2-40B4-BE49-F238E27FC236}">
                <a16:creationId xmlns:a16="http://schemas.microsoft.com/office/drawing/2014/main" id="{847B6CBF-7AF6-4FE6-86B3-7162FF86F5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008" y="2276058"/>
            <a:ext cx="990294" cy="990294"/>
          </a:xfrm>
          <a:prstGeom prst="rect">
            <a:avLst/>
          </a:prstGeom>
        </p:spPr>
      </p:pic>
      <p:cxnSp>
        <p:nvCxnSpPr>
          <p:cNvPr id="4" name="Straight Connector 3">
            <a:extLst>
              <a:ext uri="{FF2B5EF4-FFF2-40B4-BE49-F238E27FC236}">
                <a16:creationId xmlns:a16="http://schemas.microsoft.com/office/drawing/2014/main" id="{3E4760F8-8C50-4F7A-92E6-BB554FE2DF32}"/>
              </a:ext>
            </a:extLst>
          </p:cNvPr>
          <p:cNvCxnSpPr/>
          <p:nvPr/>
        </p:nvCxnSpPr>
        <p:spPr>
          <a:xfrm>
            <a:off x="2057400" y="2057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133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1.2. Ý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tưởng</a:t>
            </a: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ra</a:t>
            </a: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đời</a:t>
            </a: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995622" y="827948"/>
            <a:ext cx="4200757" cy="362215"/>
          </a:xfrm>
          <a:prstGeom prst="rect">
            <a:avLst/>
          </a:prstGeom>
        </p:spPr>
        <p:txBody>
          <a:bodyPr>
            <a:noAutofit/>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en-US" sz="1800" dirty="0" err="1">
                <a:solidFill>
                  <a:schemeClr val="tx2"/>
                </a:solidFill>
                <a:latin typeface="Times New Roman" panose="02020603050405020304" pitchFamily="18" charset="0"/>
                <a:cs typeface="Times New Roman" panose="02020603050405020304" pitchFamily="18" charset="0"/>
              </a:rPr>
              <a:t>Bài</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toán</a:t>
            </a:r>
            <a:r>
              <a:rPr lang="en-US" sz="1800" dirty="0">
                <a:solidFill>
                  <a:schemeClr val="tx2"/>
                </a:solidFill>
                <a:latin typeface="Times New Roman" panose="02020603050405020304" pitchFamily="18" charset="0"/>
                <a:cs typeface="Times New Roman" panose="02020603050405020304" pitchFamily="18" charset="0"/>
              </a:rPr>
              <a:t> “Byzantine Generals” </a:t>
            </a:r>
          </a:p>
        </p:txBody>
      </p:sp>
      <p:pic>
        <p:nvPicPr>
          <p:cNvPr id="2" name="Picture 1"/>
          <p:cNvPicPr>
            <a:picLocks noChangeAspect="1"/>
          </p:cNvPicPr>
          <p:nvPr/>
        </p:nvPicPr>
        <p:blipFill>
          <a:blip r:embed="rId3"/>
          <a:stretch>
            <a:fillRect/>
          </a:stretch>
        </p:blipFill>
        <p:spPr>
          <a:xfrm>
            <a:off x="1861097" y="1300560"/>
            <a:ext cx="8125866" cy="4767570"/>
          </a:xfrm>
          <a:prstGeom prst="rect">
            <a:avLst/>
          </a:prstGeom>
        </p:spPr>
      </p:pic>
    </p:spTree>
    <p:extLst>
      <p:ext uri="{BB962C8B-B14F-4D97-AF65-F5344CB8AC3E}">
        <p14:creationId xmlns:p14="http://schemas.microsoft.com/office/powerpoint/2010/main" val="1035692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smtClean="0">
                <a:solidFill>
                  <a:schemeClr val="tx1">
                    <a:lumMod val="95000"/>
                  </a:schemeClr>
                </a:solidFill>
                <a:latin typeface="Times New Roman" panose="02020603050405020304" pitchFamily="18" charset="0"/>
                <a:cs typeface="Times New Roman" panose="02020603050405020304" pitchFamily="18" charset="0"/>
              </a:rPr>
              <a:t>1.3.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Nguyên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lý</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hoạt</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động</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của</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995622" y="827948"/>
            <a:ext cx="4200757" cy="362215"/>
          </a:xfrm>
          <a:prstGeom prst="rect">
            <a:avLst/>
          </a:prstGeom>
        </p:spPr>
        <p:txBody>
          <a:bodyPr>
            <a:normAutofit fontScale="92500"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en-US" sz="2000" dirty="0">
                <a:solidFill>
                  <a:schemeClr val="tx1">
                    <a:lumMod val="95000"/>
                  </a:schemeClr>
                </a:solidFill>
                <a:latin typeface="Times New Roman" panose="02020603050405020304" pitchFamily="18" charset="0"/>
                <a:cs typeface="Times New Roman" panose="02020603050405020304" pitchFamily="18" charset="0"/>
              </a:rPr>
              <a:t>1.3.1. </a:t>
            </a:r>
            <a:r>
              <a:rPr lang="en-US" sz="2000" dirty="0" err="1">
                <a:solidFill>
                  <a:schemeClr val="tx1">
                    <a:lumMod val="95000"/>
                  </a:schemeClr>
                </a:solidFill>
                <a:latin typeface="Times New Roman" panose="02020603050405020304" pitchFamily="18" charset="0"/>
                <a:cs typeface="Times New Roman" panose="02020603050405020304" pitchFamily="18" charset="0"/>
              </a:rPr>
              <a:t>Mã</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hóa</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trong</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318528" y="1341555"/>
            <a:ext cx="5094664" cy="384721"/>
          </a:xfrm>
          <a:prstGeom prst="rect">
            <a:avLst/>
          </a:prstGeom>
        </p:spPr>
        <p:txBody>
          <a:bodyPr wrap="none">
            <a:spAutoFit/>
          </a:bodyPr>
          <a:lstStyle/>
          <a:p>
            <a:r>
              <a:rPr lang="en-US" sz="1900" b="1"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a. </a:t>
            </a:r>
            <a:r>
              <a:rPr lang="en-US" sz="1900" b="1" dirty="0" err="1">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Hàm</a:t>
            </a:r>
            <a:r>
              <a:rPr lang="en-US" sz="1900" b="1"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900" b="1" dirty="0" err="1">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băm</a:t>
            </a:r>
            <a:r>
              <a:rPr lang="en-US" sz="1900" b="1"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900" b="1" dirty="0" err="1">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US" sz="1900" b="1"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900" b="1" dirty="0" err="1">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hóa</a:t>
            </a:r>
            <a:r>
              <a:rPr lang="en-US" sz="1900" b="1"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 (Hash): Cho </a:t>
            </a:r>
            <a:r>
              <a:rPr lang="en-US" sz="1900" b="1" dirty="0" err="1">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hàm</a:t>
            </a:r>
            <a:r>
              <a:rPr lang="en-US" sz="1900" b="1"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900" b="1" dirty="0" err="1">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băm</a:t>
            </a:r>
            <a:r>
              <a:rPr lang="en-US" sz="1900" b="1"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 H()</a:t>
            </a:r>
            <a:endParaRPr lang="en-US" sz="1900" b="1"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8416679" y="1190163"/>
            <a:ext cx="1695334" cy="5245889"/>
          </a:xfrm>
          <a:prstGeom prst="rect">
            <a:avLst/>
          </a:prstGeom>
        </p:spPr>
      </p:pic>
      <p:sp>
        <p:nvSpPr>
          <p:cNvPr id="14" name="Shape 75"/>
          <p:cNvSpPr/>
          <p:nvPr/>
        </p:nvSpPr>
        <p:spPr>
          <a:xfrm>
            <a:off x="1376637" y="1830562"/>
            <a:ext cx="5450015" cy="436199"/>
          </a:xfrm>
          <a:prstGeom prst="rect">
            <a:avLst/>
          </a:prstGeom>
          <a:solidFill>
            <a:schemeClr val="accent2"/>
          </a:solidFill>
          <a:ln w="12700">
            <a:miter lim="400000"/>
          </a:ln>
        </p:spPr>
        <p:txBody>
          <a:bodyPr lIns="25400" tIns="25400" rIns="25400" bIns="25400" anchor="ctr"/>
          <a:lstStyle/>
          <a:p>
            <a:pPr lvl="0" algn="l">
              <a:defRPr sz="3200"/>
            </a:pP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Tính</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chất</a:t>
            </a:r>
            <a:r>
              <a:rPr lang="en-US" sz="1900" dirty="0">
                <a:solidFill>
                  <a:schemeClr val="tx1">
                    <a:lumMod val="95000"/>
                  </a:schemeClr>
                </a:solidFill>
                <a:latin typeface="Times New Roman" panose="02020603050405020304" pitchFamily="18" charset="0"/>
                <a:cs typeface="Times New Roman" panose="02020603050405020304" pitchFamily="18" charset="0"/>
              </a:rPr>
              <a:t> 1: </a:t>
            </a:r>
            <a:r>
              <a:rPr lang="en-US" sz="1900" dirty="0" err="1">
                <a:solidFill>
                  <a:schemeClr val="tx1">
                    <a:lumMod val="95000"/>
                  </a:schemeClr>
                </a:solidFill>
                <a:latin typeface="Times New Roman" panose="02020603050405020304" pitchFamily="18" charset="0"/>
                <a:cs typeface="Times New Roman" panose="02020603050405020304" pitchFamily="18" charset="0"/>
              </a:rPr>
              <a:t>Tính</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không</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va</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chạm</a:t>
            </a:r>
            <a:endParaRPr lang="en-US" sz="19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5" name="Shape 75"/>
          <p:cNvSpPr/>
          <p:nvPr/>
        </p:nvSpPr>
        <p:spPr>
          <a:xfrm>
            <a:off x="1376637" y="3225216"/>
            <a:ext cx="5450015" cy="436199"/>
          </a:xfrm>
          <a:prstGeom prst="rect">
            <a:avLst/>
          </a:prstGeom>
          <a:solidFill>
            <a:schemeClr val="accent5">
              <a:lumMod val="75000"/>
            </a:schemeClr>
          </a:solidFill>
          <a:ln w="12700">
            <a:miter lim="400000"/>
          </a:ln>
        </p:spPr>
        <p:txBody>
          <a:bodyPr lIns="25400" tIns="25400" rIns="25400" bIns="25400" anchor="ctr"/>
          <a:lstStyle/>
          <a:p>
            <a:pPr lvl="0" algn="l">
              <a:defRPr sz="3200"/>
            </a:pP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Tính</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chất</a:t>
            </a:r>
            <a:r>
              <a:rPr lang="en-US" sz="1900" dirty="0">
                <a:solidFill>
                  <a:schemeClr val="tx1">
                    <a:lumMod val="95000"/>
                  </a:schemeClr>
                </a:solidFill>
                <a:latin typeface="Times New Roman" panose="02020603050405020304" pitchFamily="18" charset="0"/>
                <a:cs typeface="Times New Roman" panose="02020603050405020304" pitchFamily="18" charset="0"/>
              </a:rPr>
              <a:t> 2: </a:t>
            </a:r>
            <a:r>
              <a:rPr lang="en-US" sz="1900" dirty="0" err="1">
                <a:solidFill>
                  <a:schemeClr val="tx1">
                    <a:lumMod val="95000"/>
                  </a:schemeClr>
                </a:solidFill>
                <a:latin typeface="Times New Roman" panose="02020603050405020304" pitchFamily="18" charset="0"/>
                <a:cs typeface="Times New Roman" panose="02020603050405020304" pitchFamily="18" charset="0"/>
              </a:rPr>
              <a:t>Dấu</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một</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chiều</a:t>
            </a:r>
            <a:endParaRPr lang="en-US" sz="19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6" name="Shape 75"/>
          <p:cNvSpPr/>
          <p:nvPr/>
        </p:nvSpPr>
        <p:spPr>
          <a:xfrm>
            <a:off x="1376637" y="4619870"/>
            <a:ext cx="5450015" cy="436199"/>
          </a:xfrm>
          <a:prstGeom prst="rect">
            <a:avLst/>
          </a:prstGeom>
          <a:solidFill>
            <a:schemeClr val="bg2">
              <a:lumMod val="25000"/>
            </a:schemeClr>
          </a:solidFill>
          <a:ln w="12700">
            <a:miter lim="400000"/>
          </a:ln>
        </p:spPr>
        <p:txBody>
          <a:bodyPr lIns="25400" tIns="25400" rIns="25400" bIns="25400" anchor="ctr"/>
          <a:lstStyle/>
          <a:p>
            <a:pPr lvl="0" algn="l">
              <a:defRPr sz="3200"/>
            </a:pP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Tính</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chất</a:t>
            </a:r>
            <a:r>
              <a:rPr lang="en-US" sz="1900" dirty="0">
                <a:solidFill>
                  <a:schemeClr val="tx1">
                    <a:lumMod val="95000"/>
                  </a:schemeClr>
                </a:solidFill>
                <a:latin typeface="Times New Roman" panose="02020603050405020304" pitchFamily="18" charset="0"/>
                <a:cs typeface="Times New Roman" panose="02020603050405020304" pitchFamily="18" charset="0"/>
              </a:rPr>
              <a:t> 3: </a:t>
            </a:r>
            <a:r>
              <a:rPr lang="en-US" sz="1900" dirty="0" err="1">
                <a:solidFill>
                  <a:schemeClr val="tx1">
                    <a:lumMod val="95000"/>
                  </a:schemeClr>
                </a:solidFill>
                <a:latin typeface="Times New Roman" panose="02020603050405020304" pitchFamily="18" charset="0"/>
                <a:cs typeface="Times New Roman" panose="02020603050405020304" pitchFamily="18" charset="0"/>
              </a:rPr>
              <a:t>Thân</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thiện</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với</a:t>
            </a:r>
            <a:r>
              <a:rPr lang="en-US" sz="1900" dirty="0">
                <a:solidFill>
                  <a:schemeClr val="tx1">
                    <a:lumMod val="95000"/>
                  </a:schemeClr>
                </a:solidFill>
                <a:latin typeface="Times New Roman" panose="02020603050405020304" pitchFamily="18" charset="0"/>
                <a:cs typeface="Times New Roman" panose="02020603050405020304" pitchFamily="18" charset="0"/>
              </a:rPr>
              <a:t> Puzzle</a:t>
            </a:r>
          </a:p>
        </p:txBody>
      </p:sp>
      <p:sp>
        <p:nvSpPr>
          <p:cNvPr id="3" name="TextBox 2"/>
          <p:cNvSpPr txBox="1"/>
          <p:nvPr/>
        </p:nvSpPr>
        <p:spPr>
          <a:xfrm>
            <a:off x="1376637" y="2574147"/>
            <a:ext cx="5412044" cy="3436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l" rtl="0" latinLnBrk="1" hangingPunct="0"/>
            <a:r>
              <a:rPr lang="en-US" sz="1900" dirty="0">
                <a:solidFill>
                  <a:schemeClr val="tx1">
                    <a:lumMod val="95000"/>
                  </a:schemeClr>
                </a:solidFill>
                <a:latin typeface="Times New Roman" panose="02020603050405020304" pitchFamily="18" charset="0"/>
                <a:cs typeface="Times New Roman" panose="02020603050405020304" pitchFamily="18" charset="0"/>
                <a:sym typeface="Helvetica Light"/>
              </a:rPr>
              <a:t>	- </a:t>
            </a:r>
            <a:r>
              <a:rPr lang="en-US" sz="1900" dirty="0" err="1">
                <a:solidFill>
                  <a:schemeClr val="tx1">
                    <a:lumMod val="95000"/>
                  </a:schemeClr>
                </a:solidFill>
                <a:latin typeface="Times New Roman" panose="02020603050405020304" pitchFamily="18" charset="0"/>
                <a:cs typeface="Times New Roman" panose="02020603050405020304" pitchFamily="18" charset="0"/>
                <a:sym typeface="Helvetica Light"/>
              </a:rPr>
              <a:t>Với</a:t>
            </a:r>
            <a:r>
              <a:rPr lang="en-US" sz="1900" dirty="0">
                <a:solidFill>
                  <a:schemeClr val="tx1">
                    <a:lumMod val="95000"/>
                  </a:schemeClr>
                </a:solidFill>
                <a:latin typeface="Times New Roman" panose="02020603050405020304" pitchFamily="18" charset="0"/>
                <a:cs typeface="Times New Roman" panose="02020603050405020304" pitchFamily="18" charset="0"/>
                <a:sym typeface="Helvetica Light"/>
              </a:rPr>
              <a:t> </a:t>
            </a:r>
            <a:r>
              <a:rPr lang="en-US" sz="1900" dirty="0" err="1">
                <a:solidFill>
                  <a:schemeClr val="tx1">
                    <a:lumMod val="95000"/>
                  </a:schemeClr>
                </a:solidFill>
                <a:latin typeface="Times New Roman" panose="02020603050405020304" pitchFamily="18" charset="0"/>
                <a:cs typeface="Times New Roman" panose="02020603050405020304" pitchFamily="18" charset="0"/>
                <a:sym typeface="Helvetica Light"/>
              </a:rPr>
              <a:t>mọ</a:t>
            </a:r>
            <a:r>
              <a:rPr lang="en-US" sz="1900" dirty="0" err="1">
                <a:solidFill>
                  <a:schemeClr val="tx1">
                    <a:lumMod val="95000"/>
                  </a:schemeClr>
                </a:solidFill>
                <a:latin typeface="Times New Roman" panose="02020603050405020304" pitchFamily="18" charset="0"/>
                <a:cs typeface="Times New Roman" panose="02020603050405020304" pitchFamily="18" charset="0"/>
              </a:rPr>
              <a:t>i</a:t>
            </a:r>
            <a:r>
              <a:rPr lang="en-US" sz="1900" dirty="0">
                <a:solidFill>
                  <a:schemeClr val="tx1">
                    <a:lumMod val="95000"/>
                  </a:schemeClr>
                </a:solidFill>
                <a:latin typeface="Times New Roman" panose="02020603050405020304" pitchFamily="18" charset="0"/>
                <a:cs typeface="Times New Roman" panose="02020603050405020304" pitchFamily="18" charset="0"/>
              </a:rPr>
              <a:t> x </a:t>
            </a:r>
            <a:r>
              <a:rPr lang="en-US"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y, H(x) ≠ H(y)</a:t>
            </a:r>
            <a:endParaRPr lang="en-US" sz="1900" dirty="0">
              <a:solidFill>
                <a:schemeClr val="tx1">
                  <a:lumMod val="95000"/>
                </a:schemeClr>
              </a:solidFill>
              <a:latin typeface="Times New Roman" panose="02020603050405020304" pitchFamily="18" charset="0"/>
              <a:cs typeface="Times New Roman" panose="02020603050405020304" pitchFamily="18" charset="0"/>
              <a:sym typeface="Helvetica Light"/>
            </a:endParaRPr>
          </a:p>
        </p:txBody>
      </p:sp>
      <p:sp>
        <p:nvSpPr>
          <p:cNvPr id="18" name="TextBox 17"/>
          <p:cNvSpPr txBox="1"/>
          <p:nvPr/>
        </p:nvSpPr>
        <p:spPr>
          <a:xfrm>
            <a:off x="1376637" y="3960897"/>
            <a:ext cx="5412044" cy="3436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l" rtl="0" latinLnBrk="1" hangingPunct="0"/>
            <a:r>
              <a:rPr lang="en-US"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 </a:t>
            </a:r>
            <a:r>
              <a:rPr lang="en-US" sz="1900"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Với</a:t>
            </a:r>
            <a:r>
              <a:rPr lang="en-US"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900"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mọi</a:t>
            </a:r>
            <a:r>
              <a:rPr lang="en-US"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H(x) = y ≠&gt; x</a:t>
            </a:r>
            <a:endParaRPr lang="en-US" sz="1900" dirty="0">
              <a:solidFill>
                <a:schemeClr val="tx1">
                  <a:lumMod val="95000"/>
                </a:schemeClr>
              </a:solidFill>
              <a:latin typeface="Times New Roman" panose="02020603050405020304" pitchFamily="18" charset="0"/>
              <a:cs typeface="Times New Roman" panose="02020603050405020304" pitchFamily="18" charset="0"/>
              <a:sym typeface="Helvetica Light"/>
            </a:endParaRPr>
          </a:p>
        </p:txBody>
      </p:sp>
      <p:sp>
        <p:nvSpPr>
          <p:cNvPr id="19" name="TextBox 18"/>
          <p:cNvSpPr txBox="1"/>
          <p:nvPr/>
        </p:nvSpPr>
        <p:spPr>
          <a:xfrm>
            <a:off x="1376637" y="5209220"/>
            <a:ext cx="5450015" cy="63607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l" rtl="0" latinLnBrk="1" hangingPunct="0"/>
            <a:r>
              <a:rPr lang="en-US" sz="1900" dirty="0">
                <a:solidFill>
                  <a:schemeClr val="tx1">
                    <a:lumMod val="95000"/>
                  </a:schemeClr>
                </a:solidFill>
                <a:latin typeface="Times New Roman" panose="02020603050405020304" pitchFamily="18" charset="0"/>
                <a:cs typeface="Times New Roman" panose="02020603050405020304" pitchFamily="18" charset="0"/>
                <a:sym typeface="Helvetica Light"/>
              </a:rPr>
              <a:t>	- </a:t>
            </a:r>
            <a:r>
              <a:rPr lang="en-US" sz="1900" dirty="0" err="1">
                <a:solidFill>
                  <a:schemeClr val="tx1">
                    <a:lumMod val="95000"/>
                  </a:schemeClr>
                </a:solidFill>
                <a:latin typeface="Times New Roman" panose="02020603050405020304" pitchFamily="18" charset="0"/>
                <a:cs typeface="Times New Roman" panose="02020603050405020304" pitchFamily="18" charset="0"/>
                <a:sym typeface="Helvetica Light"/>
              </a:rPr>
              <a:t>Với</a:t>
            </a:r>
            <a:r>
              <a:rPr lang="en-US" sz="1900" dirty="0">
                <a:solidFill>
                  <a:schemeClr val="tx1">
                    <a:lumMod val="95000"/>
                  </a:schemeClr>
                </a:solidFill>
                <a:latin typeface="Times New Roman" panose="02020603050405020304" pitchFamily="18" charset="0"/>
                <a:cs typeface="Times New Roman" panose="02020603050405020304" pitchFamily="18" charset="0"/>
                <a:sym typeface="Helvetica Light"/>
              </a:rPr>
              <a:t> </a:t>
            </a:r>
            <a:r>
              <a:rPr lang="en-US" sz="1900" dirty="0" err="1">
                <a:solidFill>
                  <a:schemeClr val="tx1">
                    <a:lumMod val="95000"/>
                  </a:schemeClr>
                </a:solidFill>
                <a:latin typeface="Times New Roman" panose="02020603050405020304" pitchFamily="18" charset="0"/>
                <a:cs typeface="Times New Roman" panose="02020603050405020304" pitchFamily="18" charset="0"/>
                <a:sym typeface="Helvetica Light"/>
              </a:rPr>
              <a:t>mọ</a:t>
            </a:r>
            <a:r>
              <a:rPr lang="en-US" sz="1900" dirty="0" err="1">
                <a:solidFill>
                  <a:schemeClr val="tx1">
                    <a:lumMod val="95000"/>
                  </a:schemeClr>
                </a:solidFill>
                <a:latin typeface="Times New Roman" panose="02020603050405020304" pitchFamily="18" charset="0"/>
                <a:cs typeface="Times New Roman" panose="02020603050405020304" pitchFamily="18" charset="0"/>
              </a:rPr>
              <a:t>i</a:t>
            </a:r>
            <a:r>
              <a:rPr lang="en-US" sz="1900" dirty="0">
                <a:solidFill>
                  <a:schemeClr val="tx1">
                    <a:lumMod val="95000"/>
                  </a:schemeClr>
                </a:solidFill>
                <a:latin typeface="Times New Roman" panose="02020603050405020304" pitchFamily="18" charset="0"/>
                <a:cs typeface="Times New Roman" panose="02020603050405020304" pitchFamily="18" charset="0"/>
              </a:rPr>
              <a:t> n-bit </a:t>
            </a:r>
            <a:r>
              <a:rPr lang="en-US" sz="1900" dirty="0" err="1">
                <a:solidFill>
                  <a:schemeClr val="tx1">
                    <a:lumMod val="95000"/>
                  </a:schemeClr>
                </a:solidFill>
                <a:latin typeface="Times New Roman" panose="02020603050405020304" pitchFamily="18" charset="0"/>
                <a:cs typeface="Times New Roman" panose="02020603050405020304" pitchFamily="18" charset="0"/>
              </a:rPr>
              <a:t>đầu</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ra</a:t>
            </a:r>
            <a:r>
              <a:rPr lang="en-US" sz="1900" dirty="0">
                <a:solidFill>
                  <a:schemeClr val="tx1">
                    <a:lumMod val="95000"/>
                  </a:schemeClr>
                </a:solidFill>
                <a:latin typeface="Times New Roman" panose="02020603050405020304" pitchFamily="18" charset="0"/>
                <a:cs typeface="Times New Roman" panose="02020603050405020304" pitchFamily="18" charset="0"/>
              </a:rPr>
              <a:t>, k </a:t>
            </a:r>
            <a:r>
              <a:rPr lang="en-US" sz="1900" dirty="0" err="1">
                <a:solidFill>
                  <a:schemeClr val="tx1">
                    <a:lumMod val="95000"/>
                  </a:schemeClr>
                </a:solidFill>
                <a:latin typeface="Times New Roman" panose="02020603050405020304" pitchFamily="18" charset="0"/>
                <a:cs typeface="Times New Roman" panose="02020603050405020304" pitchFamily="18" charset="0"/>
              </a:rPr>
              <a:t>ngẫu</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nhiên</a:t>
            </a:r>
            <a:r>
              <a:rPr lang="en-US" sz="1900" dirty="0">
                <a:solidFill>
                  <a:schemeClr val="tx1">
                    <a:lumMod val="95000"/>
                  </a:schemeClr>
                </a:solidFill>
                <a:latin typeface="Times New Roman" panose="02020603050405020304" pitchFamily="18" charset="0"/>
                <a:cs typeface="Times New Roman" panose="02020603050405020304" pitchFamily="18" charset="0"/>
                <a:sym typeface="Avenir Roman"/>
              </a:rPr>
              <a:t> </a:t>
            </a:r>
            <a:r>
              <a:rPr lang="en-US"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≠&gt; x | H(k||x) = y </a:t>
            </a:r>
            <a:r>
              <a:rPr lang="en-US" sz="1900"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với</a:t>
            </a:r>
            <a:r>
              <a:rPr lang="en-US"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t &lt; 2</a:t>
            </a:r>
            <a:r>
              <a:rPr lang="en-US" sz="1900" baseline="300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n</a:t>
            </a:r>
            <a:endParaRPr lang="en-US" sz="1900" baseline="30000" dirty="0">
              <a:solidFill>
                <a:schemeClr val="tx1">
                  <a:lumMod val="95000"/>
                </a:schemeClr>
              </a:solidFill>
              <a:latin typeface="Times New Roman" panose="02020603050405020304" pitchFamily="18" charset="0"/>
              <a:cs typeface="Times New Roman" panose="02020603050405020304" pitchFamily="18" charset="0"/>
              <a:sym typeface="Helvetica Light"/>
            </a:endParaRPr>
          </a:p>
        </p:txBody>
      </p:sp>
    </p:spTree>
    <p:extLst>
      <p:ext uri="{BB962C8B-B14F-4D97-AF65-F5344CB8AC3E}">
        <p14:creationId xmlns:p14="http://schemas.microsoft.com/office/powerpoint/2010/main" val="901189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smtClean="0">
                <a:solidFill>
                  <a:schemeClr val="tx1">
                    <a:lumMod val="95000"/>
                  </a:schemeClr>
                </a:solidFill>
                <a:latin typeface="Times New Roman" panose="02020603050405020304" pitchFamily="18" charset="0"/>
                <a:cs typeface="Times New Roman" panose="02020603050405020304" pitchFamily="18" charset="0"/>
              </a:rPr>
              <a:t>1.3.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Nguyên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lý</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hoạt</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động</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của</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995622" y="827948"/>
            <a:ext cx="4200757" cy="362215"/>
          </a:xfrm>
          <a:prstGeom prst="rect">
            <a:avLst/>
          </a:prstGeom>
        </p:spPr>
        <p:txBody>
          <a:bodyPr>
            <a:normAutofit fontScale="92500"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en-US" sz="2000" dirty="0">
                <a:solidFill>
                  <a:schemeClr val="tx1">
                    <a:lumMod val="95000"/>
                  </a:schemeClr>
                </a:solidFill>
                <a:latin typeface="Times New Roman" panose="02020603050405020304" pitchFamily="18" charset="0"/>
                <a:cs typeface="Times New Roman" panose="02020603050405020304" pitchFamily="18" charset="0"/>
              </a:rPr>
              <a:t>1.3.1. </a:t>
            </a:r>
            <a:r>
              <a:rPr lang="en-US" sz="2000" dirty="0" err="1">
                <a:solidFill>
                  <a:schemeClr val="tx1">
                    <a:lumMod val="95000"/>
                  </a:schemeClr>
                </a:solidFill>
                <a:latin typeface="Times New Roman" panose="02020603050405020304" pitchFamily="18" charset="0"/>
                <a:cs typeface="Times New Roman" panose="02020603050405020304" pitchFamily="18" charset="0"/>
              </a:rPr>
              <a:t>Mã</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hóa</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trong</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369824" y="1396523"/>
            <a:ext cx="3457998" cy="384721"/>
          </a:xfrm>
          <a:prstGeom prst="rect">
            <a:avLst/>
          </a:prstGeom>
        </p:spPr>
        <p:txBody>
          <a:bodyPr wrap="none">
            <a:spAutoFit/>
          </a:bodyPr>
          <a:lstStyle/>
          <a:p>
            <a:r>
              <a:rPr lang="en-US" sz="1900" b="1"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b. Con </a:t>
            </a:r>
            <a:r>
              <a:rPr lang="en-US" sz="1900" b="1" dirty="0" err="1">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trỏ</a:t>
            </a:r>
            <a:r>
              <a:rPr lang="en-US" sz="1900" b="1"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 hash - Hash pointers</a:t>
            </a:r>
            <a:endParaRPr lang="en-US" sz="19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4" name="Shape 75"/>
          <p:cNvSpPr/>
          <p:nvPr/>
        </p:nvSpPr>
        <p:spPr>
          <a:xfrm>
            <a:off x="1376637" y="1830562"/>
            <a:ext cx="5450015" cy="436200"/>
          </a:xfrm>
          <a:prstGeom prst="rect">
            <a:avLst/>
          </a:prstGeom>
          <a:solidFill>
            <a:schemeClr val="accent2"/>
          </a:solidFill>
          <a:ln w="12700">
            <a:miter lim="400000"/>
          </a:ln>
        </p:spPr>
        <p:txBody>
          <a:bodyPr lIns="25400" tIns="25400" rIns="25400" bIns="25400" anchor="ctr"/>
          <a:lstStyle/>
          <a:p>
            <a:pPr lvl="0" algn="l">
              <a:defRPr sz="3200"/>
            </a:pP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Khái</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niệm</a:t>
            </a:r>
            <a:r>
              <a:rPr lang="en-US" sz="1900" dirty="0">
                <a:solidFill>
                  <a:schemeClr val="tx1">
                    <a:lumMod val="95000"/>
                  </a:schemeClr>
                </a:solidFill>
                <a:latin typeface="Times New Roman" panose="02020603050405020304" pitchFamily="18" charset="0"/>
                <a:cs typeface="Times New Roman" panose="02020603050405020304" pitchFamily="18" charset="0"/>
              </a:rPr>
              <a:t>:</a:t>
            </a:r>
          </a:p>
        </p:txBody>
      </p:sp>
      <p:sp>
        <p:nvSpPr>
          <p:cNvPr id="15" name="Shape 75"/>
          <p:cNvSpPr/>
          <p:nvPr/>
        </p:nvSpPr>
        <p:spPr>
          <a:xfrm>
            <a:off x="1376637" y="3225216"/>
            <a:ext cx="5450015" cy="436199"/>
          </a:xfrm>
          <a:prstGeom prst="rect">
            <a:avLst/>
          </a:prstGeom>
          <a:solidFill>
            <a:schemeClr val="accent4">
              <a:lumMod val="75000"/>
            </a:schemeClr>
          </a:solidFill>
          <a:ln w="12700">
            <a:miter lim="400000"/>
          </a:ln>
        </p:spPr>
        <p:txBody>
          <a:bodyPr lIns="25400" tIns="25400" rIns="25400" bIns="25400" anchor="ctr"/>
          <a:lstStyle/>
          <a:p>
            <a:pPr lvl="0" algn="l">
              <a:defRPr sz="3200"/>
            </a:pP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Cấu</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trúc</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dữ</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liệu</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thu</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được</a:t>
            </a:r>
            <a:r>
              <a:rPr lang="en-US" sz="1900" dirty="0">
                <a:solidFill>
                  <a:schemeClr val="tx1">
                    <a:lumMod val="95000"/>
                  </a:schemeClr>
                </a:solidFill>
                <a:latin typeface="Times New Roman" panose="02020603050405020304" pitchFamily="18" charset="0"/>
                <a:cs typeface="Times New Roman" panose="02020603050405020304" pitchFamily="18" charset="0"/>
              </a:rPr>
              <a:t>:</a:t>
            </a:r>
          </a:p>
        </p:txBody>
      </p:sp>
      <p:sp>
        <p:nvSpPr>
          <p:cNvPr id="3" name="TextBox 2"/>
          <p:cNvSpPr txBox="1"/>
          <p:nvPr/>
        </p:nvSpPr>
        <p:spPr>
          <a:xfrm>
            <a:off x="1376637" y="2267318"/>
            <a:ext cx="5444005" cy="92845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latinLnBrk="1" hangingPunct="0"/>
            <a:r>
              <a:rPr lang="vi-VN" sz="1900" dirty="0">
                <a:solidFill>
                  <a:schemeClr val="tx1">
                    <a:lumMod val="95000"/>
                  </a:schemeClr>
                </a:solidFill>
                <a:latin typeface="Times New Roman" panose="02020603050405020304" pitchFamily="18" charset="0"/>
                <a:cs typeface="Times New Roman" panose="02020603050405020304" pitchFamily="18" charset="0"/>
              </a:rPr>
              <a:t>Con trỏ hash (Hash pointers) là một con trỏ thông </a:t>
            </a:r>
            <a:r>
              <a:rPr lang="vi-VN" sz="1900" dirty="0" smtClean="0">
                <a:solidFill>
                  <a:schemeClr val="tx1">
                    <a:lumMod val="95000"/>
                  </a:schemeClr>
                </a:solidFill>
                <a:latin typeface="Times New Roman" panose="02020603050405020304" pitchFamily="18" charset="0"/>
                <a:cs typeface="Times New Roman" panose="02020603050405020304" pitchFamily="18" charset="0"/>
              </a:rPr>
              <a:t>thườ</a:t>
            </a:r>
            <a:r>
              <a:rPr lang="en-US" sz="1900" dirty="0" smtClean="0">
                <a:solidFill>
                  <a:schemeClr val="tx1">
                    <a:lumMod val="95000"/>
                  </a:schemeClr>
                </a:solidFill>
                <a:latin typeface="Times New Roman" panose="02020603050405020304" pitchFamily="18" charset="0"/>
                <a:cs typeface="Times New Roman" panose="02020603050405020304" pitchFamily="18" charset="0"/>
              </a:rPr>
              <a:t>ng</a:t>
            </a:r>
            <a:r>
              <a:rPr lang="vi-VN" sz="1900" dirty="0" smtClean="0">
                <a:solidFill>
                  <a:schemeClr val="tx1">
                    <a:lumMod val="95000"/>
                  </a:schemeClr>
                </a:solidFill>
                <a:latin typeface="Times New Roman" panose="02020603050405020304" pitchFamily="18" charset="0"/>
                <a:cs typeface="Times New Roman" panose="02020603050405020304" pitchFamily="18" charset="0"/>
              </a:rPr>
              <a:t> </a:t>
            </a:r>
            <a:r>
              <a:rPr lang="vi-VN" sz="1900" dirty="0">
                <a:solidFill>
                  <a:schemeClr val="tx1">
                    <a:lumMod val="95000"/>
                  </a:schemeClr>
                </a:solidFill>
                <a:latin typeface="Times New Roman" panose="02020603050405020304" pitchFamily="18" charset="0"/>
                <a:cs typeface="Times New Roman" panose="02020603050405020304" pitchFamily="18" charset="0"/>
              </a:rPr>
              <a:t>(pointers) nhưng có kèm theo giá trị hash của nội </a:t>
            </a:r>
            <a:r>
              <a:rPr lang="vi-VN" sz="1900" dirty="0" smtClean="0">
                <a:solidFill>
                  <a:schemeClr val="tx1">
                    <a:lumMod val="95000"/>
                  </a:schemeClr>
                </a:solidFill>
                <a:latin typeface="Times New Roman" panose="02020603050405020304" pitchFamily="18" charset="0"/>
                <a:cs typeface="Times New Roman" panose="02020603050405020304" pitchFamily="18" charset="0"/>
              </a:rPr>
              <a:t>d</a:t>
            </a:r>
            <a:r>
              <a:rPr lang="en-US" sz="1900" dirty="0" smtClean="0">
                <a:solidFill>
                  <a:schemeClr val="tx1">
                    <a:lumMod val="95000"/>
                  </a:schemeClr>
                </a:solidFill>
                <a:latin typeface="Times New Roman" panose="02020603050405020304" pitchFamily="18" charset="0"/>
                <a:cs typeface="Times New Roman" panose="02020603050405020304" pitchFamily="18" charset="0"/>
              </a:rPr>
              <a:t>u</a:t>
            </a:r>
            <a:r>
              <a:rPr lang="vi-VN" sz="1900" dirty="0" smtClean="0">
                <a:solidFill>
                  <a:schemeClr val="tx1">
                    <a:lumMod val="95000"/>
                  </a:schemeClr>
                </a:solidFill>
                <a:latin typeface="Times New Roman" panose="02020603050405020304" pitchFamily="18" charset="0"/>
                <a:cs typeface="Times New Roman" panose="02020603050405020304" pitchFamily="18" charset="0"/>
              </a:rPr>
              <a:t>ng </a:t>
            </a:r>
            <a:r>
              <a:rPr lang="vi-VN" sz="1900" dirty="0">
                <a:solidFill>
                  <a:schemeClr val="tx1">
                    <a:lumMod val="95000"/>
                  </a:schemeClr>
                </a:solidFill>
                <a:latin typeface="Times New Roman" panose="02020603050405020304" pitchFamily="18" charset="0"/>
                <a:cs typeface="Times New Roman" panose="02020603050405020304" pitchFamily="18" charset="0"/>
              </a:rPr>
              <a:t>được trỏ tới.</a:t>
            </a:r>
          </a:p>
        </p:txBody>
      </p:sp>
      <p:sp>
        <p:nvSpPr>
          <p:cNvPr id="18" name="TextBox 17"/>
          <p:cNvSpPr txBox="1"/>
          <p:nvPr/>
        </p:nvSpPr>
        <p:spPr>
          <a:xfrm>
            <a:off x="1369824" y="3837048"/>
            <a:ext cx="3363062" cy="3436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l" rtl="0" latinLnBrk="1" hangingPunct="0"/>
            <a:r>
              <a:rPr lang="en-US" sz="1900"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Tương</a:t>
            </a:r>
            <a:r>
              <a:rPr lang="en-US"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900"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tự</a:t>
            </a:r>
            <a:r>
              <a:rPr lang="en-US"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con </a:t>
            </a:r>
            <a:r>
              <a:rPr lang="en-US" sz="1900"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trỏ</a:t>
            </a:r>
            <a:r>
              <a:rPr lang="en-US"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900"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thông</a:t>
            </a:r>
            <a:r>
              <a:rPr lang="en-US"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900"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thường</a:t>
            </a:r>
            <a:endParaRPr lang="en-US" sz="1900" dirty="0">
              <a:solidFill>
                <a:schemeClr val="tx1">
                  <a:lumMod val="95000"/>
                </a:schemeClr>
              </a:solidFill>
              <a:latin typeface="Times New Roman" panose="02020603050405020304" pitchFamily="18" charset="0"/>
              <a:cs typeface="Times New Roman" panose="02020603050405020304" pitchFamily="18" charset="0"/>
              <a:sym typeface="Helvetica Light"/>
            </a:endParaRPr>
          </a:p>
        </p:txBody>
      </p:sp>
      <p:pic>
        <p:nvPicPr>
          <p:cNvPr id="2" name="Picture 1"/>
          <p:cNvPicPr>
            <a:picLocks noChangeAspect="1"/>
          </p:cNvPicPr>
          <p:nvPr/>
        </p:nvPicPr>
        <p:blipFill>
          <a:blip r:embed="rId3"/>
          <a:stretch>
            <a:fillRect/>
          </a:stretch>
        </p:blipFill>
        <p:spPr>
          <a:xfrm>
            <a:off x="7491346" y="1820738"/>
            <a:ext cx="4145105" cy="2808956"/>
          </a:xfrm>
          <a:prstGeom prst="rect">
            <a:avLst/>
          </a:prstGeom>
        </p:spPr>
      </p:pic>
      <p:sp>
        <p:nvSpPr>
          <p:cNvPr id="20" name="Shape 75"/>
          <p:cNvSpPr/>
          <p:nvPr/>
        </p:nvSpPr>
        <p:spPr>
          <a:xfrm>
            <a:off x="1370627" y="4411595"/>
            <a:ext cx="5450015" cy="436199"/>
          </a:xfrm>
          <a:prstGeom prst="rect">
            <a:avLst/>
          </a:prstGeom>
          <a:solidFill>
            <a:schemeClr val="accent5">
              <a:lumMod val="75000"/>
            </a:schemeClr>
          </a:solidFill>
          <a:ln w="12700">
            <a:miter lim="400000"/>
          </a:ln>
        </p:spPr>
        <p:txBody>
          <a:bodyPr lIns="25400" tIns="25400" rIns="25400" bIns="25400" anchor="ctr"/>
          <a:lstStyle/>
          <a:p>
            <a:pPr lvl="0" algn="l">
              <a:defRPr sz="3200"/>
            </a:pP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Tính</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chất</a:t>
            </a:r>
            <a:r>
              <a:rPr lang="en-US" sz="1900" dirty="0">
                <a:solidFill>
                  <a:schemeClr val="tx1">
                    <a:lumMod val="95000"/>
                  </a:schemeClr>
                </a:solidFill>
                <a:latin typeface="Times New Roman" panose="02020603050405020304" pitchFamily="18" charset="0"/>
                <a:cs typeface="Times New Roman" panose="02020603050405020304" pitchFamily="18" charset="0"/>
              </a:rPr>
              <a:t>:</a:t>
            </a:r>
          </a:p>
        </p:txBody>
      </p:sp>
      <p:sp>
        <p:nvSpPr>
          <p:cNvPr id="21" name="TextBox 20"/>
          <p:cNvSpPr txBox="1"/>
          <p:nvPr/>
        </p:nvSpPr>
        <p:spPr>
          <a:xfrm>
            <a:off x="1376637" y="5169621"/>
            <a:ext cx="5412044" cy="92845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l" rtl="0" latinLnBrk="1" hangingPunct="0"/>
            <a:r>
              <a:rPr lang="vi-VN"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Với giá trị hash của dữ liệu được </a:t>
            </a:r>
            <a:r>
              <a:rPr lang="vi-VN" sz="1900" dirty="0" smtClean="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trỏ </a:t>
            </a:r>
            <a:r>
              <a:rPr lang="vi-VN"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tới, con trỏ hash giúp ta kiểm </a:t>
            </a:r>
            <a:r>
              <a:rPr lang="en-US"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vi-VN" sz="1900" dirty="0" smtClean="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tra </a:t>
            </a:r>
            <a:r>
              <a:rPr lang="vi-VN"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nội dung của thông tin có bị </a:t>
            </a:r>
            <a:r>
              <a:rPr lang="en-US"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vi-VN" sz="1900" dirty="0" smtClean="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thay </a:t>
            </a:r>
            <a:r>
              <a:rPr lang="vi-VN"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đổi hay</a:t>
            </a:r>
            <a:r>
              <a:rPr lang="en-US"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vi-VN" sz="1900"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không</a:t>
            </a:r>
            <a:endParaRPr lang="en-US" sz="1900" dirty="0">
              <a:solidFill>
                <a:schemeClr val="tx1">
                  <a:lumMod val="95000"/>
                </a:schemeClr>
              </a:solidFill>
              <a:latin typeface="Times New Roman" panose="02020603050405020304" pitchFamily="18" charset="0"/>
              <a:cs typeface="Times New Roman" panose="02020603050405020304" pitchFamily="18" charset="0"/>
              <a:sym typeface="Helvetica Light"/>
            </a:endParaRPr>
          </a:p>
        </p:txBody>
      </p:sp>
    </p:spTree>
    <p:extLst>
      <p:ext uri="{BB962C8B-B14F-4D97-AF65-F5344CB8AC3E}">
        <p14:creationId xmlns:p14="http://schemas.microsoft.com/office/powerpoint/2010/main" val="3807799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a:t>
            </a:r>
            <a:r>
              <a:rPr lang="en-US" sz="2700" b="1" dirty="0" smtClean="0">
                <a:solidFill>
                  <a:schemeClr val="tx1">
                    <a:lumMod val="95000"/>
                  </a:schemeClr>
                </a:solidFill>
                <a:latin typeface="Times New Roman" panose="02020603050405020304" pitchFamily="18" charset="0"/>
                <a:cs typeface="Times New Roman" panose="02020603050405020304" pitchFamily="18" charset="0"/>
              </a:rPr>
              <a:t>.3</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Nguyên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lý</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hoạt</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động</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của</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995622" y="827948"/>
            <a:ext cx="4200757" cy="362215"/>
          </a:xfrm>
          <a:prstGeom prst="rect">
            <a:avLst/>
          </a:prstGeom>
        </p:spPr>
        <p:txBody>
          <a:bodyPr>
            <a:normAutofit fontScale="92500"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en-US" sz="2000" dirty="0">
                <a:solidFill>
                  <a:schemeClr val="tx1">
                    <a:lumMod val="95000"/>
                  </a:schemeClr>
                </a:solidFill>
                <a:latin typeface="Times New Roman" panose="02020603050405020304" pitchFamily="18" charset="0"/>
                <a:cs typeface="Times New Roman" panose="02020603050405020304" pitchFamily="18" charset="0"/>
              </a:rPr>
              <a:t>1.3.1. </a:t>
            </a:r>
            <a:r>
              <a:rPr lang="en-US" sz="2000" dirty="0" err="1">
                <a:solidFill>
                  <a:schemeClr val="tx1">
                    <a:lumMod val="95000"/>
                  </a:schemeClr>
                </a:solidFill>
                <a:latin typeface="Times New Roman" panose="02020603050405020304" pitchFamily="18" charset="0"/>
                <a:cs typeface="Times New Roman" panose="02020603050405020304" pitchFamily="18" charset="0"/>
              </a:rPr>
              <a:t>Mã</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hóa</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trong</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441559" y="1396523"/>
            <a:ext cx="5143139" cy="384721"/>
          </a:xfrm>
          <a:prstGeom prst="rect">
            <a:avLst/>
          </a:prstGeom>
        </p:spPr>
        <p:txBody>
          <a:bodyPr wrap="none">
            <a:spAutoFit/>
          </a:bodyPr>
          <a:lstStyle/>
          <a:p>
            <a:r>
              <a:rPr lang="en-US" sz="1900" b="1"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c. </a:t>
            </a:r>
            <a:r>
              <a:rPr lang="en-US" sz="1900" b="1" dirty="0" err="1">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US" sz="1900" b="1"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900" b="1" dirty="0" err="1" smtClean="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dụng</a:t>
            </a:r>
            <a:r>
              <a:rPr lang="en-US" sz="1900" b="1" dirty="0" smtClean="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900" b="1" dirty="0" err="1" smtClean="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của</a:t>
            </a:r>
            <a:r>
              <a:rPr lang="en-US" sz="1900" b="1" dirty="0" smtClean="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 con </a:t>
            </a:r>
            <a:r>
              <a:rPr lang="en-US" sz="1900" b="1" dirty="0" err="1" smtClean="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trỏ</a:t>
            </a:r>
            <a:r>
              <a:rPr lang="en-US" sz="1900" b="1" dirty="0" smtClean="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 hash </a:t>
            </a:r>
            <a:r>
              <a:rPr lang="en-US" sz="1900" b="1" dirty="0" err="1">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trong</a:t>
            </a:r>
            <a:r>
              <a:rPr lang="en-US" sz="1900" b="1"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900" b="1" dirty="0" err="1">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Blockchain</a:t>
            </a:r>
            <a:endParaRPr lang="en-US" sz="1900" b="1"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965634" y="2578040"/>
            <a:ext cx="9388915" cy="2470367"/>
          </a:xfrm>
          <a:prstGeom prst="rect">
            <a:avLst/>
          </a:prstGeom>
        </p:spPr>
      </p:pic>
      <p:grpSp>
        <p:nvGrpSpPr>
          <p:cNvPr id="9" name="Group 8"/>
          <p:cNvGrpSpPr/>
          <p:nvPr/>
        </p:nvGrpSpPr>
        <p:grpSpPr>
          <a:xfrm>
            <a:off x="4866528" y="5383586"/>
            <a:ext cx="2902697" cy="656399"/>
            <a:chOff x="1570150" y="4694617"/>
            <a:chExt cx="5805394" cy="1312797"/>
          </a:xfrm>
        </p:grpSpPr>
        <p:sp>
          <p:nvSpPr>
            <p:cNvPr id="23" name="Shape 76"/>
            <p:cNvSpPr/>
            <p:nvPr/>
          </p:nvSpPr>
          <p:spPr>
            <a:xfrm>
              <a:off x="2226633" y="4694618"/>
              <a:ext cx="4492428" cy="1312795"/>
            </a:xfrm>
            <a:prstGeom prst="rect">
              <a:avLst/>
            </a:prstGeom>
            <a:solidFill>
              <a:schemeClr val="accent1">
                <a:lumMod val="75000"/>
              </a:schemeClr>
            </a:solidFill>
            <a:ln w="12700">
              <a:miter lim="400000"/>
            </a:ln>
          </p:spPr>
          <p:txBody>
            <a:bodyPr lIns="25400" tIns="25400" rIns="25400" bIns="25400" anchor="ctr"/>
            <a:lstStyle/>
            <a:p>
              <a:pPr lvl="0">
                <a:defRPr sz="3200"/>
              </a:pPr>
              <a:r>
                <a:rPr lang="en-US" sz="2000" b="1" dirty="0">
                  <a:solidFill>
                    <a:schemeClr val="tx1">
                      <a:lumMod val="95000"/>
                    </a:schemeClr>
                  </a:solidFill>
                  <a:latin typeface="Times New Roman" panose="02020603050405020304" pitchFamily="18" charset="0"/>
                  <a:cs typeface="Times New Roman" panose="02020603050405020304" pitchFamily="18" charset="0"/>
                </a:rPr>
                <a:t>    </a:t>
              </a:r>
              <a:r>
                <a:rPr lang="en-US" sz="20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sz="20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24" name="Shape 1109"/>
            <p:cNvSpPr/>
            <p:nvPr/>
          </p:nvSpPr>
          <p:spPr>
            <a:xfrm>
              <a:off x="1570150" y="4694619"/>
              <a:ext cx="1312967" cy="1312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2860" rIns="22860" anchor="ctr"/>
            <a:lstStyle/>
            <a:p>
              <a:pPr defTabSz="609631">
                <a:defRPr sz="4800">
                  <a:solidFill>
                    <a:srgbClr val="FFFFFF"/>
                  </a:solidFill>
                  <a:latin typeface="Roboto Light"/>
                  <a:ea typeface="Roboto Light"/>
                  <a:cs typeface="Roboto Light"/>
                  <a:sym typeface="Roboto Light"/>
                </a:defRPr>
              </a:pPr>
              <a:endParaRPr sz="2400">
                <a:solidFill>
                  <a:schemeClr val="tx1">
                    <a:lumMod val="95000"/>
                  </a:schemeClr>
                </a:solidFill>
              </a:endParaRPr>
            </a:p>
          </p:txBody>
        </p:sp>
        <p:sp>
          <p:nvSpPr>
            <p:cNvPr id="25" name="Shape 1116"/>
            <p:cNvSpPr/>
            <p:nvPr/>
          </p:nvSpPr>
          <p:spPr>
            <a:xfrm>
              <a:off x="1918525" y="5032544"/>
              <a:ext cx="616219" cy="636944"/>
            </a:xfrm>
            <a:custGeom>
              <a:avLst/>
              <a:gdLst/>
              <a:ahLst/>
              <a:cxnLst>
                <a:cxn ang="0">
                  <a:pos x="wd2" y="hd2"/>
                </a:cxn>
                <a:cxn ang="5400000">
                  <a:pos x="wd2" y="hd2"/>
                </a:cxn>
                <a:cxn ang="10800000">
                  <a:pos x="wd2" y="hd2"/>
                </a:cxn>
                <a:cxn ang="16200000">
                  <a:pos x="wd2" y="hd2"/>
                </a:cxn>
              </a:cxnLst>
              <a:rect l="0" t="0" r="r" b="b"/>
              <a:pathLst>
                <a:path w="21600" h="21124" extrusionOk="0">
                  <a:moveTo>
                    <a:pt x="7829" y="16412"/>
                  </a:moveTo>
                  <a:cubicBezTo>
                    <a:pt x="6885" y="17789"/>
                    <a:pt x="6885" y="17789"/>
                    <a:pt x="6885" y="17789"/>
                  </a:cubicBezTo>
                  <a:cubicBezTo>
                    <a:pt x="5886" y="18795"/>
                    <a:pt x="4387" y="18795"/>
                    <a:pt x="3387" y="17789"/>
                  </a:cubicBezTo>
                  <a:cubicBezTo>
                    <a:pt x="2943" y="17312"/>
                    <a:pt x="2443" y="16412"/>
                    <a:pt x="2443" y="15989"/>
                  </a:cubicBezTo>
                  <a:cubicBezTo>
                    <a:pt x="2443" y="15459"/>
                    <a:pt x="2943" y="14983"/>
                    <a:pt x="3387" y="14506"/>
                  </a:cubicBezTo>
                  <a:cubicBezTo>
                    <a:pt x="7385" y="10324"/>
                    <a:pt x="7385" y="10324"/>
                    <a:pt x="7385" y="10324"/>
                  </a:cubicBezTo>
                  <a:cubicBezTo>
                    <a:pt x="8329" y="9848"/>
                    <a:pt x="9828" y="8418"/>
                    <a:pt x="10828" y="9371"/>
                  </a:cubicBezTo>
                  <a:cubicBezTo>
                    <a:pt x="11328" y="10324"/>
                    <a:pt x="12271" y="10324"/>
                    <a:pt x="12771" y="9371"/>
                  </a:cubicBezTo>
                  <a:cubicBezTo>
                    <a:pt x="13271" y="8895"/>
                    <a:pt x="13271" y="8418"/>
                    <a:pt x="12771" y="7995"/>
                  </a:cubicBezTo>
                  <a:cubicBezTo>
                    <a:pt x="10828" y="6089"/>
                    <a:pt x="7829" y="6089"/>
                    <a:pt x="5386" y="8418"/>
                  </a:cubicBezTo>
                  <a:cubicBezTo>
                    <a:pt x="1444" y="12653"/>
                    <a:pt x="1444" y="12653"/>
                    <a:pt x="1444" y="12653"/>
                  </a:cubicBezTo>
                  <a:cubicBezTo>
                    <a:pt x="444" y="13606"/>
                    <a:pt x="0" y="14506"/>
                    <a:pt x="0" y="15989"/>
                  </a:cubicBezTo>
                  <a:cubicBezTo>
                    <a:pt x="0" y="17312"/>
                    <a:pt x="444" y="18795"/>
                    <a:pt x="1444" y="19695"/>
                  </a:cubicBezTo>
                  <a:cubicBezTo>
                    <a:pt x="2443" y="20648"/>
                    <a:pt x="3887" y="21124"/>
                    <a:pt x="4886" y="21124"/>
                  </a:cubicBezTo>
                  <a:cubicBezTo>
                    <a:pt x="6330" y="21124"/>
                    <a:pt x="7829" y="20648"/>
                    <a:pt x="8829" y="19695"/>
                  </a:cubicBezTo>
                  <a:cubicBezTo>
                    <a:pt x="9828" y="18318"/>
                    <a:pt x="9828" y="18318"/>
                    <a:pt x="9828" y="18318"/>
                  </a:cubicBezTo>
                  <a:cubicBezTo>
                    <a:pt x="10328" y="17789"/>
                    <a:pt x="10328" y="16889"/>
                    <a:pt x="9828" y="16412"/>
                  </a:cubicBezTo>
                  <a:cubicBezTo>
                    <a:pt x="9329" y="15989"/>
                    <a:pt x="8329" y="15989"/>
                    <a:pt x="7829" y="16412"/>
                  </a:cubicBezTo>
                  <a:close/>
                  <a:moveTo>
                    <a:pt x="20156" y="1430"/>
                  </a:moveTo>
                  <a:cubicBezTo>
                    <a:pt x="18157" y="-476"/>
                    <a:pt x="15214" y="-476"/>
                    <a:pt x="13271" y="1430"/>
                  </a:cubicBezTo>
                  <a:cubicBezTo>
                    <a:pt x="11772" y="2330"/>
                    <a:pt x="11772" y="2330"/>
                    <a:pt x="11772" y="2330"/>
                  </a:cubicBezTo>
                  <a:cubicBezTo>
                    <a:pt x="11328" y="3283"/>
                    <a:pt x="11328" y="3759"/>
                    <a:pt x="11772" y="4236"/>
                  </a:cubicBezTo>
                  <a:cubicBezTo>
                    <a:pt x="12271" y="4712"/>
                    <a:pt x="13271" y="4712"/>
                    <a:pt x="13771" y="4236"/>
                  </a:cubicBezTo>
                  <a:cubicBezTo>
                    <a:pt x="15214" y="3283"/>
                    <a:pt x="15214" y="3283"/>
                    <a:pt x="15214" y="3283"/>
                  </a:cubicBezTo>
                  <a:cubicBezTo>
                    <a:pt x="16214" y="2330"/>
                    <a:pt x="17658" y="2330"/>
                    <a:pt x="18157" y="3283"/>
                  </a:cubicBezTo>
                  <a:cubicBezTo>
                    <a:pt x="18657" y="3759"/>
                    <a:pt x="19157" y="4236"/>
                    <a:pt x="19157" y="5189"/>
                  </a:cubicBezTo>
                  <a:cubicBezTo>
                    <a:pt x="19157" y="5612"/>
                    <a:pt x="18657" y="6089"/>
                    <a:pt x="18157" y="6565"/>
                  </a:cubicBezTo>
                  <a:cubicBezTo>
                    <a:pt x="14270" y="10800"/>
                    <a:pt x="14270" y="10800"/>
                    <a:pt x="14270" y="10800"/>
                  </a:cubicBezTo>
                  <a:cubicBezTo>
                    <a:pt x="11772" y="12653"/>
                    <a:pt x="11328" y="11700"/>
                    <a:pt x="10828" y="11224"/>
                  </a:cubicBezTo>
                  <a:cubicBezTo>
                    <a:pt x="10328" y="10800"/>
                    <a:pt x="9329" y="10800"/>
                    <a:pt x="8829" y="11224"/>
                  </a:cubicBezTo>
                  <a:cubicBezTo>
                    <a:pt x="8329" y="11700"/>
                    <a:pt x="8329" y="12653"/>
                    <a:pt x="8829" y="13130"/>
                  </a:cubicBezTo>
                  <a:cubicBezTo>
                    <a:pt x="9828" y="14083"/>
                    <a:pt x="10828" y="14506"/>
                    <a:pt x="11772" y="14506"/>
                  </a:cubicBezTo>
                  <a:cubicBezTo>
                    <a:pt x="13271" y="14506"/>
                    <a:pt x="14715" y="14083"/>
                    <a:pt x="15714" y="12653"/>
                  </a:cubicBezTo>
                  <a:cubicBezTo>
                    <a:pt x="20156" y="8418"/>
                    <a:pt x="20156" y="8418"/>
                    <a:pt x="20156" y="8418"/>
                  </a:cubicBezTo>
                  <a:cubicBezTo>
                    <a:pt x="21100" y="7518"/>
                    <a:pt x="21600" y="6089"/>
                    <a:pt x="21600" y="5189"/>
                  </a:cubicBezTo>
                  <a:cubicBezTo>
                    <a:pt x="21600" y="3759"/>
                    <a:pt x="21100" y="2330"/>
                    <a:pt x="20156" y="1430"/>
                  </a:cubicBezTo>
                  <a:close/>
                </a:path>
              </a:pathLst>
            </a:custGeom>
            <a:solidFill>
              <a:srgbClr val="FFFFFF"/>
            </a:solidFill>
            <a:ln w="12700">
              <a:miter lim="400000"/>
            </a:ln>
          </p:spPr>
          <p:txBody>
            <a:bodyPr lIns="22860" rIns="22860" anchor="ctr"/>
            <a:lstStyle/>
            <a:p>
              <a:pPr defTabSz="609631">
                <a:defRPr sz="4800">
                  <a:solidFill>
                    <a:srgbClr val="737572"/>
                  </a:solidFill>
                  <a:latin typeface="Calibri"/>
                  <a:ea typeface="Calibri"/>
                  <a:cs typeface="Calibri"/>
                  <a:sym typeface="Calibri"/>
                </a:defRPr>
              </a:pPr>
              <a:endParaRPr sz="2400">
                <a:solidFill>
                  <a:schemeClr val="tx1">
                    <a:lumMod val="95000"/>
                  </a:schemeClr>
                </a:solidFill>
              </a:endParaRPr>
            </a:p>
          </p:txBody>
        </p:sp>
        <p:sp>
          <p:nvSpPr>
            <p:cNvPr id="26" name="Shape 1109"/>
            <p:cNvSpPr/>
            <p:nvPr/>
          </p:nvSpPr>
          <p:spPr>
            <a:xfrm>
              <a:off x="6062577" y="4694617"/>
              <a:ext cx="1312967" cy="1312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2860" rIns="22860" anchor="ctr"/>
            <a:lstStyle/>
            <a:p>
              <a:pPr defTabSz="609631">
                <a:defRPr sz="4800">
                  <a:solidFill>
                    <a:srgbClr val="FFFFFF"/>
                  </a:solidFill>
                  <a:latin typeface="Roboto Light"/>
                  <a:ea typeface="Roboto Light"/>
                  <a:cs typeface="Roboto Light"/>
                  <a:sym typeface="Roboto Light"/>
                </a:defRPr>
              </a:pPr>
              <a:endParaRPr sz="2400">
                <a:solidFill>
                  <a:schemeClr val="tx1">
                    <a:lumMod val="95000"/>
                  </a:schemeClr>
                </a:solidFill>
              </a:endParaRPr>
            </a:p>
          </p:txBody>
        </p:sp>
      </p:grpSp>
    </p:spTree>
    <p:extLst>
      <p:ext uri="{BB962C8B-B14F-4D97-AF65-F5344CB8AC3E}">
        <p14:creationId xmlns:p14="http://schemas.microsoft.com/office/powerpoint/2010/main" val="4032932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a:t>
            </a:r>
            <a:r>
              <a:rPr lang="en-US" sz="2700" b="1" dirty="0" smtClean="0">
                <a:solidFill>
                  <a:schemeClr val="tx1">
                    <a:lumMod val="95000"/>
                  </a:schemeClr>
                </a:solidFill>
                <a:latin typeface="Times New Roman" panose="02020603050405020304" pitchFamily="18" charset="0"/>
                <a:cs typeface="Times New Roman" panose="02020603050405020304" pitchFamily="18" charset="0"/>
              </a:rPr>
              <a:t>.3</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Nguyên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lý</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hoạt</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động</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của</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en-US" sz="2000" dirty="0">
                <a:solidFill>
                  <a:schemeClr val="tx1">
                    <a:lumMod val="95000"/>
                  </a:schemeClr>
                </a:solidFill>
                <a:latin typeface="Times New Roman" panose="02020603050405020304" pitchFamily="18" charset="0"/>
                <a:cs typeface="Times New Roman" panose="02020603050405020304" pitchFamily="18" charset="0"/>
              </a:rPr>
              <a:t>1.3.2. </a:t>
            </a:r>
            <a:r>
              <a:rPr lang="en-US" sz="2000" dirty="0" err="1">
                <a:solidFill>
                  <a:schemeClr val="tx1">
                    <a:lumMod val="95000"/>
                  </a:schemeClr>
                </a:solidFill>
                <a:latin typeface="Times New Roman" panose="02020603050405020304" pitchFamily="18" charset="0"/>
                <a:cs typeface="Times New Roman" panose="02020603050405020304" pitchFamily="18" charset="0"/>
              </a:rPr>
              <a:t>Ứng</a:t>
            </a:r>
            <a:r>
              <a:rPr lang="en-US" sz="2000" dirty="0">
                <a:solidFill>
                  <a:schemeClr val="tx1">
                    <a:lumMod val="95000"/>
                  </a:schemeClr>
                </a:solidFill>
                <a:latin typeface="Times New Roman" panose="02020603050405020304" pitchFamily="18" charset="0"/>
                <a:cs typeface="Times New Roman" panose="02020603050405020304" pitchFamily="18" charset="0"/>
              </a:rPr>
              <a:t> dụng phi </a:t>
            </a:r>
            <a:r>
              <a:rPr lang="en-US" sz="2000" dirty="0" err="1">
                <a:solidFill>
                  <a:schemeClr val="tx1">
                    <a:lumMod val="95000"/>
                  </a:schemeClr>
                </a:solidFill>
                <a:latin typeface="Times New Roman" panose="02020603050405020304" pitchFamily="18" charset="0"/>
                <a:cs typeface="Times New Roman" panose="02020603050405020304" pitchFamily="18" charset="0"/>
              </a:rPr>
              <a:t>tập</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trung</a:t>
            </a:r>
            <a:r>
              <a:rPr lang="en-US" sz="2000" dirty="0">
                <a:solidFill>
                  <a:schemeClr val="tx1">
                    <a:lumMod val="95000"/>
                  </a:schemeClr>
                </a:solidFill>
                <a:latin typeface="Times New Roman" panose="02020603050405020304" pitchFamily="18" charset="0"/>
                <a:cs typeface="Times New Roman" panose="02020603050405020304" pitchFamily="18" charset="0"/>
              </a:rPr>
              <a:t> - </a:t>
            </a:r>
            <a:r>
              <a:rPr lang="en-US" sz="2000" dirty="0" err="1">
                <a:solidFill>
                  <a:schemeClr val="tx1">
                    <a:lumMod val="95000"/>
                  </a:schemeClr>
                </a:solidFill>
                <a:latin typeface="Times New Roman" panose="02020603050405020304" pitchFamily="18" charset="0"/>
                <a:cs typeface="Times New Roman" panose="02020603050405020304" pitchFamily="18" charset="0"/>
              </a:rPr>
              <a:t>Mạng</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ngang</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hàng</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096000" y="1805775"/>
            <a:ext cx="5970150" cy="3282462"/>
          </a:xfrm>
          <a:prstGeom prst="rect">
            <a:avLst/>
          </a:prstGeom>
        </p:spPr>
      </p:pic>
      <p:pic>
        <p:nvPicPr>
          <p:cNvPr id="9" name="Picture 8"/>
          <p:cNvPicPr>
            <a:picLocks noChangeAspect="1"/>
          </p:cNvPicPr>
          <p:nvPr/>
        </p:nvPicPr>
        <p:blipFill>
          <a:blip r:embed="rId4"/>
          <a:stretch>
            <a:fillRect/>
          </a:stretch>
        </p:blipFill>
        <p:spPr>
          <a:xfrm>
            <a:off x="452429" y="1805775"/>
            <a:ext cx="4950892" cy="3282462"/>
          </a:xfrm>
          <a:prstGeom prst="rect">
            <a:avLst/>
          </a:prstGeom>
        </p:spPr>
      </p:pic>
      <p:sp>
        <p:nvSpPr>
          <p:cNvPr id="28" name="Shape 1109"/>
          <p:cNvSpPr/>
          <p:nvPr/>
        </p:nvSpPr>
        <p:spPr>
          <a:xfrm>
            <a:off x="3722740" y="5520062"/>
            <a:ext cx="656484" cy="6563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85000"/>
              <a:lumOff val="15000"/>
            </a:schemeClr>
          </a:solidFill>
          <a:ln w="12700">
            <a:miter lim="400000"/>
          </a:ln>
        </p:spPr>
        <p:txBody>
          <a:bodyPr lIns="22860" rIns="22860" anchor="ctr"/>
          <a:lstStyle/>
          <a:p>
            <a:pPr defTabSz="609631">
              <a:defRPr sz="4800">
                <a:solidFill>
                  <a:srgbClr val="FFFFFF"/>
                </a:solidFill>
                <a:latin typeface="Roboto Light"/>
                <a:ea typeface="Roboto Light"/>
                <a:cs typeface="Roboto Light"/>
                <a:sym typeface="Roboto Light"/>
              </a:defRPr>
            </a:pPr>
            <a:endParaRPr sz="2400">
              <a:solidFill>
                <a:schemeClr val="tx1">
                  <a:lumMod val="95000"/>
                </a:schemeClr>
              </a:solidFill>
            </a:endParaRPr>
          </a:p>
        </p:txBody>
      </p:sp>
      <p:grpSp>
        <p:nvGrpSpPr>
          <p:cNvPr id="29" name="Group 28"/>
          <p:cNvGrpSpPr/>
          <p:nvPr/>
        </p:nvGrpSpPr>
        <p:grpSpPr>
          <a:xfrm>
            <a:off x="7629726" y="5520062"/>
            <a:ext cx="2902697" cy="656399"/>
            <a:chOff x="1570150" y="4694617"/>
            <a:chExt cx="5805394" cy="1312797"/>
          </a:xfrm>
        </p:grpSpPr>
        <p:sp>
          <p:nvSpPr>
            <p:cNvPr id="30" name="Shape 76"/>
            <p:cNvSpPr/>
            <p:nvPr/>
          </p:nvSpPr>
          <p:spPr>
            <a:xfrm>
              <a:off x="2226633" y="4694618"/>
              <a:ext cx="4492428" cy="1312795"/>
            </a:xfrm>
            <a:prstGeom prst="rect">
              <a:avLst/>
            </a:prstGeom>
            <a:solidFill>
              <a:schemeClr val="accent1">
                <a:lumMod val="75000"/>
              </a:schemeClr>
            </a:solidFill>
            <a:ln w="12700">
              <a:miter lim="400000"/>
            </a:ln>
          </p:spPr>
          <p:txBody>
            <a:bodyPr lIns="25400" tIns="25400" rIns="25400" bIns="25400" anchor="ctr"/>
            <a:lstStyle/>
            <a:p>
              <a:pPr lvl="0">
                <a:defRPr sz="3200"/>
              </a:pPr>
              <a:r>
                <a:rPr lang="en-US" sz="2000" b="1" dirty="0">
                  <a:solidFill>
                    <a:schemeClr val="tx1">
                      <a:lumMod val="95000"/>
                    </a:schemeClr>
                  </a:solidFill>
                  <a:latin typeface="Times New Roman" panose="02020603050405020304" pitchFamily="18" charset="0"/>
                  <a:cs typeface="Times New Roman" panose="02020603050405020304" pitchFamily="18" charset="0"/>
                </a:rPr>
                <a:t>    </a:t>
              </a:r>
              <a:r>
                <a:rPr lang="en-US" sz="20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sz="20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1" name="Shape 1109"/>
            <p:cNvSpPr/>
            <p:nvPr/>
          </p:nvSpPr>
          <p:spPr>
            <a:xfrm>
              <a:off x="1570150" y="4694619"/>
              <a:ext cx="1312967" cy="1312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2860" rIns="22860" anchor="ctr"/>
            <a:lstStyle/>
            <a:p>
              <a:pPr defTabSz="609631">
                <a:defRPr sz="4800">
                  <a:solidFill>
                    <a:srgbClr val="FFFFFF"/>
                  </a:solidFill>
                  <a:latin typeface="Roboto Light"/>
                  <a:ea typeface="Roboto Light"/>
                  <a:cs typeface="Roboto Light"/>
                  <a:sym typeface="Roboto Light"/>
                </a:defRPr>
              </a:pPr>
              <a:endParaRPr sz="2400">
                <a:solidFill>
                  <a:schemeClr val="tx1">
                    <a:lumMod val="95000"/>
                  </a:schemeClr>
                </a:solidFill>
              </a:endParaRPr>
            </a:p>
          </p:txBody>
        </p:sp>
        <p:sp>
          <p:nvSpPr>
            <p:cNvPr id="32" name="Shape 1116"/>
            <p:cNvSpPr/>
            <p:nvPr/>
          </p:nvSpPr>
          <p:spPr>
            <a:xfrm>
              <a:off x="1918525" y="5032544"/>
              <a:ext cx="616219" cy="636944"/>
            </a:xfrm>
            <a:custGeom>
              <a:avLst/>
              <a:gdLst/>
              <a:ahLst/>
              <a:cxnLst>
                <a:cxn ang="0">
                  <a:pos x="wd2" y="hd2"/>
                </a:cxn>
                <a:cxn ang="5400000">
                  <a:pos x="wd2" y="hd2"/>
                </a:cxn>
                <a:cxn ang="10800000">
                  <a:pos x="wd2" y="hd2"/>
                </a:cxn>
                <a:cxn ang="16200000">
                  <a:pos x="wd2" y="hd2"/>
                </a:cxn>
              </a:cxnLst>
              <a:rect l="0" t="0" r="r" b="b"/>
              <a:pathLst>
                <a:path w="21600" h="21124" extrusionOk="0">
                  <a:moveTo>
                    <a:pt x="7829" y="16412"/>
                  </a:moveTo>
                  <a:cubicBezTo>
                    <a:pt x="6885" y="17789"/>
                    <a:pt x="6885" y="17789"/>
                    <a:pt x="6885" y="17789"/>
                  </a:cubicBezTo>
                  <a:cubicBezTo>
                    <a:pt x="5886" y="18795"/>
                    <a:pt x="4387" y="18795"/>
                    <a:pt x="3387" y="17789"/>
                  </a:cubicBezTo>
                  <a:cubicBezTo>
                    <a:pt x="2943" y="17312"/>
                    <a:pt x="2443" y="16412"/>
                    <a:pt x="2443" y="15989"/>
                  </a:cubicBezTo>
                  <a:cubicBezTo>
                    <a:pt x="2443" y="15459"/>
                    <a:pt x="2943" y="14983"/>
                    <a:pt x="3387" y="14506"/>
                  </a:cubicBezTo>
                  <a:cubicBezTo>
                    <a:pt x="7385" y="10324"/>
                    <a:pt x="7385" y="10324"/>
                    <a:pt x="7385" y="10324"/>
                  </a:cubicBezTo>
                  <a:cubicBezTo>
                    <a:pt x="8329" y="9848"/>
                    <a:pt x="9828" y="8418"/>
                    <a:pt x="10828" y="9371"/>
                  </a:cubicBezTo>
                  <a:cubicBezTo>
                    <a:pt x="11328" y="10324"/>
                    <a:pt x="12271" y="10324"/>
                    <a:pt x="12771" y="9371"/>
                  </a:cubicBezTo>
                  <a:cubicBezTo>
                    <a:pt x="13271" y="8895"/>
                    <a:pt x="13271" y="8418"/>
                    <a:pt x="12771" y="7995"/>
                  </a:cubicBezTo>
                  <a:cubicBezTo>
                    <a:pt x="10828" y="6089"/>
                    <a:pt x="7829" y="6089"/>
                    <a:pt x="5386" y="8418"/>
                  </a:cubicBezTo>
                  <a:cubicBezTo>
                    <a:pt x="1444" y="12653"/>
                    <a:pt x="1444" y="12653"/>
                    <a:pt x="1444" y="12653"/>
                  </a:cubicBezTo>
                  <a:cubicBezTo>
                    <a:pt x="444" y="13606"/>
                    <a:pt x="0" y="14506"/>
                    <a:pt x="0" y="15989"/>
                  </a:cubicBezTo>
                  <a:cubicBezTo>
                    <a:pt x="0" y="17312"/>
                    <a:pt x="444" y="18795"/>
                    <a:pt x="1444" y="19695"/>
                  </a:cubicBezTo>
                  <a:cubicBezTo>
                    <a:pt x="2443" y="20648"/>
                    <a:pt x="3887" y="21124"/>
                    <a:pt x="4886" y="21124"/>
                  </a:cubicBezTo>
                  <a:cubicBezTo>
                    <a:pt x="6330" y="21124"/>
                    <a:pt x="7829" y="20648"/>
                    <a:pt x="8829" y="19695"/>
                  </a:cubicBezTo>
                  <a:cubicBezTo>
                    <a:pt x="9828" y="18318"/>
                    <a:pt x="9828" y="18318"/>
                    <a:pt x="9828" y="18318"/>
                  </a:cubicBezTo>
                  <a:cubicBezTo>
                    <a:pt x="10328" y="17789"/>
                    <a:pt x="10328" y="16889"/>
                    <a:pt x="9828" y="16412"/>
                  </a:cubicBezTo>
                  <a:cubicBezTo>
                    <a:pt x="9329" y="15989"/>
                    <a:pt x="8329" y="15989"/>
                    <a:pt x="7829" y="16412"/>
                  </a:cubicBezTo>
                  <a:close/>
                  <a:moveTo>
                    <a:pt x="20156" y="1430"/>
                  </a:moveTo>
                  <a:cubicBezTo>
                    <a:pt x="18157" y="-476"/>
                    <a:pt x="15214" y="-476"/>
                    <a:pt x="13271" y="1430"/>
                  </a:cubicBezTo>
                  <a:cubicBezTo>
                    <a:pt x="11772" y="2330"/>
                    <a:pt x="11772" y="2330"/>
                    <a:pt x="11772" y="2330"/>
                  </a:cubicBezTo>
                  <a:cubicBezTo>
                    <a:pt x="11328" y="3283"/>
                    <a:pt x="11328" y="3759"/>
                    <a:pt x="11772" y="4236"/>
                  </a:cubicBezTo>
                  <a:cubicBezTo>
                    <a:pt x="12271" y="4712"/>
                    <a:pt x="13271" y="4712"/>
                    <a:pt x="13771" y="4236"/>
                  </a:cubicBezTo>
                  <a:cubicBezTo>
                    <a:pt x="15214" y="3283"/>
                    <a:pt x="15214" y="3283"/>
                    <a:pt x="15214" y="3283"/>
                  </a:cubicBezTo>
                  <a:cubicBezTo>
                    <a:pt x="16214" y="2330"/>
                    <a:pt x="17658" y="2330"/>
                    <a:pt x="18157" y="3283"/>
                  </a:cubicBezTo>
                  <a:cubicBezTo>
                    <a:pt x="18657" y="3759"/>
                    <a:pt x="19157" y="4236"/>
                    <a:pt x="19157" y="5189"/>
                  </a:cubicBezTo>
                  <a:cubicBezTo>
                    <a:pt x="19157" y="5612"/>
                    <a:pt x="18657" y="6089"/>
                    <a:pt x="18157" y="6565"/>
                  </a:cubicBezTo>
                  <a:cubicBezTo>
                    <a:pt x="14270" y="10800"/>
                    <a:pt x="14270" y="10800"/>
                    <a:pt x="14270" y="10800"/>
                  </a:cubicBezTo>
                  <a:cubicBezTo>
                    <a:pt x="11772" y="12653"/>
                    <a:pt x="11328" y="11700"/>
                    <a:pt x="10828" y="11224"/>
                  </a:cubicBezTo>
                  <a:cubicBezTo>
                    <a:pt x="10328" y="10800"/>
                    <a:pt x="9329" y="10800"/>
                    <a:pt x="8829" y="11224"/>
                  </a:cubicBezTo>
                  <a:cubicBezTo>
                    <a:pt x="8329" y="11700"/>
                    <a:pt x="8329" y="12653"/>
                    <a:pt x="8829" y="13130"/>
                  </a:cubicBezTo>
                  <a:cubicBezTo>
                    <a:pt x="9828" y="14083"/>
                    <a:pt x="10828" y="14506"/>
                    <a:pt x="11772" y="14506"/>
                  </a:cubicBezTo>
                  <a:cubicBezTo>
                    <a:pt x="13271" y="14506"/>
                    <a:pt x="14715" y="14083"/>
                    <a:pt x="15714" y="12653"/>
                  </a:cubicBezTo>
                  <a:cubicBezTo>
                    <a:pt x="20156" y="8418"/>
                    <a:pt x="20156" y="8418"/>
                    <a:pt x="20156" y="8418"/>
                  </a:cubicBezTo>
                  <a:cubicBezTo>
                    <a:pt x="21100" y="7518"/>
                    <a:pt x="21600" y="6089"/>
                    <a:pt x="21600" y="5189"/>
                  </a:cubicBezTo>
                  <a:cubicBezTo>
                    <a:pt x="21600" y="3759"/>
                    <a:pt x="21100" y="2330"/>
                    <a:pt x="20156" y="1430"/>
                  </a:cubicBezTo>
                  <a:close/>
                </a:path>
              </a:pathLst>
            </a:custGeom>
            <a:solidFill>
              <a:srgbClr val="FFFFFF"/>
            </a:solidFill>
            <a:ln w="12700">
              <a:miter lim="400000"/>
            </a:ln>
          </p:spPr>
          <p:txBody>
            <a:bodyPr lIns="22860" rIns="22860" anchor="ctr"/>
            <a:lstStyle/>
            <a:p>
              <a:pPr defTabSz="609631">
                <a:defRPr sz="4800">
                  <a:solidFill>
                    <a:srgbClr val="737572"/>
                  </a:solidFill>
                  <a:latin typeface="Calibri"/>
                  <a:ea typeface="Calibri"/>
                  <a:cs typeface="Calibri"/>
                  <a:sym typeface="Calibri"/>
                </a:defRPr>
              </a:pPr>
              <a:endParaRPr sz="2400">
                <a:solidFill>
                  <a:schemeClr val="tx1">
                    <a:lumMod val="95000"/>
                  </a:schemeClr>
                </a:solidFill>
              </a:endParaRPr>
            </a:p>
          </p:txBody>
        </p:sp>
        <p:sp>
          <p:nvSpPr>
            <p:cNvPr id="33" name="Shape 1109"/>
            <p:cNvSpPr/>
            <p:nvPr/>
          </p:nvSpPr>
          <p:spPr>
            <a:xfrm>
              <a:off x="6062577" y="4694617"/>
              <a:ext cx="1312967" cy="1312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2860" rIns="22860" anchor="ctr"/>
            <a:lstStyle/>
            <a:p>
              <a:pPr defTabSz="609631">
                <a:defRPr sz="4800">
                  <a:solidFill>
                    <a:srgbClr val="FFFFFF"/>
                  </a:solidFill>
                  <a:latin typeface="Roboto Light"/>
                  <a:ea typeface="Roboto Light"/>
                  <a:cs typeface="Roboto Light"/>
                  <a:sym typeface="Roboto Light"/>
                </a:defRPr>
              </a:pPr>
              <a:endParaRPr sz="2400">
                <a:solidFill>
                  <a:schemeClr val="tx1">
                    <a:lumMod val="95000"/>
                  </a:schemeClr>
                </a:solidFill>
              </a:endParaRPr>
            </a:p>
          </p:txBody>
        </p:sp>
      </p:grpSp>
      <p:sp>
        <p:nvSpPr>
          <p:cNvPr id="36" name="Shape 76"/>
          <p:cNvSpPr/>
          <p:nvPr/>
        </p:nvSpPr>
        <p:spPr>
          <a:xfrm>
            <a:off x="1694490" y="5504094"/>
            <a:ext cx="2911800" cy="656398"/>
          </a:xfrm>
          <a:prstGeom prst="rect">
            <a:avLst/>
          </a:prstGeom>
          <a:solidFill>
            <a:schemeClr val="tx1">
              <a:lumMod val="85000"/>
              <a:lumOff val="15000"/>
            </a:schemeClr>
          </a:solidFill>
          <a:ln w="12700">
            <a:miter lim="400000"/>
          </a:ln>
        </p:spPr>
        <p:txBody>
          <a:bodyPr lIns="25400" tIns="25400" rIns="25400" bIns="25400" anchor="ctr"/>
          <a:lstStyle/>
          <a:p>
            <a:pPr lvl="0">
              <a:defRPr sz="3200"/>
            </a:pPr>
            <a:r>
              <a:rPr lang="en-US" sz="2000" b="1" dirty="0">
                <a:solidFill>
                  <a:schemeClr val="tx1">
                    <a:lumMod val="95000"/>
                  </a:schemeClr>
                </a:solidFill>
                <a:latin typeface="Times New Roman" panose="02020603050405020304" pitchFamily="18" charset="0"/>
                <a:cs typeface="Times New Roman" panose="02020603050405020304" pitchFamily="18" charset="0"/>
              </a:rPr>
              <a:t>    </a:t>
            </a:r>
            <a:r>
              <a:rPr lang="en-US" sz="2000" b="1" dirty="0" smtClean="0">
                <a:solidFill>
                  <a:schemeClr val="tx1">
                    <a:lumMod val="95000"/>
                  </a:schemeClr>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Mạng</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tập</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err="1">
                <a:solidFill>
                  <a:schemeClr val="bg1"/>
                </a:solidFill>
                <a:latin typeface="Times New Roman" panose="02020603050405020304" pitchFamily="18" charset="0"/>
                <a:cs typeface="Times New Roman" panose="02020603050405020304" pitchFamily="18" charset="0"/>
              </a:rPr>
              <a:t>trung</a:t>
            </a:r>
            <a:endParaRPr sz="2000" b="1" dirty="0">
              <a:solidFill>
                <a:schemeClr val="bg1"/>
              </a:solidFill>
              <a:latin typeface="Times New Roman" panose="02020603050405020304" pitchFamily="18" charset="0"/>
              <a:cs typeface="Times New Roman" panose="02020603050405020304" pitchFamily="18" charset="0"/>
            </a:endParaRPr>
          </a:p>
        </p:txBody>
      </p:sp>
      <p:sp>
        <p:nvSpPr>
          <p:cNvPr id="37" name="Shape 1109"/>
          <p:cNvSpPr/>
          <p:nvPr/>
        </p:nvSpPr>
        <p:spPr>
          <a:xfrm>
            <a:off x="1476526" y="5520063"/>
            <a:ext cx="656484" cy="6563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85000"/>
              <a:lumOff val="15000"/>
            </a:schemeClr>
          </a:solidFill>
          <a:ln w="12700">
            <a:miter lim="400000"/>
          </a:ln>
        </p:spPr>
        <p:txBody>
          <a:bodyPr lIns="22860" rIns="22860" anchor="ctr"/>
          <a:lstStyle/>
          <a:p>
            <a:pPr defTabSz="609631">
              <a:defRPr sz="4800">
                <a:solidFill>
                  <a:srgbClr val="FFFFFF"/>
                </a:solidFill>
                <a:latin typeface="Roboto Light"/>
                <a:ea typeface="Roboto Light"/>
                <a:cs typeface="Roboto Light"/>
                <a:sym typeface="Roboto Light"/>
              </a:defRPr>
            </a:pPr>
            <a:endParaRPr sz="2400">
              <a:solidFill>
                <a:schemeClr val="tx1">
                  <a:lumMod val="95000"/>
                </a:schemeClr>
              </a:solidFill>
            </a:endParaRPr>
          </a:p>
        </p:txBody>
      </p:sp>
      <p:sp>
        <p:nvSpPr>
          <p:cNvPr id="41" name="Shape 2652"/>
          <p:cNvSpPr/>
          <p:nvPr/>
        </p:nvSpPr>
        <p:spPr>
          <a:xfrm>
            <a:off x="1694490" y="5657089"/>
            <a:ext cx="350409" cy="350409"/>
          </a:xfrm>
          <a:custGeom>
            <a:avLst/>
            <a:gdLst/>
            <a:ahLst/>
            <a:cxnLst>
              <a:cxn ang="0">
                <a:pos x="wd2" y="hd2"/>
              </a:cxn>
              <a:cxn ang="5400000">
                <a:pos x="wd2" y="hd2"/>
              </a:cxn>
              <a:cxn ang="10800000">
                <a:pos x="wd2" y="hd2"/>
              </a:cxn>
              <a:cxn ang="16200000">
                <a:pos x="wd2" y="hd2"/>
              </a:cxn>
            </a:cxnLst>
            <a:rect l="0" t="0" r="r" b="b"/>
            <a:pathLst>
              <a:path w="21600" h="21600" extrusionOk="0">
                <a:moveTo>
                  <a:pt x="3857" y="12343"/>
                </a:moveTo>
                <a:lnTo>
                  <a:pt x="10029" y="12343"/>
                </a:lnTo>
                <a:lnTo>
                  <a:pt x="10029" y="15429"/>
                </a:lnTo>
                <a:lnTo>
                  <a:pt x="11571" y="15429"/>
                </a:lnTo>
                <a:lnTo>
                  <a:pt x="11571" y="12343"/>
                </a:lnTo>
                <a:lnTo>
                  <a:pt x="17743" y="12343"/>
                </a:lnTo>
                <a:lnTo>
                  <a:pt x="17743" y="15429"/>
                </a:lnTo>
                <a:lnTo>
                  <a:pt x="19286" y="15429"/>
                </a:lnTo>
                <a:lnTo>
                  <a:pt x="19286" y="10800"/>
                </a:lnTo>
                <a:lnTo>
                  <a:pt x="11571" y="10800"/>
                </a:lnTo>
                <a:lnTo>
                  <a:pt x="11571" y="7714"/>
                </a:lnTo>
                <a:lnTo>
                  <a:pt x="10029" y="7714"/>
                </a:lnTo>
                <a:lnTo>
                  <a:pt x="10029" y="10800"/>
                </a:lnTo>
                <a:lnTo>
                  <a:pt x="2314" y="10800"/>
                </a:lnTo>
                <a:lnTo>
                  <a:pt x="2314" y="15429"/>
                </a:lnTo>
                <a:lnTo>
                  <a:pt x="3857" y="15429"/>
                </a:lnTo>
                <a:lnTo>
                  <a:pt x="3857" y="12343"/>
                </a:lnTo>
                <a:close/>
                <a:moveTo>
                  <a:pt x="17743" y="0"/>
                </a:moveTo>
                <a:lnTo>
                  <a:pt x="3857" y="0"/>
                </a:lnTo>
                <a:lnTo>
                  <a:pt x="3857" y="6943"/>
                </a:lnTo>
                <a:lnTo>
                  <a:pt x="17743" y="6943"/>
                </a:lnTo>
                <a:lnTo>
                  <a:pt x="17743" y="0"/>
                </a:lnTo>
                <a:close/>
                <a:moveTo>
                  <a:pt x="16200" y="21600"/>
                </a:moveTo>
                <a:lnTo>
                  <a:pt x="21600" y="21600"/>
                </a:lnTo>
                <a:lnTo>
                  <a:pt x="21600" y="16200"/>
                </a:lnTo>
                <a:lnTo>
                  <a:pt x="16200" y="16200"/>
                </a:lnTo>
                <a:lnTo>
                  <a:pt x="16200" y="21600"/>
                </a:lnTo>
                <a:close/>
                <a:moveTo>
                  <a:pt x="7714" y="21600"/>
                </a:moveTo>
                <a:lnTo>
                  <a:pt x="13886" y="21600"/>
                </a:lnTo>
                <a:lnTo>
                  <a:pt x="13886" y="16200"/>
                </a:lnTo>
                <a:lnTo>
                  <a:pt x="7714" y="16200"/>
                </a:lnTo>
                <a:lnTo>
                  <a:pt x="7714" y="21600"/>
                </a:lnTo>
                <a:close/>
                <a:moveTo>
                  <a:pt x="0" y="21600"/>
                </a:moveTo>
                <a:lnTo>
                  <a:pt x="5400" y="21600"/>
                </a:lnTo>
                <a:lnTo>
                  <a:pt x="5400" y="16200"/>
                </a:lnTo>
                <a:lnTo>
                  <a:pt x="0" y="16200"/>
                </a:lnTo>
                <a:lnTo>
                  <a:pt x="0" y="21600"/>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Tree>
    <p:extLst>
      <p:ext uri="{BB962C8B-B14F-4D97-AF65-F5344CB8AC3E}">
        <p14:creationId xmlns:p14="http://schemas.microsoft.com/office/powerpoint/2010/main" val="1934402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1</a:t>
            </a:r>
            <a:r>
              <a:rPr lang="en-US" sz="2700" b="1" dirty="0" smtClean="0">
                <a:solidFill>
                  <a:schemeClr val="tx1">
                    <a:lumMod val="95000"/>
                    <a:lumOff val="5000"/>
                  </a:schemeClr>
                </a:solidFill>
                <a:latin typeface="Times New Roman" panose="02020603050405020304" pitchFamily="18" charset="0"/>
                <a:cs typeface="Times New Roman" panose="02020603050405020304" pitchFamily="18" charset="0"/>
              </a:rPr>
              <a:t>.3</a:t>
            </a: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Nguyên</a:t>
            </a: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lý</a:t>
            </a: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hoạt</a:t>
            </a: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động</a:t>
            </a: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của</a:t>
            </a: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1.3.3. Lý thuyết trò chơi – Cơ chế đồng thuận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600200" y="1317147"/>
            <a:ext cx="9344025" cy="5212241"/>
          </a:xfrm>
          <a:prstGeom prst="rect">
            <a:avLst/>
          </a:prstGeom>
        </p:spPr>
      </p:pic>
    </p:spTree>
    <p:extLst>
      <p:ext uri="{BB962C8B-B14F-4D97-AF65-F5344CB8AC3E}">
        <p14:creationId xmlns:p14="http://schemas.microsoft.com/office/powerpoint/2010/main" val="791291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a:t>
            </a:r>
            <a:r>
              <a:rPr lang="en-US" sz="2700" b="1" dirty="0" smtClean="0">
                <a:solidFill>
                  <a:schemeClr val="tx1">
                    <a:lumMod val="95000"/>
                  </a:schemeClr>
                </a:solidFill>
                <a:latin typeface="Times New Roman" panose="02020603050405020304" pitchFamily="18" charset="0"/>
                <a:cs typeface="Times New Roman" panose="02020603050405020304" pitchFamily="18" charset="0"/>
              </a:rPr>
              <a:t>.3</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Nguyên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lý</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hoạt</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động</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của</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1.3.4. Bức tranh tổng quát – Ví dụ thực tế</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9" name="Shape 74"/>
          <p:cNvSpPr/>
          <p:nvPr/>
        </p:nvSpPr>
        <p:spPr>
          <a:xfrm>
            <a:off x="339291" y="1255710"/>
            <a:ext cx="3334715" cy="635001"/>
          </a:xfrm>
          <a:prstGeom prst="rect">
            <a:avLst/>
          </a:prstGeom>
          <a:solidFill>
            <a:schemeClr val="accent1"/>
          </a:solidFill>
          <a:ln w="12700">
            <a:miter lim="400000"/>
          </a:ln>
        </p:spPr>
        <p:txBody>
          <a:bodyPr lIns="25400" tIns="25400" rIns="25400" bIns="25400" anchor="ctr"/>
          <a:lstStyle/>
          <a:p>
            <a:pPr lvl="0">
              <a:defRPr sz="3200"/>
            </a:pPr>
            <a:r>
              <a:rPr lang="vi-VN" sz="1600" dirty="0">
                <a:solidFill>
                  <a:schemeClr val="tx1">
                    <a:lumMod val="95000"/>
                  </a:schemeClr>
                </a:solidFill>
                <a:latin typeface="Times New Roman" panose="02020603050405020304" pitchFamily="18" charset="0"/>
                <a:cs typeface="Times New Roman" panose="02020603050405020304" pitchFamily="18" charset="0"/>
              </a:rPr>
              <a:t>Bước 1. Giao dịch được sinh ra</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20" name="Shape 75"/>
          <p:cNvSpPr/>
          <p:nvPr/>
        </p:nvSpPr>
        <p:spPr>
          <a:xfrm>
            <a:off x="4114564" y="1255710"/>
            <a:ext cx="3334714" cy="635001"/>
          </a:xfrm>
          <a:prstGeom prst="rect">
            <a:avLst/>
          </a:prstGeom>
          <a:solidFill>
            <a:schemeClr val="accent2"/>
          </a:solidFill>
          <a:ln w="12700">
            <a:miter lim="400000"/>
          </a:ln>
        </p:spPr>
        <p:txBody>
          <a:bodyPr lIns="25400" tIns="25400" rIns="25400" bIns="25400" anchor="ctr"/>
          <a:lstStyle/>
          <a:p>
            <a:pPr lvl="0">
              <a:defRPr sz="3200"/>
            </a:pPr>
            <a:r>
              <a:rPr lang="vi-VN" sz="1600" dirty="0">
                <a:solidFill>
                  <a:schemeClr val="tx1">
                    <a:lumMod val="95000"/>
                  </a:schemeClr>
                </a:solidFill>
                <a:latin typeface="Times New Roman" panose="02020603050405020304" pitchFamily="18" charset="0"/>
                <a:cs typeface="Times New Roman" panose="02020603050405020304" pitchFamily="18" charset="0"/>
              </a:rPr>
              <a:t>Bước 2. Giao dịch được đồng bộ trên một mạng ngang hàng</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21" name="Shape 76"/>
          <p:cNvSpPr/>
          <p:nvPr/>
        </p:nvSpPr>
        <p:spPr>
          <a:xfrm>
            <a:off x="7889836" y="1255710"/>
            <a:ext cx="3334714" cy="635000"/>
          </a:xfrm>
          <a:prstGeom prst="rect">
            <a:avLst/>
          </a:prstGeom>
          <a:solidFill>
            <a:schemeClr val="accent3">
              <a:lumMod val="50000"/>
            </a:schemeClr>
          </a:solidFill>
          <a:ln w="12700">
            <a:miter lim="400000"/>
          </a:ln>
        </p:spPr>
        <p:txBody>
          <a:bodyPr lIns="25400" tIns="25400" rIns="25400" bIns="25400" anchor="ctr"/>
          <a:lstStyle/>
          <a:p>
            <a:pPr lvl="0">
              <a:defRPr sz="3200"/>
            </a:pPr>
            <a:r>
              <a:rPr lang="vi-VN" sz="1600" dirty="0">
                <a:solidFill>
                  <a:schemeClr val="tx1">
                    <a:lumMod val="95000"/>
                  </a:schemeClr>
                </a:solidFill>
                <a:latin typeface="Times New Roman" panose="02020603050405020304" pitchFamily="18" charset="0"/>
                <a:cs typeface="Times New Roman" panose="02020603050405020304" pitchFamily="18" charset="0"/>
              </a:rPr>
              <a:t>Bước 3</a:t>
            </a:r>
            <a:r>
              <a:rPr lang="vi-VN" sz="1600" dirty="0" smtClean="0">
                <a:solidFill>
                  <a:schemeClr val="tx1">
                    <a:lumMod val="95000"/>
                  </a:schemeClr>
                </a:solidFill>
                <a:latin typeface="Times New Roman" panose="02020603050405020304" pitchFamily="18" charset="0"/>
                <a:cs typeface="Times New Roman" panose="02020603050405020304" pitchFamily="18" charset="0"/>
              </a:rPr>
              <a:t>. </a:t>
            </a:r>
            <a:r>
              <a:rPr lang="en-US" sz="1600" dirty="0">
                <a:solidFill>
                  <a:schemeClr val="tx1">
                    <a:lumMod val="95000"/>
                  </a:schemeClr>
                </a:solidFill>
                <a:latin typeface="Times New Roman" panose="02020603050405020304" pitchFamily="18" charset="0"/>
                <a:cs typeface="Times New Roman" panose="02020603050405020304" pitchFamily="18" charset="0"/>
              </a:rPr>
              <a:t>T</a:t>
            </a:r>
            <a:r>
              <a:rPr lang="vi-VN" sz="1600" dirty="0" smtClean="0">
                <a:solidFill>
                  <a:schemeClr val="tx1">
                    <a:lumMod val="95000"/>
                  </a:schemeClr>
                </a:solidFill>
                <a:latin typeface="Times New Roman" panose="02020603050405020304" pitchFamily="18" charset="0"/>
                <a:cs typeface="Times New Roman" panose="02020603050405020304" pitchFamily="18" charset="0"/>
              </a:rPr>
              <a:t>ạo </a:t>
            </a:r>
            <a:r>
              <a:rPr lang="vi-VN" sz="1600" dirty="0">
                <a:solidFill>
                  <a:schemeClr val="tx1">
                    <a:lumMod val="95000"/>
                  </a:schemeClr>
                </a:solidFill>
                <a:latin typeface="Times New Roman" panose="02020603050405020304" pitchFamily="18" charset="0"/>
                <a:cs typeface="Times New Roman" panose="02020603050405020304" pitchFamily="18" charset="0"/>
              </a:rPr>
              <a:t>các khối mới</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22" name="Shape 78"/>
          <p:cNvSpPr/>
          <p:nvPr/>
        </p:nvSpPr>
        <p:spPr>
          <a:xfrm>
            <a:off x="339291" y="4112303"/>
            <a:ext cx="3334715" cy="635001"/>
          </a:xfrm>
          <a:prstGeom prst="rect">
            <a:avLst/>
          </a:prstGeom>
          <a:solidFill>
            <a:schemeClr val="accent4">
              <a:lumMod val="75000"/>
            </a:schemeClr>
          </a:solidFill>
          <a:ln w="12700">
            <a:miter lim="400000"/>
          </a:ln>
        </p:spPr>
        <p:txBody>
          <a:bodyPr lIns="25400" tIns="25400" rIns="25400" bIns="25400" anchor="ctr"/>
          <a:lstStyle/>
          <a:p>
            <a:pPr lvl="0">
              <a:defRPr sz="3200"/>
            </a:pPr>
            <a:r>
              <a:rPr lang="vi-VN" sz="1600">
                <a:solidFill>
                  <a:schemeClr val="tx1">
                    <a:lumMod val="95000"/>
                  </a:schemeClr>
                </a:solidFill>
                <a:latin typeface="Times New Roman" panose="02020603050405020304" pitchFamily="18" charset="0"/>
                <a:cs typeface="Times New Roman" panose="02020603050405020304" pitchFamily="18" charset="0"/>
              </a:rPr>
              <a:t>Bước 4. Hoàn thành một khối mới</a:t>
            </a: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3" name="Shape 78"/>
          <p:cNvSpPr/>
          <p:nvPr/>
        </p:nvSpPr>
        <p:spPr>
          <a:xfrm>
            <a:off x="4114563" y="4112302"/>
            <a:ext cx="3334715" cy="635001"/>
          </a:xfrm>
          <a:prstGeom prst="rect">
            <a:avLst/>
          </a:prstGeom>
          <a:solidFill>
            <a:schemeClr val="accent5"/>
          </a:solidFill>
          <a:ln w="12700">
            <a:miter lim="400000"/>
          </a:ln>
        </p:spPr>
        <p:txBody>
          <a:bodyPr lIns="25400" tIns="25400" rIns="25400" bIns="25400" anchor="ctr"/>
          <a:lstStyle/>
          <a:p>
            <a:pPr lvl="0">
              <a:defRPr sz="3200"/>
            </a:pPr>
            <a:r>
              <a:rPr lang="vi-VN" sz="1600">
                <a:solidFill>
                  <a:schemeClr val="tx1">
                    <a:lumMod val="95000"/>
                  </a:schemeClr>
                </a:solidFill>
                <a:latin typeface="Times New Roman" panose="02020603050405020304" pitchFamily="18" charset="0"/>
                <a:cs typeface="Times New Roman" panose="02020603050405020304" pitchFamily="18" charset="0"/>
              </a:rPr>
              <a:t>Bước 5. Thêm một khối mới vào chuỗi</a:t>
            </a:r>
            <a:endParaRPr sz="1600">
              <a:solidFill>
                <a:schemeClr val="tx1">
                  <a:lumMod val="95000"/>
                </a:schemeClr>
              </a:solidFill>
              <a:latin typeface="Times New Roman" panose="02020603050405020304" pitchFamily="18" charset="0"/>
              <a:cs typeface="Times New Roman" panose="02020603050405020304" pitchFamily="18" charset="0"/>
            </a:endParaRPr>
          </a:p>
        </p:txBody>
      </p:sp>
      <p:pic>
        <p:nvPicPr>
          <p:cNvPr id="26" name="Picture 25" descr="https://www.tapchibitcoin.vn/wp-content/uploads/2018/04/blockchain-la-gi-2.png"/>
          <p:cNvPicPr/>
          <p:nvPr/>
        </p:nvPicPr>
        <p:blipFill>
          <a:blip r:embed="rId3">
            <a:extLst>
              <a:ext uri="{28A0092B-C50C-407E-A947-70E740481C1C}">
                <a14:useLocalDpi xmlns:a14="http://schemas.microsoft.com/office/drawing/2010/main" val="0"/>
              </a:ext>
            </a:extLst>
          </a:blip>
          <a:srcRect/>
          <a:stretch>
            <a:fillRect/>
          </a:stretch>
        </p:blipFill>
        <p:spPr bwMode="auto">
          <a:xfrm>
            <a:off x="513763" y="1868987"/>
            <a:ext cx="2985770" cy="2281873"/>
          </a:xfrm>
          <a:prstGeom prst="rect">
            <a:avLst/>
          </a:prstGeom>
          <a:noFill/>
          <a:ln>
            <a:noFill/>
          </a:ln>
        </p:spPr>
      </p:pic>
      <p:pic>
        <p:nvPicPr>
          <p:cNvPr id="27" name="Picture 26" descr="https://www.tapchibitcoin.vn/wp-content/uploads/2018/04/blockchain-la-gi-21.png"/>
          <p:cNvPicPr/>
          <p:nvPr/>
        </p:nvPicPr>
        <p:blipFill>
          <a:blip r:embed="rId4">
            <a:extLst>
              <a:ext uri="{28A0092B-C50C-407E-A947-70E740481C1C}">
                <a14:useLocalDpi xmlns:a14="http://schemas.microsoft.com/office/drawing/2010/main" val="0"/>
              </a:ext>
            </a:extLst>
          </a:blip>
          <a:srcRect/>
          <a:stretch>
            <a:fillRect/>
          </a:stretch>
        </p:blipFill>
        <p:spPr bwMode="auto">
          <a:xfrm>
            <a:off x="4289035" y="1967074"/>
            <a:ext cx="2985770" cy="2037715"/>
          </a:xfrm>
          <a:prstGeom prst="rect">
            <a:avLst/>
          </a:prstGeom>
          <a:noFill/>
          <a:ln>
            <a:noFill/>
          </a:ln>
        </p:spPr>
      </p:pic>
      <p:pic>
        <p:nvPicPr>
          <p:cNvPr id="28" name="Picture 27" descr="https://www.tapchibitcoin.vn/wp-content/uploads/2018/04/blockchain-la-gi-22.png"/>
          <p:cNvPicPr/>
          <p:nvPr/>
        </p:nvPicPr>
        <p:blipFill>
          <a:blip r:embed="rId5">
            <a:extLst>
              <a:ext uri="{28A0092B-C50C-407E-A947-70E740481C1C}">
                <a14:useLocalDpi xmlns:a14="http://schemas.microsoft.com/office/drawing/2010/main" val="0"/>
              </a:ext>
            </a:extLst>
          </a:blip>
          <a:srcRect/>
          <a:stretch>
            <a:fillRect/>
          </a:stretch>
        </p:blipFill>
        <p:spPr bwMode="auto">
          <a:xfrm>
            <a:off x="8064308" y="1792423"/>
            <a:ext cx="2985770" cy="2170430"/>
          </a:xfrm>
          <a:prstGeom prst="rect">
            <a:avLst/>
          </a:prstGeom>
          <a:noFill/>
          <a:ln>
            <a:noFill/>
          </a:ln>
        </p:spPr>
      </p:pic>
      <p:pic>
        <p:nvPicPr>
          <p:cNvPr id="29" name="Picture 28" descr="https://www.tapchibitcoin.vn/wp-content/uploads/2018/04/blockchain-la-gi-23.png"/>
          <p:cNvPicPr/>
          <p:nvPr/>
        </p:nvPicPr>
        <p:blipFill>
          <a:blip r:embed="rId6">
            <a:extLst>
              <a:ext uri="{28A0092B-C50C-407E-A947-70E740481C1C}">
                <a14:useLocalDpi xmlns:a14="http://schemas.microsoft.com/office/drawing/2010/main" val="0"/>
              </a:ext>
            </a:extLst>
          </a:blip>
          <a:srcRect/>
          <a:stretch>
            <a:fillRect/>
          </a:stretch>
        </p:blipFill>
        <p:spPr bwMode="auto">
          <a:xfrm>
            <a:off x="513763" y="4791818"/>
            <a:ext cx="2985770" cy="2047558"/>
          </a:xfrm>
          <a:prstGeom prst="rect">
            <a:avLst/>
          </a:prstGeom>
          <a:noFill/>
          <a:ln>
            <a:noFill/>
          </a:ln>
        </p:spPr>
      </p:pic>
      <p:pic>
        <p:nvPicPr>
          <p:cNvPr id="30" name="Picture 29" descr="https://www.tapchibitcoin.vn/wp-content/uploads/2018/04/blockchain-la-gi-24.png"/>
          <p:cNvPicPr/>
          <p:nvPr/>
        </p:nvPicPr>
        <p:blipFill>
          <a:blip r:embed="rId7">
            <a:extLst>
              <a:ext uri="{28A0092B-C50C-407E-A947-70E740481C1C}">
                <a14:useLocalDpi xmlns:a14="http://schemas.microsoft.com/office/drawing/2010/main" val="0"/>
              </a:ext>
            </a:extLst>
          </a:blip>
          <a:srcRect/>
          <a:stretch>
            <a:fillRect/>
          </a:stretch>
        </p:blipFill>
        <p:spPr bwMode="auto">
          <a:xfrm>
            <a:off x="4289035" y="4960202"/>
            <a:ext cx="2985770" cy="1679258"/>
          </a:xfrm>
          <a:prstGeom prst="rect">
            <a:avLst/>
          </a:prstGeom>
          <a:noFill/>
          <a:ln>
            <a:noFill/>
          </a:ln>
        </p:spPr>
      </p:pic>
    </p:spTree>
    <p:extLst>
      <p:ext uri="{BB962C8B-B14F-4D97-AF65-F5344CB8AC3E}">
        <p14:creationId xmlns:p14="http://schemas.microsoft.com/office/powerpoint/2010/main" val="1748135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8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8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8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8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8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8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8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85000"/>
                  </a:schemeClr>
                </a:solidFill>
                <a:latin typeface="Times New Roman" panose="02020603050405020304" pitchFamily="18" charset="0"/>
                <a:cs typeface="Times New Roman" panose="02020603050405020304" pitchFamily="18" charset="0"/>
              </a:rPr>
              <a:t>1</a:t>
            </a:r>
            <a:r>
              <a:rPr lang="en-US" sz="2700" b="1" dirty="0" smtClean="0">
                <a:solidFill>
                  <a:schemeClr val="tx1">
                    <a:lumMod val="85000"/>
                  </a:schemeClr>
                </a:solidFill>
                <a:latin typeface="Times New Roman" panose="02020603050405020304" pitchFamily="18" charset="0"/>
                <a:cs typeface="Times New Roman" panose="02020603050405020304" pitchFamily="18" charset="0"/>
              </a:rPr>
              <a:t>.3</a:t>
            </a:r>
            <a:r>
              <a:rPr lang="en-US" sz="2700" b="1" dirty="0">
                <a:solidFill>
                  <a:schemeClr val="tx1">
                    <a:lumMod val="85000"/>
                  </a:schemeClr>
                </a:solidFill>
                <a:latin typeface="Times New Roman" panose="02020603050405020304" pitchFamily="18" charset="0"/>
                <a:cs typeface="Times New Roman" panose="02020603050405020304" pitchFamily="18" charset="0"/>
              </a:rPr>
              <a:t>. </a:t>
            </a:r>
            <a:r>
              <a:rPr lang="en-US" sz="2700" b="1" dirty="0" err="1">
                <a:solidFill>
                  <a:schemeClr val="tx1">
                    <a:lumMod val="85000"/>
                  </a:schemeClr>
                </a:solidFill>
                <a:latin typeface="Times New Roman" panose="02020603050405020304" pitchFamily="18" charset="0"/>
                <a:cs typeface="Times New Roman" panose="02020603050405020304" pitchFamily="18" charset="0"/>
              </a:rPr>
              <a:t>Nguyên</a:t>
            </a:r>
            <a:r>
              <a:rPr lang="en-US" sz="2700" b="1" dirty="0">
                <a:solidFill>
                  <a:schemeClr val="tx1">
                    <a:lumMod val="85000"/>
                  </a:schemeClr>
                </a:solidFill>
                <a:latin typeface="Times New Roman" panose="02020603050405020304" pitchFamily="18" charset="0"/>
                <a:cs typeface="Times New Roman" panose="02020603050405020304" pitchFamily="18" charset="0"/>
              </a:rPr>
              <a:t> </a:t>
            </a:r>
            <a:r>
              <a:rPr lang="en-US" sz="2700" b="1" dirty="0" err="1">
                <a:solidFill>
                  <a:schemeClr val="tx1">
                    <a:lumMod val="85000"/>
                  </a:schemeClr>
                </a:solidFill>
                <a:latin typeface="Times New Roman" panose="02020603050405020304" pitchFamily="18" charset="0"/>
                <a:cs typeface="Times New Roman" panose="02020603050405020304" pitchFamily="18" charset="0"/>
              </a:rPr>
              <a:t>lý</a:t>
            </a:r>
            <a:r>
              <a:rPr lang="en-US" sz="2700" b="1" dirty="0">
                <a:solidFill>
                  <a:schemeClr val="tx1">
                    <a:lumMod val="85000"/>
                  </a:schemeClr>
                </a:solidFill>
                <a:latin typeface="Times New Roman" panose="02020603050405020304" pitchFamily="18" charset="0"/>
                <a:cs typeface="Times New Roman" panose="02020603050405020304" pitchFamily="18" charset="0"/>
              </a:rPr>
              <a:t> </a:t>
            </a:r>
            <a:r>
              <a:rPr lang="en-US" sz="2700" b="1" dirty="0" err="1">
                <a:solidFill>
                  <a:schemeClr val="tx1">
                    <a:lumMod val="85000"/>
                  </a:schemeClr>
                </a:solidFill>
                <a:latin typeface="Times New Roman" panose="02020603050405020304" pitchFamily="18" charset="0"/>
                <a:cs typeface="Times New Roman" panose="02020603050405020304" pitchFamily="18" charset="0"/>
              </a:rPr>
              <a:t>hoạt</a:t>
            </a:r>
            <a:r>
              <a:rPr lang="en-US" sz="2700" b="1" dirty="0">
                <a:solidFill>
                  <a:schemeClr val="tx1">
                    <a:lumMod val="85000"/>
                  </a:schemeClr>
                </a:solidFill>
                <a:latin typeface="Times New Roman" panose="02020603050405020304" pitchFamily="18" charset="0"/>
                <a:cs typeface="Times New Roman" panose="02020603050405020304" pitchFamily="18" charset="0"/>
              </a:rPr>
              <a:t> </a:t>
            </a:r>
            <a:r>
              <a:rPr lang="en-US" sz="2700" b="1" dirty="0" err="1">
                <a:solidFill>
                  <a:schemeClr val="tx1">
                    <a:lumMod val="85000"/>
                  </a:schemeClr>
                </a:solidFill>
                <a:latin typeface="Times New Roman" panose="02020603050405020304" pitchFamily="18" charset="0"/>
                <a:cs typeface="Times New Roman" panose="02020603050405020304" pitchFamily="18" charset="0"/>
              </a:rPr>
              <a:t>động</a:t>
            </a:r>
            <a:r>
              <a:rPr lang="en-US" sz="2700" b="1" dirty="0">
                <a:solidFill>
                  <a:schemeClr val="tx1">
                    <a:lumMod val="85000"/>
                  </a:schemeClr>
                </a:solidFill>
                <a:latin typeface="Times New Roman" panose="02020603050405020304" pitchFamily="18" charset="0"/>
                <a:cs typeface="Times New Roman" panose="02020603050405020304" pitchFamily="18" charset="0"/>
              </a:rPr>
              <a:t> </a:t>
            </a:r>
            <a:r>
              <a:rPr lang="en-US" sz="2700" b="1" dirty="0" err="1">
                <a:solidFill>
                  <a:schemeClr val="tx1">
                    <a:lumMod val="85000"/>
                  </a:schemeClr>
                </a:solidFill>
                <a:latin typeface="Times New Roman" panose="02020603050405020304" pitchFamily="18" charset="0"/>
                <a:cs typeface="Times New Roman" panose="02020603050405020304" pitchFamily="18" charset="0"/>
              </a:rPr>
              <a:t>của</a:t>
            </a:r>
            <a:r>
              <a:rPr lang="en-US" sz="2700" b="1" dirty="0">
                <a:solidFill>
                  <a:schemeClr val="tx1">
                    <a:lumMod val="85000"/>
                  </a:schemeClr>
                </a:solidFill>
                <a:latin typeface="Times New Roman" panose="02020603050405020304" pitchFamily="18" charset="0"/>
                <a:cs typeface="Times New Roman" panose="02020603050405020304" pitchFamily="18" charset="0"/>
              </a:rPr>
              <a:t> </a:t>
            </a:r>
            <a:r>
              <a:rPr lang="en-US" sz="2700" b="1" dirty="0" err="1">
                <a:solidFill>
                  <a:schemeClr val="tx1">
                    <a:lumMod val="8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85000"/>
                  </a:schemeClr>
                </a:solidFill>
                <a:latin typeface="Times New Roman" panose="02020603050405020304" pitchFamily="18" charset="0"/>
                <a:cs typeface="Times New Roman" panose="02020603050405020304" pitchFamily="18" charset="0"/>
              </a:rPr>
              <a:t>1.3.4. Bức tranh tổng quát – Ví dụ thực tế</a:t>
            </a:r>
            <a:endParaRPr lang="en-US" sz="2000"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19" name="Shape 74"/>
          <p:cNvSpPr/>
          <p:nvPr/>
        </p:nvSpPr>
        <p:spPr>
          <a:xfrm>
            <a:off x="4566226" y="5708054"/>
            <a:ext cx="3334715" cy="635001"/>
          </a:xfrm>
          <a:prstGeom prst="rect">
            <a:avLst/>
          </a:prstGeom>
          <a:solidFill>
            <a:schemeClr val="accent1"/>
          </a:solidFill>
          <a:ln w="12700">
            <a:miter lim="400000"/>
          </a:ln>
        </p:spPr>
        <p:txBody>
          <a:bodyPr lIns="25400" tIns="25400" rIns="25400" bIns="25400" anchor="ctr"/>
          <a:lstStyle/>
          <a:p>
            <a:pPr lvl="0">
              <a:defRPr sz="3200"/>
            </a:pPr>
            <a:r>
              <a:rPr lang="vi-VN" sz="1600" dirty="0">
                <a:solidFill>
                  <a:schemeClr val="tx1">
                    <a:lumMod val="85000"/>
                  </a:schemeClr>
                </a:solidFill>
                <a:latin typeface="Times New Roman" panose="02020603050405020304" pitchFamily="18" charset="0"/>
                <a:cs typeface="Times New Roman" panose="02020603050405020304" pitchFamily="18" charset="0"/>
              </a:rPr>
              <a:t>Bước 1. Giao dịch được sinh ra</a:t>
            </a:r>
            <a:endParaRPr sz="1600"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188244" y="1950244"/>
            <a:ext cx="2947262" cy="3344646"/>
          </a:xfrm>
          <a:prstGeom prst="rect">
            <a:avLst/>
          </a:prstGeom>
        </p:spPr>
      </p:pic>
      <p:pic>
        <p:nvPicPr>
          <p:cNvPr id="3" name="Picture 2"/>
          <p:cNvPicPr>
            <a:picLocks noChangeAspect="1"/>
          </p:cNvPicPr>
          <p:nvPr/>
        </p:nvPicPr>
        <p:blipFill>
          <a:blip r:embed="rId4"/>
          <a:stretch>
            <a:fillRect/>
          </a:stretch>
        </p:blipFill>
        <p:spPr>
          <a:xfrm>
            <a:off x="4765583" y="2222530"/>
            <a:ext cx="2936000" cy="2834759"/>
          </a:xfrm>
          <a:prstGeom prst="rect">
            <a:avLst/>
          </a:prstGeom>
        </p:spPr>
      </p:pic>
      <p:pic>
        <p:nvPicPr>
          <p:cNvPr id="4" name="Picture 3"/>
          <p:cNvPicPr>
            <a:picLocks noChangeAspect="1"/>
          </p:cNvPicPr>
          <p:nvPr/>
        </p:nvPicPr>
        <p:blipFill>
          <a:blip r:embed="rId5"/>
          <a:stretch>
            <a:fillRect/>
          </a:stretch>
        </p:blipFill>
        <p:spPr>
          <a:xfrm>
            <a:off x="8321262" y="2174217"/>
            <a:ext cx="3008726" cy="2887840"/>
          </a:xfrm>
          <a:prstGeom prst="rect">
            <a:avLst/>
          </a:prstGeom>
        </p:spPr>
      </p:pic>
      <p:pic>
        <p:nvPicPr>
          <p:cNvPr id="5" name="Picture 4"/>
          <p:cNvPicPr>
            <a:picLocks noChangeAspect="1"/>
          </p:cNvPicPr>
          <p:nvPr/>
        </p:nvPicPr>
        <p:blipFill>
          <a:blip r:embed="rId6"/>
          <a:stretch>
            <a:fillRect/>
          </a:stretch>
        </p:blipFill>
        <p:spPr>
          <a:xfrm>
            <a:off x="6788680" y="1523451"/>
            <a:ext cx="2253133" cy="584146"/>
          </a:xfrm>
          <a:prstGeom prst="rect">
            <a:avLst/>
          </a:prstGeom>
        </p:spPr>
      </p:pic>
    </p:spTree>
    <p:extLst>
      <p:ext uri="{BB962C8B-B14F-4D97-AF65-F5344CB8AC3E}">
        <p14:creationId xmlns:p14="http://schemas.microsoft.com/office/powerpoint/2010/main" val="2657986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a:t>
            </a:r>
            <a:r>
              <a:rPr lang="en-US" sz="2700" b="1" dirty="0" smtClean="0">
                <a:solidFill>
                  <a:schemeClr val="tx1">
                    <a:lumMod val="95000"/>
                  </a:schemeClr>
                </a:solidFill>
                <a:latin typeface="Times New Roman" panose="02020603050405020304" pitchFamily="18" charset="0"/>
                <a:cs typeface="Times New Roman" panose="02020603050405020304" pitchFamily="18" charset="0"/>
              </a:rPr>
              <a:t>.3</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Nguyên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lý</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hoạt</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động</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của</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1.3.4. Bức tranh tổng quát – Ví dụ thực tế</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20" name="Shape 75"/>
          <p:cNvSpPr/>
          <p:nvPr/>
        </p:nvSpPr>
        <p:spPr>
          <a:xfrm>
            <a:off x="4585806" y="5708006"/>
            <a:ext cx="3334714" cy="635001"/>
          </a:xfrm>
          <a:prstGeom prst="rect">
            <a:avLst/>
          </a:prstGeom>
          <a:solidFill>
            <a:schemeClr val="accent2"/>
          </a:solidFill>
          <a:ln w="12700">
            <a:miter lim="400000"/>
          </a:ln>
        </p:spPr>
        <p:txBody>
          <a:bodyPr lIns="25400" tIns="25400" rIns="25400" bIns="25400" anchor="ctr"/>
          <a:lstStyle/>
          <a:p>
            <a:pPr lvl="0">
              <a:defRPr sz="3200"/>
            </a:pPr>
            <a:r>
              <a:rPr lang="vi-VN" sz="1600" dirty="0">
                <a:solidFill>
                  <a:schemeClr val="tx1">
                    <a:lumMod val="95000"/>
                  </a:schemeClr>
                </a:solidFill>
                <a:latin typeface="Times New Roman" panose="02020603050405020304" pitchFamily="18" charset="0"/>
                <a:cs typeface="Times New Roman" panose="02020603050405020304" pitchFamily="18" charset="0"/>
              </a:rPr>
              <a:t>Bước 2. Giao dịch được đồng bộ trên một mạng ngang hàng</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27" name="Picture 26" descr="https://www.tapchibitcoin.vn/wp-content/uploads/2018/04/blockchain-la-gi-21.png"/>
          <p:cNvPicPr/>
          <p:nvPr/>
        </p:nvPicPr>
        <p:blipFill>
          <a:blip r:embed="rId3">
            <a:extLst>
              <a:ext uri="{28A0092B-C50C-407E-A947-70E740481C1C}">
                <a14:useLocalDpi xmlns:a14="http://schemas.microsoft.com/office/drawing/2010/main" val="0"/>
              </a:ext>
            </a:extLst>
          </a:blip>
          <a:srcRect/>
          <a:stretch>
            <a:fillRect/>
          </a:stretch>
        </p:blipFill>
        <p:spPr bwMode="auto">
          <a:xfrm>
            <a:off x="2905992" y="1116707"/>
            <a:ext cx="6694341" cy="4492362"/>
          </a:xfrm>
          <a:prstGeom prst="rect">
            <a:avLst/>
          </a:prstGeom>
          <a:noFill/>
          <a:ln>
            <a:noFill/>
          </a:ln>
        </p:spPr>
      </p:pic>
    </p:spTree>
    <p:extLst>
      <p:ext uri="{BB962C8B-B14F-4D97-AF65-F5344CB8AC3E}">
        <p14:creationId xmlns:p14="http://schemas.microsoft.com/office/powerpoint/2010/main" val="1021158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a:t>
            </a:r>
            <a:r>
              <a:rPr lang="en-US" sz="2700" b="1" dirty="0" smtClean="0">
                <a:solidFill>
                  <a:schemeClr val="tx1">
                    <a:lumMod val="95000"/>
                  </a:schemeClr>
                </a:solidFill>
                <a:latin typeface="Times New Roman" panose="02020603050405020304" pitchFamily="18" charset="0"/>
                <a:cs typeface="Times New Roman" panose="02020603050405020304" pitchFamily="18" charset="0"/>
              </a:rPr>
              <a:t>.3</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Nguyên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lý</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hoạt</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động</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của</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1.3.4. Bức tranh tổng quát – Ví dụ thực tế</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21" name="Shape 76"/>
          <p:cNvSpPr/>
          <p:nvPr/>
        </p:nvSpPr>
        <p:spPr>
          <a:xfrm>
            <a:off x="4585806" y="5708007"/>
            <a:ext cx="3334714" cy="635000"/>
          </a:xfrm>
          <a:prstGeom prst="rect">
            <a:avLst/>
          </a:prstGeom>
          <a:solidFill>
            <a:schemeClr val="accent3">
              <a:lumMod val="50000"/>
            </a:schemeClr>
          </a:solidFill>
          <a:ln w="12700">
            <a:miter lim="400000"/>
          </a:ln>
        </p:spPr>
        <p:txBody>
          <a:bodyPr lIns="25400" tIns="25400" rIns="25400" bIns="25400" anchor="ctr"/>
          <a:lstStyle/>
          <a:p>
            <a:pPr lvl="0">
              <a:defRPr sz="3200"/>
            </a:pPr>
            <a:r>
              <a:rPr lang="vi-VN" sz="1600" dirty="0">
                <a:solidFill>
                  <a:schemeClr val="tx1">
                    <a:lumMod val="95000"/>
                  </a:schemeClr>
                </a:solidFill>
                <a:latin typeface="Times New Roman" panose="02020603050405020304" pitchFamily="18" charset="0"/>
                <a:cs typeface="Times New Roman" panose="02020603050405020304" pitchFamily="18" charset="0"/>
              </a:rPr>
              <a:t>Bước 3. </a:t>
            </a:r>
            <a:r>
              <a:rPr lang="en-US" sz="1600" dirty="0">
                <a:solidFill>
                  <a:schemeClr val="tx1">
                    <a:lumMod val="95000"/>
                  </a:schemeClr>
                </a:solidFill>
                <a:latin typeface="Times New Roman" panose="02020603050405020304" pitchFamily="18" charset="0"/>
                <a:cs typeface="Times New Roman" panose="02020603050405020304" pitchFamily="18" charset="0"/>
              </a:rPr>
              <a:t>T</a:t>
            </a:r>
            <a:r>
              <a:rPr lang="vi-VN" sz="1600" dirty="0" smtClean="0">
                <a:solidFill>
                  <a:schemeClr val="tx1">
                    <a:lumMod val="95000"/>
                  </a:schemeClr>
                </a:solidFill>
                <a:latin typeface="Times New Roman" panose="02020603050405020304" pitchFamily="18" charset="0"/>
                <a:cs typeface="Times New Roman" panose="02020603050405020304" pitchFamily="18" charset="0"/>
              </a:rPr>
              <a:t>ạo </a:t>
            </a:r>
            <a:r>
              <a:rPr lang="vi-VN" sz="1600" dirty="0">
                <a:solidFill>
                  <a:schemeClr val="tx1">
                    <a:lumMod val="95000"/>
                  </a:schemeClr>
                </a:solidFill>
                <a:latin typeface="Times New Roman" panose="02020603050405020304" pitchFamily="18" charset="0"/>
                <a:cs typeface="Times New Roman" panose="02020603050405020304" pitchFamily="18" charset="0"/>
              </a:rPr>
              <a:t>các khối mới</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28" name="Picture 27" descr="https://www.tapchibitcoin.vn/wp-content/uploads/2018/04/blockchain-la-gi-22.png"/>
          <p:cNvPicPr/>
          <p:nvPr/>
        </p:nvPicPr>
        <p:blipFill>
          <a:blip r:embed="rId3">
            <a:extLst>
              <a:ext uri="{28A0092B-C50C-407E-A947-70E740481C1C}">
                <a14:useLocalDpi xmlns:a14="http://schemas.microsoft.com/office/drawing/2010/main" val="0"/>
              </a:ext>
            </a:extLst>
          </a:blip>
          <a:srcRect/>
          <a:stretch>
            <a:fillRect/>
          </a:stretch>
        </p:blipFill>
        <p:spPr bwMode="auto">
          <a:xfrm>
            <a:off x="2868295" y="1301560"/>
            <a:ext cx="6769735" cy="4921088"/>
          </a:xfrm>
          <a:prstGeom prst="rect">
            <a:avLst/>
          </a:prstGeom>
          <a:noFill/>
          <a:ln>
            <a:noFill/>
          </a:ln>
        </p:spPr>
      </p:pic>
    </p:spTree>
    <p:extLst>
      <p:ext uri="{BB962C8B-B14F-4D97-AF65-F5344CB8AC3E}">
        <p14:creationId xmlns:p14="http://schemas.microsoft.com/office/powerpoint/2010/main" val="3984261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40514D-7F4C-44CA-BAEC-6AF32DB215F4}"/>
              </a:ext>
            </a:extLst>
          </p:cNvPr>
          <p:cNvSpPr txBox="1"/>
          <p:nvPr/>
        </p:nvSpPr>
        <p:spPr>
          <a:xfrm>
            <a:off x="4572001" y="2133600"/>
            <a:ext cx="3055003" cy="1938992"/>
          </a:xfrm>
          <a:prstGeom prst="rect">
            <a:avLst/>
          </a:prstGeom>
          <a:noFill/>
        </p:spPr>
        <p:txBody>
          <a:bodyPr wrap="none" rtlCol="0">
            <a:spAutoFit/>
          </a:bodyPr>
          <a:lstStyle/>
          <a:p>
            <a:pPr algn="ctr"/>
            <a:r>
              <a:rPr lang="en-US" sz="2400" dirty="0" err="1"/>
              <a:t>Giáo</a:t>
            </a:r>
            <a:r>
              <a:rPr lang="en-US" sz="2400" dirty="0"/>
              <a:t> </a:t>
            </a:r>
            <a:r>
              <a:rPr lang="en-US" sz="2400" dirty="0" err="1"/>
              <a:t>viên</a:t>
            </a:r>
            <a:r>
              <a:rPr lang="en-US" sz="2400" dirty="0"/>
              <a:t> </a:t>
            </a:r>
            <a:r>
              <a:rPr lang="en-US" sz="2400" dirty="0" err="1"/>
              <a:t>hướng</a:t>
            </a:r>
            <a:r>
              <a:rPr lang="en-US" sz="2400" dirty="0"/>
              <a:t> </a:t>
            </a:r>
            <a:r>
              <a:rPr lang="en-US" sz="2400" dirty="0" err="1"/>
              <a:t>dẫn</a:t>
            </a:r>
            <a:r>
              <a:rPr lang="en-US" sz="2400" dirty="0"/>
              <a:t>:</a:t>
            </a:r>
          </a:p>
          <a:p>
            <a:pPr algn="ctr"/>
            <a:r>
              <a:rPr lang="en-US" sz="2400" dirty="0" err="1"/>
              <a:t>Giảng</a:t>
            </a:r>
            <a:r>
              <a:rPr lang="en-US" sz="2400" dirty="0"/>
              <a:t> </a:t>
            </a:r>
            <a:r>
              <a:rPr lang="en-US" sz="2400" dirty="0" err="1"/>
              <a:t>viên</a:t>
            </a:r>
            <a:r>
              <a:rPr lang="en-US" sz="2400" dirty="0"/>
              <a:t> </a:t>
            </a:r>
            <a:r>
              <a:rPr lang="en-US" sz="2400" dirty="0" err="1"/>
              <a:t>chính</a:t>
            </a:r>
            <a:endParaRPr lang="en-US" sz="2400" dirty="0"/>
          </a:p>
          <a:p>
            <a:pPr algn="ctr"/>
            <a:r>
              <a:rPr lang="en-US" sz="2400" dirty="0" err="1"/>
              <a:t>Tiến</a:t>
            </a:r>
            <a:r>
              <a:rPr lang="en-US" sz="2400" dirty="0"/>
              <a:t> </a:t>
            </a:r>
            <a:r>
              <a:rPr lang="en-US" sz="2400" dirty="0" err="1"/>
              <a:t>sĩ</a:t>
            </a:r>
            <a:endParaRPr lang="en-US" sz="2400" dirty="0"/>
          </a:p>
          <a:p>
            <a:pPr algn="ctr"/>
            <a:r>
              <a:rPr lang="en-US" sz="2800" b="1" dirty="0" err="1">
                <a:solidFill>
                  <a:schemeClr val="tx1">
                    <a:lumMod val="50000"/>
                    <a:lumOff val="50000"/>
                  </a:schemeClr>
                </a:solidFill>
              </a:rPr>
              <a:t>Đặng</a:t>
            </a:r>
            <a:r>
              <a:rPr lang="en-US" sz="2800" b="1" dirty="0">
                <a:solidFill>
                  <a:schemeClr val="tx1">
                    <a:lumMod val="50000"/>
                    <a:lumOff val="50000"/>
                  </a:schemeClr>
                </a:solidFill>
              </a:rPr>
              <a:t> </a:t>
            </a:r>
            <a:r>
              <a:rPr lang="en-US" sz="2800" b="1" dirty="0" err="1">
                <a:solidFill>
                  <a:schemeClr val="tx1">
                    <a:lumMod val="50000"/>
                    <a:lumOff val="50000"/>
                  </a:schemeClr>
                </a:solidFill>
              </a:rPr>
              <a:t>Lê</a:t>
            </a:r>
            <a:r>
              <a:rPr lang="en-US" sz="2800" b="1" dirty="0">
                <a:solidFill>
                  <a:schemeClr val="tx1">
                    <a:lumMod val="50000"/>
                    <a:lumOff val="50000"/>
                  </a:schemeClr>
                </a:solidFill>
              </a:rPr>
              <a:t> </a:t>
            </a:r>
            <a:r>
              <a:rPr lang="en-US" sz="2800" b="1" dirty="0" err="1">
                <a:solidFill>
                  <a:schemeClr val="tx1">
                    <a:lumMod val="50000"/>
                    <a:lumOff val="50000"/>
                  </a:schemeClr>
                </a:solidFill>
              </a:rPr>
              <a:t>Đình</a:t>
            </a:r>
            <a:r>
              <a:rPr lang="en-US" sz="2800" b="1" dirty="0">
                <a:solidFill>
                  <a:schemeClr val="tx1">
                    <a:lumMod val="50000"/>
                    <a:lumOff val="50000"/>
                  </a:schemeClr>
                </a:solidFill>
              </a:rPr>
              <a:t> </a:t>
            </a:r>
            <a:r>
              <a:rPr lang="en-US" sz="2800" b="1" dirty="0" err="1">
                <a:solidFill>
                  <a:schemeClr val="tx1">
                    <a:lumMod val="50000"/>
                    <a:lumOff val="50000"/>
                  </a:schemeClr>
                </a:solidFill>
              </a:rPr>
              <a:t>Trang</a:t>
            </a:r>
            <a:endParaRPr lang="en-US" sz="2800" b="1" dirty="0">
              <a:solidFill>
                <a:schemeClr val="tx1">
                  <a:lumMod val="50000"/>
                  <a:lumOff val="50000"/>
                </a:schemeClr>
              </a:solidFill>
            </a:endParaRPr>
          </a:p>
          <a:p>
            <a:pPr algn="ctr"/>
            <a:endParaRPr lang="en-US" sz="2000" dirty="0"/>
          </a:p>
        </p:txBody>
      </p:sp>
      <p:sp>
        <p:nvSpPr>
          <p:cNvPr id="10" name="TextBox 9">
            <a:extLst>
              <a:ext uri="{FF2B5EF4-FFF2-40B4-BE49-F238E27FC236}">
                <a16:creationId xmlns:a16="http://schemas.microsoft.com/office/drawing/2014/main" id="{53F335C7-90C7-4082-AB84-E46B355D83C0}"/>
              </a:ext>
            </a:extLst>
          </p:cNvPr>
          <p:cNvSpPr txBox="1"/>
          <p:nvPr/>
        </p:nvSpPr>
        <p:spPr>
          <a:xfrm>
            <a:off x="1143001" y="5354782"/>
            <a:ext cx="5201745" cy="1077218"/>
          </a:xfrm>
          <a:prstGeom prst="rect">
            <a:avLst/>
          </a:prstGeom>
          <a:noFill/>
        </p:spPr>
        <p:txBody>
          <a:bodyPr wrap="square" rtlCol="0">
            <a:spAutoFit/>
          </a:bodyPr>
          <a:lstStyle/>
          <a:p>
            <a:pPr algn="ctr"/>
            <a:r>
              <a:rPr lang="en-US" sz="2400" b="1" dirty="0">
                <a:solidFill>
                  <a:schemeClr val="tx1">
                    <a:lumMod val="50000"/>
                    <a:lumOff val="50000"/>
                  </a:schemeClr>
                </a:solidFill>
              </a:rPr>
              <a:t>Cao </a:t>
            </a:r>
            <a:r>
              <a:rPr lang="en-US" sz="2400" b="1" dirty="0" err="1">
                <a:solidFill>
                  <a:schemeClr val="tx1">
                    <a:lumMod val="50000"/>
                    <a:lumOff val="50000"/>
                  </a:schemeClr>
                </a:solidFill>
              </a:rPr>
              <a:t>Mạnh</a:t>
            </a:r>
            <a:r>
              <a:rPr lang="en-US" sz="2400" b="1" dirty="0">
                <a:solidFill>
                  <a:schemeClr val="tx1">
                    <a:lumMod val="50000"/>
                    <a:lumOff val="50000"/>
                  </a:schemeClr>
                </a:solidFill>
              </a:rPr>
              <a:t> </a:t>
            </a:r>
            <a:r>
              <a:rPr lang="en-US" sz="2400" b="1" dirty="0" err="1">
                <a:solidFill>
                  <a:schemeClr val="tx1">
                    <a:lumMod val="50000"/>
                    <a:lumOff val="50000"/>
                  </a:schemeClr>
                </a:solidFill>
              </a:rPr>
              <a:t>Quyết</a:t>
            </a:r>
            <a:endParaRPr lang="en-US" sz="2400" b="1" dirty="0">
              <a:solidFill>
                <a:schemeClr val="tx1">
                  <a:lumMod val="50000"/>
                  <a:lumOff val="50000"/>
                </a:schemeClr>
              </a:solidFill>
            </a:endParaRPr>
          </a:p>
          <a:p>
            <a:pPr algn="ctr"/>
            <a:r>
              <a:rPr lang="en-US" sz="2000" dirty="0" err="1"/>
              <a:t>Học</a:t>
            </a:r>
            <a:r>
              <a:rPr lang="en-US" sz="2000" dirty="0"/>
              <a:t> </a:t>
            </a:r>
            <a:r>
              <a:rPr lang="en-US" sz="2000" dirty="0" err="1"/>
              <a:t>viên</a:t>
            </a:r>
            <a:endParaRPr lang="en-US" sz="2000" dirty="0"/>
          </a:p>
          <a:p>
            <a:pPr algn="ctr"/>
            <a:r>
              <a:rPr lang="en-US" sz="2000" dirty="0" err="1"/>
              <a:t>Lớp</a:t>
            </a:r>
            <a:r>
              <a:rPr lang="en-US" sz="2000" dirty="0"/>
              <a:t> BĐATTT K52</a:t>
            </a:r>
          </a:p>
        </p:txBody>
      </p:sp>
      <p:sp>
        <p:nvSpPr>
          <p:cNvPr id="11" name="TextBox 10">
            <a:extLst>
              <a:ext uri="{FF2B5EF4-FFF2-40B4-BE49-F238E27FC236}">
                <a16:creationId xmlns:a16="http://schemas.microsoft.com/office/drawing/2014/main" id="{F857C45D-D646-4F42-8C22-97DA85715D26}"/>
              </a:ext>
            </a:extLst>
          </p:cNvPr>
          <p:cNvSpPr txBox="1"/>
          <p:nvPr/>
        </p:nvSpPr>
        <p:spPr>
          <a:xfrm>
            <a:off x="5562601" y="5334000"/>
            <a:ext cx="5201745" cy="1077218"/>
          </a:xfrm>
          <a:prstGeom prst="rect">
            <a:avLst/>
          </a:prstGeom>
          <a:noFill/>
        </p:spPr>
        <p:txBody>
          <a:bodyPr wrap="square" rtlCol="0">
            <a:spAutoFit/>
          </a:bodyPr>
          <a:lstStyle/>
          <a:p>
            <a:pPr algn="ctr"/>
            <a:r>
              <a:rPr lang="en-US" sz="2400" b="1" dirty="0" err="1">
                <a:solidFill>
                  <a:schemeClr val="tx1">
                    <a:lumMod val="50000"/>
                    <a:lumOff val="50000"/>
                  </a:schemeClr>
                </a:solidFill>
              </a:rPr>
              <a:t>Đỗ</a:t>
            </a:r>
            <a:r>
              <a:rPr lang="en-US" sz="2400" b="1" dirty="0">
                <a:solidFill>
                  <a:schemeClr val="tx1">
                    <a:lumMod val="50000"/>
                    <a:lumOff val="50000"/>
                  </a:schemeClr>
                </a:solidFill>
              </a:rPr>
              <a:t> </a:t>
            </a:r>
            <a:r>
              <a:rPr lang="en-US" sz="2400" b="1" dirty="0" err="1">
                <a:solidFill>
                  <a:schemeClr val="tx1">
                    <a:lumMod val="50000"/>
                    <a:lumOff val="50000"/>
                  </a:schemeClr>
                </a:solidFill>
              </a:rPr>
              <a:t>Văn</a:t>
            </a:r>
            <a:r>
              <a:rPr lang="en-US" sz="2400" b="1" dirty="0">
                <a:solidFill>
                  <a:schemeClr val="tx1">
                    <a:lumMod val="50000"/>
                    <a:lumOff val="50000"/>
                  </a:schemeClr>
                </a:solidFill>
              </a:rPr>
              <a:t> </a:t>
            </a:r>
            <a:r>
              <a:rPr lang="en-US" sz="2400" b="1" dirty="0" err="1">
                <a:solidFill>
                  <a:schemeClr val="tx1">
                    <a:lumMod val="50000"/>
                    <a:lumOff val="50000"/>
                  </a:schemeClr>
                </a:solidFill>
              </a:rPr>
              <a:t>Hào</a:t>
            </a:r>
            <a:endParaRPr lang="en-US" sz="2400" b="1" dirty="0">
              <a:solidFill>
                <a:schemeClr val="tx1">
                  <a:lumMod val="50000"/>
                  <a:lumOff val="50000"/>
                </a:schemeClr>
              </a:solidFill>
            </a:endParaRPr>
          </a:p>
          <a:p>
            <a:pPr algn="ctr"/>
            <a:r>
              <a:rPr lang="en-US" sz="2000" dirty="0" err="1"/>
              <a:t>Học</a:t>
            </a:r>
            <a:r>
              <a:rPr lang="en-US" sz="2000" dirty="0"/>
              <a:t> </a:t>
            </a:r>
            <a:r>
              <a:rPr lang="en-US" sz="2000" dirty="0" err="1"/>
              <a:t>viên</a:t>
            </a:r>
            <a:endParaRPr lang="en-US" sz="2000" dirty="0"/>
          </a:p>
          <a:p>
            <a:pPr algn="ctr"/>
            <a:r>
              <a:rPr lang="en-US" sz="2000" dirty="0" err="1"/>
              <a:t>Lớp</a:t>
            </a:r>
            <a:r>
              <a:rPr lang="en-US" sz="2000" dirty="0"/>
              <a:t> BĐATTT K52</a:t>
            </a:r>
          </a:p>
        </p:txBody>
      </p:sp>
    </p:spTree>
    <p:extLst>
      <p:ext uri="{BB962C8B-B14F-4D97-AF65-F5344CB8AC3E}">
        <p14:creationId xmlns:p14="http://schemas.microsoft.com/office/powerpoint/2010/main" val="21387846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a:t>
            </a:r>
            <a:r>
              <a:rPr lang="en-US" sz="2700" b="1" dirty="0" smtClean="0">
                <a:solidFill>
                  <a:schemeClr val="tx1">
                    <a:lumMod val="95000"/>
                  </a:schemeClr>
                </a:solidFill>
                <a:latin typeface="Times New Roman" panose="02020603050405020304" pitchFamily="18" charset="0"/>
                <a:cs typeface="Times New Roman" panose="02020603050405020304" pitchFamily="18" charset="0"/>
              </a:rPr>
              <a:t>.3</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Nguyên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lý</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hoạt</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động</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của</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1.3.4. Bức tranh tổng quát – Ví dụ thực tế</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22" name="Shape 78"/>
          <p:cNvSpPr/>
          <p:nvPr/>
        </p:nvSpPr>
        <p:spPr>
          <a:xfrm>
            <a:off x="4585805" y="5708006"/>
            <a:ext cx="3334715" cy="635001"/>
          </a:xfrm>
          <a:prstGeom prst="rect">
            <a:avLst/>
          </a:prstGeom>
          <a:solidFill>
            <a:schemeClr val="accent4">
              <a:lumMod val="75000"/>
            </a:schemeClr>
          </a:solidFill>
          <a:ln w="12700">
            <a:miter lim="400000"/>
          </a:ln>
        </p:spPr>
        <p:txBody>
          <a:bodyPr lIns="25400" tIns="25400" rIns="25400" bIns="25400" anchor="ctr"/>
          <a:lstStyle/>
          <a:p>
            <a:pPr lvl="0">
              <a:defRPr sz="3200"/>
            </a:pPr>
            <a:r>
              <a:rPr lang="vi-VN" sz="1600">
                <a:solidFill>
                  <a:schemeClr val="tx1">
                    <a:lumMod val="95000"/>
                  </a:schemeClr>
                </a:solidFill>
                <a:latin typeface="Times New Roman" panose="02020603050405020304" pitchFamily="18" charset="0"/>
                <a:cs typeface="Times New Roman" panose="02020603050405020304" pitchFamily="18" charset="0"/>
              </a:rPr>
              <a:t>Bước 4. Hoàn thành một khối mới</a:t>
            </a:r>
            <a:endParaRPr sz="1600">
              <a:solidFill>
                <a:schemeClr val="tx1">
                  <a:lumMod val="95000"/>
                </a:schemeClr>
              </a:solidFill>
              <a:latin typeface="Times New Roman" panose="02020603050405020304" pitchFamily="18" charset="0"/>
              <a:cs typeface="Times New Roman" panose="02020603050405020304" pitchFamily="18" charset="0"/>
            </a:endParaRPr>
          </a:p>
        </p:txBody>
      </p:sp>
      <p:pic>
        <p:nvPicPr>
          <p:cNvPr id="29" name="Picture 28" descr="https://www.tapchibitcoin.vn/wp-content/uploads/2018/04/blockchain-la-gi-23.png"/>
          <p:cNvPicPr/>
          <p:nvPr/>
        </p:nvPicPr>
        <p:blipFill>
          <a:blip r:embed="rId3">
            <a:extLst>
              <a:ext uri="{28A0092B-C50C-407E-A947-70E740481C1C}">
                <a14:useLocalDpi xmlns:a14="http://schemas.microsoft.com/office/drawing/2010/main" val="0"/>
              </a:ext>
            </a:extLst>
          </a:blip>
          <a:srcRect/>
          <a:stretch>
            <a:fillRect/>
          </a:stretch>
        </p:blipFill>
        <p:spPr bwMode="auto">
          <a:xfrm>
            <a:off x="2601277" y="1057792"/>
            <a:ext cx="7303771" cy="5008722"/>
          </a:xfrm>
          <a:prstGeom prst="rect">
            <a:avLst/>
          </a:prstGeom>
          <a:noFill/>
          <a:ln>
            <a:noFill/>
          </a:ln>
        </p:spPr>
      </p:pic>
    </p:spTree>
    <p:extLst>
      <p:ext uri="{BB962C8B-B14F-4D97-AF65-F5344CB8AC3E}">
        <p14:creationId xmlns:p14="http://schemas.microsoft.com/office/powerpoint/2010/main" val="4001184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a:t>
            </a:r>
            <a:r>
              <a:rPr lang="en-US" sz="2700" b="1" dirty="0" smtClean="0">
                <a:solidFill>
                  <a:schemeClr val="tx1">
                    <a:lumMod val="95000"/>
                  </a:schemeClr>
                </a:solidFill>
                <a:latin typeface="Times New Roman" panose="02020603050405020304" pitchFamily="18" charset="0"/>
                <a:cs typeface="Times New Roman" panose="02020603050405020304" pitchFamily="18" charset="0"/>
              </a:rPr>
              <a:t>.3</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Nguyên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lý</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hoạt</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động</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của</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1.3.4. Bức tranh tổng quát – Ví dụ thực tế</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23" name="Shape 78"/>
          <p:cNvSpPr/>
          <p:nvPr/>
        </p:nvSpPr>
        <p:spPr>
          <a:xfrm>
            <a:off x="4585805" y="5708006"/>
            <a:ext cx="3334715" cy="635001"/>
          </a:xfrm>
          <a:prstGeom prst="rect">
            <a:avLst/>
          </a:prstGeom>
          <a:solidFill>
            <a:schemeClr val="accent5"/>
          </a:solidFill>
          <a:ln w="12700">
            <a:miter lim="400000"/>
          </a:ln>
        </p:spPr>
        <p:txBody>
          <a:bodyPr lIns="25400" tIns="25400" rIns="25400" bIns="25400" anchor="ctr"/>
          <a:lstStyle/>
          <a:p>
            <a:pPr lvl="0">
              <a:defRPr sz="3200"/>
            </a:pPr>
            <a:r>
              <a:rPr lang="vi-VN" sz="1600" dirty="0">
                <a:solidFill>
                  <a:schemeClr val="tx1">
                    <a:lumMod val="95000"/>
                  </a:schemeClr>
                </a:solidFill>
                <a:latin typeface="Times New Roman" panose="02020603050405020304" pitchFamily="18" charset="0"/>
                <a:cs typeface="Times New Roman" panose="02020603050405020304" pitchFamily="18" charset="0"/>
              </a:rPr>
              <a:t>Bước 5. Thêm một khối mới vào chuỗi</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30" name="Picture 29" descr="https://www.tapchibitcoin.vn/wp-content/uploads/2018/04/blockchain-la-gi-24.png"/>
          <p:cNvPicPr/>
          <p:nvPr/>
        </p:nvPicPr>
        <p:blipFill>
          <a:blip r:embed="rId3">
            <a:extLst>
              <a:ext uri="{28A0092B-C50C-407E-A947-70E740481C1C}">
                <a14:useLocalDpi xmlns:a14="http://schemas.microsoft.com/office/drawing/2010/main" val="0"/>
              </a:ext>
            </a:extLst>
          </a:blip>
          <a:srcRect/>
          <a:stretch>
            <a:fillRect/>
          </a:stretch>
        </p:blipFill>
        <p:spPr bwMode="auto">
          <a:xfrm>
            <a:off x="2062167" y="1166665"/>
            <a:ext cx="8639166" cy="4858842"/>
          </a:xfrm>
          <a:prstGeom prst="rect">
            <a:avLst/>
          </a:prstGeom>
          <a:noFill/>
          <a:ln>
            <a:noFill/>
          </a:ln>
        </p:spPr>
      </p:pic>
    </p:spTree>
    <p:extLst>
      <p:ext uri="{BB962C8B-B14F-4D97-AF65-F5344CB8AC3E}">
        <p14:creationId xmlns:p14="http://schemas.microsoft.com/office/powerpoint/2010/main" val="683556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a:t>
            </a:r>
            <a:r>
              <a:rPr lang="en-US" sz="2700" b="1" dirty="0" smtClean="0">
                <a:solidFill>
                  <a:schemeClr val="tx1">
                    <a:lumMod val="95000"/>
                  </a:schemeClr>
                </a:solidFill>
                <a:latin typeface="Times New Roman" panose="02020603050405020304" pitchFamily="18" charset="0"/>
                <a:cs typeface="Times New Roman" panose="02020603050405020304" pitchFamily="18" charset="0"/>
              </a:rPr>
              <a:t>.4</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Phân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loại</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5049417" y="861321"/>
            <a:ext cx="2093167"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1.4.1. Phân loại</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3" name="Shape 171"/>
          <p:cNvSpPr/>
          <p:nvPr/>
        </p:nvSpPr>
        <p:spPr>
          <a:xfrm>
            <a:off x="815166" y="2723654"/>
            <a:ext cx="1892300" cy="2537644"/>
          </a:xfrm>
          <a:prstGeom prst="rect">
            <a:avLst/>
          </a:prstGeom>
          <a:solidFill>
            <a:schemeClr val="accent1"/>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14" name="Shape 175"/>
          <p:cNvSpPr/>
          <p:nvPr/>
        </p:nvSpPr>
        <p:spPr>
          <a:xfrm>
            <a:off x="1257714" y="2200804"/>
            <a:ext cx="1007204" cy="10072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18" name="Shape 182"/>
          <p:cNvSpPr/>
          <p:nvPr/>
        </p:nvSpPr>
        <p:spPr>
          <a:xfrm>
            <a:off x="1118783" y="5070251"/>
            <a:ext cx="1285066" cy="419101"/>
          </a:xfrm>
          <a:prstGeom prst="rect">
            <a:avLst/>
          </a:prstGeom>
          <a:solidFill>
            <a:schemeClr val="accent4"/>
          </a:solidFill>
          <a:ln w="12700">
            <a:miter lim="400000"/>
          </a:ln>
        </p:spPr>
        <p:txBody>
          <a:bodyPr lIns="25400" tIns="25400" rIns="25400" bIns="25400" anchor="ctr"/>
          <a:lstStyle/>
          <a:p>
            <a:pPr lvl="0">
              <a:defRPr sz="3200"/>
            </a:pPr>
            <a:r>
              <a:rPr lang="en-US" sz="1500" dirty="0">
                <a:solidFill>
                  <a:schemeClr val="tx1">
                    <a:lumMod val="95000"/>
                  </a:schemeClr>
                </a:solidFill>
                <a:latin typeface="Times New Roman" panose="02020603050405020304" pitchFamily="18" charset="0"/>
                <a:cs typeface="Times New Roman" panose="02020603050405020304" pitchFamily="18" charset="0"/>
              </a:rPr>
              <a:t>Public</a:t>
            </a:r>
            <a:endParaRPr sz="15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25" name="Shape 171"/>
          <p:cNvSpPr/>
          <p:nvPr/>
        </p:nvSpPr>
        <p:spPr>
          <a:xfrm>
            <a:off x="9721418" y="2723654"/>
            <a:ext cx="1892300" cy="2537644"/>
          </a:xfrm>
          <a:prstGeom prst="rect">
            <a:avLst/>
          </a:prstGeom>
          <a:solidFill>
            <a:schemeClr val="accent3">
              <a:lumMod val="75000"/>
            </a:schemeClr>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26" name="Shape 175"/>
          <p:cNvSpPr/>
          <p:nvPr/>
        </p:nvSpPr>
        <p:spPr>
          <a:xfrm>
            <a:off x="10163966" y="2200804"/>
            <a:ext cx="1007204" cy="10072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27" name="Shape 182"/>
          <p:cNvSpPr/>
          <p:nvPr/>
        </p:nvSpPr>
        <p:spPr>
          <a:xfrm>
            <a:off x="10025035" y="5070251"/>
            <a:ext cx="1285066" cy="419101"/>
          </a:xfrm>
          <a:prstGeom prst="rect">
            <a:avLst/>
          </a:prstGeom>
          <a:solidFill>
            <a:schemeClr val="accent4"/>
          </a:solidFill>
          <a:ln w="12700">
            <a:miter lim="400000"/>
          </a:ln>
        </p:spPr>
        <p:txBody>
          <a:bodyPr lIns="25400" tIns="25400" rIns="25400" bIns="25400" anchor="ctr"/>
          <a:lstStyle/>
          <a:p>
            <a:pPr lvl="0">
              <a:defRPr sz="3200"/>
            </a:pPr>
            <a:r>
              <a:rPr lang="en-US" sz="1500" dirty="0">
                <a:solidFill>
                  <a:schemeClr val="tx1">
                    <a:lumMod val="95000"/>
                  </a:schemeClr>
                </a:solidFill>
                <a:latin typeface="Times New Roman" panose="02020603050405020304" pitchFamily="18" charset="0"/>
                <a:cs typeface="Times New Roman" panose="02020603050405020304" pitchFamily="18" charset="0"/>
              </a:rPr>
              <a:t>Private</a:t>
            </a:r>
            <a:endParaRPr sz="15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29" name="Shape 171"/>
          <p:cNvSpPr/>
          <p:nvPr/>
        </p:nvSpPr>
        <p:spPr>
          <a:xfrm>
            <a:off x="5185949" y="2723654"/>
            <a:ext cx="1892300" cy="2537644"/>
          </a:xfrm>
          <a:prstGeom prst="rect">
            <a:avLst/>
          </a:prstGeom>
          <a:solidFill>
            <a:schemeClr val="accent5"/>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31" name="Shape 175"/>
          <p:cNvSpPr/>
          <p:nvPr/>
        </p:nvSpPr>
        <p:spPr>
          <a:xfrm>
            <a:off x="5628497" y="2200804"/>
            <a:ext cx="1007204" cy="10072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32" name="Shape 182"/>
          <p:cNvSpPr/>
          <p:nvPr/>
        </p:nvSpPr>
        <p:spPr>
          <a:xfrm>
            <a:off x="5489566" y="5070251"/>
            <a:ext cx="1285066" cy="419101"/>
          </a:xfrm>
          <a:prstGeom prst="rect">
            <a:avLst/>
          </a:prstGeom>
          <a:solidFill>
            <a:schemeClr val="accent4"/>
          </a:solidFill>
          <a:ln w="12700">
            <a:miter lim="400000"/>
          </a:ln>
        </p:spPr>
        <p:txBody>
          <a:bodyPr lIns="25400" tIns="25400" rIns="25400" bIns="25400" anchor="ctr"/>
          <a:lstStyle/>
          <a:p>
            <a:pPr lvl="0">
              <a:defRPr sz="3200"/>
            </a:pPr>
            <a:r>
              <a:rPr lang="en-US" sz="1500" dirty="0">
                <a:solidFill>
                  <a:schemeClr val="tx1">
                    <a:lumMod val="95000"/>
                  </a:schemeClr>
                </a:solidFill>
                <a:latin typeface="Times New Roman" panose="02020603050405020304" pitchFamily="18" charset="0"/>
                <a:cs typeface="Times New Roman" panose="02020603050405020304" pitchFamily="18" charset="0"/>
              </a:rPr>
              <a:t>Permissioned</a:t>
            </a:r>
            <a:endParaRPr sz="15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4" name="Shape 189"/>
          <p:cNvSpPr/>
          <p:nvPr/>
        </p:nvSpPr>
        <p:spPr>
          <a:xfrm>
            <a:off x="10492364" y="2529201"/>
            <a:ext cx="350409" cy="350409"/>
          </a:xfrm>
          <a:custGeom>
            <a:avLst/>
            <a:gdLst/>
            <a:ahLst/>
            <a:cxnLst>
              <a:cxn ang="0">
                <a:pos x="wd2" y="hd2"/>
              </a:cxn>
              <a:cxn ang="5400000">
                <a:pos x="wd2" y="hd2"/>
              </a:cxn>
              <a:cxn ang="10800000">
                <a:pos x="wd2" y="hd2"/>
              </a:cxn>
              <a:cxn ang="16200000">
                <a:pos x="wd2" y="hd2"/>
              </a:cxn>
            </a:cxnLst>
            <a:rect l="0" t="0" r="r" b="b"/>
            <a:pathLst>
              <a:path w="21600" h="21600" extrusionOk="0">
                <a:moveTo>
                  <a:pt x="16971" y="8486"/>
                </a:moveTo>
                <a:lnTo>
                  <a:pt x="16971" y="6215"/>
                </a:lnTo>
                <a:cubicBezTo>
                  <a:pt x="16971" y="2783"/>
                  <a:pt x="14244" y="0"/>
                  <a:pt x="10802" y="0"/>
                </a:cubicBezTo>
                <a:cubicBezTo>
                  <a:pt x="7359" y="0"/>
                  <a:pt x="4629" y="2783"/>
                  <a:pt x="4629" y="6215"/>
                </a:cubicBezTo>
                <a:lnTo>
                  <a:pt x="4629" y="8486"/>
                </a:lnTo>
                <a:lnTo>
                  <a:pt x="0" y="8486"/>
                </a:lnTo>
                <a:lnTo>
                  <a:pt x="0" y="21600"/>
                </a:lnTo>
                <a:lnTo>
                  <a:pt x="21600" y="21600"/>
                </a:lnTo>
                <a:lnTo>
                  <a:pt x="21600" y="8486"/>
                </a:lnTo>
                <a:lnTo>
                  <a:pt x="16971" y="8486"/>
                </a:lnTo>
                <a:close/>
                <a:moveTo>
                  <a:pt x="12436" y="19286"/>
                </a:moveTo>
                <a:lnTo>
                  <a:pt x="8650" y="19286"/>
                </a:lnTo>
                <a:lnTo>
                  <a:pt x="9450" y="15527"/>
                </a:lnTo>
                <a:cubicBezTo>
                  <a:pt x="8800" y="15149"/>
                  <a:pt x="8358" y="14359"/>
                  <a:pt x="8358" y="13556"/>
                </a:cubicBezTo>
                <a:cubicBezTo>
                  <a:pt x="8358" y="12351"/>
                  <a:pt x="9337" y="11330"/>
                  <a:pt x="10544" y="11330"/>
                </a:cubicBezTo>
                <a:cubicBezTo>
                  <a:pt x="11750" y="11330"/>
                  <a:pt x="12730" y="12280"/>
                  <a:pt x="12730" y="13485"/>
                </a:cubicBezTo>
                <a:cubicBezTo>
                  <a:pt x="12730" y="14288"/>
                  <a:pt x="12289" y="15160"/>
                  <a:pt x="11638" y="15539"/>
                </a:cubicBezTo>
                <a:lnTo>
                  <a:pt x="12436" y="19286"/>
                </a:lnTo>
                <a:close/>
                <a:moveTo>
                  <a:pt x="14657" y="8486"/>
                </a:moveTo>
                <a:lnTo>
                  <a:pt x="6943" y="8486"/>
                </a:lnTo>
                <a:lnTo>
                  <a:pt x="6943" y="6215"/>
                </a:lnTo>
                <a:cubicBezTo>
                  <a:pt x="6943" y="4108"/>
                  <a:pt x="8688" y="2394"/>
                  <a:pt x="10802" y="2394"/>
                </a:cubicBezTo>
                <a:cubicBezTo>
                  <a:pt x="12914" y="2394"/>
                  <a:pt x="14657" y="4108"/>
                  <a:pt x="14657" y="6215"/>
                </a:cubicBezTo>
                <a:lnTo>
                  <a:pt x="14657" y="8486"/>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36" name="Shape 1093"/>
          <p:cNvSpPr/>
          <p:nvPr/>
        </p:nvSpPr>
        <p:spPr>
          <a:xfrm>
            <a:off x="1586097" y="2529201"/>
            <a:ext cx="350438" cy="350413"/>
          </a:xfrm>
          <a:custGeom>
            <a:avLst/>
            <a:gdLst/>
            <a:ahLst/>
            <a:cxnLst>
              <a:cxn ang="0">
                <a:pos x="wd2" y="hd2"/>
              </a:cxn>
              <a:cxn ang="5400000">
                <a:pos x="wd2" y="hd2"/>
              </a:cxn>
              <a:cxn ang="10800000">
                <a:pos x="wd2" y="hd2"/>
              </a:cxn>
              <a:cxn ang="16200000">
                <a:pos x="wd2" y="hd2"/>
              </a:cxn>
            </a:cxnLst>
            <a:rect l="0" t="0" r="r" b="b"/>
            <a:pathLst>
              <a:path w="21254" h="21254" extrusionOk="0">
                <a:moveTo>
                  <a:pt x="20217" y="4675"/>
                </a:moveTo>
                <a:lnTo>
                  <a:pt x="16579" y="1037"/>
                </a:lnTo>
                <a:cubicBezTo>
                  <a:pt x="15194" y="-346"/>
                  <a:pt x="12951" y="-346"/>
                  <a:pt x="11569" y="1037"/>
                </a:cubicBezTo>
                <a:lnTo>
                  <a:pt x="8633" y="3973"/>
                </a:lnTo>
                <a:cubicBezTo>
                  <a:pt x="7407" y="5196"/>
                  <a:pt x="7409" y="6969"/>
                  <a:pt x="8349" y="8349"/>
                </a:cubicBezTo>
                <a:lnTo>
                  <a:pt x="0" y="16681"/>
                </a:lnTo>
                <a:lnTo>
                  <a:pt x="0" y="21254"/>
                </a:lnTo>
                <a:lnTo>
                  <a:pt x="3795" y="21254"/>
                </a:lnTo>
                <a:lnTo>
                  <a:pt x="3795" y="18977"/>
                </a:lnTo>
                <a:lnTo>
                  <a:pt x="6072" y="18977"/>
                </a:lnTo>
                <a:lnTo>
                  <a:pt x="6072" y="16699"/>
                </a:lnTo>
                <a:lnTo>
                  <a:pt x="8349" y="16699"/>
                </a:lnTo>
                <a:lnTo>
                  <a:pt x="8349" y="14422"/>
                </a:lnTo>
                <a:lnTo>
                  <a:pt x="11386" y="14422"/>
                </a:lnTo>
                <a:lnTo>
                  <a:pt x="12904" y="12904"/>
                </a:lnTo>
                <a:cubicBezTo>
                  <a:pt x="14282" y="13832"/>
                  <a:pt x="16061" y="13840"/>
                  <a:pt x="17280" y="12622"/>
                </a:cubicBezTo>
                <a:lnTo>
                  <a:pt x="20217" y="9685"/>
                </a:lnTo>
                <a:cubicBezTo>
                  <a:pt x="21600" y="8302"/>
                  <a:pt x="21600" y="6059"/>
                  <a:pt x="20217" y="4675"/>
                </a:cubicBezTo>
                <a:moveTo>
                  <a:pt x="18899" y="7455"/>
                </a:moveTo>
                <a:cubicBezTo>
                  <a:pt x="18748" y="7606"/>
                  <a:pt x="18550" y="7681"/>
                  <a:pt x="18351" y="7681"/>
                </a:cubicBezTo>
                <a:cubicBezTo>
                  <a:pt x="18154" y="7681"/>
                  <a:pt x="17957" y="7606"/>
                  <a:pt x="17807" y="7455"/>
                </a:cubicBezTo>
                <a:lnTo>
                  <a:pt x="13799" y="3447"/>
                </a:lnTo>
                <a:cubicBezTo>
                  <a:pt x="13498" y="3146"/>
                  <a:pt x="13498" y="2658"/>
                  <a:pt x="13799" y="2356"/>
                </a:cubicBezTo>
                <a:cubicBezTo>
                  <a:pt x="14099" y="2056"/>
                  <a:pt x="14587" y="2056"/>
                  <a:pt x="14890" y="2356"/>
                </a:cubicBezTo>
                <a:lnTo>
                  <a:pt x="18899" y="6364"/>
                </a:lnTo>
                <a:cubicBezTo>
                  <a:pt x="19199" y="6666"/>
                  <a:pt x="19199" y="7154"/>
                  <a:pt x="18899" y="7455"/>
                </a:cubicBezTo>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37" name="Shape 1093"/>
          <p:cNvSpPr/>
          <p:nvPr/>
        </p:nvSpPr>
        <p:spPr>
          <a:xfrm>
            <a:off x="5741302" y="2529197"/>
            <a:ext cx="350438" cy="350413"/>
          </a:xfrm>
          <a:custGeom>
            <a:avLst/>
            <a:gdLst/>
            <a:ahLst/>
            <a:cxnLst>
              <a:cxn ang="0">
                <a:pos x="wd2" y="hd2"/>
              </a:cxn>
              <a:cxn ang="5400000">
                <a:pos x="wd2" y="hd2"/>
              </a:cxn>
              <a:cxn ang="10800000">
                <a:pos x="wd2" y="hd2"/>
              </a:cxn>
              <a:cxn ang="16200000">
                <a:pos x="wd2" y="hd2"/>
              </a:cxn>
            </a:cxnLst>
            <a:rect l="0" t="0" r="r" b="b"/>
            <a:pathLst>
              <a:path w="21254" h="21254" extrusionOk="0">
                <a:moveTo>
                  <a:pt x="20217" y="4675"/>
                </a:moveTo>
                <a:lnTo>
                  <a:pt x="16579" y="1037"/>
                </a:lnTo>
                <a:cubicBezTo>
                  <a:pt x="15194" y="-346"/>
                  <a:pt x="12951" y="-346"/>
                  <a:pt x="11569" y="1037"/>
                </a:cubicBezTo>
                <a:lnTo>
                  <a:pt x="8633" y="3973"/>
                </a:lnTo>
                <a:cubicBezTo>
                  <a:pt x="7407" y="5196"/>
                  <a:pt x="7409" y="6969"/>
                  <a:pt x="8349" y="8349"/>
                </a:cubicBezTo>
                <a:lnTo>
                  <a:pt x="0" y="16681"/>
                </a:lnTo>
                <a:lnTo>
                  <a:pt x="0" y="21254"/>
                </a:lnTo>
                <a:lnTo>
                  <a:pt x="3795" y="21254"/>
                </a:lnTo>
                <a:lnTo>
                  <a:pt x="3795" y="18977"/>
                </a:lnTo>
                <a:lnTo>
                  <a:pt x="6072" y="18977"/>
                </a:lnTo>
                <a:lnTo>
                  <a:pt x="6072" y="16699"/>
                </a:lnTo>
                <a:lnTo>
                  <a:pt x="8349" y="16699"/>
                </a:lnTo>
                <a:lnTo>
                  <a:pt x="8349" y="14422"/>
                </a:lnTo>
                <a:lnTo>
                  <a:pt x="11386" y="14422"/>
                </a:lnTo>
                <a:lnTo>
                  <a:pt x="12904" y="12904"/>
                </a:lnTo>
                <a:cubicBezTo>
                  <a:pt x="14282" y="13832"/>
                  <a:pt x="16061" y="13840"/>
                  <a:pt x="17280" y="12622"/>
                </a:cubicBezTo>
                <a:lnTo>
                  <a:pt x="20217" y="9685"/>
                </a:lnTo>
                <a:cubicBezTo>
                  <a:pt x="21600" y="8302"/>
                  <a:pt x="21600" y="6059"/>
                  <a:pt x="20217" y="4675"/>
                </a:cubicBezTo>
                <a:moveTo>
                  <a:pt x="18899" y="7455"/>
                </a:moveTo>
                <a:cubicBezTo>
                  <a:pt x="18748" y="7606"/>
                  <a:pt x="18550" y="7681"/>
                  <a:pt x="18351" y="7681"/>
                </a:cubicBezTo>
                <a:cubicBezTo>
                  <a:pt x="18154" y="7681"/>
                  <a:pt x="17957" y="7606"/>
                  <a:pt x="17807" y="7455"/>
                </a:cubicBezTo>
                <a:lnTo>
                  <a:pt x="13799" y="3447"/>
                </a:lnTo>
                <a:cubicBezTo>
                  <a:pt x="13498" y="3146"/>
                  <a:pt x="13498" y="2658"/>
                  <a:pt x="13799" y="2356"/>
                </a:cubicBezTo>
                <a:cubicBezTo>
                  <a:pt x="14099" y="2056"/>
                  <a:pt x="14587" y="2056"/>
                  <a:pt x="14890" y="2356"/>
                </a:cubicBezTo>
                <a:lnTo>
                  <a:pt x="18899" y="6364"/>
                </a:lnTo>
                <a:cubicBezTo>
                  <a:pt x="19199" y="6666"/>
                  <a:pt x="19199" y="7154"/>
                  <a:pt x="18899" y="7455"/>
                </a:cubicBezTo>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38" name="Shape 189"/>
          <p:cNvSpPr/>
          <p:nvPr/>
        </p:nvSpPr>
        <p:spPr>
          <a:xfrm>
            <a:off x="6170535" y="2529197"/>
            <a:ext cx="350409" cy="350409"/>
          </a:xfrm>
          <a:custGeom>
            <a:avLst/>
            <a:gdLst/>
            <a:ahLst/>
            <a:cxnLst>
              <a:cxn ang="0">
                <a:pos x="wd2" y="hd2"/>
              </a:cxn>
              <a:cxn ang="5400000">
                <a:pos x="wd2" y="hd2"/>
              </a:cxn>
              <a:cxn ang="10800000">
                <a:pos x="wd2" y="hd2"/>
              </a:cxn>
              <a:cxn ang="16200000">
                <a:pos x="wd2" y="hd2"/>
              </a:cxn>
            </a:cxnLst>
            <a:rect l="0" t="0" r="r" b="b"/>
            <a:pathLst>
              <a:path w="21600" h="21600" extrusionOk="0">
                <a:moveTo>
                  <a:pt x="16971" y="8486"/>
                </a:moveTo>
                <a:lnTo>
                  <a:pt x="16971" y="6215"/>
                </a:lnTo>
                <a:cubicBezTo>
                  <a:pt x="16971" y="2783"/>
                  <a:pt x="14244" y="0"/>
                  <a:pt x="10802" y="0"/>
                </a:cubicBezTo>
                <a:cubicBezTo>
                  <a:pt x="7359" y="0"/>
                  <a:pt x="4629" y="2783"/>
                  <a:pt x="4629" y="6215"/>
                </a:cubicBezTo>
                <a:lnTo>
                  <a:pt x="4629" y="8486"/>
                </a:lnTo>
                <a:lnTo>
                  <a:pt x="0" y="8486"/>
                </a:lnTo>
                <a:lnTo>
                  <a:pt x="0" y="21600"/>
                </a:lnTo>
                <a:lnTo>
                  <a:pt x="21600" y="21600"/>
                </a:lnTo>
                <a:lnTo>
                  <a:pt x="21600" y="8486"/>
                </a:lnTo>
                <a:lnTo>
                  <a:pt x="16971" y="8486"/>
                </a:lnTo>
                <a:close/>
                <a:moveTo>
                  <a:pt x="12436" y="19286"/>
                </a:moveTo>
                <a:lnTo>
                  <a:pt x="8650" y="19286"/>
                </a:lnTo>
                <a:lnTo>
                  <a:pt x="9450" y="15527"/>
                </a:lnTo>
                <a:cubicBezTo>
                  <a:pt x="8800" y="15149"/>
                  <a:pt x="8358" y="14359"/>
                  <a:pt x="8358" y="13556"/>
                </a:cubicBezTo>
                <a:cubicBezTo>
                  <a:pt x="8358" y="12351"/>
                  <a:pt x="9337" y="11330"/>
                  <a:pt x="10544" y="11330"/>
                </a:cubicBezTo>
                <a:cubicBezTo>
                  <a:pt x="11750" y="11330"/>
                  <a:pt x="12730" y="12280"/>
                  <a:pt x="12730" y="13485"/>
                </a:cubicBezTo>
                <a:cubicBezTo>
                  <a:pt x="12730" y="14288"/>
                  <a:pt x="12289" y="15160"/>
                  <a:pt x="11638" y="15539"/>
                </a:cubicBezTo>
                <a:lnTo>
                  <a:pt x="12436" y="19286"/>
                </a:lnTo>
                <a:close/>
                <a:moveTo>
                  <a:pt x="14657" y="8486"/>
                </a:moveTo>
                <a:lnTo>
                  <a:pt x="6943" y="8486"/>
                </a:lnTo>
                <a:lnTo>
                  <a:pt x="6943" y="6215"/>
                </a:lnTo>
                <a:cubicBezTo>
                  <a:pt x="6943" y="4108"/>
                  <a:pt x="8688" y="2394"/>
                  <a:pt x="10802" y="2394"/>
                </a:cubicBezTo>
                <a:cubicBezTo>
                  <a:pt x="12914" y="2394"/>
                  <a:pt x="14657" y="4108"/>
                  <a:pt x="14657" y="6215"/>
                </a:cubicBezTo>
                <a:lnTo>
                  <a:pt x="14657" y="8486"/>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41" name="Shape 2653"/>
          <p:cNvSpPr/>
          <p:nvPr/>
        </p:nvSpPr>
        <p:spPr>
          <a:xfrm>
            <a:off x="1082510" y="3412976"/>
            <a:ext cx="1460271" cy="1460269"/>
          </a:xfrm>
          <a:custGeom>
            <a:avLst/>
            <a:gdLst/>
            <a:ahLst/>
            <a:cxnLst>
              <a:cxn ang="0">
                <a:pos x="wd2" y="hd2"/>
              </a:cxn>
              <a:cxn ang="5400000">
                <a:pos x="wd2" y="hd2"/>
              </a:cxn>
              <a:cxn ang="10800000">
                <a:pos x="wd2" y="hd2"/>
              </a:cxn>
              <a:cxn ang="16200000">
                <a:pos x="wd2" y="hd2"/>
              </a:cxn>
            </a:cxnLst>
            <a:rect l="0" t="0" r="r" b="b"/>
            <a:pathLst>
              <a:path w="21600" h="21600" extrusionOk="0">
                <a:moveTo>
                  <a:pt x="15429" y="0"/>
                </a:moveTo>
                <a:lnTo>
                  <a:pt x="7714" y="0"/>
                </a:lnTo>
                <a:lnTo>
                  <a:pt x="7714" y="18514"/>
                </a:lnTo>
                <a:lnTo>
                  <a:pt x="21600" y="18514"/>
                </a:lnTo>
                <a:lnTo>
                  <a:pt x="21600" y="6171"/>
                </a:lnTo>
                <a:lnTo>
                  <a:pt x="15429" y="6171"/>
                </a:lnTo>
                <a:lnTo>
                  <a:pt x="15429" y="0"/>
                </a:lnTo>
                <a:close/>
                <a:moveTo>
                  <a:pt x="19286" y="16201"/>
                </a:moveTo>
                <a:lnTo>
                  <a:pt x="10029" y="16201"/>
                </a:lnTo>
                <a:lnTo>
                  <a:pt x="10029" y="15429"/>
                </a:lnTo>
                <a:lnTo>
                  <a:pt x="19286" y="15429"/>
                </a:lnTo>
                <a:lnTo>
                  <a:pt x="19286" y="16201"/>
                </a:lnTo>
                <a:close/>
                <a:moveTo>
                  <a:pt x="19286" y="13886"/>
                </a:moveTo>
                <a:lnTo>
                  <a:pt x="10029" y="13886"/>
                </a:lnTo>
                <a:lnTo>
                  <a:pt x="10029" y="13115"/>
                </a:lnTo>
                <a:lnTo>
                  <a:pt x="19286" y="13115"/>
                </a:lnTo>
                <a:lnTo>
                  <a:pt x="19286" y="13886"/>
                </a:lnTo>
                <a:close/>
                <a:moveTo>
                  <a:pt x="19286" y="11572"/>
                </a:moveTo>
                <a:lnTo>
                  <a:pt x="10029" y="11572"/>
                </a:lnTo>
                <a:lnTo>
                  <a:pt x="10029" y="10801"/>
                </a:lnTo>
                <a:lnTo>
                  <a:pt x="19286" y="10801"/>
                </a:lnTo>
                <a:lnTo>
                  <a:pt x="19286" y="11572"/>
                </a:lnTo>
                <a:close/>
                <a:moveTo>
                  <a:pt x="19286" y="9257"/>
                </a:moveTo>
                <a:lnTo>
                  <a:pt x="10029" y="9257"/>
                </a:lnTo>
                <a:lnTo>
                  <a:pt x="10029" y="8486"/>
                </a:lnTo>
                <a:lnTo>
                  <a:pt x="19286" y="8486"/>
                </a:lnTo>
                <a:lnTo>
                  <a:pt x="19286" y="9257"/>
                </a:lnTo>
                <a:close/>
                <a:moveTo>
                  <a:pt x="16200" y="0"/>
                </a:moveTo>
                <a:lnTo>
                  <a:pt x="16200" y="5400"/>
                </a:lnTo>
                <a:lnTo>
                  <a:pt x="21600" y="5400"/>
                </a:lnTo>
                <a:lnTo>
                  <a:pt x="16200" y="0"/>
                </a:lnTo>
                <a:close/>
                <a:moveTo>
                  <a:pt x="6943" y="16972"/>
                </a:moveTo>
                <a:lnTo>
                  <a:pt x="2314" y="16972"/>
                </a:lnTo>
                <a:lnTo>
                  <a:pt x="2314" y="16201"/>
                </a:lnTo>
                <a:lnTo>
                  <a:pt x="6943" y="16201"/>
                </a:lnTo>
                <a:lnTo>
                  <a:pt x="6943" y="14658"/>
                </a:lnTo>
                <a:lnTo>
                  <a:pt x="2314" y="14658"/>
                </a:lnTo>
                <a:lnTo>
                  <a:pt x="2314" y="13886"/>
                </a:lnTo>
                <a:lnTo>
                  <a:pt x="6943" y="13886"/>
                </a:lnTo>
                <a:lnTo>
                  <a:pt x="6943" y="12344"/>
                </a:lnTo>
                <a:lnTo>
                  <a:pt x="2314" y="12344"/>
                </a:lnTo>
                <a:lnTo>
                  <a:pt x="2314" y="11572"/>
                </a:lnTo>
                <a:lnTo>
                  <a:pt x="6943" y="11572"/>
                </a:lnTo>
                <a:lnTo>
                  <a:pt x="6943" y="10029"/>
                </a:lnTo>
                <a:lnTo>
                  <a:pt x="2314" y="10029"/>
                </a:lnTo>
                <a:lnTo>
                  <a:pt x="2314" y="9258"/>
                </a:lnTo>
                <a:lnTo>
                  <a:pt x="6943" y="9258"/>
                </a:lnTo>
                <a:lnTo>
                  <a:pt x="6943" y="3086"/>
                </a:lnTo>
                <a:lnTo>
                  <a:pt x="0" y="3086"/>
                </a:lnTo>
                <a:lnTo>
                  <a:pt x="0" y="21600"/>
                </a:lnTo>
                <a:lnTo>
                  <a:pt x="13886" y="21600"/>
                </a:lnTo>
                <a:lnTo>
                  <a:pt x="13886" y="19286"/>
                </a:lnTo>
                <a:lnTo>
                  <a:pt x="6943" y="19286"/>
                </a:lnTo>
                <a:lnTo>
                  <a:pt x="6943" y="16972"/>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42" name="Shape 2653"/>
          <p:cNvSpPr/>
          <p:nvPr/>
        </p:nvSpPr>
        <p:spPr>
          <a:xfrm>
            <a:off x="5446777" y="3412976"/>
            <a:ext cx="1460271" cy="1460269"/>
          </a:xfrm>
          <a:custGeom>
            <a:avLst/>
            <a:gdLst/>
            <a:ahLst/>
            <a:cxnLst>
              <a:cxn ang="0">
                <a:pos x="wd2" y="hd2"/>
              </a:cxn>
              <a:cxn ang="5400000">
                <a:pos x="wd2" y="hd2"/>
              </a:cxn>
              <a:cxn ang="10800000">
                <a:pos x="wd2" y="hd2"/>
              </a:cxn>
              <a:cxn ang="16200000">
                <a:pos x="wd2" y="hd2"/>
              </a:cxn>
            </a:cxnLst>
            <a:rect l="0" t="0" r="r" b="b"/>
            <a:pathLst>
              <a:path w="21600" h="21600" extrusionOk="0">
                <a:moveTo>
                  <a:pt x="15429" y="0"/>
                </a:moveTo>
                <a:lnTo>
                  <a:pt x="7714" y="0"/>
                </a:lnTo>
                <a:lnTo>
                  <a:pt x="7714" y="18514"/>
                </a:lnTo>
                <a:lnTo>
                  <a:pt x="21600" y="18514"/>
                </a:lnTo>
                <a:lnTo>
                  <a:pt x="21600" y="6171"/>
                </a:lnTo>
                <a:lnTo>
                  <a:pt x="15429" y="6171"/>
                </a:lnTo>
                <a:lnTo>
                  <a:pt x="15429" y="0"/>
                </a:lnTo>
                <a:close/>
                <a:moveTo>
                  <a:pt x="19286" y="16201"/>
                </a:moveTo>
                <a:lnTo>
                  <a:pt x="10029" y="16201"/>
                </a:lnTo>
                <a:lnTo>
                  <a:pt x="10029" y="15429"/>
                </a:lnTo>
                <a:lnTo>
                  <a:pt x="19286" y="15429"/>
                </a:lnTo>
                <a:lnTo>
                  <a:pt x="19286" y="16201"/>
                </a:lnTo>
                <a:close/>
                <a:moveTo>
                  <a:pt x="19286" y="13886"/>
                </a:moveTo>
                <a:lnTo>
                  <a:pt x="10029" y="13886"/>
                </a:lnTo>
                <a:lnTo>
                  <a:pt x="10029" y="13115"/>
                </a:lnTo>
                <a:lnTo>
                  <a:pt x="19286" y="13115"/>
                </a:lnTo>
                <a:lnTo>
                  <a:pt x="19286" y="13886"/>
                </a:lnTo>
                <a:close/>
                <a:moveTo>
                  <a:pt x="19286" y="11572"/>
                </a:moveTo>
                <a:lnTo>
                  <a:pt x="10029" y="11572"/>
                </a:lnTo>
                <a:lnTo>
                  <a:pt x="10029" y="10801"/>
                </a:lnTo>
                <a:lnTo>
                  <a:pt x="19286" y="10801"/>
                </a:lnTo>
                <a:lnTo>
                  <a:pt x="19286" y="11572"/>
                </a:lnTo>
                <a:close/>
                <a:moveTo>
                  <a:pt x="19286" y="9257"/>
                </a:moveTo>
                <a:lnTo>
                  <a:pt x="10029" y="9257"/>
                </a:lnTo>
                <a:lnTo>
                  <a:pt x="10029" y="8486"/>
                </a:lnTo>
                <a:lnTo>
                  <a:pt x="19286" y="8486"/>
                </a:lnTo>
                <a:lnTo>
                  <a:pt x="19286" y="9257"/>
                </a:lnTo>
                <a:close/>
                <a:moveTo>
                  <a:pt x="16200" y="0"/>
                </a:moveTo>
                <a:lnTo>
                  <a:pt x="16200" y="5400"/>
                </a:lnTo>
                <a:lnTo>
                  <a:pt x="21600" y="5400"/>
                </a:lnTo>
                <a:lnTo>
                  <a:pt x="16200" y="0"/>
                </a:lnTo>
                <a:close/>
                <a:moveTo>
                  <a:pt x="6943" y="16972"/>
                </a:moveTo>
                <a:lnTo>
                  <a:pt x="2314" y="16972"/>
                </a:lnTo>
                <a:lnTo>
                  <a:pt x="2314" y="16201"/>
                </a:lnTo>
                <a:lnTo>
                  <a:pt x="6943" y="16201"/>
                </a:lnTo>
                <a:lnTo>
                  <a:pt x="6943" y="14658"/>
                </a:lnTo>
                <a:lnTo>
                  <a:pt x="2314" y="14658"/>
                </a:lnTo>
                <a:lnTo>
                  <a:pt x="2314" y="13886"/>
                </a:lnTo>
                <a:lnTo>
                  <a:pt x="6943" y="13886"/>
                </a:lnTo>
                <a:lnTo>
                  <a:pt x="6943" y="12344"/>
                </a:lnTo>
                <a:lnTo>
                  <a:pt x="2314" y="12344"/>
                </a:lnTo>
                <a:lnTo>
                  <a:pt x="2314" y="11572"/>
                </a:lnTo>
                <a:lnTo>
                  <a:pt x="6943" y="11572"/>
                </a:lnTo>
                <a:lnTo>
                  <a:pt x="6943" y="10029"/>
                </a:lnTo>
                <a:lnTo>
                  <a:pt x="2314" y="10029"/>
                </a:lnTo>
                <a:lnTo>
                  <a:pt x="2314" y="9258"/>
                </a:lnTo>
                <a:lnTo>
                  <a:pt x="6943" y="9258"/>
                </a:lnTo>
                <a:lnTo>
                  <a:pt x="6943" y="3086"/>
                </a:lnTo>
                <a:lnTo>
                  <a:pt x="0" y="3086"/>
                </a:lnTo>
                <a:lnTo>
                  <a:pt x="0" y="21600"/>
                </a:lnTo>
                <a:lnTo>
                  <a:pt x="13886" y="21600"/>
                </a:lnTo>
                <a:lnTo>
                  <a:pt x="13886" y="19286"/>
                </a:lnTo>
                <a:lnTo>
                  <a:pt x="6943" y="19286"/>
                </a:lnTo>
                <a:lnTo>
                  <a:pt x="6943" y="16972"/>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43" name="Shape 2653"/>
          <p:cNvSpPr/>
          <p:nvPr/>
        </p:nvSpPr>
        <p:spPr>
          <a:xfrm>
            <a:off x="10015336" y="3412976"/>
            <a:ext cx="1460271" cy="1460269"/>
          </a:xfrm>
          <a:custGeom>
            <a:avLst/>
            <a:gdLst/>
            <a:ahLst/>
            <a:cxnLst>
              <a:cxn ang="0">
                <a:pos x="wd2" y="hd2"/>
              </a:cxn>
              <a:cxn ang="5400000">
                <a:pos x="wd2" y="hd2"/>
              </a:cxn>
              <a:cxn ang="10800000">
                <a:pos x="wd2" y="hd2"/>
              </a:cxn>
              <a:cxn ang="16200000">
                <a:pos x="wd2" y="hd2"/>
              </a:cxn>
            </a:cxnLst>
            <a:rect l="0" t="0" r="r" b="b"/>
            <a:pathLst>
              <a:path w="21600" h="21600" extrusionOk="0">
                <a:moveTo>
                  <a:pt x="15429" y="0"/>
                </a:moveTo>
                <a:lnTo>
                  <a:pt x="7714" y="0"/>
                </a:lnTo>
                <a:lnTo>
                  <a:pt x="7714" y="18514"/>
                </a:lnTo>
                <a:lnTo>
                  <a:pt x="21600" y="18514"/>
                </a:lnTo>
                <a:lnTo>
                  <a:pt x="21600" y="6171"/>
                </a:lnTo>
                <a:lnTo>
                  <a:pt x="15429" y="6171"/>
                </a:lnTo>
                <a:lnTo>
                  <a:pt x="15429" y="0"/>
                </a:lnTo>
                <a:close/>
                <a:moveTo>
                  <a:pt x="19286" y="16201"/>
                </a:moveTo>
                <a:lnTo>
                  <a:pt x="10029" y="16201"/>
                </a:lnTo>
                <a:lnTo>
                  <a:pt x="10029" y="15429"/>
                </a:lnTo>
                <a:lnTo>
                  <a:pt x="19286" y="15429"/>
                </a:lnTo>
                <a:lnTo>
                  <a:pt x="19286" y="16201"/>
                </a:lnTo>
                <a:close/>
                <a:moveTo>
                  <a:pt x="19286" y="13886"/>
                </a:moveTo>
                <a:lnTo>
                  <a:pt x="10029" y="13886"/>
                </a:lnTo>
                <a:lnTo>
                  <a:pt x="10029" y="13115"/>
                </a:lnTo>
                <a:lnTo>
                  <a:pt x="19286" y="13115"/>
                </a:lnTo>
                <a:lnTo>
                  <a:pt x="19286" y="13886"/>
                </a:lnTo>
                <a:close/>
                <a:moveTo>
                  <a:pt x="19286" y="11572"/>
                </a:moveTo>
                <a:lnTo>
                  <a:pt x="10029" y="11572"/>
                </a:lnTo>
                <a:lnTo>
                  <a:pt x="10029" y="10801"/>
                </a:lnTo>
                <a:lnTo>
                  <a:pt x="19286" y="10801"/>
                </a:lnTo>
                <a:lnTo>
                  <a:pt x="19286" y="11572"/>
                </a:lnTo>
                <a:close/>
                <a:moveTo>
                  <a:pt x="19286" y="9257"/>
                </a:moveTo>
                <a:lnTo>
                  <a:pt x="10029" y="9257"/>
                </a:lnTo>
                <a:lnTo>
                  <a:pt x="10029" y="8486"/>
                </a:lnTo>
                <a:lnTo>
                  <a:pt x="19286" y="8486"/>
                </a:lnTo>
                <a:lnTo>
                  <a:pt x="19286" y="9257"/>
                </a:lnTo>
                <a:close/>
                <a:moveTo>
                  <a:pt x="16200" y="0"/>
                </a:moveTo>
                <a:lnTo>
                  <a:pt x="16200" y="5400"/>
                </a:lnTo>
                <a:lnTo>
                  <a:pt x="21600" y="5400"/>
                </a:lnTo>
                <a:lnTo>
                  <a:pt x="16200" y="0"/>
                </a:lnTo>
                <a:close/>
                <a:moveTo>
                  <a:pt x="6943" y="16972"/>
                </a:moveTo>
                <a:lnTo>
                  <a:pt x="2314" y="16972"/>
                </a:lnTo>
                <a:lnTo>
                  <a:pt x="2314" y="16201"/>
                </a:lnTo>
                <a:lnTo>
                  <a:pt x="6943" y="16201"/>
                </a:lnTo>
                <a:lnTo>
                  <a:pt x="6943" y="14658"/>
                </a:lnTo>
                <a:lnTo>
                  <a:pt x="2314" y="14658"/>
                </a:lnTo>
                <a:lnTo>
                  <a:pt x="2314" y="13886"/>
                </a:lnTo>
                <a:lnTo>
                  <a:pt x="6943" y="13886"/>
                </a:lnTo>
                <a:lnTo>
                  <a:pt x="6943" y="12344"/>
                </a:lnTo>
                <a:lnTo>
                  <a:pt x="2314" y="12344"/>
                </a:lnTo>
                <a:lnTo>
                  <a:pt x="2314" y="11572"/>
                </a:lnTo>
                <a:lnTo>
                  <a:pt x="6943" y="11572"/>
                </a:lnTo>
                <a:lnTo>
                  <a:pt x="6943" y="10029"/>
                </a:lnTo>
                <a:lnTo>
                  <a:pt x="2314" y="10029"/>
                </a:lnTo>
                <a:lnTo>
                  <a:pt x="2314" y="9258"/>
                </a:lnTo>
                <a:lnTo>
                  <a:pt x="6943" y="9258"/>
                </a:lnTo>
                <a:lnTo>
                  <a:pt x="6943" y="3086"/>
                </a:lnTo>
                <a:lnTo>
                  <a:pt x="0" y="3086"/>
                </a:lnTo>
                <a:lnTo>
                  <a:pt x="0" y="21600"/>
                </a:lnTo>
                <a:lnTo>
                  <a:pt x="13886" y="21600"/>
                </a:lnTo>
                <a:lnTo>
                  <a:pt x="13886" y="19286"/>
                </a:lnTo>
                <a:lnTo>
                  <a:pt x="6943" y="19286"/>
                </a:lnTo>
                <a:lnTo>
                  <a:pt x="6943" y="16972"/>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Tree>
    <p:extLst>
      <p:ext uri="{BB962C8B-B14F-4D97-AF65-F5344CB8AC3E}">
        <p14:creationId xmlns:p14="http://schemas.microsoft.com/office/powerpoint/2010/main" val="3370092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a:t>
            </a:r>
            <a:r>
              <a:rPr lang="en-US" sz="2700" b="1" dirty="0" smtClean="0">
                <a:solidFill>
                  <a:schemeClr val="tx1">
                    <a:lumMod val="95000"/>
                  </a:schemeClr>
                </a:solidFill>
                <a:latin typeface="Times New Roman" panose="02020603050405020304" pitchFamily="18" charset="0"/>
                <a:cs typeface="Times New Roman" panose="02020603050405020304" pitchFamily="18" charset="0"/>
              </a:rPr>
              <a:t>.4</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Phân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loại</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1.4.1. Phân loại</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30" name="Picture 29"/>
          <p:cNvPicPr>
            <a:picLocks noChangeAspect="1"/>
          </p:cNvPicPr>
          <p:nvPr/>
        </p:nvPicPr>
        <p:blipFill>
          <a:blip r:embed="rId3"/>
          <a:stretch>
            <a:fillRect/>
          </a:stretch>
        </p:blipFill>
        <p:spPr>
          <a:xfrm>
            <a:off x="5403321" y="1369863"/>
            <a:ext cx="5729340" cy="2405917"/>
          </a:xfrm>
          <a:prstGeom prst="rect">
            <a:avLst/>
          </a:prstGeom>
        </p:spPr>
      </p:pic>
      <p:pic>
        <p:nvPicPr>
          <p:cNvPr id="33" name="Picture 32"/>
          <p:cNvPicPr>
            <a:picLocks noChangeAspect="1"/>
          </p:cNvPicPr>
          <p:nvPr/>
        </p:nvPicPr>
        <p:blipFill>
          <a:blip r:embed="rId4"/>
          <a:stretch>
            <a:fillRect/>
          </a:stretch>
        </p:blipFill>
        <p:spPr>
          <a:xfrm>
            <a:off x="5403321" y="4216019"/>
            <a:ext cx="5700713" cy="2427403"/>
          </a:xfrm>
          <a:prstGeom prst="rect">
            <a:avLst/>
          </a:prstGeom>
        </p:spPr>
      </p:pic>
      <p:sp>
        <p:nvSpPr>
          <p:cNvPr id="48" name="Shape 171"/>
          <p:cNvSpPr/>
          <p:nvPr/>
        </p:nvSpPr>
        <p:spPr>
          <a:xfrm>
            <a:off x="2965806" y="2322947"/>
            <a:ext cx="2392007" cy="499749"/>
          </a:xfrm>
          <a:prstGeom prst="rect">
            <a:avLst/>
          </a:prstGeom>
          <a:solidFill>
            <a:schemeClr val="accent2">
              <a:lumMod val="75000"/>
            </a:schemeClr>
          </a:solidFill>
          <a:ln w="12700">
            <a:miter lim="400000"/>
          </a:ln>
        </p:spPr>
        <p:txBody>
          <a:bodyPr lIns="25400" tIns="25400" rIns="25400" bIns="25400" anchor="ctr"/>
          <a:lstStyle/>
          <a:p>
            <a:pPr lvl="0">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Loại</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bỏ</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bên</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thứ</a:t>
            </a:r>
            <a:r>
              <a:rPr lang="en-US" sz="1600" dirty="0">
                <a:solidFill>
                  <a:schemeClr val="tx1">
                    <a:lumMod val="95000"/>
                  </a:schemeClr>
                </a:solidFill>
                <a:latin typeface="Times New Roman" panose="02020603050405020304" pitchFamily="18" charset="0"/>
                <a:cs typeface="Times New Roman" panose="02020603050405020304" pitchFamily="18" charset="0"/>
              </a:rPr>
              <a:t> 3</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9" name="Shape 171"/>
          <p:cNvSpPr/>
          <p:nvPr/>
        </p:nvSpPr>
        <p:spPr>
          <a:xfrm>
            <a:off x="2965806" y="5179846"/>
            <a:ext cx="2392007" cy="499749"/>
          </a:xfrm>
          <a:prstGeom prst="rect">
            <a:avLst/>
          </a:prstGeom>
          <a:solidFill>
            <a:schemeClr val="accent3">
              <a:lumMod val="75000"/>
            </a:schemeClr>
          </a:solidFill>
          <a:ln w="12700">
            <a:miter lim="400000"/>
          </a:ln>
        </p:spPr>
        <p:txBody>
          <a:bodyPr lIns="25400" tIns="25400" rIns="25400" bIns="25400" anchor="ctr"/>
          <a:lstStyle/>
          <a:p>
            <a:pPr lvl="0">
              <a:defRPr sz="3200"/>
            </a:pPr>
            <a:r>
              <a:rPr lang="en-US" sz="1600" dirty="0">
                <a:solidFill>
                  <a:schemeClr val="tx1">
                    <a:lumMod val="95000"/>
                  </a:schemeClr>
                </a:solidFill>
                <a:latin typeface="Times New Roman" panose="02020603050405020304" pitchFamily="18" charset="0"/>
                <a:cs typeface="Times New Roman" panose="02020603050405020304" pitchFamily="18" charset="0"/>
              </a:rPr>
              <a:t>Sử dụng </a:t>
            </a:r>
            <a:r>
              <a:rPr lang="en-US" sz="1600" dirty="0" err="1">
                <a:solidFill>
                  <a:schemeClr val="tx1">
                    <a:lumMod val="95000"/>
                  </a:schemeClr>
                </a:solidFill>
                <a:latin typeface="Times New Roman" panose="02020603050405020304" pitchFamily="18" charset="0"/>
                <a:cs typeface="Times New Roman" panose="02020603050405020304" pitchFamily="18" charset="0"/>
              </a:rPr>
              <a:t>mạng</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ngang</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hàng</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0" name="Shape 171"/>
          <p:cNvSpPr/>
          <p:nvPr/>
        </p:nvSpPr>
        <p:spPr>
          <a:xfrm>
            <a:off x="815166" y="2723654"/>
            <a:ext cx="1892300" cy="2537644"/>
          </a:xfrm>
          <a:prstGeom prst="rect">
            <a:avLst/>
          </a:prstGeom>
          <a:solidFill>
            <a:schemeClr val="accent1"/>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51" name="Shape 175"/>
          <p:cNvSpPr/>
          <p:nvPr/>
        </p:nvSpPr>
        <p:spPr>
          <a:xfrm>
            <a:off x="1257714" y="2200804"/>
            <a:ext cx="1007204" cy="10072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52" name="Shape 182"/>
          <p:cNvSpPr/>
          <p:nvPr/>
        </p:nvSpPr>
        <p:spPr>
          <a:xfrm>
            <a:off x="1118783" y="5070251"/>
            <a:ext cx="1285066" cy="419101"/>
          </a:xfrm>
          <a:prstGeom prst="rect">
            <a:avLst/>
          </a:prstGeom>
          <a:solidFill>
            <a:schemeClr val="accent4"/>
          </a:solidFill>
          <a:ln w="12700">
            <a:miter lim="400000"/>
          </a:ln>
        </p:spPr>
        <p:txBody>
          <a:bodyPr lIns="25400" tIns="25400" rIns="25400" bIns="25400" anchor="ctr"/>
          <a:lstStyle/>
          <a:p>
            <a:pPr lvl="0">
              <a:defRPr sz="3200"/>
            </a:pPr>
            <a:r>
              <a:rPr lang="en-US" sz="1500" dirty="0">
                <a:solidFill>
                  <a:schemeClr val="tx1">
                    <a:lumMod val="95000"/>
                  </a:schemeClr>
                </a:solidFill>
                <a:latin typeface="Times New Roman" panose="02020603050405020304" pitchFamily="18" charset="0"/>
                <a:cs typeface="Times New Roman" panose="02020603050405020304" pitchFamily="18" charset="0"/>
              </a:rPr>
              <a:t>Public</a:t>
            </a:r>
            <a:endParaRPr sz="15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3" name="Shape 1093"/>
          <p:cNvSpPr/>
          <p:nvPr/>
        </p:nvSpPr>
        <p:spPr>
          <a:xfrm>
            <a:off x="1586097" y="2529201"/>
            <a:ext cx="350438" cy="350413"/>
          </a:xfrm>
          <a:custGeom>
            <a:avLst/>
            <a:gdLst/>
            <a:ahLst/>
            <a:cxnLst>
              <a:cxn ang="0">
                <a:pos x="wd2" y="hd2"/>
              </a:cxn>
              <a:cxn ang="5400000">
                <a:pos x="wd2" y="hd2"/>
              </a:cxn>
              <a:cxn ang="10800000">
                <a:pos x="wd2" y="hd2"/>
              </a:cxn>
              <a:cxn ang="16200000">
                <a:pos x="wd2" y="hd2"/>
              </a:cxn>
            </a:cxnLst>
            <a:rect l="0" t="0" r="r" b="b"/>
            <a:pathLst>
              <a:path w="21254" h="21254" extrusionOk="0">
                <a:moveTo>
                  <a:pt x="20217" y="4675"/>
                </a:moveTo>
                <a:lnTo>
                  <a:pt x="16579" y="1037"/>
                </a:lnTo>
                <a:cubicBezTo>
                  <a:pt x="15194" y="-346"/>
                  <a:pt x="12951" y="-346"/>
                  <a:pt x="11569" y="1037"/>
                </a:cubicBezTo>
                <a:lnTo>
                  <a:pt x="8633" y="3973"/>
                </a:lnTo>
                <a:cubicBezTo>
                  <a:pt x="7407" y="5196"/>
                  <a:pt x="7409" y="6969"/>
                  <a:pt x="8349" y="8349"/>
                </a:cubicBezTo>
                <a:lnTo>
                  <a:pt x="0" y="16681"/>
                </a:lnTo>
                <a:lnTo>
                  <a:pt x="0" y="21254"/>
                </a:lnTo>
                <a:lnTo>
                  <a:pt x="3795" y="21254"/>
                </a:lnTo>
                <a:lnTo>
                  <a:pt x="3795" y="18977"/>
                </a:lnTo>
                <a:lnTo>
                  <a:pt x="6072" y="18977"/>
                </a:lnTo>
                <a:lnTo>
                  <a:pt x="6072" y="16699"/>
                </a:lnTo>
                <a:lnTo>
                  <a:pt x="8349" y="16699"/>
                </a:lnTo>
                <a:lnTo>
                  <a:pt x="8349" y="14422"/>
                </a:lnTo>
                <a:lnTo>
                  <a:pt x="11386" y="14422"/>
                </a:lnTo>
                <a:lnTo>
                  <a:pt x="12904" y="12904"/>
                </a:lnTo>
                <a:cubicBezTo>
                  <a:pt x="14282" y="13832"/>
                  <a:pt x="16061" y="13840"/>
                  <a:pt x="17280" y="12622"/>
                </a:cubicBezTo>
                <a:lnTo>
                  <a:pt x="20217" y="9685"/>
                </a:lnTo>
                <a:cubicBezTo>
                  <a:pt x="21600" y="8302"/>
                  <a:pt x="21600" y="6059"/>
                  <a:pt x="20217" y="4675"/>
                </a:cubicBezTo>
                <a:moveTo>
                  <a:pt x="18899" y="7455"/>
                </a:moveTo>
                <a:cubicBezTo>
                  <a:pt x="18748" y="7606"/>
                  <a:pt x="18550" y="7681"/>
                  <a:pt x="18351" y="7681"/>
                </a:cubicBezTo>
                <a:cubicBezTo>
                  <a:pt x="18154" y="7681"/>
                  <a:pt x="17957" y="7606"/>
                  <a:pt x="17807" y="7455"/>
                </a:cubicBezTo>
                <a:lnTo>
                  <a:pt x="13799" y="3447"/>
                </a:lnTo>
                <a:cubicBezTo>
                  <a:pt x="13498" y="3146"/>
                  <a:pt x="13498" y="2658"/>
                  <a:pt x="13799" y="2356"/>
                </a:cubicBezTo>
                <a:cubicBezTo>
                  <a:pt x="14099" y="2056"/>
                  <a:pt x="14587" y="2056"/>
                  <a:pt x="14890" y="2356"/>
                </a:cubicBezTo>
                <a:lnTo>
                  <a:pt x="18899" y="6364"/>
                </a:lnTo>
                <a:cubicBezTo>
                  <a:pt x="19199" y="6666"/>
                  <a:pt x="19199" y="7154"/>
                  <a:pt x="18899" y="7455"/>
                </a:cubicBezTo>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54" name="Shape 2653"/>
          <p:cNvSpPr/>
          <p:nvPr/>
        </p:nvSpPr>
        <p:spPr>
          <a:xfrm>
            <a:off x="1082510" y="3412976"/>
            <a:ext cx="1460271" cy="1460269"/>
          </a:xfrm>
          <a:custGeom>
            <a:avLst/>
            <a:gdLst/>
            <a:ahLst/>
            <a:cxnLst>
              <a:cxn ang="0">
                <a:pos x="wd2" y="hd2"/>
              </a:cxn>
              <a:cxn ang="5400000">
                <a:pos x="wd2" y="hd2"/>
              </a:cxn>
              <a:cxn ang="10800000">
                <a:pos x="wd2" y="hd2"/>
              </a:cxn>
              <a:cxn ang="16200000">
                <a:pos x="wd2" y="hd2"/>
              </a:cxn>
            </a:cxnLst>
            <a:rect l="0" t="0" r="r" b="b"/>
            <a:pathLst>
              <a:path w="21600" h="21600" extrusionOk="0">
                <a:moveTo>
                  <a:pt x="15429" y="0"/>
                </a:moveTo>
                <a:lnTo>
                  <a:pt x="7714" y="0"/>
                </a:lnTo>
                <a:lnTo>
                  <a:pt x="7714" y="18514"/>
                </a:lnTo>
                <a:lnTo>
                  <a:pt x="21600" y="18514"/>
                </a:lnTo>
                <a:lnTo>
                  <a:pt x="21600" y="6171"/>
                </a:lnTo>
                <a:lnTo>
                  <a:pt x="15429" y="6171"/>
                </a:lnTo>
                <a:lnTo>
                  <a:pt x="15429" y="0"/>
                </a:lnTo>
                <a:close/>
                <a:moveTo>
                  <a:pt x="19286" y="16201"/>
                </a:moveTo>
                <a:lnTo>
                  <a:pt x="10029" y="16201"/>
                </a:lnTo>
                <a:lnTo>
                  <a:pt x="10029" y="15429"/>
                </a:lnTo>
                <a:lnTo>
                  <a:pt x="19286" y="15429"/>
                </a:lnTo>
                <a:lnTo>
                  <a:pt x="19286" y="16201"/>
                </a:lnTo>
                <a:close/>
                <a:moveTo>
                  <a:pt x="19286" y="13886"/>
                </a:moveTo>
                <a:lnTo>
                  <a:pt x="10029" y="13886"/>
                </a:lnTo>
                <a:lnTo>
                  <a:pt x="10029" y="13115"/>
                </a:lnTo>
                <a:lnTo>
                  <a:pt x="19286" y="13115"/>
                </a:lnTo>
                <a:lnTo>
                  <a:pt x="19286" y="13886"/>
                </a:lnTo>
                <a:close/>
                <a:moveTo>
                  <a:pt x="19286" y="11572"/>
                </a:moveTo>
                <a:lnTo>
                  <a:pt x="10029" y="11572"/>
                </a:lnTo>
                <a:lnTo>
                  <a:pt x="10029" y="10801"/>
                </a:lnTo>
                <a:lnTo>
                  <a:pt x="19286" y="10801"/>
                </a:lnTo>
                <a:lnTo>
                  <a:pt x="19286" y="11572"/>
                </a:lnTo>
                <a:close/>
                <a:moveTo>
                  <a:pt x="19286" y="9257"/>
                </a:moveTo>
                <a:lnTo>
                  <a:pt x="10029" y="9257"/>
                </a:lnTo>
                <a:lnTo>
                  <a:pt x="10029" y="8486"/>
                </a:lnTo>
                <a:lnTo>
                  <a:pt x="19286" y="8486"/>
                </a:lnTo>
                <a:lnTo>
                  <a:pt x="19286" y="9257"/>
                </a:lnTo>
                <a:close/>
                <a:moveTo>
                  <a:pt x="16200" y="0"/>
                </a:moveTo>
                <a:lnTo>
                  <a:pt x="16200" y="5400"/>
                </a:lnTo>
                <a:lnTo>
                  <a:pt x="21600" y="5400"/>
                </a:lnTo>
                <a:lnTo>
                  <a:pt x="16200" y="0"/>
                </a:lnTo>
                <a:close/>
                <a:moveTo>
                  <a:pt x="6943" y="16972"/>
                </a:moveTo>
                <a:lnTo>
                  <a:pt x="2314" y="16972"/>
                </a:lnTo>
                <a:lnTo>
                  <a:pt x="2314" y="16201"/>
                </a:lnTo>
                <a:lnTo>
                  <a:pt x="6943" y="16201"/>
                </a:lnTo>
                <a:lnTo>
                  <a:pt x="6943" y="14658"/>
                </a:lnTo>
                <a:lnTo>
                  <a:pt x="2314" y="14658"/>
                </a:lnTo>
                <a:lnTo>
                  <a:pt x="2314" y="13886"/>
                </a:lnTo>
                <a:lnTo>
                  <a:pt x="6943" y="13886"/>
                </a:lnTo>
                <a:lnTo>
                  <a:pt x="6943" y="12344"/>
                </a:lnTo>
                <a:lnTo>
                  <a:pt x="2314" y="12344"/>
                </a:lnTo>
                <a:lnTo>
                  <a:pt x="2314" y="11572"/>
                </a:lnTo>
                <a:lnTo>
                  <a:pt x="6943" y="11572"/>
                </a:lnTo>
                <a:lnTo>
                  <a:pt x="6943" y="10029"/>
                </a:lnTo>
                <a:lnTo>
                  <a:pt x="2314" y="10029"/>
                </a:lnTo>
                <a:lnTo>
                  <a:pt x="2314" y="9258"/>
                </a:lnTo>
                <a:lnTo>
                  <a:pt x="6943" y="9258"/>
                </a:lnTo>
                <a:lnTo>
                  <a:pt x="6943" y="3086"/>
                </a:lnTo>
                <a:lnTo>
                  <a:pt x="0" y="3086"/>
                </a:lnTo>
                <a:lnTo>
                  <a:pt x="0" y="21600"/>
                </a:lnTo>
                <a:lnTo>
                  <a:pt x="13886" y="21600"/>
                </a:lnTo>
                <a:lnTo>
                  <a:pt x="13886" y="19286"/>
                </a:lnTo>
                <a:lnTo>
                  <a:pt x="6943" y="19286"/>
                </a:lnTo>
                <a:lnTo>
                  <a:pt x="6943" y="16972"/>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Tree>
    <p:extLst>
      <p:ext uri="{BB962C8B-B14F-4D97-AF65-F5344CB8AC3E}">
        <p14:creationId xmlns:p14="http://schemas.microsoft.com/office/powerpoint/2010/main" val="1985692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smtClean="0">
                <a:solidFill>
                  <a:schemeClr val="tx1">
                    <a:lumMod val="95000"/>
                  </a:schemeClr>
                </a:solidFill>
                <a:latin typeface="Times New Roman" panose="02020603050405020304" pitchFamily="18" charset="0"/>
                <a:cs typeface="Times New Roman" panose="02020603050405020304" pitchFamily="18" charset="0"/>
              </a:rPr>
              <a:t>5.4</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Phân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loại</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1.4.1. Phân loại</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8" name="Shape 171"/>
          <p:cNvSpPr/>
          <p:nvPr/>
        </p:nvSpPr>
        <p:spPr>
          <a:xfrm>
            <a:off x="3154670" y="3742602"/>
            <a:ext cx="2392007" cy="499749"/>
          </a:xfrm>
          <a:prstGeom prst="rect">
            <a:avLst/>
          </a:prstGeom>
          <a:solidFill>
            <a:schemeClr val="accent5"/>
          </a:solidFill>
          <a:ln w="12700">
            <a:miter lim="400000"/>
          </a:ln>
        </p:spPr>
        <p:txBody>
          <a:bodyPr lIns="25400" tIns="25400" rIns="25400" bIns="25400" anchor="ctr"/>
          <a:lstStyle/>
          <a:p>
            <a:pPr lvl="0">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Tự</a:t>
            </a:r>
            <a:r>
              <a:rPr lang="en-US" sz="1600" dirty="0">
                <a:solidFill>
                  <a:schemeClr val="tx1">
                    <a:lumMod val="95000"/>
                  </a:schemeClr>
                </a:solidFill>
                <a:latin typeface="Times New Roman" panose="02020603050405020304" pitchFamily="18" charset="0"/>
                <a:cs typeface="Times New Roman" panose="02020603050405020304" pitchFamily="18" charset="0"/>
              </a:rPr>
              <a:t> do </a:t>
            </a:r>
            <a:r>
              <a:rPr lang="en-US" sz="1600" dirty="0" err="1">
                <a:solidFill>
                  <a:schemeClr val="tx1">
                    <a:lumMod val="95000"/>
                  </a:schemeClr>
                </a:solidFill>
                <a:latin typeface="Times New Roman" panose="02020603050405020304" pitchFamily="18" charset="0"/>
                <a:cs typeface="Times New Roman" panose="02020603050405020304" pitchFamily="18" charset="0"/>
              </a:rPr>
              <a:t>tham</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gia</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0" name="Shape 171"/>
          <p:cNvSpPr/>
          <p:nvPr/>
        </p:nvSpPr>
        <p:spPr>
          <a:xfrm>
            <a:off x="815166" y="2723654"/>
            <a:ext cx="1892300" cy="2537644"/>
          </a:xfrm>
          <a:prstGeom prst="rect">
            <a:avLst/>
          </a:prstGeom>
          <a:solidFill>
            <a:schemeClr val="accent1"/>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51" name="Shape 175"/>
          <p:cNvSpPr/>
          <p:nvPr/>
        </p:nvSpPr>
        <p:spPr>
          <a:xfrm>
            <a:off x="1257714" y="2200804"/>
            <a:ext cx="1007204" cy="10072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52" name="Shape 182"/>
          <p:cNvSpPr/>
          <p:nvPr/>
        </p:nvSpPr>
        <p:spPr>
          <a:xfrm>
            <a:off x="1118783" y="5070251"/>
            <a:ext cx="1285066" cy="419101"/>
          </a:xfrm>
          <a:prstGeom prst="rect">
            <a:avLst/>
          </a:prstGeom>
          <a:solidFill>
            <a:schemeClr val="accent4"/>
          </a:solidFill>
          <a:ln w="12700">
            <a:miter lim="400000"/>
          </a:ln>
        </p:spPr>
        <p:txBody>
          <a:bodyPr lIns="25400" tIns="25400" rIns="25400" bIns="25400" anchor="ctr"/>
          <a:lstStyle/>
          <a:p>
            <a:pPr lvl="0">
              <a:defRPr sz="3200"/>
            </a:pPr>
            <a:r>
              <a:rPr lang="en-US" sz="1500" dirty="0">
                <a:solidFill>
                  <a:schemeClr val="tx1">
                    <a:lumMod val="95000"/>
                  </a:schemeClr>
                </a:solidFill>
                <a:latin typeface="Times New Roman" panose="02020603050405020304" pitchFamily="18" charset="0"/>
                <a:cs typeface="Times New Roman" panose="02020603050405020304" pitchFamily="18" charset="0"/>
              </a:rPr>
              <a:t>Public</a:t>
            </a:r>
            <a:endParaRPr sz="15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3" name="Shape 1093"/>
          <p:cNvSpPr/>
          <p:nvPr/>
        </p:nvSpPr>
        <p:spPr>
          <a:xfrm>
            <a:off x="1586097" y="2529201"/>
            <a:ext cx="350438" cy="350413"/>
          </a:xfrm>
          <a:custGeom>
            <a:avLst/>
            <a:gdLst/>
            <a:ahLst/>
            <a:cxnLst>
              <a:cxn ang="0">
                <a:pos x="wd2" y="hd2"/>
              </a:cxn>
              <a:cxn ang="5400000">
                <a:pos x="wd2" y="hd2"/>
              </a:cxn>
              <a:cxn ang="10800000">
                <a:pos x="wd2" y="hd2"/>
              </a:cxn>
              <a:cxn ang="16200000">
                <a:pos x="wd2" y="hd2"/>
              </a:cxn>
            </a:cxnLst>
            <a:rect l="0" t="0" r="r" b="b"/>
            <a:pathLst>
              <a:path w="21254" h="21254" extrusionOk="0">
                <a:moveTo>
                  <a:pt x="20217" y="4675"/>
                </a:moveTo>
                <a:lnTo>
                  <a:pt x="16579" y="1037"/>
                </a:lnTo>
                <a:cubicBezTo>
                  <a:pt x="15194" y="-346"/>
                  <a:pt x="12951" y="-346"/>
                  <a:pt x="11569" y="1037"/>
                </a:cubicBezTo>
                <a:lnTo>
                  <a:pt x="8633" y="3973"/>
                </a:lnTo>
                <a:cubicBezTo>
                  <a:pt x="7407" y="5196"/>
                  <a:pt x="7409" y="6969"/>
                  <a:pt x="8349" y="8349"/>
                </a:cubicBezTo>
                <a:lnTo>
                  <a:pt x="0" y="16681"/>
                </a:lnTo>
                <a:lnTo>
                  <a:pt x="0" y="21254"/>
                </a:lnTo>
                <a:lnTo>
                  <a:pt x="3795" y="21254"/>
                </a:lnTo>
                <a:lnTo>
                  <a:pt x="3795" y="18977"/>
                </a:lnTo>
                <a:lnTo>
                  <a:pt x="6072" y="18977"/>
                </a:lnTo>
                <a:lnTo>
                  <a:pt x="6072" y="16699"/>
                </a:lnTo>
                <a:lnTo>
                  <a:pt x="8349" y="16699"/>
                </a:lnTo>
                <a:lnTo>
                  <a:pt x="8349" y="14422"/>
                </a:lnTo>
                <a:lnTo>
                  <a:pt x="11386" y="14422"/>
                </a:lnTo>
                <a:lnTo>
                  <a:pt x="12904" y="12904"/>
                </a:lnTo>
                <a:cubicBezTo>
                  <a:pt x="14282" y="13832"/>
                  <a:pt x="16061" y="13840"/>
                  <a:pt x="17280" y="12622"/>
                </a:cubicBezTo>
                <a:lnTo>
                  <a:pt x="20217" y="9685"/>
                </a:lnTo>
                <a:cubicBezTo>
                  <a:pt x="21600" y="8302"/>
                  <a:pt x="21600" y="6059"/>
                  <a:pt x="20217" y="4675"/>
                </a:cubicBezTo>
                <a:moveTo>
                  <a:pt x="18899" y="7455"/>
                </a:moveTo>
                <a:cubicBezTo>
                  <a:pt x="18748" y="7606"/>
                  <a:pt x="18550" y="7681"/>
                  <a:pt x="18351" y="7681"/>
                </a:cubicBezTo>
                <a:cubicBezTo>
                  <a:pt x="18154" y="7681"/>
                  <a:pt x="17957" y="7606"/>
                  <a:pt x="17807" y="7455"/>
                </a:cubicBezTo>
                <a:lnTo>
                  <a:pt x="13799" y="3447"/>
                </a:lnTo>
                <a:cubicBezTo>
                  <a:pt x="13498" y="3146"/>
                  <a:pt x="13498" y="2658"/>
                  <a:pt x="13799" y="2356"/>
                </a:cubicBezTo>
                <a:cubicBezTo>
                  <a:pt x="14099" y="2056"/>
                  <a:pt x="14587" y="2056"/>
                  <a:pt x="14890" y="2356"/>
                </a:cubicBezTo>
                <a:lnTo>
                  <a:pt x="18899" y="6364"/>
                </a:lnTo>
                <a:cubicBezTo>
                  <a:pt x="19199" y="6666"/>
                  <a:pt x="19199" y="7154"/>
                  <a:pt x="18899" y="7455"/>
                </a:cubicBezTo>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54" name="Shape 2653"/>
          <p:cNvSpPr/>
          <p:nvPr/>
        </p:nvSpPr>
        <p:spPr>
          <a:xfrm>
            <a:off x="1082510" y="3412976"/>
            <a:ext cx="1460271" cy="1460269"/>
          </a:xfrm>
          <a:custGeom>
            <a:avLst/>
            <a:gdLst/>
            <a:ahLst/>
            <a:cxnLst>
              <a:cxn ang="0">
                <a:pos x="wd2" y="hd2"/>
              </a:cxn>
              <a:cxn ang="5400000">
                <a:pos x="wd2" y="hd2"/>
              </a:cxn>
              <a:cxn ang="10800000">
                <a:pos x="wd2" y="hd2"/>
              </a:cxn>
              <a:cxn ang="16200000">
                <a:pos x="wd2" y="hd2"/>
              </a:cxn>
            </a:cxnLst>
            <a:rect l="0" t="0" r="r" b="b"/>
            <a:pathLst>
              <a:path w="21600" h="21600" extrusionOk="0">
                <a:moveTo>
                  <a:pt x="15429" y="0"/>
                </a:moveTo>
                <a:lnTo>
                  <a:pt x="7714" y="0"/>
                </a:lnTo>
                <a:lnTo>
                  <a:pt x="7714" y="18514"/>
                </a:lnTo>
                <a:lnTo>
                  <a:pt x="21600" y="18514"/>
                </a:lnTo>
                <a:lnTo>
                  <a:pt x="21600" y="6171"/>
                </a:lnTo>
                <a:lnTo>
                  <a:pt x="15429" y="6171"/>
                </a:lnTo>
                <a:lnTo>
                  <a:pt x="15429" y="0"/>
                </a:lnTo>
                <a:close/>
                <a:moveTo>
                  <a:pt x="19286" y="16201"/>
                </a:moveTo>
                <a:lnTo>
                  <a:pt x="10029" y="16201"/>
                </a:lnTo>
                <a:lnTo>
                  <a:pt x="10029" y="15429"/>
                </a:lnTo>
                <a:lnTo>
                  <a:pt x="19286" y="15429"/>
                </a:lnTo>
                <a:lnTo>
                  <a:pt x="19286" y="16201"/>
                </a:lnTo>
                <a:close/>
                <a:moveTo>
                  <a:pt x="19286" y="13886"/>
                </a:moveTo>
                <a:lnTo>
                  <a:pt x="10029" y="13886"/>
                </a:lnTo>
                <a:lnTo>
                  <a:pt x="10029" y="13115"/>
                </a:lnTo>
                <a:lnTo>
                  <a:pt x="19286" y="13115"/>
                </a:lnTo>
                <a:lnTo>
                  <a:pt x="19286" y="13886"/>
                </a:lnTo>
                <a:close/>
                <a:moveTo>
                  <a:pt x="19286" y="11572"/>
                </a:moveTo>
                <a:lnTo>
                  <a:pt x="10029" y="11572"/>
                </a:lnTo>
                <a:lnTo>
                  <a:pt x="10029" y="10801"/>
                </a:lnTo>
                <a:lnTo>
                  <a:pt x="19286" y="10801"/>
                </a:lnTo>
                <a:lnTo>
                  <a:pt x="19286" y="11572"/>
                </a:lnTo>
                <a:close/>
                <a:moveTo>
                  <a:pt x="19286" y="9257"/>
                </a:moveTo>
                <a:lnTo>
                  <a:pt x="10029" y="9257"/>
                </a:lnTo>
                <a:lnTo>
                  <a:pt x="10029" y="8486"/>
                </a:lnTo>
                <a:lnTo>
                  <a:pt x="19286" y="8486"/>
                </a:lnTo>
                <a:lnTo>
                  <a:pt x="19286" y="9257"/>
                </a:lnTo>
                <a:close/>
                <a:moveTo>
                  <a:pt x="16200" y="0"/>
                </a:moveTo>
                <a:lnTo>
                  <a:pt x="16200" y="5400"/>
                </a:lnTo>
                <a:lnTo>
                  <a:pt x="21600" y="5400"/>
                </a:lnTo>
                <a:lnTo>
                  <a:pt x="16200" y="0"/>
                </a:lnTo>
                <a:close/>
                <a:moveTo>
                  <a:pt x="6943" y="16972"/>
                </a:moveTo>
                <a:lnTo>
                  <a:pt x="2314" y="16972"/>
                </a:lnTo>
                <a:lnTo>
                  <a:pt x="2314" y="16201"/>
                </a:lnTo>
                <a:lnTo>
                  <a:pt x="6943" y="16201"/>
                </a:lnTo>
                <a:lnTo>
                  <a:pt x="6943" y="14658"/>
                </a:lnTo>
                <a:lnTo>
                  <a:pt x="2314" y="14658"/>
                </a:lnTo>
                <a:lnTo>
                  <a:pt x="2314" y="13886"/>
                </a:lnTo>
                <a:lnTo>
                  <a:pt x="6943" y="13886"/>
                </a:lnTo>
                <a:lnTo>
                  <a:pt x="6943" y="12344"/>
                </a:lnTo>
                <a:lnTo>
                  <a:pt x="2314" y="12344"/>
                </a:lnTo>
                <a:lnTo>
                  <a:pt x="2314" y="11572"/>
                </a:lnTo>
                <a:lnTo>
                  <a:pt x="6943" y="11572"/>
                </a:lnTo>
                <a:lnTo>
                  <a:pt x="6943" y="10029"/>
                </a:lnTo>
                <a:lnTo>
                  <a:pt x="2314" y="10029"/>
                </a:lnTo>
                <a:lnTo>
                  <a:pt x="2314" y="9258"/>
                </a:lnTo>
                <a:lnTo>
                  <a:pt x="6943" y="9258"/>
                </a:lnTo>
                <a:lnTo>
                  <a:pt x="6943" y="3086"/>
                </a:lnTo>
                <a:lnTo>
                  <a:pt x="0" y="3086"/>
                </a:lnTo>
                <a:lnTo>
                  <a:pt x="0" y="21600"/>
                </a:lnTo>
                <a:lnTo>
                  <a:pt x="13886" y="21600"/>
                </a:lnTo>
                <a:lnTo>
                  <a:pt x="13886" y="19286"/>
                </a:lnTo>
                <a:lnTo>
                  <a:pt x="6943" y="19286"/>
                </a:lnTo>
                <a:lnTo>
                  <a:pt x="6943" y="16972"/>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pic>
        <p:nvPicPr>
          <p:cNvPr id="3" name="Picture 2"/>
          <p:cNvPicPr>
            <a:picLocks noChangeAspect="1"/>
          </p:cNvPicPr>
          <p:nvPr/>
        </p:nvPicPr>
        <p:blipFill>
          <a:blip r:embed="rId3"/>
          <a:stretch>
            <a:fillRect/>
          </a:stretch>
        </p:blipFill>
        <p:spPr>
          <a:xfrm>
            <a:off x="6212002" y="1057527"/>
            <a:ext cx="5818073" cy="5527329"/>
          </a:xfrm>
          <a:prstGeom prst="rect">
            <a:avLst/>
          </a:prstGeom>
        </p:spPr>
      </p:pic>
      <p:grpSp>
        <p:nvGrpSpPr>
          <p:cNvPr id="4" name="Group 3"/>
          <p:cNvGrpSpPr/>
          <p:nvPr/>
        </p:nvGrpSpPr>
        <p:grpSpPr>
          <a:xfrm>
            <a:off x="7669690" y="5915026"/>
            <a:ext cx="3021752" cy="561472"/>
            <a:chOff x="15339379" y="11830051"/>
            <a:chExt cx="6043504" cy="1122944"/>
          </a:xfrm>
        </p:grpSpPr>
        <p:sp>
          <p:nvSpPr>
            <p:cNvPr id="26" name="Shape 1109"/>
            <p:cNvSpPr/>
            <p:nvPr/>
          </p:nvSpPr>
          <p:spPr>
            <a:xfrm>
              <a:off x="20069916" y="11830051"/>
              <a:ext cx="1312967" cy="11229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2860" rIns="22860" anchor="ctr"/>
            <a:lstStyle/>
            <a:p>
              <a:pPr defTabSz="609631">
                <a:defRPr sz="4800">
                  <a:solidFill>
                    <a:srgbClr val="FFFFFF"/>
                  </a:solidFill>
                  <a:latin typeface="Roboto Light"/>
                  <a:ea typeface="Roboto Light"/>
                  <a:cs typeface="Roboto Light"/>
                  <a:sym typeface="Roboto Light"/>
                </a:defRPr>
              </a:pPr>
              <a:endParaRPr sz="2400">
                <a:solidFill>
                  <a:schemeClr val="tx1">
                    <a:lumMod val="95000"/>
                  </a:schemeClr>
                </a:solidFill>
              </a:endParaRPr>
            </a:p>
          </p:txBody>
        </p:sp>
        <p:sp>
          <p:nvSpPr>
            <p:cNvPr id="31" name="Shape 76"/>
            <p:cNvSpPr/>
            <p:nvPr/>
          </p:nvSpPr>
          <p:spPr>
            <a:xfrm>
              <a:off x="15995862" y="11830051"/>
              <a:ext cx="4730538" cy="1122943"/>
            </a:xfrm>
            <a:prstGeom prst="rect">
              <a:avLst/>
            </a:prstGeom>
            <a:solidFill>
              <a:schemeClr val="accent1">
                <a:lumMod val="75000"/>
              </a:schemeClr>
            </a:solidFill>
            <a:ln w="12700">
              <a:miter lim="400000"/>
            </a:ln>
          </p:spPr>
          <p:txBody>
            <a:bodyPr lIns="25400" tIns="25400" rIns="25400" bIns="25400" anchor="ctr"/>
            <a:lstStyle/>
            <a:p>
              <a:pPr lvl="0">
                <a:defRPr sz="3200"/>
              </a:pPr>
              <a:r>
                <a:rPr lang="en-US" sz="2000" b="1" dirty="0">
                  <a:solidFill>
                    <a:schemeClr val="tx1">
                      <a:lumMod val="95000"/>
                    </a:schemeClr>
                  </a:solidFill>
                  <a:latin typeface="Times New Roman" panose="02020603050405020304" pitchFamily="18" charset="0"/>
                  <a:cs typeface="Times New Roman" panose="02020603050405020304" pitchFamily="18" charset="0"/>
                </a:rPr>
                <a:t>    Public </a:t>
              </a:r>
              <a:r>
                <a:rPr lang="en-US" sz="20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sz="20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2" name="Shape 1109"/>
            <p:cNvSpPr/>
            <p:nvPr/>
          </p:nvSpPr>
          <p:spPr>
            <a:xfrm>
              <a:off x="15339379" y="11830052"/>
              <a:ext cx="1312967" cy="11229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2860" rIns="22860" anchor="ctr"/>
            <a:lstStyle/>
            <a:p>
              <a:pPr defTabSz="609631">
                <a:defRPr sz="4800">
                  <a:solidFill>
                    <a:srgbClr val="FFFFFF"/>
                  </a:solidFill>
                  <a:latin typeface="Roboto Light"/>
                  <a:ea typeface="Roboto Light"/>
                  <a:cs typeface="Roboto Light"/>
                  <a:sym typeface="Roboto Light"/>
                </a:defRPr>
              </a:pPr>
              <a:endParaRPr sz="2400">
                <a:solidFill>
                  <a:schemeClr val="tx1">
                    <a:lumMod val="95000"/>
                  </a:schemeClr>
                </a:solidFill>
              </a:endParaRPr>
            </a:p>
          </p:txBody>
        </p:sp>
        <p:sp>
          <p:nvSpPr>
            <p:cNvPr id="34" name="Shape 1116"/>
            <p:cNvSpPr/>
            <p:nvPr/>
          </p:nvSpPr>
          <p:spPr>
            <a:xfrm>
              <a:off x="15687754" y="12119107"/>
              <a:ext cx="616219" cy="544831"/>
            </a:xfrm>
            <a:custGeom>
              <a:avLst/>
              <a:gdLst/>
              <a:ahLst/>
              <a:cxnLst>
                <a:cxn ang="0">
                  <a:pos x="wd2" y="hd2"/>
                </a:cxn>
                <a:cxn ang="5400000">
                  <a:pos x="wd2" y="hd2"/>
                </a:cxn>
                <a:cxn ang="10800000">
                  <a:pos x="wd2" y="hd2"/>
                </a:cxn>
                <a:cxn ang="16200000">
                  <a:pos x="wd2" y="hd2"/>
                </a:cxn>
              </a:cxnLst>
              <a:rect l="0" t="0" r="r" b="b"/>
              <a:pathLst>
                <a:path w="21600" h="21124" extrusionOk="0">
                  <a:moveTo>
                    <a:pt x="7829" y="16412"/>
                  </a:moveTo>
                  <a:cubicBezTo>
                    <a:pt x="6885" y="17789"/>
                    <a:pt x="6885" y="17789"/>
                    <a:pt x="6885" y="17789"/>
                  </a:cubicBezTo>
                  <a:cubicBezTo>
                    <a:pt x="5886" y="18795"/>
                    <a:pt x="4387" y="18795"/>
                    <a:pt x="3387" y="17789"/>
                  </a:cubicBezTo>
                  <a:cubicBezTo>
                    <a:pt x="2943" y="17312"/>
                    <a:pt x="2443" y="16412"/>
                    <a:pt x="2443" y="15989"/>
                  </a:cubicBezTo>
                  <a:cubicBezTo>
                    <a:pt x="2443" y="15459"/>
                    <a:pt x="2943" y="14983"/>
                    <a:pt x="3387" y="14506"/>
                  </a:cubicBezTo>
                  <a:cubicBezTo>
                    <a:pt x="7385" y="10324"/>
                    <a:pt x="7385" y="10324"/>
                    <a:pt x="7385" y="10324"/>
                  </a:cubicBezTo>
                  <a:cubicBezTo>
                    <a:pt x="8329" y="9848"/>
                    <a:pt x="9828" y="8418"/>
                    <a:pt x="10828" y="9371"/>
                  </a:cubicBezTo>
                  <a:cubicBezTo>
                    <a:pt x="11328" y="10324"/>
                    <a:pt x="12271" y="10324"/>
                    <a:pt x="12771" y="9371"/>
                  </a:cubicBezTo>
                  <a:cubicBezTo>
                    <a:pt x="13271" y="8895"/>
                    <a:pt x="13271" y="8418"/>
                    <a:pt x="12771" y="7995"/>
                  </a:cubicBezTo>
                  <a:cubicBezTo>
                    <a:pt x="10828" y="6089"/>
                    <a:pt x="7829" y="6089"/>
                    <a:pt x="5386" y="8418"/>
                  </a:cubicBezTo>
                  <a:cubicBezTo>
                    <a:pt x="1444" y="12653"/>
                    <a:pt x="1444" y="12653"/>
                    <a:pt x="1444" y="12653"/>
                  </a:cubicBezTo>
                  <a:cubicBezTo>
                    <a:pt x="444" y="13606"/>
                    <a:pt x="0" y="14506"/>
                    <a:pt x="0" y="15989"/>
                  </a:cubicBezTo>
                  <a:cubicBezTo>
                    <a:pt x="0" y="17312"/>
                    <a:pt x="444" y="18795"/>
                    <a:pt x="1444" y="19695"/>
                  </a:cubicBezTo>
                  <a:cubicBezTo>
                    <a:pt x="2443" y="20648"/>
                    <a:pt x="3887" y="21124"/>
                    <a:pt x="4886" y="21124"/>
                  </a:cubicBezTo>
                  <a:cubicBezTo>
                    <a:pt x="6330" y="21124"/>
                    <a:pt x="7829" y="20648"/>
                    <a:pt x="8829" y="19695"/>
                  </a:cubicBezTo>
                  <a:cubicBezTo>
                    <a:pt x="9828" y="18318"/>
                    <a:pt x="9828" y="18318"/>
                    <a:pt x="9828" y="18318"/>
                  </a:cubicBezTo>
                  <a:cubicBezTo>
                    <a:pt x="10328" y="17789"/>
                    <a:pt x="10328" y="16889"/>
                    <a:pt x="9828" y="16412"/>
                  </a:cubicBezTo>
                  <a:cubicBezTo>
                    <a:pt x="9329" y="15989"/>
                    <a:pt x="8329" y="15989"/>
                    <a:pt x="7829" y="16412"/>
                  </a:cubicBezTo>
                  <a:close/>
                  <a:moveTo>
                    <a:pt x="20156" y="1430"/>
                  </a:moveTo>
                  <a:cubicBezTo>
                    <a:pt x="18157" y="-476"/>
                    <a:pt x="15214" y="-476"/>
                    <a:pt x="13271" y="1430"/>
                  </a:cubicBezTo>
                  <a:cubicBezTo>
                    <a:pt x="11772" y="2330"/>
                    <a:pt x="11772" y="2330"/>
                    <a:pt x="11772" y="2330"/>
                  </a:cubicBezTo>
                  <a:cubicBezTo>
                    <a:pt x="11328" y="3283"/>
                    <a:pt x="11328" y="3759"/>
                    <a:pt x="11772" y="4236"/>
                  </a:cubicBezTo>
                  <a:cubicBezTo>
                    <a:pt x="12271" y="4712"/>
                    <a:pt x="13271" y="4712"/>
                    <a:pt x="13771" y="4236"/>
                  </a:cubicBezTo>
                  <a:cubicBezTo>
                    <a:pt x="15214" y="3283"/>
                    <a:pt x="15214" y="3283"/>
                    <a:pt x="15214" y="3283"/>
                  </a:cubicBezTo>
                  <a:cubicBezTo>
                    <a:pt x="16214" y="2330"/>
                    <a:pt x="17658" y="2330"/>
                    <a:pt x="18157" y="3283"/>
                  </a:cubicBezTo>
                  <a:cubicBezTo>
                    <a:pt x="18657" y="3759"/>
                    <a:pt x="19157" y="4236"/>
                    <a:pt x="19157" y="5189"/>
                  </a:cubicBezTo>
                  <a:cubicBezTo>
                    <a:pt x="19157" y="5612"/>
                    <a:pt x="18657" y="6089"/>
                    <a:pt x="18157" y="6565"/>
                  </a:cubicBezTo>
                  <a:cubicBezTo>
                    <a:pt x="14270" y="10800"/>
                    <a:pt x="14270" y="10800"/>
                    <a:pt x="14270" y="10800"/>
                  </a:cubicBezTo>
                  <a:cubicBezTo>
                    <a:pt x="11772" y="12653"/>
                    <a:pt x="11328" y="11700"/>
                    <a:pt x="10828" y="11224"/>
                  </a:cubicBezTo>
                  <a:cubicBezTo>
                    <a:pt x="10328" y="10800"/>
                    <a:pt x="9329" y="10800"/>
                    <a:pt x="8829" y="11224"/>
                  </a:cubicBezTo>
                  <a:cubicBezTo>
                    <a:pt x="8329" y="11700"/>
                    <a:pt x="8329" y="12653"/>
                    <a:pt x="8829" y="13130"/>
                  </a:cubicBezTo>
                  <a:cubicBezTo>
                    <a:pt x="9828" y="14083"/>
                    <a:pt x="10828" y="14506"/>
                    <a:pt x="11772" y="14506"/>
                  </a:cubicBezTo>
                  <a:cubicBezTo>
                    <a:pt x="13271" y="14506"/>
                    <a:pt x="14715" y="14083"/>
                    <a:pt x="15714" y="12653"/>
                  </a:cubicBezTo>
                  <a:cubicBezTo>
                    <a:pt x="20156" y="8418"/>
                    <a:pt x="20156" y="8418"/>
                    <a:pt x="20156" y="8418"/>
                  </a:cubicBezTo>
                  <a:cubicBezTo>
                    <a:pt x="21100" y="7518"/>
                    <a:pt x="21600" y="6089"/>
                    <a:pt x="21600" y="5189"/>
                  </a:cubicBezTo>
                  <a:cubicBezTo>
                    <a:pt x="21600" y="3759"/>
                    <a:pt x="21100" y="2330"/>
                    <a:pt x="20156" y="1430"/>
                  </a:cubicBezTo>
                  <a:close/>
                </a:path>
              </a:pathLst>
            </a:custGeom>
            <a:solidFill>
              <a:srgbClr val="FFFFFF"/>
            </a:solidFill>
            <a:ln w="12700">
              <a:miter lim="400000"/>
            </a:ln>
          </p:spPr>
          <p:txBody>
            <a:bodyPr lIns="22860" rIns="22860" anchor="ctr"/>
            <a:lstStyle/>
            <a:p>
              <a:pPr defTabSz="609631">
                <a:defRPr sz="4800">
                  <a:solidFill>
                    <a:srgbClr val="737572"/>
                  </a:solidFill>
                  <a:latin typeface="Calibri"/>
                  <a:ea typeface="Calibri"/>
                  <a:cs typeface="Calibri"/>
                  <a:sym typeface="Calibri"/>
                </a:defRPr>
              </a:pPr>
              <a:endParaRPr sz="2400">
                <a:solidFill>
                  <a:schemeClr val="tx1">
                    <a:lumMod val="95000"/>
                  </a:schemeClr>
                </a:solidFill>
              </a:endParaRPr>
            </a:p>
          </p:txBody>
        </p:sp>
      </p:grpSp>
    </p:spTree>
    <p:extLst>
      <p:ext uri="{BB962C8B-B14F-4D97-AF65-F5344CB8AC3E}">
        <p14:creationId xmlns:p14="http://schemas.microsoft.com/office/powerpoint/2010/main" val="523873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a:t>
            </a:r>
            <a:r>
              <a:rPr lang="en-US" sz="2700" b="1" dirty="0" smtClean="0">
                <a:solidFill>
                  <a:schemeClr val="tx1">
                    <a:lumMod val="95000"/>
                  </a:schemeClr>
                </a:solidFill>
                <a:latin typeface="Times New Roman" panose="02020603050405020304" pitchFamily="18" charset="0"/>
                <a:cs typeface="Times New Roman" panose="02020603050405020304" pitchFamily="18" charset="0"/>
              </a:rPr>
              <a:t>.4</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Phân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loại</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4944759" y="861321"/>
            <a:ext cx="2302484"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1.4.1. Phân loại</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400050" y="1159180"/>
            <a:ext cx="5129213" cy="2512708"/>
          </a:xfrm>
          <a:prstGeom prst="rect">
            <a:avLst/>
          </a:prstGeom>
        </p:spPr>
      </p:pic>
      <p:sp>
        <p:nvSpPr>
          <p:cNvPr id="46" name="Shape 171"/>
          <p:cNvSpPr/>
          <p:nvPr/>
        </p:nvSpPr>
        <p:spPr>
          <a:xfrm>
            <a:off x="6573221" y="2109292"/>
            <a:ext cx="2688010" cy="499749"/>
          </a:xfrm>
          <a:prstGeom prst="rect">
            <a:avLst/>
          </a:prstGeom>
          <a:solidFill>
            <a:schemeClr val="accent2">
              <a:lumMod val="75000"/>
            </a:schemeClr>
          </a:solidFill>
          <a:ln w="12700">
            <a:miter lim="400000"/>
          </a:ln>
        </p:spPr>
        <p:txBody>
          <a:bodyPr lIns="25400" tIns="25400" rIns="25400" bIns="25400" anchor="ctr"/>
          <a:lstStyle/>
          <a:p>
            <a:pPr lvl="0">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Bên</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thứ</a:t>
            </a:r>
            <a:r>
              <a:rPr lang="en-US" sz="1600" dirty="0">
                <a:solidFill>
                  <a:schemeClr val="tx1">
                    <a:lumMod val="95000"/>
                  </a:schemeClr>
                </a:solidFill>
                <a:latin typeface="Times New Roman" panose="02020603050405020304" pitchFamily="18" charset="0"/>
                <a:cs typeface="Times New Roman" panose="02020603050405020304" pitchFamily="18" charset="0"/>
              </a:rPr>
              <a:t> 3 </a:t>
            </a:r>
            <a:r>
              <a:rPr lang="en-US" sz="1600" dirty="0" err="1">
                <a:solidFill>
                  <a:schemeClr val="tx1">
                    <a:lumMod val="95000"/>
                  </a:schemeClr>
                </a:solidFill>
                <a:latin typeface="Times New Roman" panose="02020603050405020304" pitchFamily="18" charset="0"/>
                <a:cs typeface="Times New Roman" panose="02020603050405020304" pitchFamily="18" charset="0"/>
              </a:rPr>
              <a:t>tuyệt</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đối</a:t>
            </a:r>
            <a:r>
              <a:rPr lang="en-US" sz="1600" dirty="0">
                <a:solidFill>
                  <a:schemeClr val="tx1">
                    <a:lumMod val="95000"/>
                  </a:schemeClr>
                </a:solidFill>
                <a:latin typeface="Times New Roman" panose="02020603050405020304" pitchFamily="18" charset="0"/>
                <a:cs typeface="Times New Roman" panose="02020603050405020304" pitchFamily="18" charset="0"/>
              </a:rPr>
              <a:t> tin </a:t>
            </a:r>
            <a:r>
              <a:rPr lang="en-US" sz="1600" dirty="0" err="1">
                <a:solidFill>
                  <a:schemeClr val="tx1">
                    <a:lumMod val="95000"/>
                  </a:schemeClr>
                </a:solidFill>
                <a:latin typeface="Times New Roman" panose="02020603050405020304" pitchFamily="18" charset="0"/>
                <a:cs typeface="Times New Roman" panose="02020603050405020304" pitchFamily="18" charset="0"/>
              </a:rPr>
              <a:t>cậy</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7" name="Shape 171"/>
          <p:cNvSpPr/>
          <p:nvPr/>
        </p:nvSpPr>
        <p:spPr>
          <a:xfrm>
            <a:off x="9721418" y="2723654"/>
            <a:ext cx="1892300" cy="2537644"/>
          </a:xfrm>
          <a:prstGeom prst="rect">
            <a:avLst/>
          </a:prstGeom>
          <a:solidFill>
            <a:schemeClr val="accent3">
              <a:lumMod val="75000"/>
            </a:schemeClr>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48" name="Shape 175"/>
          <p:cNvSpPr/>
          <p:nvPr/>
        </p:nvSpPr>
        <p:spPr>
          <a:xfrm>
            <a:off x="10163966" y="2200804"/>
            <a:ext cx="1007204" cy="10072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49" name="Shape 182"/>
          <p:cNvSpPr/>
          <p:nvPr/>
        </p:nvSpPr>
        <p:spPr>
          <a:xfrm>
            <a:off x="10025035" y="5070251"/>
            <a:ext cx="1285066" cy="419101"/>
          </a:xfrm>
          <a:prstGeom prst="rect">
            <a:avLst/>
          </a:prstGeom>
          <a:solidFill>
            <a:schemeClr val="accent4"/>
          </a:solidFill>
          <a:ln w="12700">
            <a:miter lim="400000"/>
          </a:ln>
        </p:spPr>
        <p:txBody>
          <a:bodyPr lIns="25400" tIns="25400" rIns="25400" bIns="25400" anchor="ctr"/>
          <a:lstStyle/>
          <a:p>
            <a:pPr lvl="0">
              <a:defRPr sz="3200"/>
            </a:pPr>
            <a:r>
              <a:rPr lang="en-US" sz="1500" dirty="0">
                <a:solidFill>
                  <a:schemeClr val="tx1">
                    <a:lumMod val="95000"/>
                  </a:schemeClr>
                </a:solidFill>
                <a:latin typeface="Times New Roman" panose="02020603050405020304" pitchFamily="18" charset="0"/>
                <a:cs typeface="Times New Roman" panose="02020603050405020304" pitchFamily="18" charset="0"/>
              </a:rPr>
              <a:t>Private</a:t>
            </a:r>
            <a:endParaRPr sz="15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0" name="Shape 189"/>
          <p:cNvSpPr/>
          <p:nvPr/>
        </p:nvSpPr>
        <p:spPr>
          <a:xfrm>
            <a:off x="10492364" y="2529201"/>
            <a:ext cx="350409" cy="350409"/>
          </a:xfrm>
          <a:custGeom>
            <a:avLst/>
            <a:gdLst/>
            <a:ahLst/>
            <a:cxnLst>
              <a:cxn ang="0">
                <a:pos x="wd2" y="hd2"/>
              </a:cxn>
              <a:cxn ang="5400000">
                <a:pos x="wd2" y="hd2"/>
              </a:cxn>
              <a:cxn ang="10800000">
                <a:pos x="wd2" y="hd2"/>
              </a:cxn>
              <a:cxn ang="16200000">
                <a:pos x="wd2" y="hd2"/>
              </a:cxn>
            </a:cxnLst>
            <a:rect l="0" t="0" r="r" b="b"/>
            <a:pathLst>
              <a:path w="21600" h="21600" extrusionOk="0">
                <a:moveTo>
                  <a:pt x="16971" y="8486"/>
                </a:moveTo>
                <a:lnTo>
                  <a:pt x="16971" y="6215"/>
                </a:lnTo>
                <a:cubicBezTo>
                  <a:pt x="16971" y="2783"/>
                  <a:pt x="14244" y="0"/>
                  <a:pt x="10802" y="0"/>
                </a:cubicBezTo>
                <a:cubicBezTo>
                  <a:pt x="7359" y="0"/>
                  <a:pt x="4629" y="2783"/>
                  <a:pt x="4629" y="6215"/>
                </a:cubicBezTo>
                <a:lnTo>
                  <a:pt x="4629" y="8486"/>
                </a:lnTo>
                <a:lnTo>
                  <a:pt x="0" y="8486"/>
                </a:lnTo>
                <a:lnTo>
                  <a:pt x="0" y="21600"/>
                </a:lnTo>
                <a:lnTo>
                  <a:pt x="21600" y="21600"/>
                </a:lnTo>
                <a:lnTo>
                  <a:pt x="21600" y="8486"/>
                </a:lnTo>
                <a:lnTo>
                  <a:pt x="16971" y="8486"/>
                </a:lnTo>
                <a:close/>
                <a:moveTo>
                  <a:pt x="12436" y="19286"/>
                </a:moveTo>
                <a:lnTo>
                  <a:pt x="8650" y="19286"/>
                </a:lnTo>
                <a:lnTo>
                  <a:pt x="9450" y="15527"/>
                </a:lnTo>
                <a:cubicBezTo>
                  <a:pt x="8800" y="15149"/>
                  <a:pt x="8358" y="14359"/>
                  <a:pt x="8358" y="13556"/>
                </a:cubicBezTo>
                <a:cubicBezTo>
                  <a:pt x="8358" y="12351"/>
                  <a:pt x="9337" y="11330"/>
                  <a:pt x="10544" y="11330"/>
                </a:cubicBezTo>
                <a:cubicBezTo>
                  <a:pt x="11750" y="11330"/>
                  <a:pt x="12730" y="12280"/>
                  <a:pt x="12730" y="13485"/>
                </a:cubicBezTo>
                <a:cubicBezTo>
                  <a:pt x="12730" y="14288"/>
                  <a:pt x="12289" y="15160"/>
                  <a:pt x="11638" y="15539"/>
                </a:cubicBezTo>
                <a:lnTo>
                  <a:pt x="12436" y="19286"/>
                </a:lnTo>
                <a:close/>
                <a:moveTo>
                  <a:pt x="14657" y="8486"/>
                </a:moveTo>
                <a:lnTo>
                  <a:pt x="6943" y="8486"/>
                </a:lnTo>
                <a:lnTo>
                  <a:pt x="6943" y="6215"/>
                </a:lnTo>
                <a:cubicBezTo>
                  <a:pt x="6943" y="4108"/>
                  <a:pt x="8688" y="2394"/>
                  <a:pt x="10802" y="2394"/>
                </a:cubicBezTo>
                <a:cubicBezTo>
                  <a:pt x="12914" y="2394"/>
                  <a:pt x="14657" y="4108"/>
                  <a:pt x="14657" y="6215"/>
                </a:cubicBezTo>
                <a:lnTo>
                  <a:pt x="14657" y="8486"/>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51" name="Shape 2653"/>
          <p:cNvSpPr/>
          <p:nvPr/>
        </p:nvSpPr>
        <p:spPr>
          <a:xfrm>
            <a:off x="10015336" y="3412976"/>
            <a:ext cx="1460271" cy="1460269"/>
          </a:xfrm>
          <a:custGeom>
            <a:avLst/>
            <a:gdLst/>
            <a:ahLst/>
            <a:cxnLst>
              <a:cxn ang="0">
                <a:pos x="wd2" y="hd2"/>
              </a:cxn>
              <a:cxn ang="5400000">
                <a:pos x="wd2" y="hd2"/>
              </a:cxn>
              <a:cxn ang="10800000">
                <a:pos x="wd2" y="hd2"/>
              </a:cxn>
              <a:cxn ang="16200000">
                <a:pos x="wd2" y="hd2"/>
              </a:cxn>
            </a:cxnLst>
            <a:rect l="0" t="0" r="r" b="b"/>
            <a:pathLst>
              <a:path w="21600" h="21600" extrusionOk="0">
                <a:moveTo>
                  <a:pt x="15429" y="0"/>
                </a:moveTo>
                <a:lnTo>
                  <a:pt x="7714" y="0"/>
                </a:lnTo>
                <a:lnTo>
                  <a:pt x="7714" y="18514"/>
                </a:lnTo>
                <a:lnTo>
                  <a:pt x="21600" y="18514"/>
                </a:lnTo>
                <a:lnTo>
                  <a:pt x="21600" y="6171"/>
                </a:lnTo>
                <a:lnTo>
                  <a:pt x="15429" y="6171"/>
                </a:lnTo>
                <a:lnTo>
                  <a:pt x="15429" y="0"/>
                </a:lnTo>
                <a:close/>
                <a:moveTo>
                  <a:pt x="19286" y="16201"/>
                </a:moveTo>
                <a:lnTo>
                  <a:pt x="10029" y="16201"/>
                </a:lnTo>
                <a:lnTo>
                  <a:pt x="10029" y="15429"/>
                </a:lnTo>
                <a:lnTo>
                  <a:pt x="19286" y="15429"/>
                </a:lnTo>
                <a:lnTo>
                  <a:pt x="19286" y="16201"/>
                </a:lnTo>
                <a:close/>
                <a:moveTo>
                  <a:pt x="19286" y="13886"/>
                </a:moveTo>
                <a:lnTo>
                  <a:pt x="10029" y="13886"/>
                </a:lnTo>
                <a:lnTo>
                  <a:pt x="10029" y="13115"/>
                </a:lnTo>
                <a:lnTo>
                  <a:pt x="19286" y="13115"/>
                </a:lnTo>
                <a:lnTo>
                  <a:pt x="19286" y="13886"/>
                </a:lnTo>
                <a:close/>
                <a:moveTo>
                  <a:pt x="19286" y="11572"/>
                </a:moveTo>
                <a:lnTo>
                  <a:pt x="10029" y="11572"/>
                </a:lnTo>
                <a:lnTo>
                  <a:pt x="10029" y="10801"/>
                </a:lnTo>
                <a:lnTo>
                  <a:pt x="19286" y="10801"/>
                </a:lnTo>
                <a:lnTo>
                  <a:pt x="19286" y="11572"/>
                </a:lnTo>
                <a:close/>
                <a:moveTo>
                  <a:pt x="19286" y="9257"/>
                </a:moveTo>
                <a:lnTo>
                  <a:pt x="10029" y="9257"/>
                </a:lnTo>
                <a:lnTo>
                  <a:pt x="10029" y="8486"/>
                </a:lnTo>
                <a:lnTo>
                  <a:pt x="19286" y="8486"/>
                </a:lnTo>
                <a:lnTo>
                  <a:pt x="19286" y="9257"/>
                </a:lnTo>
                <a:close/>
                <a:moveTo>
                  <a:pt x="16200" y="0"/>
                </a:moveTo>
                <a:lnTo>
                  <a:pt x="16200" y="5400"/>
                </a:lnTo>
                <a:lnTo>
                  <a:pt x="21600" y="5400"/>
                </a:lnTo>
                <a:lnTo>
                  <a:pt x="16200" y="0"/>
                </a:lnTo>
                <a:close/>
                <a:moveTo>
                  <a:pt x="6943" y="16972"/>
                </a:moveTo>
                <a:lnTo>
                  <a:pt x="2314" y="16972"/>
                </a:lnTo>
                <a:lnTo>
                  <a:pt x="2314" y="16201"/>
                </a:lnTo>
                <a:lnTo>
                  <a:pt x="6943" y="16201"/>
                </a:lnTo>
                <a:lnTo>
                  <a:pt x="6943" y="14658"/>
                </a:lnTo>
                <a:lnTo>
                  <a:pt x="2314" y="14658"/>
                </a:lnTo>
                <a:lnTo>
                  <a:pt x="2314" y="13886"/>
                </a:lnTo>
                <a:lnTo>
                  <a:pt x="6943" y="13886"/>
                </a:lnTo>
                <a:lnTo>
                  <a:pt x="6943" y="12344"/>
                </a:lnTo>
                <a:lnTo>
                  <a:pt x="2314" y="12344"/>
                </a:lnTo>
                <a:lnTo>
                  <a:pt x="2314" y="11572"/>
                </a:lnTo>
                <a:lnTo>
                  <a:pt x="6943" y="11572"/>
                </a:lnTo>
                <a:lnTo>
                  <a:pt x="6943" y="10029"/>
                </a:lnTo>
                <a:lnTo>
                  <a:pt x="2314" y="10029"/>
                </a:lnTo>
                <a:lnTo>
                  <a:pt x="2314" y="9258"/>
                </a:lnTo>
                <a:lnTo>
                  <a:pt x="6943" y="9258"/>
                </a:lnTo>
                <a:lnTo>
                  <a:pt x="6943" y="3086"/>
                </a:lnTo>
                <a:lnTo>
                  <a:pt x="0" y="3086"/>
                </a:lnTo>
                <a:lnTo>
                  <a:pt x="0" y="21600"/>
                </a:lnTo>
                <a:lnTo>
                  <a:pt x="13886" y="21600"/>
                </a:lnTo>
                <a:lnTo>
                  <a:pt x="13886" y="19286"/>
                </a:lnTo>
                <a:lnTo>
                  <a:pt x="6943" y="19286"/>
                </a:lnTo>
                <a:lnTo>
                  <a:pt x="6943" y="16972"/>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52" name="Shape 171"/>
          <p:cNvSpPr/>
          <p:nvPr/>
        </p:nvSpPr>
        <p:spPr>
          <a:xfrm>
            <a:off x="6573221" y="4989603"/>
            <a:ext cx="2688010" cy="499749"/>
          </a:xfrm>
          <a:prstGeom prst="rect">
            <a:avLst/>
          </a:prstGeom>
          <a:solidFill>
            <a:schemeClr val="accent3">
              <a:lumMod val="75000"/>
            </a:schemeClr>
          </a:solidFill>
          <a:ln w="12700">
            <a:miter lim="400000"/>
          </a:ln>
        </p:spPr>
        <p:txBody>
          <a:bodyPr lIns="25400" tIns="25400" rIns="25400" bIns="25400" anchor="ctr"/>
          <a:lstStyle/>
          <a:p>
            <a:pPr lvl="0">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Bên</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thứ</a:t>
            </a:r>
            <a:r>
              <a:rPr lang="en-US" sz="1600" dirty="0">
                <a:solidFill>
                  <a:schemeClr val="tx1">
                    <a:lumMod val="95000"/>
                  </a:schemeClr>
                </a:solidFill>
                <a:latin typeface="Times New Roman" panose="02020603050405020304" pitchFamily="18" charset="0"/>
                <a:cs typeface="Times New Roman" panose="02020603050405020304" pitchFamily="18" charset="0"/>
              </a:rPr>
              <a:t> 3 </a:t>
            </a:r>
            <a:r>
              <a:rPr lang="en-US" sz="1600" dirty="0" err="1">
                <a:solidFill>
                  <a:schemeClr val="tx1">
                    <a:lumMod val="95000"/>
                  </a:schemeClr>
                </a:solidFill>
                <a:latin typeface="Times New Roman" panose="02020603050405020304" pitchFamily="18" charset="0"/>
                <a:cs typeface="Times New Roman" panose="02020603050405020304" pitchFamily="18" charset="0"/>
              </a:rPr>
              <a:t>cấp</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quyền</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truy</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cập</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400050" y="3883301"/>
            <a:ext cx="5003271" cy="2787131"/>
          </a:xfrm>
          <a:prstGeom prst="rect">
            <a:avLst/>
          </a:prstGeom>
        </p:spPr>
      </p:pic>
    </p:spTree>
    <p:extLst>
      <p:ext uri="{BB962C8B-B14F-4D97-AF65-F5344CB8AC3E}">
        <p14:creationId xmlns:p14="http://schemas.microsoft.com/office/powerpoint/2010/main" val="3052250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1.4.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Phân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loại</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4944759" y="861321"/>
            <a:ext cx="2302484"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1.4.1. Phân loại</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7" name="Shape 171"/>
          <p:cNvSpPr/>
          <p:nvPr/>
        </p:nvSpPr>
        <p:spPr>
          <a:xfrm>
            <a:off x="9721418" y="2723654"/>
            <a:ext cx="1892300" cy="2537644"/>
          </a:xfrm>
          <a:prstGeom prst="rect">
            <a:avLst/>
          </a:prstGeom>
          <a:solidFill>
            <a:schemeClr val="accent3">
              <a:lumMod val="75000"/>
            </a:schemeClr>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48" name="Shape 175"/>
          <p:cNvSpPr/>
          <p:nvPr/>
        </p:nvSpPr>
        <p:spPr>
          <a:xfrm>
            <a:off x="10163966" y="2200804"/>
            <a:ext cx="1007204" cy="10072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49" name="Shape 182"/>
          <p:cNvSpPr/>
          <p:nvPr/>
        </p:nvSpPr>
        <p:spPr>
          <a:xfrm>
            <a:off x="10025035" y="5070251"/>
            <a:ext cx="1285066" cy="419101"/>
          </a:xfrm>
          <a:prstGeom prst="rect">
            <a:avLst/>
          </a:prstGeom>
          <a:solidFill>
            <a:schemeClr val="accent4"/>
          </a:solidFill>
          <a:ln w="12700">
            <a:miter lim="400000"/>
          </a:ln>
        </p:spPr>
        <p:txBody>
          <a:bodyPr lIns="25400" tIns="25400" rIns="25400" bIns="25400" anchor="ctr"/>
          <a:lstStyle/>
          <a:p>
            <a:pPr lvl="0">
              <a:defRPr sz="3200"/>
            </a:pPr>
            <a:r>
              <a:rPr lang="en-US" sz="1500" dirty="0">
                <a:solidFill>
                  <a:schemeClr val="tx1">
                    <a:lumMod val="95000"/>
                  </a:schemeClr>
                </a:solidFill>
                <a:latin typeface="Times New Roman" panose="02020603050405020304" pitchFamily="18" charset="0"/>
                <a:cs typeface="Times New Roman" panose="02020603050405020304" pitchFamily="18" charset="0"/>
              </a:rPr>
              <a:t>Private</a:t>
            </a:r>
            <a:endParaRPr sz="15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0" name="Shape 189"/>
          <p:cNvSpPr/>
          <p:nvPr/>
        </p:nvSpPr>
        <p:spPr>
          <a:xfrm>
            <a:off x="10492364" y="2529201"/>
            <a:ext cx="350409" cy="350409"/>
          </a:xfrm>
          <a:custGeom>
            <a:avLst/>
            <a:gdLst/>
            <a:ahLst/>
            <a:cxnLst>
              <a:cxn ang="0">
                <a:pos x="wd2" y="hd2"/>
              </a:cxn>
              <a:cxn ang="5400000">
                <a:pos x="wd2" y="hd2"/>
              </a:cxn>
              <a:cxn ang="10800000">
                <a:pos x="wd2" y="hd2"/>
              </a:cxn>
              <a:cxn ang="16200000">
                <a:pos x="wd2" y="hd2"/>
              </a:cxn>
            </a:cxnLst>
            <a:rect l="0" t="0" r="r" b="b"/>
            <a:pathLst>
              <a:path w="21600" h="21600" extrusionOk="0">
                <a:moveTo>
                  <a:pt x="16971" y="8486"/>
                </a:moveTo>
                <a:lnTo>
                  <a:pt x="16971" y="6215"/>
                </a:lnTo>
                <a:cubicBezTo>
                  <a:pt x="16971" y="2783"/>
                  <a:pt x="14244" y="0"/>
                  <a:pt x="10802" y="0"/>
                </a:cubicBezTo>
                <a:cubicBezTo>
                  <a:pt x="7359" y="0"/>
                  <a:pt x="4629" y="2783"/>
                  <a:pt x="4629" y="6215"/>
                </a:cubicBezTo>
                <a:lnTo>
                  <a:pt x="4629" y="8486"/>
                </a:lnTo>
                <a:lnTo>
                  <a:pt x="0" y="8486"/>
                </a:lnTo>
                <a:lnTo>
                  <a:pt x="0" y="21600"/>
                </a:lnTo>
                <a:lnTo>
                  <a:pt x="21600" y="21600"/>
                </a:lnTo>
                <a:lnTo>
                  <a:pt x="21600" y="8486"/>
                </a:lnTo>
                <a:lnTo>
                  <a:pt x="16971" y="8486"/>
                </a:lnTo>
                <a:close/>
                <a:moveTo>
                  <a:pt x="12436" y="19286"/>
                </a:moveTo>
                <a:lnTo>
                  <a:pt x="8650" y="19286"/>
                </a:lnTo>
                <a:lnTo>
                  <a:pt x="9450" y="15527"/>
                </a:lnTo>
                <a:cubicBezTo>
                  <a:pt x="8800" y="15149"/>
                  <a:pt x="8358" y="14359"/>
                  <a:pt x="8358" y="13556"/>
                </a:cubicBezTo>
                <a:cubicBezTo>
                  <a:pt x="8358" y="12351"/>
                  <a:pt x="9337" y="11330"/>
                  <a:pt x="10544" y="11330"/>
                </a:cubicBezTo>
                <a:cubicBezTo>
                  <a:pt x="11750" y="11330"/>
                  <a:pt x="12730" y="12280"/>
                  <a:pt x="12730" y="13485"/>
                </a:cubicBezTo>
                <a:cubicBezTo>
                  <a:pt x="12730" y="14288"/>
                  <a:pt x="12289" y="15160"/>
                  <a:pt x="11638" y="15539"/>
                </a:cubicBezTo>
                <a:lnTo>
                  <a:pt x="12436" y="19286"/>
                </a:lnTo>
                <a:close/>
                <a:moveTo>
                  <a:pt x="14657" y="8486"/>
                </a:moveTo>
                <a:lnTo>
                  <a:pt x="6943" y="8486"/>
                </a:lnTo>
                <a:lnTo>
                  <a:pt x="6943" y="6215"/>
                </a:lnTo>
                <a:cubicBezTo>
                  <a:pt x="6943" y="4108"/>
                  <a:pt x="8688" y="2394"/>
                  <a:pt x="10802" y="2394"/>
                </a:cubicBezTo>
                <a:cubicBezTo>
                  <a:pt x="12914" y="2394"/>
                  <a:pt x="14657" y="4108"/>
                  <a:pt x="14657" y="6215"/>
                </a:cubicBezTo>
                <a:lnTo>
                  <a:pt x="14657" y="8486"/>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51" name="Shape 2653"/>
          <p:cNvSpPr/>
          <p:nvPr/>
        </p:nvSpPr>
        <p:spPr>
          <a:xfrm>
            <a:off x="10015336" y="3412976"/>
            <a:ext cx="1460271" cy="1460269"/>
          </a:xfrm>
          <a:custGeom>
            <a:avLst/>
            <a:gdLst/>
            <a:ahLst/>
            <a:cxnLst>
              <a:cxn ang="0">
                <a:pos x="wd2" y="hd2"/>
              </a:cxn>
              <a:cxn ang="5400000">
                <a:pos x="wd2" y="hd2"/>
              </a:cxn>
              <a:cxn ang="10800000">
                <a:pos x="wd2" y="hd2"/>
              </a:cxn>
              <a:cxn ang="16200000">
                <a:pos x="wd2" y="hd2"/>
              </a:cxn>
            </a:cxnLst>
            <a:rect l="0" t="0" r="r" b="b"/>
            <a:pathLst>
              <a:path w="21600" h="21600" extrusionOk="0">
                <a:moveTo>
                  <a:pt x="15429" y="0"/>
                </a:moveTo>
                <a:lnTo>
                  <a:pt x="7714" y="0"/>
                </a:lnTo>
                <a:lnTo>
                  <a:pt x="7714" y="18514"/>
                </a:lnTo>
                <a:lnTo>
                  <a:pt x="21600" y="18514"/>
                </a:lnTo>
                <a:lnTo>
                  <a:pt x="21600" y="6171"/>
                </a:lnTo>
                <a:lnTo>
                  <a:pt x="15429" y="6171"/>
                </a:lnTo>
                <a:lnTo>
                  <a:pt x="15429" y="0"/>
                </a:lnTo>
                <a:close/>
                <a:moveTo>
                  <a:pt x="19286" y="16201"/>
                </a:moveTo>
                <a:lnTo>
                  <a:pt x="10029" y="16201"/>
                </a:lnTo>
                <a:lnTo>
                  <a:pt x="10029" y="15429"/>
                </a:lnTo>
                <a:lnTo>
                  <a:pt x="19286" y="15429"/>
                </a:lnTo>
                <a:lnTo>
                  <a:pt x="19286" y="16201"/>
                </a:lnTo>
                <a:close/>
                <a:moveTo>
                  <a:pt x="19286" y="13886"/>
                </a:moveTo>
                <a:lnTo>
                  <a:pt x="10029" y="13886"/>
                </a:lnTo>
                <a:lnTo>
                  <a:pt x="10029" y="13115"/>
                </a:lnTo>
                <a:lnTo>
                  <a:pt x="19286" y="13115"/>
                </a:lnTo>
                <a:lnTo>
                  <a:pt x="19286" y="13886"/>
                </a:lnTo>
                <a:close/>
                <a:moveTo>
                  <a:pt x="19286" y="11572"/>
                </a:moveTo>
                <a:lnTo>
                  <a:pt x="10029" y="11572"/>
                </a:lnTo>
                <a:lnTo>
                  <a:pt x="10029" y="10801"/>
                </a:lnTo>
                <a:lnTo>
                  <a:pt x="19286" y="10801"/>
                </a:lnTo>
                <a:lnTo>
                  <a:pt x="19286" y="11572"/>
                </a:lnTo>
                <a:close/>
                <a:moveTo>
                  <a:pt x="19286" y="9257"/>
                </a:moveTo>
                <a:lnTo>
                  <a:pt x="10029" y="9257"/>
                </a:lnTo>
                <a:lnTo>
                  <a:pt x="10029" y="8486"/>
                </a:lnTo>
                <a:lnTo>
                  <a:pt x="19286" y="8486"/>
                </a:lnTo>
                <a:lnTo>
                  <a:pt x="19286" y="9257"/>
                </a:lnTo>
                <a:close/>
                <a:moveTo>
                  <a:pt x="16200" y="0"/>
                </a:moveTo>
                <a:lnTo>
                  <a:pt x="16200" y="5400"/>
                </a:lnTo>
                <a:lnTo>
                  <a:pt x="21600" y="5400"/>
                </a:lnTo>
                <a:lnTo>
                  <a:pt x="16200" y="0"/>
                </a:lnTo>
                <a:close/>
                <a:moveTo>
                  <a:pt x="6943" y="16972"/>
                </a:moveTo>
                <a:lnTo>
                  <a:pt x="2314" y="16972"/>
                </a:lnTo>
                <a:lnTo>
                  <a:pt x="2314" y="16201"/>
                </a:lnTo>
                <a:lnTo>
                  <a:pt x="6943" y="16201"/>
                </a:lnTo>
                <a:lnTo>
                  <a:pt x="6943" y="14658"/>
                </a:lnTo>
                <a:lnTo>
                  <a:pt x="2314" y="14658"/>
                </a:lnTo>
                <a:lnTo>
                  <a:pt x="2314" y="13886"/>
                </a:lnTo>
                <a:lnTo>
                  <a:pt x="6943" y="13886"/>
                </a:lnTo>
                <a:lnTo>
                  <a:pt x="6943" y="12344"/>
                </a:lnTo>
                <a:lnTo>
                  <a:pt x="2314" y="12344"/>
                </a:lnTo>
                <a:lnTo>
                  <a:pt x="2314" y="11572"/>
                </a:lnTo>
                <a:lnTo>
                  <a:pt x="6943" y="11572"/>
                </a:lnTo>
                <a:lnTo>
                  <a:pt x="6943" y="10029"/>
                </a:lnTo>
                <a:lnTo>
                  <a:pt x="2314" y="10029"/>
                </a:lnTo>
                <a:lnTo>
                  <a:pt x="2314" y="9258"/>
                </a:lnTo>
                <a:lnTo>
                  <a:pt x="6943" y="9258"/>
                </a:lnTo>
                <a:lnTo>
                  <a:pt x="6943" y="3086"/>
                </a:lnTo>
                <a:lnTo>
                  <a:pt x="0" y="3086"/>
                </a:lnTo>
                <a:lnTo>
                  <a:pt x="0" y="21600"/>
                </a:lnTo>
                <a:lnTo>
                  <a:pt x="13886" y="21600"/>
                </a:lnTo>
                <a:lnTo>
                  <a:pt x="13886" y="19286"/>
                </a:lnTo>
                <a:lnTo>
                  <a:pt x="6943" y="19286"/>
                </a:lnTo>
                <a:lnTo>
                  <a:pt x="6943" y="16972"/>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pic>
        <p:nvPicPr>
          <p:cNvPr id="3" name="Picture 2"/>
          <p:cNvPicPr>
            <a:picLocks noChangeAspect="1"/>
          </p:cNvPicPr>
          <p:nvPr/>
        </p:nvPicPr>
        <p:blipFill>
          <a:blip r:embed="rId3"/>
          <a:stretch>
            <a:fillRect/>
          </a:stretch>
        </p:blipFill>
        <p:spPr>
          <a:xfrm>
            <a:off x="280199" y="477614"/>
            <a:ext cx="5577676" cy="6062912"/>
          </a:xfrm>
          <a:prstGeom prst="rect">
            <a:avLst/>
          </a:prstGeom>
        </p:spPr>
      </p:pic>
      <p:grpSp>
        <p:nvGrpSpPr>
          <p:cNvPr id="21" name="Group 20"/>
          <p:cNvGrpSpPr/>
          <p:nvPr/>
        </p:nvGrpSpPr>
        <p:grpSpPr>
          <a:xfrm>
            <a:off x="1558161" y="5809518"/>
            <a:ext cx="3068305" cy="561472"/>
            <a:chOff x="15339379" y="11830051"/>
            <a:chExt cx="6136610" cy="1122944"/>
          </a:xfrm>
        </p:grpSpPr>
        <p:sp>
          <p:nvSpPr>
            <p:cNvPr id="22" name="Shape 1109"/>
            <p:cNvSpPr/>
            <p:nvPr/>
          </p:nvSpPr>
          <p:spPr>
            <a:xfrm>
              <a:off x="20163022" y="11830051"/>
              <a:ext cx="1312967" cy="11229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2860" rIns="22860" anchor="ctr"/>
            <a:lstStyle/>
            <a:p>
              <a:pPr defTabSz="609631">
                <a:defRPr sz="4800">
                  <a:solidFill>
                    <a:srgbClr val="FFFFFF"/>
                  </a:solidFill>
                  <a:latin typeface="Roboto Light"/>
                  <a:ea typeface="Roboto Light"/>
                  <a:cs typeface="Roboto Light"/>
                  <a:sym typeface="Roboto Light"/>
                </a:defRPr>
              </a:pPr>
              <a:endParaRPr sz="2400">
                <a:solidFill>
                  <a:schemeClr val="tx1">
                    <a:lumMod val="95000"/>
                  </a:schemeClr>
                </a:solidFill>
              </a:endParaRPr>
            </a:p>
          </p:txBody>
        </p:sp>
        <p:sp>
          <p:nvSpPr>
            <p:cNvPr id="23" name="Shape 76"/>
            <p:cNvSpPr/>
            <p:nvPr/>
          </p:nvSpPr>
          <p:spPr>
            <a:xfrm>
              <a:off x="15995862" y="11830051"/>
              <a:ext cx="4878826" cy="1122943"/>
            </a:xfrm>
            <a:prstGeom prst="rect">
              <a:avLst/>
            </a:prstGeom>
            <a:solidFill>
              <a:schemeClr val="accent1">
                <a:lumMod val="75000"/>
              </a:schemeClr>
            </a:solidFill>
            <a:ln w="12700">
              <a:miter lim="400000"/>
            </a:ln>
          </p:spPr>
          <p:txBody>
            <a:bodyPr lIns="25400" tIns="25400" rIns="25400" bIns="25400" anchor="ctr"/>
            <a:lstStyle/>
            <a:p>
              <a:pPr lvl="0">
                <a:defRPr sz="3200"/>
              </a:pPr>
              <a:r>
                <a:rPr lang="en-US" sz="2000" b="1" dirty="0">
                  <a:solidFill>
                    <a:schemeClr val="tx1">
                      <a:lumMod val="95000"/>
                    </a:schemeClr>
                  </a:solidFill>
                  <a:latin typeface="Times New Roman" panose="02020603050405020304" pitchFamily="18" charset="0"/>
                  <a:cs typeface="Times New Roman" panose="02020603050405020304" pitchFamily="18" charset="0"/>
                </a:rPr>
                <a:t>    Private </a:t>
              </a:r>
              <a:r>
                <a:rPr lang="en-US" sz="20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sz="20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24" name="Shape 1109"/>
            <p:cNvSpPr/>
            <p:nvPr/>
          </p:nvSpPr>
          <p:spPr>
            <a:xfrm>
              <a:off x="15339379" y="11830052"/>
              <a:ext cx="1312967" cy="11229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2860" rIns="22860" anchor="ctr"/>
            <a:lstStyle/>
            <a:p>
              <a:pPr defTabSz="609631">
                <a:defRPr sz="4800">
                  <a:solidFill>
                    <a:srgbClr val="FFFFFF"/>
                  </a:solidFill>
                  <a:latin typeface="Roboto Light"/>
                  <a:ea typeface="Roboto Light"/>
                  <a:cs typeface="Roboto Light"/>
                  <a:sym typeface="Roboto Light"/>
                </a:defRPr>
              </a:pPr>
              <a:endParaRPr sz="2400">
                <a:solidFill>
                  <a:schemeClr val="tx1">
                    <a:lumMod val="95000"/>
                  </a:schemeClr>
                </a:solidFill>
              </a:endParaRPr>
            </a:p>
          </p:txBody>
        </p:sp>
        <p:sp>
          <p:nvSpPr>
            <p:cNvPr id="25" name="Shape 1116"/>
            <p:cNvSpPr/>
            <p:nvPr/>
          </p:nvSpPr>
          <p:spPr>
            <a:xfrm>
              <a:off x="15687754" y="12119107"/>
              <a:ext cx="616219" cy="544831"/>
            </a:xfrm>
            <a:custGeom>
              <a:avLst/>
              <a:gdLst/>
              <a:ahLst/>
              <a:cxnLst>
                <a:cxn ang="0">
                  <a:pos x="wd2" y="hd2"/>
                </a:cxn>
                <a:cxn ang="5400000">
                  <a:pos x="wd2" y="hd2"/>
                </a:cxn>
                <a:cxn ang="10800000">
                  <a:pos x="wd2" y="hd2"/>
                </a:cxn>
                <a:cxn ang="16200000">
                  <a:pos x="wd2" y="hd2"/>
                </a:cxn>
              </a:cxnLst>
              <a:rect l="0" t="0" r="r" b="b"/>
              <a:pathLst>
                <a:path w="21600" h="21124" extrusionOk="0">
                  <a:moveTo>
                    <a:pt x="7829" y="16412"/>
                  </a:moveTo>
                  <a:cubicBezTo>
                    <a:pt x="6885" y="17789"/>
                    <a:pt x="6885" y="17789"/>
                    <a:pt x="6885" y="17789"/>
                  </a:cubicBezTo>
                  <a:cubicBezTo>
                    <a:pt x="5886" y="18795"/>
                    <a:pt x="4387" y="18795"/>
                    <a:pt x="3387" y="17789"/>
                  </a:cubicBezTo>
                  <a:cubicBezTo>
                    <a:pt x="2943" y="17312"/>
                    <a:pt x="2443" y="16412"/>
                    <a:pt x="2443" y="15989"/>
                  </a:cubicBezTo>
                  <a:cubicBezTo>
                    <a:pt x="2443" y="15459"/>
                    <a:pt x="2943" y="14983"/>
                    <a:pt x="3387" y="14506"/>
                  </a:cubicBezTo>
                  <a:cubicBezTo>
                    <a:pt x="7385" y="10324"/>
                    <a:pt x="7385" y="10324"/>
                    <a:pt x="7385" y="10324"/>
                  </a:cubicBezTo>
                  <a:cubicBezTo>
                    <a:pt x="8329" y="9848"/>
                    <a:pt x="9828" y="8418"/>
                    <a:pt x="10828" y="9371"/>
                  </a:cubicBezTo>
                  <a:cubicBezTo>
                    <a:pt x="11328" y="10324"/>
                    <a:pt x="12271" y="10324"/>
                    <a:pt x="12771" y="9371"/>
                  </a:cubicBezTo>
                  <a:cubicBezTo>
                    <a:pt x="13271" y="8895"/>
                    <a:pt x="13271" y="8418"/>
                    <a:pt x="12771" y="7995"/>
                  </a:cubicBezTo>
                  <a:cubicBezTo>
                    <a:pt x="10828" y="6089"/>
                    <a:pt x="7829" y="6089"/>
                    <a:pt x="5386" y="8418"/>
                  </a:cubicBezTo>
                  <a:cubicBezTo>
                    <a:pt x="1444" y="12653"/>
                    <a:pt x="1444" y="12653"/>
                    <a:pt x="1444" y="12653"/>
                  </a:cubicBezTo>
                  <a:cubicBezTo>
                    <a:pt x="444" y="13606"/>
                    <a:pt x="0" y="14506"/>
                    <a:pt x="0" y="15989"/>
                  </a:cubicBezTo>
                  <a:cubicBezTo>
                    <a:pt x="0" y="17312"/>
                    <a:pt x="444" y="18795"/>
                    <a:pt x="1444" y="19695"/>
                  </a:cubicBezTo>
                  <a:cubicBezTo>
                    <a:pt x="2443" y="20648"/>
                    <a:pt x="3887" y="21124"/>
                    <a:pt x="4886" y="21124"/>
                  </a:cubicBezTo>
                  <a:cubicBezTo>
                    <a:pt x="6330" y="21124"/>
                    <a:pt x="7829" y="20648"/>
                    <a:pt x="8829" y="19695"/>
                  </a:cubicBezTo>
                  <a:cubicBezTo>
                    <a:pt x="9828" y="18318"/>
                    <a:pt x="9828" y="18318"/>
                    <a:pt x="9828" y="18318"/>
                  </a:cubicBezTo>
                  <a:cubicBezTo>
                    <a:pt x="10328" y="17789"/>
                    <a:pt x="10328" y="16889"/>
                    <a:pt x="9828" y="16412"/>
                  </a:cubicBezTo>
                  <a:cubicBezTo>
                    <a:pt x="9329" y="15989"/>
                    <a:pt x="8329" y="15989"/>
                    <a:pt x="7829" y="16412"/>
                  </a:cubicBezTo>
                  <a:close/>
                  <a:moveTo>
                    <a:pt x="20156" y="1430"/>
                  </a:moveTo>
                  <a:cubicBezTo>
                    <a:pt x="18157" y="-476"/>
                    <a:pt x="15214" y="-476"/>
                    <a:pt x="13271" y="1430"/>
                  </a:cubicBezTo>
                  <a:cubicBezTo>
                    <a:pt x="11772" y="2330"/>
                    <a:pt x="11772" y="2330"/>
                    <a:pt x="11772" y="2330"/>
                  </a:cubicBezTo>
                  <a:cubicBezTo>
                    <a:pt x="11328" y="3283"/>
                    <a:pt x="11328" y="3759"/>
                    <a:pt x="11772" y="4236"/>
                  </a:cubicBezTo>
                  <a:cubicBezTo>
                    <a:pt x="12271" y="4712"/>
                    <a:pt x="13271" y="4712"/>
                    <a:pt x="13771" y="4236"/>
                  </a:cubicBezTo>
                  <a:cubicBezTo>
                    <a:pt x="15214" y="3283"/>
                    <a:pt x="15214" y="3283"/>
                    <a:pt x="15214" y="3283"/>
                  </a:cubicBezTo>
                  <a:cubicBezTo>
                    <a:pt x="16214" y="2330"/>
                    <a:pt x="17658" y="2330"/>
                    <a:pt x="18157" y="3283"/>
                  </a:cubicBezTo>
                  <a:cubicBezTo>
                    <a:pt x="18657" y="3759"/>
                    <a:pt x="19157" y="4236"/>
                    <a:pt x="19157" y="5189"/>
                  </a:cubicBezTo>
                  <a:cubicBezTo>
                    <a:pt x="19157" y="5612"/>
                    <a:pt x="18657" y="6089"/>
                    <a:pt x="18157" y="6565"/>
                  </a:cubicBezTo>
                  <a:cubicBezTo>
                    <a:pt x="14270" y="10800"/>
                    <a:pt x="14270" y="10800"/>
                    <a:pt x="14270" y="10800"/>
                  </a:cubicBezTo>
                  <a:cubicBezTo>
                    <a:pt x="11772" y="12653"/>
                    <a:pt x="11328" y="11700"/>
                    <a:pt x="10828" y="11224"/>
                  </a:cubicBezTo>
                  <a:cubicBezTo>
                    <a:pt x="10328" y="10800"/>
                    <a:pt x="9329" y="10800"/>
                    <a:pt x="8829" y="11224"/>
                  </a:cubicBezTo>
                  <a:cubicBezTo>
                    <a:pt x="8329" y="11700"/>
                    <a:pt x="8329" y="12653"/>
                    <a:pt x="8829" y="13130"/>
                  </a:cubicBezTo>
                  <a:cubicBezTo>
                    <a:pt x="9828" y="14083"/>
                    <a:pt x="10828" y="14506"/>
                    <a:pt x="11772" y="14506"/>
                  </a:cubicBezTo>
                  <a:cubicBezTo>
                    <a:pt x="13271" y="14506"/>
                    <a:pt x="14715" y="14083"/>
                    <a:pt x="15714" y="12653"/>
                  </a:cubicBezTo>
                  <a:cubicBezTo>
                    <a:pt x="20156" y="8418"/>
                    <a:pt x="20156" y="8418"/>
                    <a:pt x="20156" y="8418"/>
                  </a:cubicBezTo>
                  <a:cubicBezTo>
                    <a:pt x="21100" y="7518"/>
                    <a:pt x="21600" y="6089"/>
                    <a:pt x="21600" y="5189"/>
                  </a:cubicBezTo>
                  <a:cubicBezTo>
                    <a:pt x="21600" y="3759"/>
                    <a:pt x="21100" y="2330"/>
                    <a:pt x="20156" y="1430"/>
                  </a:cubicBezTo>
                  <a:close/>
                </a:path>
              </a:pathLst>
            </a:custGeom>
            <a:solidFill>
              <a:srgbClr val="FFFFFF"/>
            </a:solidFill>
            <a:ln w="12700">
              <a:miter lim="400000"/>
            </a:ln>
          </p:spPr>
          <p:txBody>
            <a:bodyPr lIns="22860" rIns="22860" anchor="ctr"/>
            <a:lstStyle/>
            <a:p>
              <a:pPr defTabSz="609631">
                <a:defRPr sz="4800">
                  <a:solidFill>
                    <a:srgbClr val="737572"/>
                  </a:solidFill>
                  <a:latin typeface="Calibri"/>
                  <a:ea typeface="Calibri"/>
                  <a:cs typeface="Calibri"/>
                  <a:sym typeface="Calibri"/>
                </a:defRPr>
              </a:pPr>
              <a:endParaRPr sz="2400">
                <a:solidFill>
                  <a:schemeClr val="tx1">
                    <a:lumMod val="95000"/>
                  </a:schemeClr>
                </a:solidFill>
              </a:endParaRPr>
            </a:p>
          </p:txBody>
        </p:sp>
      </p:grpSp>
      <p:sp>
        <p:nvSpPr>
          <p:cNvPr id="26" name="Shape 171"/>
          <p:cNvSpPr/>
          <p:nvPr/>
        </p:nvSpPr>
        <p:spPr>
          <a:xfrm>
            <a:off x="6593643" y="3742602"/>
            <a:ext cx="2392007" cy="499749"/>
          </a:xfrm>
          <a:prstGeom prst="rect">
            <a:avLst/>
          </a:prstGeom>
          <a:solidFill>
            <a:schemeClr val="accent5"/>
          </a:solidFill>
          <a:ln w="12700">
            <a:miter lim="400000"/>
          </a:ln>
        </p:spPr>
        <p:txBody>
          <a:bodyPr lIns="25400" tIns="25400" rIns="25400" bIns="25400" anchor="ctr"/>
          <a:lstStyle/>
          <a:p>
            <a:pPr lvl="0">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Toàn</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quyền</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quyết</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định</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440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1.4.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Phân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loại</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4944759" y="861321"/>
            <a:ext cx="2302484"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1.4.1. Phân loại</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7" name="Shape 171"/>
          <p:cNvSpPr/>
          <p:nvPr/>
        </p:nvSpPr>
        <p:spPr>
          <a:xfrm>
            <a:off x="9721418" y="2723654"/>
            <a:ext cx="1892300" cy="2537644"/>
          </a:xfrm>
          <a:prstGeom prst="rect">
            <a:avLst/>
          </a:prstGeom>
          <a:solidFill>
            <a:schemeClr val="accent3">
              <a:lumMod val="75000"/>
            </a:schemeClr>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48" name="Shape 175"/>
          <p:cNvSpPr/>
          <p:nvPr/>
        </p:nvSpPr>
        <p:spPr>
          <a:xfrm>
            <a:off x="10163966" y="2200804"/>
            <a:ext cx="1007204" cy="10072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49" name="Shape 182"/>
          <p:cNvSpPr/>
          <p:nvPr/>
        </p:nvSpPr>
        <p:spPr>
          <a:xfrm>
            <a:off x="10025035" y="5070251"/>
            <a:ext cx="1285066" cy="419101"/>
          </a:xfrm>
          <a:prstGeom prst="rect">
            <a:avLst/>
          </a:prstGeom>
          <a:solidFill>
            <a:schemeClr val="accent4"/>
          </a:solidFill>
          <a:ln w="12700">
            <a:miter lim="400000"/>
          </a:ln>
        </p:spPr>
        <p:txBody>
          <a:bodyPr lIns="25400" tIns="25400" rIns="25400" bIns="25400" anchor="ctr"/>
          <a:lstStyle/>
          <a:p>
            <a:pPr lvl="0">
              <a:defRPr sz="3200"/>
            </a:pPr>
            <a:r>
              <a:rPr lang="en-US" sz="1500" dirty="0">
                <a:solidFill>
                  <a:schemeClr val="tx1">
                    <a:lumMod val="95000"/>
                  </a:schemeClr>
                </a:solidFill>
                <a:latin typeface="Times New Roman" panose="02020603050405020304" pitchFamily="18" charset="0"/>
                <a:cs typeface="Times New Roman" panose="02020603050405020304" pitchFamily="18" charset="0"/>
              </a:rPr>
              <a:t>Private</a:t>
            </a:r>
            <a:endParaRPr sz="15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0" name="Shape 189"/>
          <p:cNvSpPr/>
          <p:nvPr/>
        </p:nvSpPr>
        <p:spPr>
          <a:xfrm>
            <a:off x="10492364" y="2529201"/>
            <a:ext cx="350409" cy="350409"/>
          </a:xfrm>
          <a:custGeom>
            <a:avLst/>
            <a:gdLst/>
            <a:ahLst/>
            <a:cxnLst>
              <a:cxn ang="0">
                <a:pos x="wd2" y="hd2"/>
              </a:cxn>
              <a:cxn ang="5400000">
                <a:pos x="wd2" y="hd2"/>
              </a:cxn>
              <a:cxn ang="10800000">
                <a:pos x="wd2" y="hd2"/>
              </a:cxn>
              <a:cxn ang="16200000">
                <a:pos x="wd2" y="hd2"/>
              </a:cxn>
            </a:cxnLst>
            <a:rect l="0" t="0" r="r" b="b"/>
            <a:pathLst>
              <a:path w="21600" h="21600" extrusionOk="0">
                <a:moveTo>
                  <a:pt x="16971" y="8486"/>
                </a:moveTo>
                <a:lnTo>
                  <a:pt x="16971" y="6215"/>
                </a:lnTo>
                <a:cubicBezTo>
                  <a:pt x="16971" y="2783"/>
                  <a:pt x="14244" y="0"/>
                  <a:pt x="10802" y="0"/>
                </a:cubicBezTo>
                <a:cubicBezTo>
                  <a:pt x="7359" y="0"/>
                  <a:pt x="4629" y="2783"/>
                  <a:pt x="4629" y="6215"/>
                </a:cubicBezTo>
                <a:lnTo>
                  <a:pt x="4629" y="8486"/>
                </a:lnTo>
                <a:lnTo>
                  <a:pt x="0" y="8486"/>
                </a:lnTo>
                <a:lnTo>
                  <a:pt x="0" y="21600"/>
                </a:lnTo>
                <a:lnTo>
                  <a:pt x="21600" y="21600"/>
                </a:lnTo>
                <a:lnTo>
                  <a:pt x="21600" y="8486"/>
                </a:lnTo>
                <a:lnTo>
                  <a:pt x="16971" y="8486"/>
                </a:lnTo>
                <a:close/>
                <a:moveTo>
                  <a:pt x="12436" y="19286"/>
                </a:moveTo>
                <a:lnTo>
                  <a:pt x="8650" y="19286"/>
                </a:lnTo>
                <a:lnTo>
                  <a:pt x="9450" y="15527"/>
                </a:lnTo>
                <a:cubicBezTo>
                  <a:pt x="8800" y="15149"/>
                  <a:pt x="8358" y="14359"/>
                  <a:pt x="8358" y="13556"/>
                </a:cubicBezTo>
                <a:cubicBezTo>
                  <a:pt x="8358" y="12351"/>
                  <a:pt x="9337" y="11330"/>
                  <a:pt x="10544" y="11330"/>
                </a:cubicBezTo>
                <a:cubicBezTo>
                  <a:pt x="11750" y="11330"/>
                  <a:pt x="12730" y="12280"/>
                  <a:pt x="12730" y="13485"/>
                </a:cubicBezTo>
                <a:cubicBezTo>
                  <a:pt x="12730" y="14288"/>
                  <a:pt x="12289" y="15160"/>
                  <a:pt x="11638" y="15539"/>
                </a:cubicBezTo>
                <a:lnTo>
                  <a:pt x="12436" y="19286"/>
                </a:lnTo>
                <a:close/>
                <a:moveTo>
                  <a:pt x="14657" y="8486"/>
                </a:moveTo>
                <a:lnTo>
                  <a:pt x="6943" y="8486"/>
                </a:lnTo>
                <a:lnTo>
                  <a:pt x="6943" y="6215"/>
                </a:lnTo>
                <a:cubicBezTo>
                  <a:pt x="6943" y="4108"/>
                  <a:pt x="8688" y="2394"/>
                  <a:pt x="10802" y="2394"/>
                </a:cubicBezTo>
                <a:cubicBezTo>
                  <a:pt x="12914" y="2394"/>
                  <a:pt x="14657" y="4108"/>
                  <a:pt x="14657" y="6215"/>
                </a:cubicBezTo>
                <a:lnTo>
                  <a:pt x="14657" y="8486"/>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51" name="Shape 2653"/>
          <p:cNvSpPr/>
          <p:nvPr/>
        </p:nvSpPr>
        <p:spPr>
          <a:xfrm>
            <a:off x="10015336" y="3412976"/>
            <a:ext cx="1460271" cy="1460269"/>
          </a:xfrm>
          <a:custGeom>
            <a:avLst/>
            <a:gdLst/>
            <a:ahLst/>
            <a:cxnLst>
              <a:cxn ang="0">
                <a:pos x="wd2" y="hd2"/>
              </a:cxn>
              <a:cxn ang="5400000">
                <a:pos x="wd2" y="hd2"/>
              </a:cxn>
              <a:cxn ang="10800000">
                <a:pos x="wd2" y="hd2"/>
              </a:cxn>
              <a:cxn ang="16200000">
                <a:pos x="wd2" y="hd2"/>
              </a:cxn>
            </a:cxnLst>
            <a:rect l="0" t="0" r="r" b="b"/>
            <a:pathLst>
              <a:path w="21600" h="21600" extrusionOk="0">
                <a:moveTo>
                  <a:pt x="15429" y="0"/>
                </a:moveTo>
                <a:lnTo>
                  <a:pt x="7714" y="0"/>
                </a:lnTo>
                <a:lnTo>
                  <a:pt x="7714" y="18514"/>
                </a:lnTo>
                <a:lnTo>
                  <a:pt x="21600" y="18514"/>
                </a:lnTo>
                <a:lnTo>
                  <a:pt x="21600" y="6171"/>
                </a:lnTo>
                <a:lnTo>
                  <a:pt x="15429" y="6171"/>
                </a:lnTo>
                <a:lnTo>
                  <a:pt x="15429" y="0"/>
                </a:lnTo>
                <a:close/>
                <a:moveTo>
                  <a:pt x="19286" y="16201"/>
                </a:moveTo>
                <a:lnTo>
                  <a:pt x="10029" y="16201"/>
                </a:lnTo>
                <a:lnTo>
                  <a:pt x="10029" y="15429"/>
                </a:lnTo>
                <a:lnTo>
                  <a:pt x="19286" y="15429"/>
                </a:lnTo>
                <a:lnTo>
                  <a:pt x="19286" y="16201"/>
                </a:lnTo>
                <a:close/>
                <a:moveTo>
                  <a:pt x="19286" y="13886"/>
                </a:moveTo>
                <a:lnTo>
                  <a:pt x="10029" y="13886"/>
                </a:lnTo>
                <a:lnTo>
                  <a:pt x="10029" y="13115"/>
                </a:lnTo>
                <a:lnTo>
                  <a:pt x="19286" y="13115"/>
                </a:lnTo>
                <a:lnTo>
                  <a:pt x="19286" y="13886"/>
                </a:lnTo>
                <a:close/>
                <a:moveTo>
                  <a:pt x="19286" y="11572"/>
                </a:moveTo>
                <a:lnTo>
                  <a:pt x="10029" y="11572"/>
                </a:lnTo>
                <a:lnTo>
                  <a:pt x="10029" y="10801"/>
                </a:lnTo>
                <a:lnTo>
                  <a:pt x="19286" y="10801"/>
                </a:lnTo>
                <a:lnTo>
                  <a:pt x="19286" y="11572"/>
                </a:lnTo>
                <a:close/>
                <a:moveTo>
                  <a:pt x="19286" y="9257"/>
                </a:moveTo>
                <a:lnTo>
                  <a:pt x="10029" y="9257"/>
                </a:lnTo>
                <a:lnTo>
                  <a:pt x="10029" y="8486"/>
                </a:lnTo>
                <a:lnTo>
                  <a:pt x="19286" y="8486"/>
                </a:lnTo>
                <a:lnTo>
                  <a:pt x="19286" y="9257"/>
                </a:lnTo>
                <a:close/>
                <a:moveTo>
                  <a:pt x="16200" y="0"/>
                </a:moveTo>
                <a:lnTo>
                  <a:pt x="16200" y="5400"/>
                </a:lnTo>
                <a:lnTo>
                  <a:pt x="21600" y="5400"/>
                </a:lnTo>
                <a:lnTo>
                  <a:pt x="16200" y="0"/>
                </a:lnTo>
                <a:close/>
                <a:moveTo>
                  <a:pt x="6943" y="16972"/>
                </a:moveTo>
                <a:lnTo>
                  <a:pt x="2314" y="16972"/>
                </a:lnTo>
                <a:lnTo>
                  <a:pt x="2314" y="16201"/>
                </a:lnTo>
                <a:lnTo>
                  <a:pt x="6943" y="16201"/>
                </a:lnTo>
                <a:lnTo>
                  <a:pt x="6943" y="14658"/>
                </a:lnTo>
                <a:lnTo>
                  <a:pt x="2314" y="14658"/>
                </a:lnTo>
                <a:lnTo>
                  <a:pt x="2314" y="13886"/>
                </a:lnTo>
                <a:lnTo>
                  <a:pt x="6943" y="13886"/>
                </a:lnTo>
                <a:lnTo>
                  <a:pt x="6943" y="12344"/>
                </a:lnTo>
                <a:lnTo>
                  <a:pt x="2314" y="12344"/>
                </a:lnTo>
                <a:lnTo>
                  <a:pt x="2314" y="11572"/>
                </a:lnTo>
                <a:lnTo>
                  <a:pt x="6943" y="11572"/>
                </a:lnTo>
                <a:lnTo>
                  <a:pt x="6943" y="10029"/>
                </a:lnTo>
                <a:lnTo>
                  <a:pt x="2314" y="10029"/>
                </a:lnTo>
                <a:lnTo>
                  <a:pt x="2314" y="9258"/>
                </a:lnTo>
                <a:lnTo>
                  <a:pt x="6943" y="9258"/>
                </a:lnTo>
                <a:lnTo>
                  <a:pt x="6943" y="3086"/>
                </a:lnTo>
                <a:lnTo>
                  <a:pt x="0" y="3086"/>
                </a:lnTo>
                <a:lnTo>
                  <a:pt x="0" y="21600"/>
                </a:lnTo>
                <a:lnTo>
                  <a:pt x="13886" y="21600"/>
                </a:lnTo>
                <a:lnTo>
                  <a:pt x="13886" y="19286"/>
                </a:lnTo>
                <a:lnTo>
                  <a:pt x="6943" y="19286"/>
                </a:lnTo>
                <a:lnTo>
                  <a:pt x="6943" y="16972"/>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27" name="Shape 171"/>
          <p:cNvSpPr/>
          <p:nvPr/>
        </p:nvSpPr>
        <p:spPr>
          <a:xfrm>
            <a:off x="793391" y="2833168"/>
            <a:ext cx="2392007" cy="499749"/>
          </a:xfrm>
          <a:prstGeom prst="rect">
            <a:avLst/>
          </a:prstGeom>
          <a:solidFill>
            <a:srgbClr val="00B050"/>
          </a:solidFill>
          <a:ln w="12700">
            <a:miter lim="400000"/>
          </a:ln>
        </p:spPr>
        <p:txBody>
          <a:bodyPr lIns="25400" tIns="25400" rIns="25400" bIns="25400" anchor="ctr"/>
          <a:lstStyle/>
          <a:p>
            <a:pPr lvl="0">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Ưu</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điểm</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28" name="Shape 171"/>
          <p:cNvSpPr/>
          <p:nvPr/>
        </p:nvSpPr>
        <p:spPr>
          <a:xfrm>
            <a:off x="793391" y="1709643"/>
            <a:ext cx="2392007" cy="499749"/>
          </a:xfrm>
          <a:prstGeom prst="rect">
            <a:avLst/>
          </a:prstGeom>
          <a:solidFill>
            <a:schemeClr val="accent4">
              <a:lumMod val="75000"/>
            </a:schemeClr>
          </a:solidFill>
          <a:ln w="12700">
            <a:miter lim="400000"/>
          </a:ln>
        </p:spPr>
        <p:txBody>
          <a:bodyPr lIns="25400" tIns="25400" rIns="25400" bIns="25400" anchor="ctr"/>
          <a:lstStyle/>
          <a:p>
            <a:pPr lvl="0">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Một</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số</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nền</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tảng</a:t>
            </a:r>
            <a:r>
              <a:rPr lang="en-US" sz="1600" dirty="0">
                <a:solidFill>
                  <a:schemeClr val="tx1">
                    <a:lumMod val="95000"/>
                  </a:schemeClr>
                </a:solidFill>
                <a:latin typeface="Times New Roman" panose="02020603050405020304" pitchFamily="18" charset="0"/>
                <a:cs typeface="Times New Roman" panose="02020603050405020304" pitchFamily="18" charset="0"/>
              </a:rPr>
              <a:t> sử dụng</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2210360" y="2375968"/>
            <a:ext cx="2585299" cy="384721"/>
          </a:xfrm>
          <a:prstGeom prst="rect">
            <a:avLst/>
          </a:prstGeom>
        </p:spPr>
        <p:txBody>
          <a:bodyPr>
            <a:spAutoFit/>
          </a:bodyPr>
          <a:lstStyle/>
          <a:p>
            <a:r>
              <a:rPr lang="en-US" sz="1900" dirty="0">
                <a:solidFill>
                  <a:schemeClr val="tx1">
                    <a:lumMod val="95000"/>
                  </a:schemeClr>
                </a:solidFill>
                <a:latin typeface="Times New Roman" panose="02020603050405020304" pitchFamily="18" charset="0"/>
                <a:cs typeface="Times New Roman" panose="02020603050405020304" pitchFamily="18" charset="0"/>
              </a:rPr>
              <a:t>MONAX, </a:t>
            </a:r>
            <a:r>
              <a:rPr lang="en-US" sz="1900" dirty="0" err="1">
                <a:solidFill>
                  <a:schemeClr val="tx1">
                    <a:lumMod val="95000"/>
                  </a:schemeClr>
                </a:solidFill>
                <a:latin typeface="Times New Roman" panose="02020603050405020304" pitchFamily="18" charset="0"/>
                <a:cs typeface="Times New Roman" panose="02020603050405020304" pitchFamily="18" charset="0"/>
              </a:rPr>
              <a:t>Multichain</a:t>
            </a:r>
            <a:r>
              <a:rPr lang="en-US" sz="1900" dirty="0">
                <a:solidFill>
                  <a:schemeClr val="tx1">
                    <a:lumMod val="95000"/>
                  </a:schemeClr>
                </a:solidFill>
                <a:latin typeface="Times New Roman" panose="02020603050405020304" pitchFamily="18" charset="0"/>
                <a:cs typeface="Times New Roman" panose="02020603050405020304" pitchFamily="18" charset="0"/>
              </a:rPr>
              <a:t> …</a:t>
            </a:r>
          </a:p>
        </p:txBody>
      </p:sp>
      <p:sp>
        <p:nvSpPr>
          <p:cNvPr id="30" name="Rectangle 29"/>
          <p:cNvSpPr/>
          <p:nvPr/>
        </p:nvSpPr>
        <p:spPr>
          <a:xfrm>
            <a:off x="2317910" y="3449742"/>
            <a:ext cx="5345634" cy="384721"/>
          </a:xfrm>
          <a:prstGeom prst="rect">
            <a:avLst/>
          </a:prstGeom>
        </p:spPr>
        <p:txBody>
          <a:bodyPr wrap="square">
            <a:spAutoFit/>
          </a:bodyPr>
          <a:lstStyle/>
          <a:p>
            <a:pPr algn="l"/>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Giảm</a:t>
            </a:r>
            <a:r>
              <a:rPr lang="en-US" sz="1900" dirty="0">
                <a:solidFill>
                  <a:schemeClr val="tx1">
                    <a:lumMod val="95000"/>
                  </a:schemeClr>
                </a:solidFill>
                <a:latin typeface="Times New Roman" panose="02020603050405020304" pitchFamily="18" charset="0"/>
                <a:cs typeface="Times New Roman" panose="02020603050405020304" pitchFamily="18" charset="0"/>
              </a:rPr>
              <a:t> chi </a:t>
            </a:r>
            <a:r>
              <a:rPr lang="en-US" sz="1900" dirty="0" err="1">
                <a:solidFill>
                  <a:schemeClr val="tx1">
                    <a:lumMod val="95000"/>
                  </a:schemeClr>
                </a:solidFill>
                <a:latin typeface="Times New Roman" panose="02020603050405020304" pitchFamily="18" charset="0"/>
                <a:cs typeface="Times New Roman" panose="02020603050405020304" pitchFamily="18" charset="0"/>
              </a:rPr>
              <a:t>phí</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giao</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dịch</a:t>
            </a:r>
            <a:r>
              <a:rPr lang="en-US" sz="1900" dirty="0">
                <a:solidFill>
                  <a:schemeClr val="tx1">
                    <a:lumMod val="95000"/>
                  </a:schemeClr>
                </a:solidFill>
                <a:latin typeface="Times New Roman" panose="02020603050405020304" pitchFamily="18" charset="0"/>
                <a:cs typeface="Times New Roman" panose="02020603050405020304" pitchFamily="18" charset="0"/>
              </a:rPr>
              <a:t>, dự </a:t>
            </a:r>
            <a:r>
              <a:rPr lang="en-US" sz="1900" dirty="0" err="1">
                <a:solidFill>
                  <a:schemeClr val="tx1">
                    <a:lumMod val="95000"/>
                  </a:schemeClr>
                </a:solidFill>
                <a:latin typeface="Times New Roman" panose="02020603050405020304" pitchFamily="18" charset="0"/>
                <a:cs typeface="Times New Roman" panose="02020603050405020304" pitchFamily="18" charset="0"/>
              </a:rPr>
              <a:t>phòng</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dữ</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liệu</a:t>
            </a:r>
            <a:r>
              <a:rPr lang="en-US" sz="1900" dirty="0">
                <a:solidFill>
                  <a:schemeClr val="tx1">
                    <a:lumMod val="95000"/>
                  </a:schemeClr>
                </a:solidFill>
                <a:latin typeface="Times New Roman" panose="02020603050405020304" pitchFamily="18" charset="0"/>
                <a:cs typeface="Times New Roman" panose="02020603050405020304" pitchFamily="18" charset="0"/>
              </a:rPr>
              <a:t>.</a:t>
            </a:r>
          </a:p>
        </p:txBody>
      </p:sp>
      <p:sp>
        <p:nvSpPr>
          <p:cNvPr id="31" name="Rectangle 30"/>
          <p:cNvSpPr/>
          <p:nvPr/>
        </p:nvSpPr>
        <p:spPr>
          <a:xfrm>
            <a:off x="2317910" y="3983177"/>
            <a:ext cx="5345634" cy="384721"/>
          </a:xfrm>
          <a:prstGeom prst="rect">
            <a:avLst/>
          </a:prstGeom>
        </p:spPr>
        <p:txBody>
          <a:bodyPr wrap="square">
            <a:spAutoFit/>
          </a:bodyPr>
          <a:lstStyle/>
          <a:p>
            <a:pPr algn="l"/>
            <a:r>
              <a:rPr lang="en-US" sz="1900" dirty="0">
                <a:solidFill>
                  <a:schemeClr val="tx1">
                    <a:lumMod val="95000"/>
                  </a:schemeClr>
                </a:solidFill>
                <a:latin typeface="Times New Roman" panose="02020603050405020304" pitchFamily="18" charset="0"/>
                <a:cs typeface="Times New Roman" panose="02020603050405020304" pitchFamily="18" charset="0"/>
              </a:rPr>
              <a:t>- Đ</a:t>
            </a:r>
            <a:r>
              <a:rPr lang="vi-VN" sz="1900" dirty="0">
                <a:solidFill>
                  <a:schemeClr val="tx1">
                    <a:lumMod val="95000"/>
                  </a:schemeClr>
                </a:solidFill>
                <a:latin typeface="Times New Roman" panose="02020603050405020304" pitchFamily="18" charset="0"/>
                <a:cs typeface="Times New Roman" panose="02020603050405020304" pitchFamily="18" charset="0"/>
              </a:rPr>
              <a:t>ơn giản hóa việc xử lý tài liệu</a:t>
            </a:r>
            <a:r>
              <a:rPr lang="en-US" sz="1900" dirty="0">
                <a:solidFill>
                  <a:schemeClr val="tx1">
                    <a:lumMod val="95000"/>
                  </a:schemeClr>
                </a:solidFill>
                <a:latin typeface="Times New Roman" panose="02020603050405020304" pitchFamily="18" charset="0"/>
                <a:cs typeface="Times New Roman" panose="02020603050405020304" pitchFamily="18" charset="0"/>
              </a:rPr>
              <a:t>.</a:t>
            </a:r>
          </a:p>
        </p:txBody>
      </p:sp>
      <p:sp>
        <p:nvSpPr>
          <p:cNvPr id="32" name="Rectangle 31"/>
          <p:cNvSpPr/>
          <p:nvPr/>
        </p:nvSpPr>
        <p:spPr>
          <a:xfrm>
            <a:off x="2317910" y="4516612"/>
            <a:ext cx="5345634" cy="384721"/>
          </a:xfrm>
          <a:prstGeom prst="rect">
            <a:avLst/>
          </a:prstGeom>
        </p:spPr>
        <p:txBody>
          <a:bodyPr wrap="square">
            <a:spAutoFit/>
          </a:bodyPr>
          <a:lstStyle/>
          <a:p>
            <a:pPr algn="l"/>
            <a:r>
              <a:rPr lang="en-US" sz="1900" dirty="0">
                <a:solidFill>
                  <a:schemeClr val="tx1">
                    <a:lumMod val="95000"/>
                  </a:schemeClr>
                </a:solidFill>
                <a:latin typeface="Times New Roman" panose="02020603050405020304" pitchFamily="18" charset="0"/>
                <a:cs typeface="Times New Roman" panose="02020603050405020304" pitchFamily="18" charset="0"/>
              </a:rPr>
              <a:t>- T</a:t>
            </a:r>
            <a:r>
              <a:rPr lang="vi-VN" sz="1900" dirty="0">
                <a:solidFill>
                  <a:schemeClr val="tx1">
                    <a:lumMod val="95000"/>
                  </a:schemeClr>
                </a:solidFill>
                <a:latin typeface="Times New Roman" panose="02020603050405020304" pitchFamily="18" charset="0"/>
                <a:cs typeface="Times New Roman" panose="02020603050405020304" pitchFamily="18" charset="0"/>
              </a:rPr>
              <a:t>hoát khỏi các cơ chế tuân thủ bán thủ công</a:t>
            </a:r>
            <a:r>
              <a:rPr lang="en-US" sz="1900" dirty="0">
                <a:solidFill>
                  <a:schemeClr val="tx1">
                    <a:lumMod val="95000"/>
                  </a:schemeClr>
                </a:solidFill>
                <a:latin typeface="Times New Roman" panose="02020603050405020304" pitchFamily="18" charset="0"/>
                <a:cs typeface="Times New Roman" panose="02020603050405020304" pitchFamily="18" charset="0"/>
              </a:rPr>
              <a:t>.</a:t>
            </a:r>
          </a:p>
        </p:txBody>
      </p:sp>
      <p:sp>
        <p:nvSpPr>
          <p:cNvPr id="33" name="Rectangle 32"/>
          <p:cNvSpPr/>
          <p:nvPr/>
        </p:nvSpPr>
        <p:spPr>
          <a:xfrm>
            <a:off x="2317910" y="5050047"/>
            <a:ext cx="5432719" cy="677108"/>
          </a:xfrm>
          <a:prstGeom prst="rect">
            <a:avLst/>
          </a:prstGeom>
        </p:spPr>
        <p:txBody>
          <a:bodyPr wrap="square">
            <a:spAutoFit/>
          </a:bodyPr>
          <a:lstStyle/>
          <a:p>
            <a:pPr algn="l"/>
            <a:r>
              <a:rPr lang="en-US" sz="1900" dirty="0">
                <a:solidFill>
                  <a:schemeClr val="tx1">
                    <a:lumMod val="95000"/>
                  </a:schemeClr>
                </a:solidFill>
                <a:latin typeface="Times New Roman" panose="02020603050405020304" pitchFamily="18" charset="0"/>
                <a:cs typeface="Times New Roman" panose="02020603050405020304" pitchFamily="18" charset="0"/>
              </a:rPr>
              <a:t>- Đ</a:t>
            </a:r>
            <a:r>
              <a:rPr lang="vi-VN" sz="1900" dirty="0">
                <a:solidFill>
                  <a:schemeClr val="tx1">
                    <a:lumMod val="95000"/>
                  </a:schemeClr>
                </a:solidFill>
                <a:latin typeface="Times New Roman" panose="02020603050405020304" pitchFamily="18" charset="0"/>
                <a:cs typeface="Times New Roman" panose="02020603050405020304" pitchFamily="18" charset="0"/>
              </a:rPr>
              <a:t>ảm bảo tính riêng tư bảo mật của dữ liệu nhạy cảm</a:t>
            </a:r>
            <a:r>
              <a:rPr lang="en-US" sz="1900" dirty="0">
                <a:solidFill>
                  <a:schemeClr val="tx1">
                    <a:lumMod val="9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82619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1.4.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Phân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loại</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417531" y="73800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1.4.1. Phân loại</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518472" y="1097222"/>
            <a:ext cx="3820840" cy="4631508"/>
          </a:xfrm>
          <a:prstGeom prst="rect">
            <a:avLst/>
          </a:prstGeom>
        </p:spPr>
      </p:pic>
      <p:grpSp>
        <p:nvGrpSpPr>
          <p:cNvPr id="45" name="Group 44"/>
          <p:cNvGrpSpPr/>
          <p:nvPr/>
        </p:nvGrpSpPr>
        <p:grpSpPr>
          <a:xfrm>
            <a:off x="577632" y="5773588"/>
            <a:ext cx="3977684" cy="561472"/>
            <a:chOff x="15495582" y="11830051"/>
            <a:chExt cx="6315206" cy="1122944"/>
          </a:xfrm>
        </p:grpSpPr>
        <p:sp>
          <p:nvSpPr>
            <p:cNvPr id="46" name="Shape 1109"/>
            <p:cNvSpPr/>
            <p:nvPr/>
          </p:nvSpPr>
          <p:spPr>
            <a:xfrm>
              <a:off x="20953187" y="11830051"/>
              <a:ext cx="857601" cy="11229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2860" rIns="22860" anchor="ctr"/>
            <a:lstStyle/>
            <a:p>
              <a:pPr defTabSz="609631">
                <a:defRPr sz="4800">
                  <a:solidFill>
                    <a:srgbClr val="FFFFFF"/>
                  </a:solidFill>
                  <a:latin typeface="Roboto Light"/>
                  <a:ea typeface="Roboto Light"/>
                  <a:cs typeface="Roboto Light"/>
                  <a:sym typeface="Roboto Light"/>
                </a:defRPr>
              </a:pPr>
              <a:endParaRPr sz="2400">
                <a:solidFill>
                  <a:schemeClr val="tx1">
                    <a:lumMod val="95000"/>
                  </a:schemeClr>
                </a:solidFill>
              </a:endParaRPr>
            </a:p>
          </p:txBody>
        </p:sp>
        <p:sp>
          <p:nvSpPr>
            <p:cNvPr id="47" name="Shape 76"/>
            <p:cNvSpPr/>
            <p:nvPr/>
          </p:nvSpPr>
          <p:spPr>
            <a:xfrm>
              <a:off x="15995862" y="11830051"/>
              <a:ext cx="5310952" cy="1122943"/>
            </a:xfrm>
            <a:prstGeom prst="rect">
              <a:avLst/>
            </a:prstGeom>
            <a:solidFill>
              <a:schemeClr val="accent1">
                <a:lumMod val="75000"/>
              </a:schemeClr>
            </a:solidFill>
            <a:ln w="12700">
              <a:miter lim="400000"/>
            </a:ln>
          </p:spPr>
          <p:txBody>
            <a:bodyPr lIns="25400" tIns="25400" rIns="25400" bIns="25400" anchor="ctr"/>
            <a:lstStyle/>
            <a:p>
              <a:pPr lvl="0">
                <a:defRPr sz="3200"/>
              </a:pPr>
              <a:r>
                <a:rPr lang="en-US" sz="2000" b="1" dirty="0">
                  <a:solidFill>
                    <a:schemeClr val="tx1">
                      <a:lumMod val="95000"/>
                    </a:schemeClr>
                  </a:solidFill>
                  <a:latin typeface="Times New Roman" panose="02020603050405020304" pitchFamily="18" charset="0"/>
                  <a:cs typeface="Times New Roman" panose="02020603050405020304" pitchFamily="18" charset="0"/>
                </a:rPr>
                <a:t>    Permissioned </a:t>
              </a:r>
              <a:r>
                <a:rPr lang="en-US" sz="20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sz="20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8" name="Shape 1109"/>
            <p:cNvSpPr/>
            <p:nvPr/>
          </p:nvSpPr>
          <p:spPr>
            <a:xfrm>
              <a:off x="15495582" y="11830052"/>
              <a:ext cx="886295" cy="11229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2860" rIns="22860" anchor="ctr"/>
            <a:lstStyle/>
            <a:p>
              <a:pPr defTabSz="609631">
                <a:defRPr sz="4800">
                  <a:solidFill>
                    <a:srgbClr val="FFFFFF"/>
                  </a:solidFill>
                  <a:latin typeface="Roboto Light"/>
                  <a:ea typeface="Roboto Light"/>
                  <a:cs typeface="Roboto Light"/>
                  <a:sym typeface="Roboto Light"/>
                </a:defRPr>
              </a:pPr>
              <a:endParaRPr sz="2400">
                <a:solidFill>
                  <a:schemeClr val="tx1">
                    <a:lumMod val="95000"/>
                  </a:schemeClr>
                </a:solidFill>
              </a:endParaRPr>
            </a:p>
          </p:txBody>
        </p:sp>
        <p:sp>
          <p:nvSpPr>
            <p:cNvPr id="49" name="Shape 1116"/>
            <p:cNvSpPr/>
            <p:nvPr/>
          </p:nvSpPr>
          <p:spPr>
            <a:xfrm>
              <a:off x="15723096" y="12119107"/>
              <a:ext cx="415967" cy="544831"/>
            </a:xfrm>
            <a:custGeom>
              <a:avLst/>
              <a:gdLst/>
              <a:ahLst/>
              <a:cxnLst>
                <a:cxn ang="0">
                  <a:pos x="wd2" y="hd2"/>
                </a:cxn>
                <a:cxn ang="5400000">
                  <a:pos x="wd2" y="hd2"/>
                </a:cxn>
                <a:cxn ang="10800000">
                  <a:pos x="wd2" y="hd2"/>
                </a:cxn>
                <a:cxn ang="16200000">
                  <a:pos x="wd2" y="hd2"/>
                </a:cxn>
              </a:cxnLst>
              <a:rect l="0" t="0" r="r" b="b"/>
              <a:pathLst>
                <a:path w="21600" h="21124" extrusionOk="0">
                  <a:moveTo>
                    <a:pt x="7829" y="16412"/>
                  </a:moveTo>
                  <a:cubicBezTo>
                    <a:pt x="6885" y="17789"/>
                    <a:pt x="6885" y="17789"/>
                    <a:pt x="6885" y="17789"/>
                  </a:cubicBezTo>
                  <a:cubicBezTo>
                    <a:pt x="5886" y="18795"/>
                    <a:pt x="4387" y="18795"/>
                    <a:pt x="3387" y="17789"/>
                  </a:cubicBezTo>
                  <a:cubicBezTo>
                    <a:pt x="2943" y="17312"/>
                    <a:pt x="2443" y="16412"/>
                    <a:pt x="2443" y="15989"/>
                  </a:cubicBezTo>
                  <a:cubicBezTo>
                    <a:pt x="2443" y="15459"/>
                    <a:pt x="2943" y="14983"/>
                    <a:pt x="3387" y="14506"/>
                  </a:cubicBezTo>
                  <a:cubicBezTo>
                    <a:pt x="7385" y="10324"/>
                    <a:pt x="7385" y="10324"/>
                    <a:pt x="7385" y="10324"/>
                  </a:cubicBezTo>
                  <a:cubicBezTo>
                    <a:pt x="8329" y="9848"/>
                    <a:pt x="9828" y="8418"/>
                    <a:pt x="10828" y="9371"/>
                  </a:cubicBezTo>
                  <a:cubicBezTo>
                    <a:pt x="11328" y="10324"/>
                    <a:pt x="12271" y="10324"/>
                    <a:pt x="12771" y="9371"/>
                  </a:cubicBezTo>
                  <a:cubicBezTo>
                    <a:pt x="13271" y="8895"/>
                    <a:pt x="13271" y="8418"/>
                    <a:pt x="12771" y="7995"/>
                  </a:cubicBezTo>
                  <a:cubicBezTo>
                    <a:pt x="10828" y="6089"/>
                    <a:pt x="7829" y="6089"/>
                    <a:pt x="5386" y="8418"/>
                  </a:cubicBezTo>
                  <a:cubicBezTo>
                    <a:pt x="1444" y="12653"/>
                    <a:pt x="1444" y="12653"/>
                    <a:pt x="1444" y="12653"/>
                  </a:cubicBezTo>
                  <a:cubicBezTo>
                    <a:pt x="444" y="13606"/>
                    <a:pt x="0" y="14506"/>
                    <a:pt x="0" y="15989"/>
                  </a:cubicBezTo>
                  <a:cubicBezTo>
                    <a:pt x="0" y="17312"/>
                    <a:pt x="444" y="18795"/>
                    <a:pt x="1444" y="19695"/>
                  </a:cubicBezTo>
                  <a:cubicBezTo>
                    <a:pt x="2443" y="20648"/>
                    <a:pt x="3887" y="21124"/>
                    <a:pt x="4886" y="21124"/>
                  </a:cubicBezTo>
                  <a:cubicBezTo>
                    <a:pt x="6330" y="21124"/>
                    <a:pt x="7829" y="20648"/>
                    <a:pt x="8829" y="19695"/>
                  </a:cubicBezTo>
                  <a:cubicBezTo>
                    <a:pt x="9828" y="18318"/>
                    <a:pt x="9828" y="18318"/>
                    <a:pt x="9828" y="18318"/>
                  </a:cubicBezTo>
                  <a:cubicBezTo>
                    <a:pt x="10328" y="17789"/>
                    <a:pt x="10328" y="16889"/>
                    <a:pt x="9828" y="16412"/>
                  </a:cubicBezTo>
                  <a:cubicBezTo>
                    <a:pt x="9329" y="15989"/>
                    <a:pt x="8329" y="15989"/>
                    <a:pt x="7829" y="16412"/>
                  </a:cubicBezTo>
                  <a:close/>
                  <a:moveTo>
                    <a:pt x="20156" y="1430"/>
                  </a:moveTo>
                  <a:cubicBezTo>
                    <a:pt x="18157" y="-476"/>
                    <a:pt x="15214" y="-476"/>
                    <a:pt x="13271" y="1430"/>
                  </a:cubicBezTo>
                  <a:cubicBezTo>
                    <a:pt x="11772" y="2330"/>
                    <a:pt x="11772" y="2330"/>
                    <a:pt x="11772" y="2330"/>
                  </a:cubicBezTo>
                  <a:cubicBezTo>
                    <a:pt x="11328" y="3283"/>
                    <a:pt x="11328" y="3759"/>
                    <a:pt x="11772" y="4236"/>
                  </a:cubicBezTo>
                  <a:cubicBezTo>
                    <a:pt x="12271" y="4712"/>
                    <a:pt x="13271" y="4712"/>
                    <a:pt x="13771" y="4236"/>
                  </a:cubicBezTo>
                  <a:cubicBezTo>
                    <a:pt x="15214" y="3283"/>
                    <a:pt x="15214" y="3283"/>
                    <a:pt x="15214" y="3283"/>
                  </a:cubicBezTo>
                  <a:cubicBezTo>
                    <a:pt x="16214" y="2330"/>
                    <a:pt x="17658" y="2330"/>
                    <a:pt x="18157" y="3283"/>
                  </a:cubicBezTo>
                  <a:cubicBezTo>
                    <a:pt x="18657" y="3759"/>
                    <a:pt x="19157" y="4236"/>
                    <a:pt x="19157" y="5189"/>
                  </a:cubicBezTo>
                  <a:cubicBezTo>
                    <a:pt x="19157" y="5612"/>
                    <a:pt x="18657" y="6089"/>
                    <a:pt x="18157" y="6565"/>
                  </a:cubicBezTo>
                  <a:cubicBezTo>
                    <a:pt x="14270" y="10800"/>
                    <a:pt x="14270" y="10800"/>
                    <a:pt x="14270" y="10800"/>
                  </a:cubicBezTo>
                  <a:cubicBezTo>
                    <a:pt x="11772" y="12653"/>
                    <a:pt x="11328" y="11700"/>
                    <a:pt x="10828" y="11224"/>
                  </a:cubicBezTo>
                  <a:cubicBezTo>
                    <a:pt x="10328" y="10800"/>
                    <a:pt x="9329" y="10800"/>
                    <a:pt x="8829" y="11224"/>
                  </a:cubicBezTo>
                  <a:cubicBezTo>
                    <a:pt x="8329" y="11700"/>
                    <a:pt x="8329" y="12653"/>
                    <a:pt x="8829" y="13130"/>
                  </a:cubicBezTo>
                  <a:cubicBezTo>
                    <a:pt x="9828" y="14083"/>
                    <a:pt x="10828" y="14506"/>
                    <a:pt x="11772" y="14506"/>
                  </a:cubicBezTo>
                  <a:cubicBezTo>
                    <a:pt x="13271" y="14506"/>
                    <a:pt x="14715" y="14083"/>
                    <a:pt x="15714" y="12653"/>
                  </a:cubicBezTo>
                  <a:cubicBezTo>
                    <a:pt x="20156" y="8418"/>
                    <a:pt x="20156" y="8418"/>
                    <a:pt x="20156" y="8418"/>
                  </a:cubicBezTo>
                  <a:cubicBezTo>
                    <a:pt x="21100" y="7518"/>
                    <a:pt x="21600" y="6089"/>
                    <a:pt x="21600" y="5189"/>
                  </a:cubicBezTo>
                  <a:cubicBezTo>
                    <a:pt x="21600" y="3759"/>
                    <a:pt x="21100" y="2330"/>
                    <a:pt x="20156" y="1430"/>
                  </a:cubicBezTo>
                  <a:close/>
                </a:path>
              </a:pathLst>
            </a:custGeom>
            <a:solidFill>
              <a:srgbClr val="FFFFFF"/>
            </a:solidFill>
            <a:ln w="12700">
              <a:miter lim="400000"/>
            </a:ln>
          </p:spPr>
          <p:txBody>
            <a:bodyPr lIns="22860" rIns="22860" anchor="ctr"/>
            <a:lstStyle/>
            <a:p>
              <a:pPr defTabSz="609631">
                <a:defRPr sz="4800">
                  <a:solidFill>
                    <a:srgbClr val="737572"/>
                  </a:solidFill>
                  <a:latin typeface="Calibri"/>
                  <a:ea typeface="Calibri"/>
                  <a:cs typeface="Calibri"/>
                  <a:sym typeface="Calibri"/>
                </a:defRPr>
              </a:pPr>
              <a:endParaRPr sz="2400">
                <a:solidFill>
                  <a:schemeClr val="tx1">
                    <a:lumMod val="95000"/>
                  </a:schemeClr>
                </a:solidFill>
              </a:endParaRPr>
            </a:p>
          </p:txBody>
        </p:sp>
      </p:grpSp>
      <p:sp>
        <p:nvSpPr>
          <p:cNvPr id="50" name="Shape 171"/>
          <p:cNvSpPr/>
          <p:nvPr/>
        </p:nvSpPr>
        <p:spPr>
          <a:xfrm>
            <a:off x="7887652" y="3270232"/>
            <a:ext cx="3854568" cy="499749"/>
          </a:xfrm>
          <a:prstGeom prst="rect">
            <a:avLst/>
          </a:prstGeom>
          <a:solidFill>
            <a:schemeClr val="accent2">
              <a:lumMod val="75000"/>
            </a:schemeClr>
          </a:solidFill>
          <a:ln w="12700">
            <a:miter lim="400000"/>
          </a:ln>
        </p:spPr>
        <p:txBody>
          <a:bodyPr lIns="25400" tIns="25400" rIns="25400" bIns="25400" anchor="ctr"/>
          <a:lstStyle/>
          <a:p>
            <a:pPr lvl="0">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Quản</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lý</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bởi</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tổ</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chức</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1" name="Shape 171"/>
          <p:cNvSpPr/>
          <p:nvPr/>
        </p:nvSpPr>
        <p:spPr>
          <a:xfrm>
            <a:off x="7924886" y="4146728"/>
            <a:ext cx="3817334" cy="499749"/>
          </a:xfrm>
          <a:prstGeom prst="rect">
            <a:avLst/>
          </a:prstGeom>
          <a:solidFill>
            <a:schemeClr val="accent3">
              <a:lumMod val="75000"/>
            </a:schemeClr>
          </a:solidFill>
          <a:ln w="12700">
            <a:miter lim="400000"/>
          </a:ln>
        </p:spPr>
        <p:txBody>
          <a:bodyPr lIns="25400" tIns="25400" rIns="25400" bIns="25400" anchor="ctr"/>
          <a:lstStyle/>
          <a:p>
            <a:pPr lvl="0">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Tổ</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chức</a:t>
            </a:r>
            <a:r>
              <a:rPr lang="en-US" sz="1600" dirty="0">
                <a:solidFill>
                  <a:schemeClr val="tx1">
                    <a:lumMod val="95000"/>
                  </a:schemeClr>
                </a:solidFill>
                <a:latin typeface="Times New Roman" panose="02020603050405020304" pitchFamily="18" charset="0"/>
                <a:cs typeface="Times New Roman" panose="02020603050405020304" pitchFamily="18" charset="0"/>
              </a:rPr>
              <a:t> = {</a:t>
            </a:r>
            <a:r>
              <a:rPr lang="en-US" sz="1600" dirty="0" err="1">
                <a:solidFill>
                  <a:schemeClr val="tx1">
                    <a:lumMod val="95000"/>
                  </a:schemeClr>
                </a:solidFill>
                <a:latin typeface="Times New Roman" panose="02020603050405020304" pitchFamily="18" charset="0"/>
                <a:cs typeface="Times New Roman" panose="02020603050405020304" pitchFamily="18" charset="0"/>
              </a:rPr>
              <a:t>một</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số</a:t>
            </a:r>
            <a:r>
              <a:rPr lang="en-US" sz="1600" dirty="0">
                <a:solidFill>
                  <a:schemeClr val="tx1">
                    <a:lumMod val="95000"/>
                  </a:schemeClr>
                </a:solidFill>
                <a:latin typeface="Times New Roman" panose="02020603050405020304" pitchFamily="18" charset="0"/>
                <a:cs typeface="Times New Roman" panose="02020603050405020304" pitchFamily="18" charset="0"/>
              </a:rPr>
              <a:t> Node </a:t>
            </a:r>
            <a:r>
              <a:rPr lang="en-US" sz="1600" dirty="0" err="1">
                <a:solidFill>
                  <a:schemeClr val="tx1">
                    <a:lumMod val="95000"/>
                  </a:schemeClr>
                </a:solidFill>
                <a:latin typeface="Times New Roman" panose="02020603050405020304" pitchFamily="18" charset="0"/>
                <a:cs typeface="Times New Roman" panose="02020603050405020304" pitchFamily="18" charset="0"/>
              </a:rPr>
              <a:t>định</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xác</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trước</a:t>
            </a:r>
            <a:r>
              <a:rPr lang="en-US" sz="1600" dirty="0">
                <a:solidFill>
                  <a:schemeClr val="tx1">
                    <a:lumMod val="95000"/>
                  </a:schemeClr>
                </a:solidFill>
                <a:latin typeface="Times New Roman" panose="02020603050405020304" pitchFamily="18" charset="0"/>
                <a:cs typeface="Times New Roman" panose="02020603050405020304" pitchFamily="18" charset="0"/>
              </a:rPr>
              <a:t>}</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2" name="Shape 171"/>
          <p:cNvSpPr/>
          <p:nvPr/>
        </p:nvSpPr>
        <p:spPr>
          <a:xfrm>
            <a:off x="5185949" y="2723654"/>
            <a:ext cx="1892300" cy="2537644"/>
          </a:xfrm>
          <a:prstGeom prst="rect">
            <a:avLst/>
          </a:prstGeom>
          <a:solidFill>
            <a:schemeClr val="accent5"/>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53" name="Shape 175"/>
          <p:cNvSpPr/>
          <p:nvPr/>
        </p:nvSpPr>
        <p:spPr>
          <a:xfrm>
            <a:off x="5628497" y="2200804"/>
            <a:ext cx="1007204" cy="10072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54" name="Shape 182"/>
          <p:cNvSpPr/>
          <p:nvPr/>
        </p:nvSpPr>
        <p:spPr>
          <a:xfrm>
            <a:off x="5489566" y="5070251"/>
            <a:ext cx="1285066" cy="419101"/>
          </a:xfrm>
          <a:prstGeom prst="rect">
            <a:avLst/>
          </a:prstGeom>
          <a:solidFill>
            <a:schemeClr val="accent4"/>
          </a:solidFill>
          <a:ln w="12700">
            <a:miter lim="400000"/>
          </a:ln>
        </p:spPr>
        <p:txBody>
          <a:bodyPr lIns="25400" tIns="25400" rIns="25400" bIns="25400" anchor="ctr"/>
          <a:lstStyle/>
          <a:p>
            <a:pPr lvl="0">
              <a:defRPr sz="3200"/>
            </a:pPr>
            <a:r>
              <a:rPr lang="en-US" sz="1500" dirty="0">
                <a:solidFill>
                  <a:schemeClr val="tx1">
                    <a:lumMod val="95000"/>
                  </a:schemeClr>
                </a:solidFill>
                <a:latin typeface="Times New Roman" panose="02020603050405020304" pitchFamily="18" charset="0"/>
                <a:cs typeface="Times New Roman" panose="02020603050405020304" pitchFamily="18" charset="0"/>
              </a:rPr>
              <a:t>Permissioned</a:t>
            </a:r>
            <a:endParaRPr sz="15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5" name="Shape 1093"/>
          <p:cNvSpPr/>
          <p:nvPr/>
        </p:nvSpPr>
        <p:spPr>
          <a:xfrm>
            <a:off x="5741302" y="2529197"/>
            <a:ext cx="350438" cy="350413"/>
          </a:xfrm>
          <a:custGeom>
            <a:avLst/>
            <a:gdLst/>
            <a:ahLst/>
            <a:cxnLst>
              <a:cxn ang="0">
                <a:pos x="wd2" y="hd2"/>
              </a:cxn>
              <a:cxn ang="5400000">
                <a:pos x="wd2" y="hd2"/>
              </a:cxn>
              <a:cxn ang="10800000">
                <a:pos x="wd2" y="hd2"/>
              </a:cxn>
              <a:cxn ang="16200000">
                <a:pos x="wd2" y="hd2"/>
              </a:cxn>
            </a:cxnLst>
            <a:rect l="0" t="0" r="r" b="b"/>
            <a:pathLst>
              <a:path w="21254" h="21254" extrusionOk="0">
                <a:moveTo>
                  <a:pt x="20217" y="4675"/>
                </a:moveTo>
                <a:lnTo>
                  <a:pt x="16579" y="1037"/>
                </a:lnTo>
                <a:cubicBezTo>
                  <a:pt x="15194" y="-346"/>
                  <a:pt x="12951" y="-346"/>
                  <a:pt x="11569" y="1037"/>
                </a:cubicBezTo>
                <a:lnTo>
                  <a:pt x="8633" y="3973"/>
                </a:lnTo>
                <a:cubicBezTo>
                  <a:pt x="7407" y="5196"/>
                  <a:pt x="7409" y="6969"/>
                  <a:pt x="8349" y="8349"/>
                </a:cubicBezTo>
                <a:lnTo>
                  <a:pt x="0" y="16681"/>
                </a:lnTo>
                <a:lnTo>
                  <a:pt x="0" y="21254"/>
                </a:lnTo>
                <a:lnTo>
                  <a:pt x="3795" y="21254"/>
                </a:lnTo>
                <a:lnTo>
                  <a:pt x="3795" y="18977"/>
                </a:lnTo>
                <a:lnTo>
                  <a:pt x="6072" y="18977"/>
                </a:lnTo>
                <a:lnTo>
                  <a:pt x="6072" y="16699"/>
                </a:lnTo>
                <a:lnTo>
                  <a:pt x="8349" y="16699"/>
                </a:lnTo>
                <a:lnTo>
                  <a:pt x="8349" y="14422"/>
                </a:lnTo>
                <a:lnTo>
                  <a:pt x="11386" y="14422"/>
                </a:lnTo>
                <a:lnTo>
                  <a:pt x="12904" y="12904"/>
                </a:lnTo>
                <a:cubicBezTo>
                  <a:pt x="14282" y="13832"/>
                  <a:pt x="16061" y="13840"/>
                  <a:pt x="17280" y="12622"/>
                </a:cubicBezTo>
                <a:lnTo>
                  <a:pt x="20217" y="9685"/>
                </a:lnTo>
                <a:cubicBezTo>
                  <a:pt x="21600" y="8302"/>
                  <a:pt x="21600" y="6059"/>
                  <a:pt x="20217" y="4675"/>
                </a:cubicBezTo>
                <a:moveTo>
                  <a:pt x="18899" y="7455"/>
                </a:moveTo>
                <a:cubicBezTo>
                  <a:pt x="18748" y="7606"/>
                  <a:pt x="18550" y="7681"/>
                  <a:pt x="18351" y="7681"/>
                </a:cubicBezTo>
                <a:cubicBezTo>
                  <a:pt x="18154" y="7681"/>
                  <a:pt x="17957" y="7606"/>
                  <a:pt x="17807" y="7455"/>
                </a:cubicBezTo>
                <a:lnTo>
                  <a:pt x="13799" y="3447"/>
                </a:lnTo>
                <a:cubicBezTo>
                  <a:pt x="13498" y="3146"/>
                  <a:pt x="13498" y="2658"/>
                  <a:pt x="13799" y="2356"/>
                </a:cubicBezTo>
                <a:cubicBezTo>
                  <a:pt x="14099" y="2056"/>
                  <a:pt x="14587" y="2056"/>
                  <a:pt x="14890" y="2356"/>
                </a:cubicBezTo>
                <a:lnTo>
                  <a:pt x="18899" y="6364"/>
                </a:lnTo>
                <a:cubicBezTo>
                  <a:pt x="19199" y="6666"/>
                  <a:pt x="19199" y="7154"/>
                  <a:pt x="18899" y="7455"/>
                </a:cubicBezTo>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56" name="Shape 189"/>
          <p:cNvSpPr/>
          <p:nvPr/>
        </p:nvSpPr>
        <p:spPr>
          <a:xfrm>
            <a:off x="6170535" y="2529197"/>
            <a:ext cx="350409" cy="350409"/>
          </a:xfrm>
          <a:custGeom>
            <a:avLst/>
            <a:gdLst/>
            <a:ahLst/>
            <a:cxnLst>
              <a:cxn ang="0">
                <a:pos x="wd2" y="hd2"/>
              </a:cxn>
              <a:cxn ang="5400000">
                <a:pos x="wd2" y="hd2"/>
              </a:cxn>
              <a:cxn ang="10800000">
                <a:pos x="wd2" y="hd2"/>
              </a:cxn>
              <a:cxn ang="16200000">
                <a:pos x="wd2" y="hd2"/>
              </a:cxn>
            </a:cxnLst>
            <a:rect l="0" t="0" r="r" b="b"/>
            <a:pathLst>
              <a:path w="21600" h="21600" extrusionOk="0">
                <a:moveTo>
                  <a:pt x="16971" y="8486"/>
                </a:moveTo>
                <a:lnTo>
                  <a:pt x="16971" y="6215"/>
                </a:lnTo>
                <a:cubicBezTo>
                  <a:pt x="16971" y="2783"/>
                  <a:pt x="14244" y="0"/>
                  <a:pt x="10802" y="0"/>
                </a:cubicBezTo>
                <a:cubicBezTo>
                  <a:pt x="7359" y="0"/>
                  <a:pt x="4629" y="2783"/>
                  <a:pt x="4629" y="6215"/>
                </a:cubicBezTo>
                <a:lnTo>
                  <a:pt x="4629" y="8486"/>
                </a:lnTo>
                <a:lnTo>
                  <a:pt x="0" y="8486"/>
                </a:lnTo>
                <a:lnTo>
                  <a:pt x="0" y="21600"/>
                </a:lnTo>
                <a:lnTo>
                  <a:pt x="21600" y="21600"/>
                </a:lnTo>
                <a:lnTo>
                  <a:pt x="21600" y="8486"/>
                </a:lnTo>
                <a:lnTo>
                  <a:pt x="16971" y="8486"/>
                </a:lnTo>
                <a:close/>
                <a:moveTo>
                  <a:pt x="12436" y="19286"/>
                </a:moveTo>
                <a:lnTo>
                  <a:pt x="8650" y="19286"/>
                </a:lnTo>
                <a:lnTo>
                  <a:pt x="9450" y="15527"/>
                </a:lnTo>
                <a:cubicBezTo>
                  <a:pt x="8800" y="15149"/>
                  <a:pt x="8358" y="14359"/>
                  <a:pt x="8358" y="13556"/>
                </a:cubicBezTo>
                <a:cubicBezTo>
                  <a:pt x="8358" y="12351"/>
                  <a:pt x="9337" y="11330"/>
                  <a:pt x="10544" y="11330"/>
                </a:cubicBezTo>
                <a:cubicBezTo>
                  <a:pt x="11750" y="11330"/>
                  <a:pt x="12730" y="12280"/>
                  <a:pt x="12730" y="13485"/>
                </a:cubicBezTo>
                <a:cubicBezTo>
                  <a:pt x="12730" y="14288"/>
                  <a:pt x="12289" y="15160"/>
                  <a:pt x="11638" y="15539"/>
                </a:cubicBezTo>
                <a:lnTo>
                  <a:pt x="12436" y="19286"/>
                </a:lnTo>
                <a:close/>
                <a:moveTo>
                  <a:pt x="14657" y="8486"/>
                </a:moveTo>
                <a:lnTo>
                  <a:pt x="6943" y="8486"/>
                </a:lnTo>
                <a:lnTo>
                  <a:pt x="6943" y="6215"/>
                </a:lnTo>
                <a:cubicBezTo>
                  <a:pt x="6943" y="4108"/>
                  <a:pt x="8688" y="2394"/>
                  <a:pt x="10802" y="2394"/>
                </a:cubicBezTo>
                <a:cubicBezTo>
                  <a:pt x="12914" y="2394"/>
                  <a:pt x="14657" y="4108"/>
                  <a:pt x="14657" y="6215"/>
                </a:cubicBezTo>
                <a:lnTo>
                  <a:pt x="14657" y="8486"/>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57" name="Shape 2653"/>
          <p:cNvSpPr/>
          <p:nvPr/>
        </p:nvSpPr>
        <p:spPr>
          <a:xfrm>
            <a:off x="5446777" y="3412976"/>
            <a:ext cx="1460271" cy="1460269"/>
          </a:xfrm>
          <a:custGeom>
            <a:avLst/>
            <a:gdLst/>
            <a:ahLst/>
            <a:cxnLst>
              <a:cxn ang="0">
                <a:pos x="wd2" y="hd2"/>
              </a:cxn>
              <a:cxn ang="5400000">
                <a:pos x="wd2" y="hd2"/>
              </a:cxn>
              <a:cxn ang="10800000">
                <a:pos x="wd2" y="hd2"/>
              </a:cxn>
              <a:cxn ang="16200000">
                <a:pos x="wd2" y="hd2"/>
              </a:cxn>
            </a:cxnLst>
            <a:rect l="0" t="0" r="r" b="b"/>
            <a:pathLst>
              <a:path w="21600" h="21600" extrusionOk="0">
                <a:moveTo>
                  <a:pt x="15429" y="0"/>
                </a:moveTo>
                <a:lnTo>
                  <a:pt x="7714" y="0"/>
                </a:lnTo>
                <a:lnTo>
                  <a:pt x="7714" y="18514"/>
                </a:lnTo>
                <a:lnTo>
                  <a:pt x="21600" y="18514"/>
                </a:lnTo>
                <a:lnTo>
                  <a:pt x="21600" y="6171"/>
                </a:lnTo>
                <a:lnTo>
                  <a:pt x="15429" y="6171"/>
                </a:lnTo>
                <a:lnTo>
                  <a:pt x="15429" y="0"/>
                </a:lnTo>
                <a:close/>
                <a:moveTo>
                  <a:pt x="19286" y="16201"/>
                </a:moveTo>
                <a:lnTo>
                  <a:pt x="10029" y="16201"/>
                </a:lnTo>
                <a:lnTo>
                  <a:pt x="10029" y="15429"/>
                </a:lnTo>
                <a:lnTo>
                  <a:pt x="19286" y="15429"/>
                </a:lnTo>
                <a:lnTo>
                  <a:pt x="19286" y="16201"/>
                </a:lnTo>
                <a:close/>
                <a:moveTo>
                  <a:pt x="19286" y="13886"/>
                </a:moveTo>
                <a:lnTo>
                  <a:pt x="10029" y="13886"/>
                </a:lnTo>
                <a:lnTo>
                  <a:pt x="10029" y="13115"/>
                </a:lnTo>
                <a:lnTo>
                  <a:pt x="19286" y="13115"/>
                </a:lnTo>
                <a:lnTo>
                  <a:pt x="19286" y="13886"/>
                </a:lnTo>
                <a:close/>
                <a:moveTo>
                  <a:pt x="19286" y="11572"/>
                </a:moveTo>
                <a:lnTo>
                  <a:pt x="10029" y="11572"/>
                </a:lnTo>
                <a:lnTo>
                  <a:pt x="10029" y="10801"/>
                </a:lnTo>
                <a:lnTo>
                  <a:pt x="19286" y="10801"/>
                </a:lnTo>
                <a:lnTo>
                  <a:pt x="19286" y="11572"/>
                </a:lnTo>
                <a:close/>
                <a:moveTo>
                  <a:pt x="19286" y="9257"/>
                </a:moveTo>
                <a:lnTo>
                  <a:pt x="10029" y="9257"/>
                </a:lnTo>
                <a:lnTo>
                  <a:pt x="10029" y="8486"/>
                </a:lnTo>
                <a:lnTo>
                  <a:pt x="19286" y="8486"/>
                </a:lnTo>
                <a:lnTo>
                  <a:pt x="19286" y="9257"/>
                </a:lnTo>
                <a:close/>
                <a:moveTo>
                  <a:pt x="16200" y="0"/>
                </a:moveTo>
                <a:lnTo>
                  <a:pt x="16200" y="5400"/>
                </a:lnTo>
                <a:lnTo>
                  <a:pt x="21600" y="5400"/>
                </a:lnTo>
                <a:lnTo>
                  <a:pt x="16200" y="0"/>
                </a:lnTo>
                <a:close/>
                <a:moveTo>
                  <a:pt x="6943" y="16972"/>
                </a:moveTo>
                <a:lnTo>
                  <a:pt x="2314" y="16972"/>
                </a:lnTo>
                <a:lnTo>
                  <a:pt x="2314" y="16201"/>
                </a:lnTo>
                <a:lnTo>
                  <a:pt x="6943" y="16201"/>
                </a:lnTo>
                <a:lnTo>
                  <a:pt x="6943" y="14658"/>
                </a:lnTo>
                <a:lnTo>
                  <a:pt x="2314" y="14658"/>
                </a:lnTo>
                <a:lnTo>
                  <a:pt x="2314" y="13886"/>
                </a:lnTo>
                <a:lnTo>
                  <a:pt x="6943" y="13886"/>
                </a:lnTo>
                <a:lnTo>
                  <a:pt x="6943" y="12344"/>
                </a:lnTo>
                <a:lnTo>
                  <a:pt x="2314" y="12344"/>
                </a:lnTo>
                <a:lnTo>
                  <a:pt x="2314" y="11572"/>
                </a:lnTo>
                <a:lnTo>
                  <a:pt x="6943" y="11572"/>
                </a:lnTo>
                <a:lnTo>
                  <a:pt x="6943" y="10029"/>
                </a:lnTo>
                <a:lnTo>
                  <a:pt x="2314" y="10029"/>
                </a:lnTo>
                <a:lnTo>
                  <a:pt x="2314" y="9258"/>
                </a:lnTo>
                <a:lnTo>
                  <a:pt x="6943" y="9258"/>
                </a:lnTo>
                <a:lnTo>
                  <a:pt x="6943" y="3086"/>
                </a:lnTo>
                <a:lnTo>
                  <a:pt x="0" y="3086"/>
                </a:lnTo>
                <a:lnTo>
                  <a:pt x="0" y="21600"/>
                </a:lnTo>
                <a:lnTo>
                  <a:pt x="13886" y="21600"/>
                </a:lnTo>
                <a:lnTo>
                  <a:pt x="13886" y="19286"/>
                </a:lnTo>
                <a:lnTo>
                  <a:pt x="6943" y="19286"/>
                </a:lnTo>
                <a:lnTo>
                  <a:pt x="6943" y="16972"/>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Tree>
    <p:extLst>
      <p:ext uri="{BB962C8B-B14F-4D97-AF65-F5344CB8AC3E}">
        <p14:creationId xmlns:p14="http://schemas.microsoft.com/office/powerpoint/2010/main" val="2610632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1.4.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Phân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loại</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1.4.1. Phân loại</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2" name="Shape 171"/>
          <p:cNvSpPr/>
          <p:nvPr/>
        </p:nvSpPr>
        <p:spPr>
          <a:xfrm>
            <a:off x="5185949" y="2723654"/>
            <a:ext cx="1892300" cy="2537644"/>
          </a:xfrm>
          <a:prstGeom prst="rect">
            <a:avLst/>
          </a:prstGeom>
          <a:solidFill>
            <a:schemeClr val="accent5"/>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53" name="Shape 175"/>
          <p:cNvSpPr/>
          <p:nvPr/>
        </p:nvSpPr>
        <p:spPr>
          <a:xfrm>
            <a:off x="5628497" y="2200804"/>
            <a:ext cx="1007204" cy="10072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54" name="Shape 182"/>
          <p:cNvSpPr/>
          <p:nvPr/>
        </p:nvSpPr>
        <p:spPr>
          <a:xfrm>
            <a:off x="5489566" y="5070251"/>
            <a:ext cx="1285066" cy="419101"/>
          </a:xfrm>
          <a:prstGeom prst="rect">
            <a:avLst/>
          </a:prstGeom>
          <a:solidFill>
            <a:schemeClr val="accent4"/>
          </a:solidFill>
          <a:ln w="12700">
            <a:miter lim="400000"/>
          </a:ln>
        </p:spPr>
        <p:txBody>
          <a:bodyPr lIns="25400" tIns="25400" rIns="25400" bIns="25400" anchor="ctr"/>
          <a:lstStyle/>
          <a:p>
            <a:pPr lvl="0">
              <a:defRPr sz="3200"/>
            </a:pPr>
            <a:r>
              <a:rPr lang="en-US" sz="1500" dirty="0">
                <a:solidFill>
                  <a:schemeClr val="tx1">
                    <a:lumMod val="95000"/>
                  </a:schemeClr>
                </a:solidFill>
                <a:latin typeface="Times New Roman" panose="02020603050405020304" pitchFamily="18" charset="0"/>
                <a:cs typeface="Times New Roman" panose="02020603050405020304" pitchFamily="18" charset="0"/>
              </a:rPr>
              <a:t>Permissioned</a:t>
            </a:r>
            <a:endParaRPr sz="15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5" name="Shape 1093"/>
          <p:cNvSpPr/>
          <p:nvPr/>
        </p:nvSpPr>
        <p:spPr>
          <a:xfrm>
            <a:off x="5741302" y="2529197"/>
            <a:ext cx="350438" cy="350413"/>
          </a:xfrm>
          <a:custGeom>
            <a:avLst/>
            <a:gdLst/>
            <a:ahLst/>
            <a:cxnLst>
              <a:cxn ang="0">
                <a:pos x="wd2" y="hd2"/>
              </a:cxn>
              <a:cxn ang="5400000">
                <a:pos x="wd2" y="hd2"/>
              </a:cxn>
              <a:cxn ang="10800000">
                <a:pos x="wd2" y="hd2"/>
              </a:cxn>
              <a:cxn ang="16200000">
                <a:pos x="wd2" y="hd2"/>
              </a:cxn>
            </a:cxnLst>
            <a:rect l="0" t="0" r="r" b="b"/>
            <a:pathLst>
              <a:path w="21254" h="21254" extrusionOk="0">
                <a:moveTo>
                  <a:pt x="20217" y="4675"/>
                </a:moveTo>
                <a:lnTo>
                  <a:pt x="16579" y="1037"/>
                </a:lnTo>
                <a:cubicBezTo>
                  <a:pt x="15194" y="-346"/>
                  <a:pt x="12951" y="-346"/>
                  <a:pt x="11569" y="1037"/>
                </a:cubicBezTo>
                <a:lnTo>
                  <a:pt x="8633" y="3973"/>
                </a:lnTo>
                <a:cubicBezTo>
                  <a:pt x="7407" y="5196"/>
                  <a:pt x="7409" y="6969"/>
                  <a:pt x="8349" y="8349"/>
                </a:cubicBezTo>
                <a:lnTo>
                  <a:pt x="0" y="16681"/>
                </a:lnTo>
                <a:lnTo>
                  <a:pt x="0" y="21254"/>
                </a:lnTo>
                <a:lnTo>
                  <a:pt x="3795" y="21254"/>
                </a:lnTo>
                <a:lnTo>
                  <a:pt x="3795" y="18977"/>
                </a:lnTo>
                <a:lnTo>
                  <a:pt x="6072" y="18977"/>
                </a:lnTo>
                <a:lnTo>
                  <a:pt x="6072" y="16699"/>
                </a:lnTo>
                <a:lnTo>
                  <a:pt x="8349" y="16699"/>
                </a:lnTo>
                <a:lnTo>
                  <a:pt x="8349" y="14422"/>
                </a:lnTo>
                <a:lnTo>
                  <a:pt x="11386" y="14422"/>
                </a:lnTo>
                <a:lnTo>
                  <a:pt x="12904" y="12904"/>
                </a:lnTo>
                <a:cubicBezTo>
                  <a:pt x="14282" y="13832"/>
                  <a:pt x="16061" y="13840"/>
                  <a:pt x="17280" y="12622"/>
                </a:cubicBezTo>
                <a:lnTo>
                  <a:pt x="20217" y="9685"/>
                </a:lnTo>
                <a:cubicBezTo>
                  <a:pt x="21600" y="8302"/>
                  <a:pt x="21600" y="6059"/>
                  <a:pt x="20217" y="4675"/>
                </a:cubicBezTo>
                <a:moveTo>
                  <a:pt x="18899" y="7455"/>
                </a:moveTo>
                <a:cubicBezTo>
                  <a:pt x="18748" y="7606"/>
                  <a:pt x="18550" y="7681"/>
                  <a:pt x="18351" y="7681"/>
                </a:cubicBezTo>
                <a:cubicBezTo>
                  <a:pt x="18154" y="7681"/>
                  <a:pt x="17957" y="7606"/>
                  <a:pt x="17807" y="7455"/>
                </a:cubicBezTo>
                <a:lnTo>
                  <a:pt x="13799" y="3447"/>
                </a:lnTo>
                <a:cubicBezTo>
                  <a:pt x="13498" y="3146"/>
                  <a:pt x="13498" y="2658"/>
                  <a:pt x="13799" y="2356"/>
                </a:cubicBezTo>
                <a:cubicBezTo>
                  <a:pt x="14099" y="2056"/>
                  <a:pt x="14587" y="2056"/>
                  <a:pt x="14890" y="2356"/>
                </a:cubicBezTo>
                <a:lnTo>
                  <a:pt x="18899" y="6364"/>
                </a:lnTo>
                <a:cubicBezTo>
                  <a:pt x="19199" y="6666"/>
                  <a:pt x="19199" y="7154"/>
                  <a:pt x="18899" y="7455"/>
                </a:cubicBezTo>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56" name="Shape 189"/>
          <p:cNvSpPr/>
          <p:nvPr/>
        </p:nvSpPr>
        <p:spPr>
          <a:xfrm>
            <a:off x="6170535" y="2529197"/>
            <a:ext cx="350409" cy="350409"/>
          </a:xfrm>
          <a:custGeom>
            <a:avLst/>
            <a:gdLst/>
            <a:ahLst/>
            <a:cxnLst>
              <a:cxn ang="0">
                <a:pos x="wd2" y="hd2"/>
              </a:cxn>
              <a:cxn ang="5400000">
                <a:pos x="wd2" y="hd2"/>
              </a:cxn>
              <a:cxn ang="10800000">
                <a:pos x="wd2" y="hd2"/>
              </a:cxn>
              <a:cxn ang="16200000">
                <a:pos x="wd2" y="hd2"/>
              </a:cxn>
            </a:cxnLst>
            <a:rect l="0" t="0" r="r" b="b"/>
            <a:pathLst>
              <a:path w="21600" h="21600" extrusionOk="0">
                <a:moveTo>
                  <a:pt x="16971" y="8486"/>
                </a:moveTo>
                <a:lnTo>
                  <a:pt x="16971" y="6215"/>
                </a:lnTo>
                <a:cubicBezTo>
                  <a:pt x="16971" y="2783"/>
                  <a:pt x="14244" y="0"/>
                  <a:pt x="10802" y="0"/>
                </a:cubicBezTo>
                <a:cubicBezTo>
                  <a:pt x="7359" y="0"/>
                  <a:pt x="4629" y="2783"/>
                  <a:pt x="4629" y="6215"/>
                </a:cubicBezTo>
                <a:lnTo>
                  <a:pt x="4629" y="8486"/>
                </a:lnTo>
                <a:lnTo>
                  <a:pt x="0" y="8486"/>
                </a:lnTo>
                <a:lnTo>
                  <a:pt x="0" y="21600"/>
                </a:lnTo>
                <a:lnTo>
                  <a:pt x="21600" y="21600"/>
                </a:lnTo>
                <a:lnTo>
                  <a:pt x="21600" y="8486"/>
                </a:lnTo>
                <a:lnTo>
                  <a:pt x="16971" y="8486"/>
                </a:lnTo>
                <a:close/>
                <a:moveTo>
                  <a:pt x="12436" y="19286"/>
                </a:moveTo>
                <a:lnTo>
                  <a:pt x="8650" y="19286"/>
                </a:lnTo>
                <a:lnTo>
                  <a:pt x="9450" y="15527"/>
                </a:lnTo>
                <a:cubicBezTo>
                  <a:pt x="8800" y="15149"/>
                  <a:pt x="8358" y="14359"/>
                  <a:pt x="8358" y="13556"/>
                </a:cubicBezTo>
                <a:cubicBezTo>
                  <a:pt x="8358" y="12351"/>
                  <a:pt x="9337" y="11330"/>
                  <a:pt x="10544" y="11330"/>
                </a:cubicBezTo>
                <a:cubicBezTo>
                  <a:pt x="11750" y="11330"/>
                  <a:pt x="12730" y="12280"/>
                  <a:pt x="12730" y="13485"/>
                </a:cubicBezTo>
                <a:cubicBezTo>
                  <a:pt x="12730" y="14288"/>
                  <a:pt x="12289" y="15160"/>
                  <a:pt x="11638" y="15539"/>
                </a:cubicBezTo>
                <a:lnTo>
                  <a:pt x="12436" y="19286"/>
                </a:lnTo>
                <a:close/>
                <a:moveTo>
                  <a:pt x="14657" y="8486"/>
                </a:moveTo>
                <a:lnTo>
                  <a:pt x="6943" y="8486"/>
                </a:lnTo>
                <a:lnTo>
                  <a:pt x="6943" y="6215"/>
                </a:lnTo>
                <a:cubicBezTo>
                  <a:pt x="6943" y="4108"/>
                  <a:pt x="8688" y="2394"/>
                  <a:pt x="10802" y="2394"/>
                </a:cubicBezTo>
                <a:cubicBezTo>
                  <a:pt x="12914" y="2394"/>
                  <a:pt x="14657" y="4108"/>
                  <a:pt x="14657" y="6215"/>
                </a:cubicBezTo>
                <a:lnTo>
                  <a:pt x="14657" y="8486"/>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57" name="Shape 2653"/>
          <p:cNvSpPr/>
          <p:nvPr/>
        </p:nvSpPr>
        <p:spPr>
          <a:xfrm>
            <a:off x="5446777" y="3412976"/>
            <a:ext cx="1460271" cy="1460269"/>
          </a:xfrm>
          <a:custGeom>
            <a:avLst/>
            <a:gdLst/>
            <a:ahLst/>
            <a:cxnLst>
              <a:cxn ang="0">
                <a:pos x="wd2" y="hd2"/>
              </a:cxn>
              <a:cxn ang="5400000">
                <a:pos x="wd2" y="hd2"/>
              </a:cxn>
              <a:cxn ang="10800000">
                <a:pos x="wd2" y="hd2"/>
              </a:cxn>
              <a:cxn ang="16200000">
                <a:pos x="wd2" y="hd2"/>
              </a:cxn>
            </a:cxnLst>
            <a:rect l="0" t="0" r="r" b="b"/>
            <a:pathLst>
              <a:path w="21600" h="21600" extrusionOk="0">
                <a:moveTo>
                  <a:pt x="15429" y="0"/>
                </a:moveTo>
                <a:lnTo>
                  <a:pt x="7714" y="0"/>
                </a:lnTo>
                <a:lnTo>
                  <a:pt x="7714" y="18514"/>
                </a:lnTo>
                <a:lnTo>
                  <a:pt x="21600" y="18514"/>
                </a:lnTo>
                <a:lnTo>
                  <a:pt x="21600" y="6171"/>
                </a:lnTo>
                <a:lnTo>
                  <a:pt x="15429" y="6171"/>
                </a:lnTo>
                <a:lnTo>
                  <a:pt x="15429" y="0"/>
                </a:lnTo>
                <a:close/>
                <a:moveTo>
                  <a:pt x="19286" y="16201"/>
                </a:moveTo>
                <a:lnTo>
                  <a:pt x="10029" y="16201"/>
                </a:lnTo>
                <a:lnTo>
                  <a:pt x="10029" y="15429"/>
                </a:lnTo>
                <a:lnTo>
                  <a:pt x="19286" y="15429"/>
                </a:lnTo>
                <a:lnTo>
                  <a:pt x="19286" y="16201"/>
                </a:lnTo>
                <a:close/>
                <a:moveTo>
                  <a:pt x="19286" y="13886"/>
                </a:moveTo>
                <a:lnTo>
                  <a:pt x="10029" y="13886"/>
                </a:lnTo>
                <a:lnTo>
                  <a:pt x="10029" y="13115"/>
                </a:lnTo>
                <a:lnTo>
                  <a:pt x="19286" y="13115"/>
                </a:lnTo>
                <a:lnTo>
                  <a:pt x="19286" y="13886"/>
                </a:lnTo>
                <a:close/>
                <a:moveTo>
                  <a:pt x="19286" y="11572"/>
                </a:moveTo>
                <a:lnTo>
                  <a:pt x="10029" y="11572"/>
                </a:lnTo>
                <a:lnTo>
                  <a:pt x="10029" y="10801"/>
                </a:lnTo>
                <a:lnTo>
                  <a:pt x="19286" y="10801"/>
                </a:lnTo>
                <a:lnTo>
                  <a:pt x="19286" y="11572"/>
                </a:lnTo>
                <a:close/>
                <a:moveTo>
                  <a:pt x="19286" y="9257"/>
                </a:moveTo>
                <a:lnTo>
                  <a:pt x="10029" y="9257"/>
                </a:lnTo>
                <a:lnTo>
                  <a:pt x="10029" y="8486"/>
                </a:lnTo>
                <a:lnTo>
                  <a:pt x="19286" y="8486"/>
                </a:lnTo>
                <a:lnTo>
                  <a:pt x="19286" y="9257"/>
                </a:lnTo>
                <a:close/>
                <a:moveTo>
                  <a:pt x="16200" y="0"/>
                </a:moveTo>
                <a:lnTo>
                  <a:pt x="16200" y="5400"/>
                </a:lnTo>
                <a:lnTo>
                  <a:pt x="21600" y="5400"/>
                </a:lnTo>
                <a:lnTo>
                  <a:pt x="16200" y="0"/>
                </a:lnTo>
                <a:close/>
                <a:moveTo>
                  <a:pt x="6943" y="16972"/>
                </a:moveTo>
                <a:lnTo>
                  <a:pt x="2314" y="16972"/>
                </a:lnTo>
                <a:lnTo>
                  <a:pt x="2314" y="16201"/>
                </a:lnTo>
                <a:lnTo>
                  <a:pt x="6943" y="16201"/>
                </a:lnTo>
                <a:lnTo>
                  <a:pt x="6943" y="14658"/>
                </a:lnTo>
                <a:lnTo>
                  <a:pt x="2314" y="14658"/>
                </a:lnTo>
                <a:lnTo>
                  <a:pt x="2314" y="13886"/>
                </a:lnTo>
                <a:lnTo>
                  <a:pt x="6943" y="13886"/>
                </a:lnTo>
                <a:lnTo>
                  <a:pt x="6943" y="12344"/>
                </a:lnTo>
                <a:lnTo>
                  <a:pt x="2314" y="12344"/>
                </a:lnTo>
                <a:lnTo>
                  <a:pt x="2314" y="11572"/>
                </a:lnTo>
                <a:lnTo>
                  <a:pt x="6943" y="11572"/>
                </a:lnTo>
                <a:lnTo>
                  <a:pt x="6943" y="10029"/>
                </a:lnTo>
                <a:lnTo>
                  <a:pt x="2314" y="10029"/>
                </a:lnTo>
                <a:lnTo>
                  <a:pt x="2314" y="9258"/>
                </a:lnTo>
                <a:lnTo>
                  <a:pt x="6943" y="9258"/>
                </a:lnTo>
                <a:lnTo>
                  <a:pt x="6943" y="3086"/>
                </a:lnTo>
                <a:lnTo>
                  <a:pt x="0" y="3086"/>
                </a:lnTo>
                <a:lnTo>
                  <a:pt x="0" y="21600"/>
                </a:lnTo>
                <a:lnTo>
                  <a:pt x="13886" y="21600"/>
                </a:lnTo>
                <a:lnTo>
                  <a:pt x="13886" y="19286"/>
                </a:lnTo>
                <a:lnTo>
                  <a:pt x="6943" y="19286"/>
                </a:lnTo>
                <a:lnTo>
                  <a:pt x="6943" y="16972"/>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25" name="Shape 171"/>
          <p:cNvSpPr/>
          <p:nvPr/>
        </p:nvSpPr>
        <p:spPr>
          <a:xfrm>
            <a:off x="7208250" y="1704870"/>
            <a:ext cx="2392007" cy="499749"/>
          </a:xfrm>
          <a:prstGeom prst="rect">
            <a:avLst/>
          </a:prstGeom>
          <a:solidFill>
            <a:srgbClr val="00B050"/>
          </a:solidFill>
          <a:ln w="12700">
            <a:miter lim="400000"/>
          </a:ln>
        </p:spPr>
        <p:txBody>
          <a:bodyPr lIns="25400" tIns="25400" rIns="25400" bIns="25400" anchor="ctr"/>
          <a:lstStyle/>
          <a:p>
            <a:pPr lvl="0">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Ưu</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điểm</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26" name="Shape 171"/>
          <p:cNvSpPr/>
          <p:nvPr/>
        </p:nvSpPr>
        <p:spPr>
          <a:xfrm>
            <a:off x="793391" y="1709643"/>
            <a:ext cx="2392007" cy="499749"/>
          </a:xfrm>
          <a:prstGeom prst="rect">
            <a:avLst/>
          </a:prstGeom>
          <a:solidFill>
            <a:schemeClr val="accent4">
              <a:lumMod val="75000"/>
            </a:schemeClr>
          </a:solidFill>
          <a:ln w="12700">
            <a:miter lim="400000"/>
          </a:ln>
        </p:spPr>
        <p:txBody>
          <a:bodyPr lIns="25400" tIns="25400" rIns="25400" bIns="25400" anchor="ctr"/>
          <a:lstStyle/>
          <a:p>
            <a:pPr lvl="0">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Một</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số</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nền</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tảng</a:t>
            </a:r>
            <a:r>
              <a:rPr lang="en-US" sz="1600" dirty="0">
                <a:solidFill>
                  <a:schemeClr val="tx1">
                    <a:lumMod val="95000"/>
                  </a:schemeClr>
                </a:solidFill>
                <a:latin typeface="Times New Roman" panose="02020603050405020304" pitchFamily="18" charset="0"/>
                <a:cs typeface="Times New Roman" panose="02020603050405020304" pitchFamily="18" charset="0"/>
              </a:rPr>
              <a:t> sử dụng</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27" name="Rectangle 26"/>
          <p:cNvSpPr/>
          <p:nvPr/>
        </p:nvSpPr>
        <p:spPr>
          <a:xfrm>
            <a:off x="1112855" y="2385100"/>
            <a:ext cx="3630546" cy="969496"/>
          </a:xfrm>
          <a:prstGeom prst="rect">
            <a:avLst/>
          </a:prstGeom>
        </p:spPr>
        <p:txBody>
          <a:bodyPr wrap="square">
            <a:spAutoFit/>
          </a:bodyPr>
          <a:lstStyle/>
          <a:p>
            <a:pPr algn="l"/>
            <a:r>
              <a:rPr lang="en-US" sz="1900" dirty="0">
                <a:solidFill>
                  <a:schemeClr val="tx1">
                    <a:lumMod val="95000"/>
                  </a:schemeClr>
                </a:solidFill>
                <a:latin typeface="Times New Roman" panose="02020603050405020304" pitchFamily="18" charset="0"/>
                <a:cs typeface="Times New Roman" panose="02020603050405020304" pitchFamily="18" charset="0"/>
              </a:rPr>
              <a:t>R3 (Banks), EWF (Energy), B3i (Insurance), </a:t>
            </a:r>
            <a:r>
              <a:rPr lang="en-US" sz="1900" dirty="0" err="1">
                <a:solidFill>
                  <a:schemeClr val="tx1">
                    <a:lumMod val="95000"/>
                  </a:schemeClr>
                </a:solidFill>
                <a:latin typeface="Times New Roman" panose="02020603050405020304" pitchFamily="18" charset="0"/>
                <a:cs typeface="Times New Roman" panose="02020603050405020304" pitchFamily="18" charset="0"/>
              </a:rPr>
              <a:t>Corda</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Hypereledger</a:t>
            </a:r>
            <a:r>
              <a:rPr lang="en-US" sz="1900" dirty="0">
                <a:solidFill>
                  <a:schemeClr val="tx1">
                    <a:lumMod val="95000"/>
                  </a:schemeClr>
                </a:solidFill>
                <a:latin typeface="Times New Roman" panose="02020603050405020304" pitchFamily="18" charset="0"/>
                <a:cs typeface="Times New Roman" panose="02020603050405020304" pitchFamily="18" charset="0"/>
              </a:rPr>
              <a:t>…</a:t>
            </a:r>
          </a:p>
        </p:txBody>
      </p:sp>
      <p:sp>
        <p:nvSpPr>
          <p:cNvPr id="28" name="Rectangle 27"/>
          <p:cNvSpPr/>
          <p:nvPr/>
        </p:nvSpPr>
        <p:spPr>
          <a:xfrm>
            <a:off x="7468540" y="2385100"/>
            <a:ext cx="5345634" cy="384721"/>
          </a:xfrm>
          <a:prstGeom prst="rect">
            <a:avLst/>
          </a:prstGeom>
        </p:spPr>
        <p:txBody>
          <a:bodyPr wrap="square">
            <a:spAutoFit/>
          </a:bodyPr>
          <a:lstStyle/>
          <a:p>
            <a:pPr algn="l"/>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Giảm</a:t>
            </a:r>
            <a:r>
              <a:rPr lang="en-US" sz="1900" dirty="0">
                <a:solidFill>
                  <a:schemeClr val="tx1">
                    <a:lumMod val="95000"/>
                  </a:schemeClr>
                </a:solidFill>
                <a:latin typeface="Times New Roman" panose="02020603050405020304" pitchFamily="18" charset="0"/>
                <a:cs typeface="Times New Roman" panose="02020603050405020304" pitchFamily="18" charset="0"/>
              </a:rPr>
              <a:t> chi </a:t>
            </a:r>
            <a:r>
              <a:rPr lang="en-US" sz="1900" dirty="0" err="1">
                <a:solidFill>
                  <a:schemeClr val="tx1">
                    <a:lumMod val="95000"/>
                  </a:schemeClr>
                </a:solidFill>
                <a:latin typeface="Times New Roman" panose="02020603050405020304" pitchFamily="18" charset="0"/>
                <a:cs typeface="Times New Roman" panose="02020603050405020304" pitchFamily="18" charset="0"/>
              </a:rPr>
              <a:t>phí</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giao</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dịch</a:t>
            </a:r>
            <a:r>
              <a:rPr lang="en-US" sz="1900" dirty="0">
                <a:solidFill>
                  <a:schemeClr val="tx1">
                    <a:lumMod val="95000"/>
                  </a:schemeClr>
                </a:solidFill>
                <a:latin typeface="Times New Roman" panose="02020603050405020304" pitchFamily="18" charset="0"/>
                <a:cs typeface="Times New Roman" panose="02020603050405020304" pitchFamily="18" charset="0"/>
              </a:rPr>
              <a:t>, dự </a:t>
            </a:r>
            <a:r>
              <a:rPr lang="en-US" sz="1900" dirty="0" err="1">
                <a:solidFill>
                  <a:schemeClr val="tx1">
                    <a:lumMod val="95000"/>
                  </a:schemeClr>
                </a:solidFill>
                <a:latin typeface="Times New Roman" panose="02020603050405020304" pitchFamily="18" charset="0"/>
                <a:cs typeface="Times New Roman" panose="02020603050405020304" pitchFamily="18" charset="0"/>
              </a:rPr>
              <a:t>phòng</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dữ</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liệu</a:t>
            </a:r>
            <a:r>
              <a:rPr lang="en-US" sz="1900" dirty="0">
                <a:solidFill>
                  <a:schemeClr val="tx1">
                    <a:lumMod val="95000"/>
                  </a:schemeClr>
                </a:solidFill>
                <a:latin typeface="Times New Roman" panose="02020603050405020304" pitchFamily="18" charset="0"/>
                <a:cs typeface="Times New Roman" panose="02020603050405020304" pitchFamily="18" charset="0"/>
              </a:rPr>
              <a:t>.</a:t>
            </a:r>
          </a:p>
        </p:txBody>
      </p:sp>
      <p:sp>
        <p:nvSpPr>
          <p:cNvPr id="29" name="Rectangle 28"/>
          <p:cNvSpPr/>
          <p:nvPr/>
        </p:nvSpPr>
        <p:spPr>
          <a:xfrm>
            <a:off x="7468540" y="2918535"/>
            <a:ext cx="5345634" cy="384721"/>
          </a:xfrm>
          <a:prstGeom prst="rect">
            <a:avLst/>
          </a:prstGeom>
        </p:spPr>
        <p:txBody>
          <a:bodyPr wrap="square">
            <a:spAutoFit/>
          </a:bodyPr>
          <a:lstStyle/>
          <a:p>
            <a:pPr algn="l"/>
            <a:r>
              <a:rPr lang="en-US" sz="1900" dirty="0">
                <a:solidFill>
                  <a:schemeClr val="tx1">
                    <a:lumMod val="95000"/>
                  </a:schemeClr>
                </a:solidFill>
                <a:latin typeface="Times New Roman" panose="02020603050405020304" pitchFamily="18" charset="0"/>
                <a:cs typeface="Times New Roman" panose="02020603050405020304" pitchFamily="18" charset="0"/>
              </a:rPr>
              <a:t>- Đ</a:t>
            </a:r>
            <a:r>
              <a:rPr lang="vi-VN" sz="1900" dirty="0">
                <a:solidFill>
                  <a:schemeClr val="tx1">
                    <a:lumMod val="95000"/>
                  </a:schemeClr>
                </a:solidFill>
                <a:latin typeface="Times New Roman" panose="02020603050405020304" pitchFamily="18" charset="0"/>
                <a:cs typeface="Times New Roman" panose="02020603050405020304" pitchFamily="18" charset="0"/>
              </a:rPr>
              <a:t>ơn giản hóa việc xử lý tài liệu</a:t>
            </a:r>
            <a:r>
              <a:rPr lang="en-US" sz="1900" dirty="0">
                <a:solidFill>
                  <a:schemeClr val="tx1">
                    <a:lumMod val="95000"/>
                  </a:schemeClr>
                </a:solidFill>
                <a:latin typeface="Times New Roman" panose="02020603050405020304" pitchFamily="18" charset="0"/>
                <a:cs typeface="Times New Roman" panose="02020603050405020304" pitchFamily="18" charset="0"/>
              </a:rPr>
              <a:t>.</a:t>
            </a:r>
          </a:p>
        </p:txBody>
      </p:sp>
      <p:sp>
        <p:nvSpPr>
          <p:cNvPr id="30" name="Rectangle 29"/>
          <p:cNvSpPr/>
          <p:nvPr/>
        </p:nvSpPr>
        <p:spPr>
          <a:xfrm>
            <a:off x="7468540" y="3451970"/>
            <a:ext cx="5345634" cy="384721"/>
          </a:xfrm>
          <a:prstGeom prst="rect">
            <a:avLst/>
          </a:prstGeom>
        </p:spPr>
        <p:txBody>
          <a:bodyPr wrap="square">
            <a:spAutoFit/>
          </a:bodyPr>
          <a:lstStyle/>
          <a:p>
            <a:pPr algn="l"/>
            <a:r>
              <a:rPr lang="en-US" sz="1900" dirty="0">
                <a:solidFill>
                  <a:schemeClr val="tx1">
                    <a:lumMod val="95000"/>
                  </a:schemeClr>
                </a:solidFill>
                <a:latin typeface="Times New Roman" panose="02020603050405020304" pitchFamily="18" charset="0"/>
                <a:cs typeface="Times New Roman" panose="02020603050405020304" pitchFamily="18" charset="0"/>
              </a:rPr>
              <a:t>- T</a:t>
            </a:r>
            <a:r>
              <a:rPr lang="vi-VN" sz="1900" dirty="0">
                <a:solidFill>
                  <a:schemeClr val="tx1">
                    <a:lumMod val="95000"/>
                  </a:schemeClr>
                </a:solidFill>
                <a:latin typeface="Times New Roman" panose="02020603050405020304" pitchFamily="18" charset="0"/>
                <a:cs typeface="Times New Roman" panose="02020603050405020304" pitchFamily="18" charset="0"/>
              </a:rPr>
              <a:t>hoát khỏi các cơ chế tuân thủ bán thủ công</a:t>
            </a:r>
            <a:r>
              <a:rPr lang="en-US" sz="1900" dirty="0">
                <a:solidFill>
                  <a:schemeClr val="tx1">
                    <a:lumMod val="95000"/>
                  </a:schemeClr>
                </a:solidFill>
                <a:latin typeface="Times New Roman" panose="02020603050405020304" pitchFamily="18" charset="0"/>
                <a:cs typeface="Times New Roman" panose="02020603050405020304" pitchFamily="18" charset="0"/>
              </a:rPr>
              <a:t>.</a:t>
            </a:r>
          </a:p>
        </p:txBody>
      </p:sp>
      <p:sp>
        <p:nvSpPr>
          <p:cNvPr id="31" name="Rectangle 30"/>
          <p:cNvSpPr/>
          <p:nvPr/>
        </p:nvSpPr>
        <p:spPr>
          <a:xfrm>
            <a:off x="7468540" y="3985405"/>
            <a:ext cx="5432719" cy="384721"/>
          </a:xfrm>
          <a:prstGeom prst="rect">
            <a:avLst/>
          </a:prstGeom>
        </p:spPr>
        <p:txBody>
          <a:bodyPr wrap="square">
            <a:spAutoFit/>
          </a:bodyPr>
          <a:lstStyle/>
          <a:p>
            <a:pPr algn="l"/>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Vừa</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cung</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cấp</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tính</a:t>
            </a:r>
            <a:r>
              <a:rPr lang="en-US" sz="1900" dirty="0">
                <a:solidFill>
                  <a:schemeClr val="tx1">
                    <a:lumMod val="95000"/>
                  </a:schemeClr>
                </a:solidFill>
                <a:latin typeface="Times New Roman" panose="02020603050405020304" pitchFamily="18" charset="0"/>
                <a:cs typeface="Times New Roman" panose="02020603050405020304" pitchFamily="18" charset="0"/>
              </a:rPr>
              <a:t> minh </a:t>
            </a:r>
            <a:r>
              <a:rPr lang="en-US" sz="1900" dirty="0" err="1">
                <a:solidFill>
                  <a:schemeClr val="tx1">
                    <a:lumMod val="95000"/>
                  </a:schemeClr>
                </a:solidFill>
                <a:latin typeface="Times New Roman" panose="02020603050405020304" pitchFamily="18" charset="0"/>
                <a:cs typeface="Times New Roman" panose="02020603050405020304" pitchFamily="18" charset="0"/>
              </a:rPr>
              <a:t>bạch</a:t>
            </a:r>
            <a:endParaRPr lang="en-US" sz="19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2" name="Rectangle 31"/>
          <p:cNvSpPr/>
          <p:nvPr/>
        </p:nvSpPr>
        <p:spPr>
          <a:xfrm>
            <a:off x="7468540" y="4518840"/>
            <a:ext cx="5432719" cy="384721"/>
          </a:xfrm>
          <a:prstGeom prst="rect">
            <a:avLst/>
          </a:prstGeom>
        </p:spPr>
        <p:txBody>
          <a:bodyPr wrap="square">
            <a:spAutoFit/>
          </a:bodyPr>
          <a:lstStyle/>
          <a:p>
            <a:pPr algn="l"/>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Vừa</a:t>
            </a:r>
            <a:r>
              <a:rPr lang="en-US" sz="1900" dirty="0">
                <a:solidFill>
                  <a:schemeClr val="tx1">
                    <a:lumMod val="95000"/>
                  </a:schemeClr>
                </a:solidFill>
                <a:latin typeface="Times New Roman" panose="02020603050405020304" pitchFamily="18" charset="0"/>
                <a:cs typeface="Times New Roman" panose="02020603050405020304" pitchFamily="18" charset="0"/>
              </a:rPr>
              <a:t> đ</a:t>
            </a:r>
            <a:r>
              <a:rPr lang="vi-VN" sz="1900" dirty="0">
                <a:solidFill>
                  <a:schemeClr val="tx1">
                    <a:lumMod val="95000"/>
                  </a:schemeClr>
                </a:solidFill>
                <a:latin typeface="Times New Roman" panose="02020603050405020304" pitchFamily="18" charset="0"/>
                <a:cs typeface="Times New Roman" panose="02020603050405020304" pitchFamily="18" charset="0"/>
              </a:rPr>
              <a:t>ảm bảo tính riêng tư bảo mật</a:t>
            </a:r>
            <a:endParaRPr lang="en-US" sz="19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049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p:nvPr/>
        </p:nvSpPr>
        <p:spPr>
          <a:xfrm>
            <a:off x="1770163" y="2439848"/>
            <a:ext cx="1194238" cy="5129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0000">
                <a:solidFill>
                  <a:srgbClr val="53585F"/>
                </a:solidFill>
                <a:latin typeface="Roboto Medium"/>
                <a:ea typeface="Roboto Medium"/>
                <a:cs typeface="Roboto Medium"/>
                <a:sym typeface="Roboto Medium"/>
              </a:defRPr>
            </a:lvl1pPr>
          </a:lstStyle>
          <a:p>
            <a:pPr lvl="0">
              <a:defRPr sz="1800">
                <a:solidFill>
                  <a:srgbClr val="000000"/>
                </a:solidFill>
              </a:defRPr>
            </a:pPr>
            <a:r>
              <a:rPr lang="en-US" sz="3000" b="1" i="1" u="sng" dirty="0" err="1" smtClean="0">
                <a:solidFill>
                  <a:schemeClr val="tx1">
                    <a:lumMod val="95000"/>
                    <a:lumOff val="5000"/>
                  </a:schemeClr>
                </a:solidFill>
                <a:latin typeface="Times New Roman" panose="02020603050405020304" pitchFamily="18" charset="0"/>
                <a:cs typeface="Times New Roman" panose="02020603050405020304" pitchFamily="18" charset="0"/>
              </a:rPr>
              <a:t>Phần</a:t>
            </a:r>
            <a:r>
              <a:rPr lang="en-US" sz="3000" b="1" i="1" u="sng" dirty="0" smtClean="0">
                <a:solidFill>
                  <a:schemeClr val="tx1">
                    <a:lumMod val="95000"/>
                    <a:lumOff val="5000"/>
                  </a:schemeClr>
                </a:solidFill>
                <a:latin typeface="Times New Roman" panose="02020603050405020304" pitchFamily="18" charset="0"/>
                <a:cs typeface="Times New Roman" panose="02020603050405020304" pitchFamily="18" charset="0"/>
              </a:rPr>
              <a:t> 1</a:t>
            </a:r>
            <a:endParaRPr sz="3000" b="1" i="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5" name="Shape 55"/>
          <p:cNvSpPr/>
          <p:nvPr/>
        </p:nvSpPr>
        <p:spPr>
          <a:xfrm>
            <a:off x="667139" y="1322570"/>
            <a:ext cx="51361" cy="5129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A6AAA9"/>
                </a:solidFill>
                <a:latin typeface="Roboto Medium"/>
                <a:ea typeface="Roboto Medium"/>
                <a:cs typeface="Roboto Medium"/>
                <a:sym typeface="Roboto Medium"/>
              </a:defRPr>
            </a:lvl1pPr>
          </a:lstStyle>
          <a:p>
            <a:pPr lvl="0">
              <a:defRPr sz="1800">
                <a:solidFill>
                  <a:srgbClr val="000000"/>
                </a:solidFill>
              </a:defRPr>
            </a:pPr>
            <a:endParaRPr sz="3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7" name="Shape 57"/>
          <p:cNvSpPr/>
          <p:nvPr/>
        </p:nvSpPr>
        <p:spPr>
          <a:xfrm>
            <a:off x="5046935" y="217403"/>
            <a:ext cx="204425" cy="2044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25400" tIns="25400" rIns="25400" bIns="25400" anchor="ctr"/>
          <a:lstStyle/>
          <a:p>
            <a:pPr lvl="0">
              <a:defRPr sz="3200"/>
            </a:pPr>
            <a:endParaRPr sz="1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8" name="Shape 58"/>
          <p:cNvSpPr/>
          <p:nvPr/>
        </p:nvSpPr>
        <p:spPr>
          <a:xfrm>
            <a:off x="5149148" y="495073"/>
            <a:ext cx="1" cy="531795"/>
          </a:xfrm>
          <a:prstGeom prst="line">
            <a:avLst/>
          </a:prstGeom>
          <a:ln w="38100">
            <a:solidFill>
              <a:srgbClr val="53585F"/>
            </a:solidFill>
            <a:miter lim="400000"/>
          </a:ln>
        </p:spPr>
        <p:txBody>
          <a:bodyPr lIns="0" tIns="0" rIns="0" bIns="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9" name="Shape 59"/>
          <p:cNvSpPr/>
          <p:nvPr/>
        </p:nvSpPr>
        <p:spPr>
          <a:xfrm>
            <a:off x="5046935" y="1100113"/>
            <a:ext cx="204425" cy="2044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5400" tIns="25400" rIns="25400" bIns="2540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0" name="Shape 60"/>
          <p:cNvSpPr/>
          <p:nvPr/>
        </p:nvSpPr>
        <p:spPr>
          <a:xfrm>
            <a:off x="5149148" y="1377783"/>
            <a:ext cx="1" cy="531795"/>
          </a:xfrm>
          <a:prstGeom prst="line">
            <a:avLst/>
          </a:prstGeom>
          <a:ln w="38100">
            <a:solidFill>
              <a:srgbClr val="53585F"/>
            </a:solidFill>
            <a:miter lim="400000"/>
          </a:ln>
        </p:spPr>
        <p:txBody>
          <a:bodyPr lIns="0" tIns="0" rIns="0" bIns="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1" name="Shape 61"/>
          <p:cNvSpPr/>
          <p:nvPr/>
        </p:nvSpPr>
        <p:spPr>
          <a:xfrm>
            <a:off x="5046935" y="1982823"/>
            <a:ext cx="204425" cy="2044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25400" tIns="25400" rIns="25400" bIns="2540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2" name="Shape 62"/>
          <p:cNvSpPr/>
          <p:nvPr/>
        </p:nvSpPr>
        <p:spPr>
          <a:xfrm>
            <a:off x="5149147" y="2260492"/>
            <a:ext cx="1" cy="531795"/>
          </a:xfrm>
          <a:prstGeom prst="line">
            <a:avLst/>
          </a:prstGeom>
          <a:ln w="38100">
            <a:solidFill>
              <a:srgbClr val="53585F"/>
            </a:solidFill>
            <a:miter lim="400000"/>
          </a:ln>
        </p:spPr>
        <p:txBody>
          <a:bodyPr lIns="0" tIns="0" rIns="0" bIns="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3" name="Shape 63"/>
          <p:cNvSpPr/>
          <p:nvPr/>
        </p:nvSpPr>
        <p:spPr>
          <a:xfrm>
            <a:off x="5046935" y="2865532"/>
            <a:ext cx="204425" cy="2044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miter lim="400000"/>
          </a:ln>
        </p:spPr>
        <p:txBody>
          <a:bodyPr lIns="25400" tIns="25400" rIns="25400" bIns="2540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4" name="Shape 64"/>
          <p:cNvSpPr/>
          <p:nvPr/>
        </p:nvSpPr>
        <p:spPr>
          <a:xfrm>
            <a:off x="5149147" y="3143202"/>
            <a:ext cx="1" cy="531795"/>
          </a:xfrm>
          <a:prstGeom prst="line">
            <a:avLst/>
          </a:prstGeom>
          <a:ln w="38100">
            <a:solidFill>
              <a:srgbClr val="53585F"/>
            </a:solidFill>
            <a:miter lim="400000"/>
          </a:ln>
        </p:spPr>
        <p:txBody>
          <a:bodyPr lIns="0" tIns="0" rIns="0" bIns="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5" name="Shape 65"/>
          <p:cNvSpPr/>
          <p:nvPr/>
        </p:nvSpPr>
        <p:spPr>
          <a:xfrm>
            <a:off x="5046935" y="3748242"/>
            <a:ext cx="204425" cy="2044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a:miter lim="400000"/>
          </a:ln>
        </p:spPr>
        <p:txBody>
          <a:bodyPr lIns="25400" tIns="25400" rIns="25400" bIns="2540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6" name="Shape 66"/>
          <p:cNvSpPr/>
          <p:nvPr/>
        </p:nvSpPr>
        <p:spPr>
          <a:xfrm>
            <a:off x="5441348" y="120843"/>
            <a:ext cx="1846659" cy="39754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4500">
                <a:solidFill>
                  <a:srgbClr val="6E767F"/>
                </a:solidFill>
                <a:latin typeface="Roboto Medium"/>
                <a:ea typeface="Roboto Medium"/>
                <a:cs typeface="Roboto Medium"/>
                <a:sym typeface="Roboto Medium"/>
              </a:defRPr>
            </a:lvl1pPr>
          </a:lstStyle>
          <a:p>
            <a:pPr lvl="0">
              <a:defRPr sz="1800">
                <a:solidFill>
                  <a:srgbClr val="000000"/>
                </a:solidFill>
              </a:defRPr>
            </a:pPr>
            <a:r>
              <a:rPr lang="en-US" sz="2250" b="1" dirty="0">
                <a:solidFill>
                  <a:schemeClr val="tx1">
                    <a:lumMod val="95000"/>
                    <a:lumOff val="5000"/>
                  </a:schemeClr>
                </a:solidFill>
                <a:latin typeface="Times New Roman" panose="02020603050405020304" pitchFamily="18" charset="0"/>
                <a:cs typeface="Times New Roman" panose="02020603050405020304" pitchFamily="18" charset="0"/>
              </a:rPr>
              <a:t>1.1. </a:t>
            </a:r>
            <a:r>
              <a:rPr lang="en-US" sz="2250" b="1" dirty="0" err="1">
                <a:solidFill>
                  <a:schemeClr val="tx1">
                    <a:lumMod val="95000"/>
                    <a:lumOff val="5000"/>
                  </a:schemeClr>
                </a:solidFill>
                <a:latin typeface="Times New Roman" panose="02020603050405020304" pitchFamily="18" charset="0"/>
                <a:cs typeface="Times New Roman" panose="02020603050405020304" pitchFamily="18" charset="0"/>
              </a:rPr>
              <a:t>Khái</a:t>
            </a:r>
            <a:r>
              <a:rPr lang="en-US" sz="225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a:solidFill>
                  <a:schemeClr val="tx1">
                    <a:lumMod val="95000"/>
                    <a:lumOff val="5000"/>
                  </a:schemeClr>
                </a:solidFill>
                <a:latin typeface="Times New Roman" panose="02020603050405020304" pitchFamily="18" charset="0"/>
                <a:cs typeface="Times New Roman" panose="02020603050405020304" pitchFamily="18" charset="0"/>
              </a:rPr>
              <a:t>niệm</a:t>
            </a:r>
            <a:endParaRPr sz="225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7" name="Shape 67"/>
          <p:cNvSpPr/>
          <p:nvPr/>
        </p:nvSpPr>
        <p:spPr>
          <a:xfrm>
            <a:off x="5441348" y="1003553"/>
            <a:ext cx="3839193" cy="39754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4500">
                <a:solidFill>
                  <a:srgbClr val="6E767F"/>
                </a:solidFill>
                <a:latin typeface="Roboto Medium"/>
                <a:ea typeface="Roboto Medium"/>
                <a:cs typeface="Roboto Medium"/>
                <a:sym typeface="Roboto Medium"/>
              </a:defRPr>
            </a:lvl1pPr>
          </a:lstStyle>
          <a:p>
            <a:pPr lvl="0">
              <a:defRPr sz="1800">
                <a:solidFill>
                  <a:srgbClr val="000000"/>
                </a:solidFill>
              </a:defRPr>
            </a:pPr>
            <a:r>
              <a:rPr lang="en-US" sz="2250" b="1" dirty="0">
                <a:solidFill>
                  <a:schemeClr val="tx1">
                    <a:lumMod val="95000"/>
                    <a:lumOff val="5000"/>
                  </a:schemeClr>
                </a:solidFill>
                <a:latin typeface="Times New Roman" panose="02020603050405020304" pitchFamily="18" charset="0"/>
                <a:cs typeface="Times New Roman" panose="02020603050405020304" pitchFamily="18" charset="0"/>
              </a:rPr>
              <a:t>1.2. Ý </a:t>
            </a:r>
            <a:r>
              <a:rPr lang="en-US" sz="2250" b="1" dirty="0" err="1">
                <a:solidFill>
                  <a:schemeClr val="tx1">
                    <a:lumMod val="95000"/>
                    <a:lumOff val="5000"/>
                  </a:schemeClr>
                </a:solidFill>
                <a:latin typeface="Times New Roman" panose="02020603050405020304" pitchFamily="18" charset="0"/>
                <a:cs typeface="Times New Roman" panose="02020603050405020304" pitchFamily="18" charset="0"/>
              </a:rPr>
              <a:t>tưởng</a:t>
            </a:r>
            <a:r>
              <a:rPr lang="en-US" sz="225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a:solidFill>
                  <a:schemeClr val="tx1">
                    <a:lumMod val="95000"/>
                    <a:lumOff val="5000"/>
                  </a:schemeClr>
                </a:solidFill>
                <a:latin typeface="Times New Roman" panose="02020603050405020304" pitchFamily="18" charset="0"/>
                <a:cs typeface="Times New Roman" panose="02020603050405020304" pitchFamily="18" charset="0"/>
              </a:rPr>
              <a:t>ra</a:t>
            </a:r>
            <a:r>
              <a:rPr lang="en-US" sz="225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a:solidFill>
                  <a:schemeClr val="tx1">
                    <a:lumMod val="95000"/>
                    <a:lumOff val="5000"/>
                  </a:schemeClr>
                </a:solidFill>
                <a:latin typeface="Times New Roman" panose="02020603050405020304" pitchFamily="18" charset="0"/>
                <a:cs typeface="Times New Roman" panose="02020603050405020304" pitchFamily="18" charset="0"/>
              </a:rPr>
              <a:t>đời</a:t>
            </a:r>
            <a:r>
              <a:rPr lang="en-US" sz="225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smtClean="0">
                <a:solidFill>
                  <a:schemeClr val="tx1">
                    <a:lumMod val="95000"/>
                    <a:lumOff val="5000"/>
                  </a:schemeClr>
                </a:solidFill>
                <a:latin typeface="Times New Roman" panose="02020603050405020304" pitchFamily="18" charset="0"/>
                <a:cs typeface="Times New Roman" panose="02020603050405020304" pitchFamily="18" charset="0"/>
              </a:rPr>
              <a:t>Blockchain</a:t>
            </a:r>
            <a:endParaRPr sz="225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8" name="Shape 68"/>
          <p:cNvSpPr/>
          <p:nvPr/>
        </p:nvSpPr>
        <p:spPr>
          <a:xfrm>
            <a:off x="5441348" y="1886263"/>
            <a:ext cx="5052665" cy="39754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4500">
                <a:solidFill>
                  <a:srgbClr val="6E767F"/>
                </a:solidFill>
                <a:latin typeface="Roboto Medium"/>
                <a:ea typeface="Roboto Medium"/>
                <a:cs typeface="Roboto Medium"/>
                <a:sym typeface="Roboto Medium"/>
              </a:defRPr>
            </a:lvl1pPr>
          </a:lstStyle>
          <a:p>
            <a:pPr lvl="0">
              <a:defRPr sz="1800">
                <a:solidFill>
                  <a:srgbClr val="000000"/>
                </a:solidFill>
              </a:defRPr>
            </a:pPr>
            <a:r>
              <a:rPr lang="en-US" sz="2250" b="1" dirty="0">
                <a:solidFill>
                  <a:schemeClr val="tx1">
                    <a:lumMod val="95000"/>
                    <a:lumOff val="5000"/>
                  </a:schemeClr>
                </a:solidFill>
                <a:latin typeface="Times New Roman" panose="02020603050405020304" pitchFamily="18" charset="0"/>
                <a:cs typeface="Times New Roman" panose="02020603050405020304" pitchFamily="18" charset="0"/>
              </a:rPr>
              <a:t>1.3. </a:t>
            </a:r>
            <a:r>
              <a:rPr lang="en-US" sz="2250" b="1" dirty="0" err="1">
                <a:solidFill>
                  <a:schemeClr val="tx1">
                    <a:lumMod val="95000"/>
                    <a:lumOff val="5000"/>
                  </a:schemeClr>
                </a:solidFill>
                <a:latin typeface="Times New Roman" panose="02020603050405020304" pitchFamily="18" charset="0"/>
                <a:cs typeface="Times New Roman" panose="02020603050405020304" pitchFamily="18" charset="0"/>
              </a:rPr>
              <a:t>Nguyên</a:t>
            </a:r>
            <a:r>
              <a:rPr lang="en-US" sz="225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a:solidFill>
                  <a:schemeClr val="tx1">
                    <a:lumMod val="95000"/>
                    <a:lumOff val="5000"/>
                  </a:schemeClr>
                </a:solidFill>
                <a:latin typeface="Times New Roman" panose="02020603050405020304" pitchFamily="18" charset="0"/>
                <a:cs typeface="Times New Roman" panose="02020603050405020304" pitchFamily="18" charset="0"/>
              </a:rPr>
              <a:t>lý</a:t>
            </a:r>
            <a:r>
              <a:rPr lang="en-US" sz="225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a:solidFill>
                  <a:schemeClr val="tx1">
                    <a:lumMod val="95000"/>
                    <a:lumOff val="5000"/>
                  </a:schemeClr>
                </a:solidFill>
                <a:latin typeface="Times New Roman" panose="02020603050405020304" pitchFamily="18" charset="0"/>
                <a:cs typeface="Times New Roman" panose="02020603050405020304" pitchFamily="18" charset="0"/>
              </a:rPr>
              <a:t>hoạt</a:t>
            </a:r>
            <a:r>
              <a:rPr lang="en-US" sz="225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a:solidFill>
                  <a:schemeClr val="tx1">
                    <a:lumMod val="95000"/>
                    <a:lumOff val="5000"/>
                  </a:schemeClr>
                </a:solidFill>
                <a:latin typeface="Times New Roman" panose="02020603050405020304" pitchFamily="18" charset="0"/>
                <a:cs typeface="Times New Roman" panose="02020603050405020304" pitchFamily="18" charset="0"/>
              </a:rPr>
              <a:t>động</a:t>
            </a:r>
            <a:r>
              <a:rPr lang="en-US" sz="225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a:solidFill>
                  <a:schemeClr val="tx1">
                    <a:lumMod val="95000"/>
                    <a:lumOff val="5000"/>
                  </a:schemeClr>
                </a:solidFill>
                <a:latin typeface="Times New Roman" panose="02020603050405020304" pitchFamily="18" charset="0"/>
                <a:cs typeface="Times New Roman" panose="02020603050405020304" pitchFamily="18" charset="0"/>
              </a:rPr>
              <a:t>của</a:t>
            </a:r>
            <a:r>
              <a:rPr lang="en-US" sz="225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a:solidFill>
                  <a:schemeClr val="tx1">
                    <a:lumMod val="95000"/>
                    <a:lumOff val="5000"/>
                  </a:schemeClr>
                </a:solidFill>
                <a:latin typeface="Times New Roman" panose="02020603050405020304" pitchFamily="18" charset="0"/>
                <a:cs typeface="Times New Roman" panose="02020603050405020304" pitchFamily="18" charset="0"/>
              </a:rPr>
              <a:t>Blockchain</a:t>
            </a:r>
            <a:endParaRPr sz="225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9" name="Shape 69"/>
          <p:cNvSpPr/>
          <p:nvPr/>
        </p:nvSpPr>
        <p:spPr>
          <a:xfrm>
            <a:off x="5441348" y="2768972"/>
            <a:ext cx="3169137" cy="39754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lvl="0" algn="l">
              <a:defRPr sz="1800"/>
            </a:pP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1.4.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Phân</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loại</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Blockchain</a:t>
            </a:r>
            <a:endParaRPr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endParaRPr>
          </a:p>
        </p:txBody>
      </p:sp>
      <p:sp>
        <p:nvSpPr>
          <p:cNvPr id="70" name="Shape 70"/>
          <p:cNvSpPr/>
          <p:nvPr/>
        </p:nvSpPr>
        <p:spPr>
          <a:xfrm>
            <a:off x="5441348" y="3651682"/>
            <a:ext cx="3786293" cy="39754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lvl="0" algn="l">
              <a:defRPr sz="1800"/>
            </a:pP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1.5.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Các</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phiên</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bản</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Blockchain</a:t>
            </a:r>
            <a:endParaRPr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endParaRPr>
          </a:p>
        </p:txBody>
      </p:sp>
      <p:sp>
        <p:nvSpPr>
          <p:cNvPr id="19" name="Shape 64"/>
          <p:cNvSpPr/>
          <p:nvPr/>
        </p:nvSpPr>
        <p:spPr>
          <a:xfrm>
            <a:off x="5147372" y="4015704"/>
            <a:ext cx="1" cy="531795"/>
          </a:xfrm>
          <a:prstGeom prst="line">
            <a:avLst/>
          </a:prstGeom>
          <a:ln w="38100">
            <a:solidFill>
              <a:srgbClr val="53585F"/>
            </a:solidFill>
            <a:miter lim="400000"/>
          </a:ln>
        </p:spPr>
        <p:txBody>
          <a:bodyPr lIns="0" tIns="0" rIns="0" bIns="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0" name="Shape 65"/>
          <p:cNvSpPr/>
          <p:nvPr/>
        </p:nvSpPr>
        <p:spPr>
          <a:xfrm>
            <a:off x="5045160" y="4620743"/>
            <a:ext cx="204425" cy="2044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lumMod val="75000"/>
            </a:schemeClr>
          </a:solidFill>
          <a:ln w="12700">
            <a:miter lim="400000"/>
          </a:ln>
        </p:spPr>
        <p:txBody>
          <a:bodyPr lIns="25400" tIns="25400" rIns="25400" bIns="2540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1" name="Shape 70"/>
          <p:cNvSpPr/>
          <p:nvPr/>
        </p:nvSpPr>
        <p:spPr>
          <a:xfrm>
            <a:off x="5439573" y="4524183"/>
            <a:ext cx="4844275" cy="39754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lvl="0" algn="l">
              <a:defRPr sz="1800"/>
            </a:pP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1.6.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Cơ</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chế</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đồng</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thuận</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của</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Blockchain</a:t>
            </a:r>
            <a:endParaRPr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endParaRPr>
          </a:p>
        </p:txBody>
      </p:sp>
      <p:sp>
        <p:nvSpPr>
          <p:cNvPr id="22" name="Shape 64"/>
          <p:cNvSpPr/>
          <p:nvPr/>
        </p:nvSpPr>
        <p:spPr>
          <a:xfrm>
            <a:off x="5147372" y="4937430"/>
            <a:ext cx="1" cy="531795"/>
          </a:xfrm>
          <a:prstGeom prst="line">
            <a:avLst/>
          </a:prstGeom>
          <a:ln w="38100">
            <a:solidFill>
              <a:srgbClr val="53585F"/>
            </a:solidFill>
            <a:miter lim="400000"/>
          </a:ln>
        </p:spPr>
        <p:txBody>
          <a:bodyPr lIns="0" tIns="0" rIns="0" bIns="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3" name="Shape 65"/>
          <p:cNvSpPr/>
          <p:nvPr/>
        </p:nvSpPr>
        <p:spPr>
          <a:xfrm>
            <a:off x="5045160" y="5542470"/>
            <a:ext cx="204425" cy="2044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50000"/>
            </a:schemeClr>
          </a:solidFill>
          <a:ln w="12700">
            <a:miter lim="400000"/>
          </a:ln>
        </p:spPr>
        <p:txBody>
          <a:bodyPr lIns="25400" tIns="25400" rIns="25400" bIns="2540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4" name="Shape 70"/>
          <p:cNvSpPr/>
          <p:nvPr/>
        </p:nvSpPr>
        <p:spPr>
          <a:xfrm>
            <a:off x="5439573" y="5445910"/>
            <a:ext cx="6094617" cy="39754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lvl="0" algn="l">
              <a:defRPr sz="1800"/>
            </a:pP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1.7.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Đặc</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điểm</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chính</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và</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tiềm</a:t>
            </a: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năng</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của</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Blockchain</a:t>
            </a:r>
            <a:endParaRPr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endParaRPr>
          </a:p>
        </p:txBody>
      </p:sp>
      <p:sp>
        <p:nvSpPr>
          <p:cNvPr id="3" name="Rectangle 2"/>
          <p:cNvSpPr/>
          <p:nvPr/>
        </p:nvSpPr>
        <p:spPr>
          <a:xfrm>
            <a:off x="326572" y="3143742"/>
            <a:ext cx="4530375" cy="461665"/>
          </a:xfrm>
          <a:prstGeom prst="rect">
            <a:avLst/>
          </a:prstGeom>
        </p:spPr>
        <p:txBody>
          <a:bodyPr wrap="square">
            <a:spAutoFit/>
          </a:bodyPr>
          <a:lstStyle/>
          <a:p>
            <a:pPr lvl="0">
              <a:defRPr sz="1800">
                <a:solidFill>
                  <a:srgbClr val="000000"/>
                </a:solidFill>
              </a:defRPr>
            </a:pP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Tổng</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quan</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về</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Blockchain</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3363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1.5.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Các</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phiên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bản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en-US" sz="2000" dirty="0" err="1">
                <a:solidFill>
                  <a:schemeClr val="tx1">
                    <a:lumMod val="95000"/>
                  </a:schemeClr>
                </a:solidFill>
                <a:latin typeface="Times New Roman" panose="02020603050405020304" pitchFamily="18" charset="0"/>
                <a:cs typeface="Times New Roman" panose="02020603050405020304" pitchFamily="18" charset="0"/>
              </a:rPr>
              <a:t>Hiện</a:t>
            </a:r>
            <a:r>
              <a:rPr lang="en-US" sz="2000" dirty="0">
                <a:solidFill>
                  <a:schemeClr val="tx1">
                    <a:lumMod val="95000"/>
                  </a:schemeClr>
                </a:solidFill>
                <a:latin typeface="Times New Roman" panose="02020603050405020304" pitchFamily="18" charset="0"/>
                <a:cs typeface="Times New Roman" panose="02020603050405020304" pitchFamily="18" charset="0"/>
              </a:rPr>
              <a:t> có 3 </a:t>
            </a:r>
            <a:r>
              <a:rPr lang="en-US" sz="2000" dirty="0" err="1">
                <a:solidFill>
                  <a:schemeClr val="tx1">
                    <a:lumMod val="95000"/>
                  </a:schemeClr>
                </a:solidFill>
                <a:latin typeface="Times New Roman" panose="02020603050405020304" pitchFamily="18" charset="0"/>
                <a:cs typeface="Times New Roman" panose="02020603050405020304" pitchFamily="18" charset="0"/>
              </a:rPr>
              <a:t>phiên</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bản</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của</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3" name="Shape 98"/>
          <p:cNvSpPr/>
          <p:nvPr/>
        </p:nvSpPr>
        <p:spPr>
          <a:xfrm>
            <a:off x="-1" y="3271672"/>
            <a:ext cx="12192001" cy="314656"/>
          </a:xfrm>
          <a:prstGeom prst="rect">
            <a:avLst/>
          </a:prstGeom>
          <a:solidFill>
            <a:schemeClr val="accent4"/>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34" name="Shape 99"/>
          <p:cNvSpPr/>
          <p:nvPr/>
        </p:nvSpPr>
        <p:spPr>
          <a:xfrm>
            <a:off x="1633573" y="3042179"/>
            <a:ext cx="773642" cy="7736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35" name="Shape 100"/>
          <p:cNvSpPr/>
          <p:nvPr/>
        </p:nvSpPr>
        <p:spPr>
          <a:xfrm flipH="1">
            <a:off x="2016654" y="3814895"/>
            <a:ext cx="1" cy="1353670"/>
          </a:xfrm>
          <a:prstGeom prst="line">
            <a:avLst/>
          </a:prstGeom>
          <a:ln w="31750">
            <a:solidFill>
              <a:srgbClr val="53585F"/>
            </a:solidFill>
            <a:miter lim="400000"/>
          </a:ln>
        </p:spPr>
        <p:txBody>
          <a:bodyPr lIns="0" tIns="0" rIns="0" bIns="0" anchor="ctr"/>
          <a:lstStyle/>
          <a:p>
            <a:pPr lvl="0">
              <a:defRPr sz="3200"/>
            </a:pPr>
            <a:endParaRPr sz="1600">
              <a:solidFill>
                <a:schemeClr val="tx1">
                  <a:lumMod val="95000"/>
                </a:schemeClr>
              </a:solidFill>
            </a:endParaRPr>
          </a:p>
        </p:txBody>
      </p:sp>
      <p:sp>
        <p:nvSpPr>
          <p:cNvPr id="36" name="Shape 101"/>
          <p:cNvSpPr/>
          <p:nvPr/>
        </p:nvSpPr>
        <p:spPr>
          <a:xfrm>
            <a:off x="1707712" y="5161095"/>
            <a:ext cx="625364" cy="1"/>
          </a:xfrm>
          <a:prstGeom prst="line">
            <a:avLst/>
          </a:prstGeom>
          <a:ln w="31750">
            <a:solidFill>
              <a:srgbClr val="53585F"/>
            </a:solidFill>
            <a:miter lim="400000"/>
          </a:ln>
        </p:spPr>
        <p:txBody>
          <a:bodyPr lIns="0" tIns="0" rIns="0" bIns="0" anchor="ctr"/>
          <a:lstStyle/>
          <a:p>
            <a:pPr lvl="0">
              <a:defRPr sz="3200"/>
            </a:pPr>
            <a:endParaRPr sz="1600">
              <a:solidFill>
                <a:schemeClr val="tx1">
                  <a:lumMod val="95000"/>
                </a:schemeClr>
              </a:solidFill>
            </a:endParaRPr>
          </a:p>
        </p:txBody>
      </p:sp>
      <p:sp>
        <p:nvSpPr>
          <p:cNvPr id="37" name="Shape 102"/>
          <p:cNvSpPr/>
          <p:nvPr/>
        </p:nvSpPr>
        <p:spPr>
          <a:xfrm>
            <a:off x="1029450" y="5250140"/>
            <a:ext cx="1981889" cy="54373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53585F"/>
                </a:solidFill>
                <a:latin typeface="Roboto Medium"/>
                <a:ea typeface="Roboto Medium"/>
                <a:cs typeface="Roboto Medium"/>
                <a:sym typeface="Roboto Medium"/>
              </a:defRPr>
            </a:lvl1pPr>
          </a:lstStyle>
          <a:p>
            <a:pPr algn="ct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Blockchain</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1.0</a:t>
            </a:r>
          </a:p>
          <a:p>
            <a:pPr algn="ct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Tiền</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tệ</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và</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Thanh</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toán</a:t>
            </a:r>
            <a:endPar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endParaRPr>
          </a:p>
        </p:txBody>
      </p:sp>
      <p:sp>
        <p:nvSpPr>
          <p:cNvPr id="41" name="Shape 104"/>
          <p:cNvSpPr/>
          <p:nvPr/>
        </p:nvSpPr>
        <p:spPr>
          <a:xfrm>
            <a:off x="5536554" y="2871887"/>
            <a:ext cx="1114194" cy="1114227"/>
          </a:xfrm>
          <a:prstGeom prst="roundRect">
            <a:avLst>
              <a:gd name="adj" fmla="val 8604"/>
            </a:avLst>
          </a:prstGeom>
          <a:solidFill>
            <a:schemeClr val="accent3"/>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42" name="Shape 105"/>
          <p:cNvSpPr/>
          <p:nvPr/>
        </p:nvSpPr>
        <p:spPr>
          <a:xfrm>
            <a:off x="6093651" y="2349206"/>
            <a:ext cx="1" cy="533146"/>
          </a:xfrm>
          <a:prstGeom prst="line">
            <a:avLst/>
          </a:prstGeom>
          <a:ln w="31750">
            <a:solidFill>
              <a:srgbClr val="53585F"/>
            </a:solidFill>
            <a:miter lim="400000"/>
          </a:ln>
        </p:spPr>
        <p:txBody>
          <a:bodyPr lIns="0" tIns="0" rIns="0" bIns="0" anchor="ctr"/>
          <a:lstStyle/>
          <a:p>
            <a:pPr lvl="0">
              <a:defRPr sz="3200"/>
            </a:pPr>
            <a:endParaRPr sz="1600">
              <a:solidFill>
                <a:schemeClr val="tx1">
                  <a:lumMod val="95000"/>
                </a:schemeClr>
              </a:solidFill>
            </a:endParaRPr>
          </a:p>
        </p:txBody>
      </p:sp>
      <p:sp>
        <p:nvSpPr>
          <p:cNvPr id="43" name="Shape 106"/>
          <p:cNvSpPr/>
          <p:nvPr/>
        </p:nvSpPr>
        <p:spPr>
          <a:xfrm>
            <a:off x="5780970" y="2354395"/>
            <a:ext cx="625364" cy="1"/>
          </a:xfrm>
          <a:prstGeom prst="line">
            <a:avLst/>
          </a:prstGeom>
          <a:ln w="31750">
            <a:solidFill>
              <a:srgbClr val="53585F"/>
            </a:solidFill>
            <a:miter lim="400000"/>
          </a:ln>
        </p:spPr>
        <p:txBody>
          <a:bodyPr lIns="0" tIns="0" rIns="0" bIns="0" anchor="ctr"/>
          <a:lstStyle/>
          <a:p>
            <a:pPr lvl="0">
              <a:defRPr sz="3200"/>
            </a:pPr>
            <a:endParaRPr sz="1600">
              <a:solidFill>
                <a:schemeClr val="tx1">
                  <a:lumMod val="95000"/>
                </a:schemeClr>
              </a:solidFill>
            </a:endParaRPr>
          </a:p>
        </p:txBody>
      </p:sp>
      <p:sp>
        <p:nvSpPr>
          <p:cNvPr id="44" name="Shape 107"/>
          <p:cNvSpPr/>
          <p:nvPr/>
        </p:nvSpPr>
        <p:spPr>
          <a:xfrm>
            <a:off x="5010277" y="1777704"/>
            <a:ext cx="2166748" cy="543739"/>
          </a:xfrm>
          <a:prstGeom prst="rect">
            <a:avLst/>
          </a:prstGeom>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53585F"/>
                </a:solidFill>
                <a:latin typeface="Roboto Medium"/>
                <a:ea typeface="Roboto Medium"/>
                <a:cs typeface="Roboto Medium"/>
                <a:sym typeface="Roboto Medium"/>
              </a:defRPr>
            </a:lvl1pPr>
          </a:lstStyle>
          <a:p>
            <a:pPr lvl="0" algn="ctr">
              <a:defRPr sz="1800">
                <a:solidFill>
                  <a:srgbClr val="000000"/>
                </a:solidFill>
              </a:defRPr>
            </a:pP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Blockchain</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rPr>
              <a:t> 2.0</a:t>
            </a:r>
          </a:p>
          <a:p>
            <a:pPr lvl="0" algn="ctr">
              <a:defRPr sz="1800">
                <a:solidFill>
                  <a:srgbClr val="000000"/>
                </a:solidFill>
              </a:defRPr>
            </a:pP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Tài</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chính</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và</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Thị</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trường</a:t>
            </a:r>
            <a:endParaRPr sz="1600" b="1" dirty="0">
              <a:solidFill>
                <a:schemeClr val="tx1">
                  <a:lumMod val="95000"/>
                </a:schemeClr>
              </a:solidFill>
              <a:latin typeface="Times New Roman" panose="02020603050405020304" pitchFamily="18" charset="0"/>
              <a:ea typeface="Avenir Roman"/>
              <a:cs typeface="Times New Roman" panose="02020603050405020304" pitchFamily="18" charset="0"/>
            </a:endParaRPr>
          </a:p>
        </p:txBody>
      </p:sp>
      <p:sp>
        <p:nvSpPr>
          <p:cNvPr id="46" name="Shape 109"/>
          <p:cNvSpPr/>
          <p:nvPr/>
        </p:nvSpPr>
        <p:spPr>
          <a:xfrm>
            <a:off x="8805712" y="2639649"/>
            <a:ext cx="1578703" cy="15787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5"/>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47" name="Shape 110"/>
          <p:cNvSpPr/>
          <p:nvPr/>
        </p:nvSpPr>
        <p:spPr>
          <a:xfrm>
            <a:off x="9595063" y="4210711"/>
            <a:ext cx="1" cy="965604"/>
          </a:xfrm>
          <a:prstGeom prst="line">
            <a:avLst/>
          </a:prstGeom>
          <a:ln w="31750">
            <a:solidFill>
              <a:srgbClr val="53585F"/>
            </a:solidFill>
            <a:miter lim="400000"/>
          </a:ln>
        </p:spPr>
        <p:txBody>
          <a:bodyPr lIns="0" tIns="0" rIns="0" bIns="0" anchor="ctr"/>
          <a:lstStyle/>
          <a:p>
            <a:pPr lvl="0">
              <a:defRPr sz="3200"/>
            </a:pPr>
            <a:endParaRPr sz="1600">
              <a:solidFill>
                <a:schemeClr val="tx1">
                  <a:lumMod val="95000"/>
                </a:schemeClr>
              </a:solidFill>
            </a:endParaRPr>
          </a:p>
        </p:txBody>
      </p:sp>
      <p:sp>
        <p:nvSpPr>
          <p:cNvPr id="48" name="Shape 111"/>
          <p:cNvSpPr/>
          <p:nvPr/>
        </p:nvSpPr>
        <p:spPr>
          <a:xfrm>
            <a:off x="9282382" y="5161095"/>
            <a:ext cx="625364" cy="1"/>
          </a:xfrm>
          <a:prstGeom prst="line">
            <a:avLst/>
          </a:prstGeom>
          <a:ln w="31750">
            <a:solidFill>
              <a:srgbClr val="53585F"/>
            </a:solidFill>
            <a:miter lim="400000"/>
          </a:ln>
        </p:spPr>
        <p:txBody>
          <a:bodyPr lIns="0" tIns="0" rIns="0" bIns="0" anchor="ctr"/>
          <a:lstStyle/>
          <a:p>
            <a:pPr lvl="0">
              <a:defRPr sz="3200"/>
            </a:pPr>
            <a:endParaRPr sz="1600">
              <a:solidFill>
                <a:schemeClr val="tx1">
                  <a:lumMod val="95000"/>
                </a:schemeClr>
              </a:solidFill>
            </a:endParaRPr>
          </a:p>
        </p:txBody>
      </p:sp>
      <p:sp>
        <p:nvSpPr>
          <p:cNvPr id="49" name="Shape 112"/>
          <p:cNvSpPr/>
          <p:nvPr/>
        </p:nvSpPr>
        <p:spPr>
          <a:xfrm>
            <a:off x="8255845" y="5250140"/>
            <a:ext cx="2802049" cy="54373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53585F"/>
                </a:solidFill>
                <a:latin typeface="Roboto Medium"/>
                <a:ea typeface="Roboto Medium"/>
                <a:cs typeface="Roboto Medium"/>
                <a:sym typeface="Roboto Medium"/>
              </a:defRPr>
            </a:lvl1pPr>
          </a:lstStyle>
          <a:p>
            <a:pPr lvl="0" algn="ctr">
              <a:defRPr sz="1800">
                <a:solidFill>
                  <a:srgbClr val="000000"/>
                </a:solidFill>
              </a:defRPr>
            </a:pP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Blockchain</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rPr>
              <a:t> 3.0</a:t>
            </a:r>
          </a:p>
          <a:p>
            <a:pPr lvl="0">
              <a:defRPr sz="1800">
                <a:solidFill>
                  <a:srgbClr val="000000"/>
                </a:solidFill>
              </a:defRPr>
            </a:pP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Thiết</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kế</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và</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Giám</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sát</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hoạt</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động</a:t>
            </a:r>
            <a:endParaRPr sz="1600" b="1" dirty="0">
              <a:solidFill>
                <a:schemeClr val="tx1">
                  <a:lumMod val="95000"/>
                </a:schemeClr>
              </a:solidFill>
              <a:latin typeface="Times New Roman" panose="02020603050405020304" pitchFamily="18" charset="0"/>
              <a:ea typeface="Avenir Roman"/>
              <a:cs typeface="Times New Roman" panose="02020603050405020304" pitchFamily="18" charset="0"/>
            </a:endParaRPr>
          </a:p>
        </p:txBody>
      </p:sp>
      <p:sp>
        <p:nvSpPr>
          <p:cNvPr id="50" name="Shape 113"/>
          <p:cNvSpPr/>
          <p:nvPr/>
        </p:nvSpPr>
        <p:spPr>
          <a:xfrm>
            <a:off x="8840278" y="3264852"/>
            <a:ext cx="974626" cy="3282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3200" b="1">
                <a:solidFill>
                  <a:srgbClr val="FFFFFF"/>
                </a:solidFill>
                <a:latin typeface="Roboto Regular"/>
                <a:ea typeface="Roboto Regular"/>
                <a:cs typeface="Roboto Regular"/>
                <a:sym typeface="Roboto Regular"/>
              </a:defRPr>
            </a:lvl1pPr>
          </a:lstStyle>
          <a:p>
            <a:pPr lvl="1" algn="l">
              <a:defRPr sz="1800" b="0">
                <a:solidFill>
                  <a:srgbClr val="000000"/>
                </a:solidFill>
              </a:defRPr>
            </a:pPr>
            <a:r>
              <a:rPr lang="en-US" b="1" dirty="0">
                <a:solidFill>
                  <a:schemeClr val="tx1">
                    <a:lumMod val="95000"/>
                  </a:schemeClr>
                </a:solidFill>
                <a:latin typeface="Times New Roman" panose="02020603050405020304" pitchFamily="18" charset="0"/>
                <a:cs typeface="Times New Roman" panose="02020603050405020304" pitchFamily="18" charset="0"/>
              </a:rPr>
              <a:t>2017</a:t>
            </a:r>
            <a:endParaRPr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62" name="Shape 107"/>
          <p:cNvSpPr/>
          <p:nvPr/>
        </p:nvSpPr>
        <p:spPr>
          <a:xfrm>
            <a:off x="5570671" y="4118468"/>
            <a:ext cx="1051570" cy="3282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53585F"/>
                </a:solidFill>
                <a:latin typeface="Roboto Medium"/>
                <a:ea typeface="Roboto Medium"/>
                <a:cs typeface="Roboto Medium"/>
                <a:sym typeface="Roboto Medium"/>
              </a:defRPr>
            </a:lvl1pPr>
          </a:lstStyle>
          <a:p>
            <a:pPr lvl="0">
              <a:defRPr sz="1800">
                <a:solidFill>
                  <a:srgbClr val="000000"/>
                </a:solidFill>
              </a:defRPr>
            </a:pPr>
            <a:r>
              <a:rPr lang="en-US" sz="1800" dirty="0" err="1">
                <a:solidFill>
                  <a:schemeClr val="tx1">
                    <a:lumMod val="95000"/>
                  </a:schemeClr>
                </a:solidFill>
              </a:rPr>
              <a:t>Ethereum</a:t>
            </a:r>
            <a:endParaRPr sz="1800" dirty="0">
              <a:solidFill>
                <a:schemeClr val="tx1">
                  <a:lumMod val="95000"/>
                </a:schemeClr>
              </a:solidFill>
            </a:endParaRPr>
          </a:p>
        </p:txBody>
      </p:sp>
      <p:sp>
        <p:nvSpPr>
          <p:cNvPr id="63" name="Shape 107"/>
          <p:cNvSpPr/>
          <p:nvPr/>
        </p:nvSpPr>
        <p:spPr>
          <a:xfrm>
            <a:off x="1633766" y="2618713"/>
            <a:ext cx="743793" cy="3282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53585F"/>
                </a:solidFill>
                <a:latin typeface="Roboto Medium"/>
                <a:ea typeface="Roboto Medium"/>
                <a:cs typeface="Roboto Medium"/>
                <a:sym typeface="Roboto Medium"/>
              </a:defRPr>
            </a:lvl1pPr>
          </a:lstStyle>
          <a:p>
            <a:pPr lvl="0">
              <a:defRPr sz="1800">
                <a:solidFill>
                  <a:srgbClr val="000000"/>
                </a:solidFill>
              </a:defRPr>
            </a:pPr>
            <a:r>
              <a:rPr lang="en-US" sz="1800" dirty="0">
                <a:solidFill>
                  <a:schemeClr val="tx1">
                    <a:lumMod val="95000"/>
                  </a:schemeClr>
                </a:solidFill>
              </a:rPr>
              <a:t>Bitcoin</a:t>
            </a:r>
            <a:endParaRPr sz="1800" dirty="0">
              <a:solidFill>
                <a:schemeClr val="tx1">
                  <a:lumMod val="95000"/>
                </a:schemeClr>
              </a:solidFill>
            </a:endParaRPr>
          </a:p>
        </p:txBody>
      </p:sp>
      <p:sp>
        <p:nvSpPr>
          <p:cNvPr id="65" name="Shape 113"/>
          <p:cNvSpPr/>
          <p:nvPr/>
        </p:nvSpPr>
        <p:spPr>
          <a:xfrm>
            <a:off x="5403321" y="3258032"/>
            <a:ext cx="974626" cy="3282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3200" b="1">
                <a:solidFill>
                  <a:srgbClr val="FFFFFF"/>
                </a:solidFill>
                <a:latin typeface="Roboto Regular"/>
                <a:ea typeface="Roboto Regular"/>
                <a:cs typeface="Roboto Regular"/>
                <a:sym typeface="Roboto Regular"/>
              </a:defRPr>
            </a:lvl1pPr>
          </a:lstStyle>
          <a:p>
            <a:pPr lvl="1">
              <a:defRPr sz="1800" b="0">
                <a:solidFill>
                  <a:srgbClr val="000000"/>
                </a:solidFill>
              </a:defRPr>
            </a:pPr>
            <a:r>
              <a:rPr lang="en-US" b="1" dirty="0">
                <a:solidFill>
                  <a:schemeClr val="tx1">
                    <a:lumMod val="95000"/>
                  </a:schemeClr>
                </a:solidFill>
                <a:latin typeface="Times New Roman" panose="02020603050405020304" pitchFamily="18" charset="0"/>
                <a:cs typeface="Times New Roman" panose="02020603050405020304" pitchFamily="18" charset="0"/>
              </a:rPr>
              <a:t>2013</a:t>
            </a:r>
            <a:endParaRPr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66" name="Shape 113"/>
          <p:cNvSpPr/>
          <p:nvPr/>
        </p:nvSpPr>
        <p:spPr>
          <a:xfrm>
            <a:off x="1323644" y="3258033"/>
            <a:ext cx="974626" cy="3282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3200" b="1">
                <a:solidFill>
                  <a:srgbClr val="FFFFFF"/>
                </a:solidFill>
                <a:latin typeface="Roboto Regular"/>
                <a:ea typeface="Roboto Regular"/>
                <a:cs typeface="Roboto Regular"/>
                <a:sym typeface="Roboto Regular"/>
              </a:defRPr>
            </a:lvl1pPr>
          </a:lstStyle>
          <a:p>
            <a:pPr lvl="1">
              <a:defRPr sz="1800" b="0">
                <a:solidFill>
                  <a:srgbClr val="000000"/>
                </a:solidFill>
              </a:defRPr>
            </a:pPr>
            <a:r>
              <a:rPr lang="en-US" b="1" dirty="0">
                <a:solidFill>
                  <a:schemeClr val="tx1">
                    <a:lumMod val="95000"/>
                  </a:schemeClr>
                </a:solidFill>
                <a:latin typeface="Times New Roman" panose="02020603050405020304" pitchFamily="18" charset="0"/>
                <a:cs typeface="Times New Roman" panose="02020603050405020304" pitchFamily="18" charset="0"/>
              </a:rPr>
              <a:t>2008</a:t>
            </a:r>
            <a:endParaRPr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67" name="Shape 107"/>
          <p:cNvSpPr/>
          <p:nvPr/>
        </p:nvSpPr>
        <p:spPr>
          <a:xfrm>
            <a:off x="8417657" y="2128032"/>
            <a:ext cx="3347070" cy="3282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53585F"/>
                </a:solidFill>
                <a:latin typeface="Roboto Medium"/>
                <a:ea typeface="Roboto Medium"/>
                <a:cs typeface="Roboto Medium"/>
                <a:sym typeface="Roboto Medium"/>
              </a:defRPr>
            </a:lvl1pPr>
          </a:lstStyle>
          <a:p>
            <a:pPr lvl="0">
              <a:defRPr sz="1800">
                <a:solidFill>
                  <a:srgbClr val="000000"/>
                </a:solidFill>
              </a:defRPr>
            </a:pPr>
            <a:r>
              <a:rPr lang="en-US" sz="1800" dirty="0" err="1">
                <a:solidFill>
                  <a:schemeClr val="tx1">
                    <a:lumMod val="95000"/>
                  </a:schemeClr>
                </a:solidFill>
              </a:rPr>
              <a:t>ArcBlock</a:t>
            </a:r>
            <a:r>
              <a:rPr lang="en-US" sz="1800" dirty="0">
                <a:solidFill>
                  <a:schemeClr val="tx1">
                    <a:lumMod val="95000"/>
                  </a:schemeClr>
                </a:solidFill>
              </a:rPr>
              <a:t>, </a:t>
            </a:r>
            <a:r>
              <a:rPr lang="en-US" sz="1800" dirty="0" err="1">
                <a:solidFill>
                  <a:schemeClr val="tx1">
                    <a:lumMod val="95000"/>
                  </a:schemeClr>
                </a:solidFill>
              </a:rPr>
              <a:t>Hyperledger</a:t>
            </a:r>
            <a:r>
              <a:rPr lang="en-US" sz="1800" dirty="0">
                <a:solidFill>
                  <a:schemeClr val="tx1">
                    <a:lumMod val="95000"/>
                  </a:schemeClr>
                </a:solidFill>
              </a:rPr>
              <a:t> Fabric …</a:t>
            </a:r>
            <a:endParaRPr sz="1800" dirty="0">
              <a:solidFill>
                <a:schemeClr val="tx1">
                  <a:lumMod val="95000"/>
                </a:schemeClr>
              </a:solidFill>
            </a:endParaRPr>
          </a:p>
        </p:txBody>
      </p:sp>
    </p:spTree>
    <p:extLst>
      <p:ext uri="{BB962C8B-B14F-4D97-AF65-F5344CB8AC3E}">
        <p14:creationId xmlns:p14="http://schemas.microsoft.com/office/powerpoint/2010/main" val="626784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1.5.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Các</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phiên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bản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en-US" sz="2000" dirty="0" err="1">
                <a:solidFill>
                  <a:schemeClr val="tx1">
                    <a:lumMod val="95000"/>
                  </a:schemeClr>
                </a:solidFill>
                <a:latin typeface="Times New Roman" panose="02020603050405020304" pitchFamily="18" charset="0"/>
                <a:cs typeface="Times New Roman" panose="02020603050405020304" pitchFamily="18" charset="0"/>
              </a:rPr>
              <a:t>Blockchain</a:t>
            </a:r>
            <a:r>
              <a:rPr lang="en-US" sz="2000" dirty="0">
                <a:solidFill>
                  <a:schemeClr val="tx1">
                    <a:lumMod val="95000"/>
                  </a:schemeClr>
                </a:solidFill>
                <a:latin typeface="Times New Roman" panose="02020603050405020304" pitchFamily="18" charset="0"/>
                <a:cs typeface="Times New Roman" panose="02020603050405020304" pitchFamily="18" charset="0"/>
              </a:rPr>
              <a:t> 1.0 – </a:t>
            </a:r>
            <a:r>
              <a:rPr lang="en-US" sz="2000" dirty="0" err="1">
                <a:solidFill>
                  <a:schemeClr val="tx1">
                    <a:lumMod val="95000"/>
                  </a:schemeClr>
                </a:solidFill>
                <a:latin typeface="Times New Roman" panose="02020603050405020304" pitchFamily="18" charset="0"/>
                <a:cs typeface="Times New Roman" panose="02020603050405020304" pitchFamily="18" charset="0"/>
              </a:rPr>
              <a:t>Tiền</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tệ</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và</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Thanh</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toán</a:t>
            </a:r>
            <a:r>
              <a:rPr lang="en-US" sz="2000" dirty="0">
                <a:solidFill>
                  <a:schemeClr val="tx1">
                    <a:lumMod val="95000"/>
                  </a:schemeClr>
                </a:solidFill>
                <a:latin typeface="Times New Roman" panose="02020603050405020304" pitchFamily="18" charset="0"/>
                <a:cs typeface="Times New Roman" panose="02020603050405020304" pitchFamily="18" charset="0"/>
              </a:rPr>
              <a:t>:</a:t>
            </a:r>
          </a:p>
        </p:txBody>
      </p:sp>
      <p:sp>
        <p:nvSpPr>
          <p:cNvPr id="33" name="Shape 98"/>
          <p:cNvSpPr/>
          <p:nvPr/>
        </p:nvSpPr>
        <p:spPr>
          <a:xfrm>
            <a:off x="-1" y="3271672"/>
            <a:ext cx="12192001" cy="314656"/>
          </a:xfrm>
          <a:prstGeom prst="rect">
            <a:avLst/>
          </a:prstGeom>
          <a:solidFill>
            <a:schemeClr val="accent4"/>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57" name="Shape 99"/>
          <p:cNvSpPr/>
          <p:nvPr/>
        </p:nvSpPr>
        <p:spPr>
          <a:xfrm>
            <a:off x="1633573" y="3042179"/>
            <a:ext cx="773642" cy="7736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58" name="Shape 100"/>
          <p:cNvSpPr/>
          <p:nvPr/>
        </p:nvSpPr>
        <p:spPr>
          <a:xfrm flipH="1">
            <a:off x="2016654" y="3814895"/>
            <a:ext cx="1" cy="1353670"/>
          </a:xfrm>
          <a:prstGeom prst="line">
            <a:avLst/>
          </a:prstGeom>
          <a:ln w="31750">
            <a:solidFill>
              <a:srgbClr val="53585F"/>
            </a:solidFill>
            <a:miter lim="400000"/>
          </a:ln>
        </p:spPr>
        <p:txBody>
          <a:bodyPr lIns="0" tIns="0" rIns="0" bIns="0" anchor="ctr"/>
          <a:lstStyle/>
          <a:p>
            <a:pPr lvl="0">
              <a:defRPr sz="3200"/>
            </a:pPr>
            <a:endParaRPr sz="1600">
              <a:solidFill>
                <a:schemeClr val="tx1">
                  <a:lumMod val="95000"/>
                </a:schemeClr>
              </a:solidFill>
            </a:endParaRPr>
          </a:p>
        </p:txBody>
      </p:sp>
      <p:sp>
        <p:nvSpPr>
          <p:cNvPr id="59" name="Shape 101"/>
          <p:cNvSpPr/>
          <p:nvPr/>
        </p:nvSpPr>
        <p:spPr>
          <a:xfrm>
            <a:off x="1707712" y="5161095"/>
            <a:ext cx="625364" cy="1"/>
          </a:xfrm>
          <a:prstGeom prst="line">
            <a:avLst/>
          </a:prstGeom>
          <a:ln w="31750">
            <a:solidFill>
              <a:srgbClr val="53585F"/>
            </a:solidFill>
            <a:miter lim="400000"/>
          </a:ln>
        </p:spPr>
        <p:txBody>
          <a:bodyPr lIns="0" tIns="0" rIns="0" bIns="0" anchor="ctr"/>
          <a:lstStyle/>
          <a:p>
            <a:pPr lvl="0">
              <a:defRPr sz="3200"/>
            </a:pPr>
            <a:endParaRPr sz="1600">
              <a:solidFill>
                <a:schemeClr val="tx1">
                  <a:lumMod val="95000"/>
                </a:schemeClr>
              </a:solidFill>
            </a:endParaRPr>
          </a:p>
        </p:txBody>
      </p:sp>
      <p:sp>
        <p:nvSpPr>
          <p:cNvPr id="60" name="Shape 102"/>
          <p:cNvSpPr/>
          <p:nvPr/>
        </p:nvSpPr>
        <p:spPr>
          <a:xfrm>
            <a:off x="1029450" y="5289492"/>
            <a:ext cx="1981889" cy="54373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53585F"/>
                </a:solidFill>
                <a:latin typeface="Roboto Medium"/>
                <a:ea typeface="Roboto Medium"/>
                <a:cs typeface="Roboto Medium"/>
                <a:sym typeface="Roboto Medium"/>
              </a:defRPr>
            </a:lvl1pPr>
          </a:lstStyle>
          <a:p>
            <a:pPr algn="ct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Blockchain</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1.0</a:t>
            </a:r>
          </a:p>
          <a:p>
            <a:pPr algn="ct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Tiền</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tệ</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và</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Thanh</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toán</a:t>
            </a:r>
            <a:endPar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endParaRPr>
          </a:p>
        </p:txBody>
      </p:sp>
      <p:sp>
        <p:nvSpPr>
          <p:cNvPr id="61" name="Shape 107"/>
          <p:cNvSpPr/>
          <p:nvPr/>
        </p:nvSpPr>
        <p:spPr>
          <a:xfrm>
            <a:off x="1633766" y="2618713"/>
            <a:ext cx="743793" cy="3282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53585F"/>
                </a:solidFill>
                <a:latin typeface="Roboto Medium"/>
                <a:ea typeface="Roboto Medium"/>
                <a:cs typeface="Roboto Medium"/>
                <a:sym typeface="Roboto Medium"/>
              </a:defRPr>
            </a:lvl1pPr>
          </a:lstStyle>
          <a:p>
            <a:pPr lvl="0">
              <a:defRPr sz="1800">
                <a:solidFill>
                  <a:srgbClr val="000000"/>
                </a:solidFill>
              </a:defRPr>
            </a:pPr>
            <a:r>
              <a:rPr lang="en-US" sz="1800" dirty="0">
                <a:solidFill>
                  <a:schemeClr val="tx1">
                    <a:lumMod val="95000"/>
                  </a:schemeClr>
                </a:solidFill>
              </a:rPr>
              <a:t>Bitcoin</a:t>
            </a:r>
            <a:endParaRPr sz="1800" dirty="0">
              <a:solidFill>
                <a:schemeClr val="tx1">
                  <a:lumMod val="95000"/>
                </a:schemeClr>
              </a:solidFill>
            </a:endParaRPr>
          </a:p>
        </p:txBody>
      </p:sp>
      <p:sp>
        <p:nvSpPr>
          <p:cNvPr id="64" name="Shape 113"/>
          <p:cNvSpPr/>
          <p:nvPr/>
        </p:nvSpPr>
        <p:spPr>
          <a:xfrm>
            <a:off x="1358450" y="3258033"/>
            <a:ext cx="974626" cy="3282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3200" b="1">
                <a:solidFill>
                  <a:srgbClr val="FFFFFF"/>
                </a:solidFill>
                <a:latin typeface="Roboto Regular"/>
                <a:ea typeface="Roboto Regular"/>
                <a:cs typeface="Roboto Regular"/>
                <a:sym typeface="Roboto Regular"/>
              </a:defRPr>
            </a:lvl1pPr>
          </a:lstStyle>
          <a:p>
            <a:pPr lvl="1">
              <a:defRPr sz="1800" b="0">
                <a:solidFill>
                  <a:srgbClr val="000000"/>
                </a:solidFill>
              </a:defRPr>
            </a:pPr>
            <a:r>
              <a:rPr lang="en-US" b="1" dirty="0">
                <a:solidFill>
                  <a:schemeClr val="tx1">
                    <a:lumMod val="95000"/>
                  </a:schemeClr>
                </a:solidFill>
                <a:latin typeface="Times New Roman" panose="02020603050405020304" pitchFamily="18" charset="0"/>
                <a:cs typeface="Times New Roman" panose="02020603050405020304" pitchFamily="18" charset="0"/>
              </a:rPr>
              <a:t>2008</a:t>
            </a:r>
            <a:endParaRPr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74" name="Shape 74"/>
          <p:cNvSpPr/>
          <p:nvPr/>
        </p:nvSpPr>
        <p:spPr>
          <a:xfrm>
            <a:off x="3895917" y="1681774"/>
            <a:ext cx="2246214" cy="635001"/>
          </a:xfrm>
          <a:prstGeom prst="rect">
            <a:avLst/>
          </a:prstGeom>
          <a:solidFill>
            <a:schemeClr val="accent1"/>
          </a:solidFill>
          <a:ln w="12700">
            <a:miter lim="400000"/>
          </a:ln>
        </p:spPr>
        <p:txBody>
          <a:bodyPr lIns="25400" tIns="25400" rIns="25400" bIns="25400" anchor="ctr"/>
          <a:lstStyle/>
          <a:p>
            <a:pPr lvl="0">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Chuyển</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đổi</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tiền</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tệ</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75" name="Shape 75"/>
          <p:cNvSpPr/>
          <p:nvPr/>
        </p:nvSpPr>
        <p:spPr>
          <a:xfrm>
            <a:off x="4844963" y="2445917"/>
            <a:ext cx="2246214" cy="635001"/>
          </a:xfrm>
          <a:prstGeom prst="rect">
            <a:avLst/>
          </a:prstGeom>
          <a:solidFill>
            <a:schemeClr val="accent2"/>
          </a:solidFill>
          <a:ln w="12700">
            <a:miter lim="400000"/>
          </a:ln>
        </p:spPr>
        <p:txBody>
          <a:bodyPr lIns="25400" tIns="25400" rIns="25400" bIns="25400" anchor="ctr"/>
          <a:lstStyle/>
          <a:p>
            <a:pPr lvl="0">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Kiều</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hối</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76" name="Shape 76"/>
          <p:cNvSpPr/>
          <p:nvPr/>
        </p:nvSpPr>
        <p:spPr>
          <a:xfrm>
            <a:off x="5948458" y="3802910"/>
            <a:ext cx="2246214" cy="635000"/>
          </a:xfrm>
          <a:prstGeom prst="rect">
            <a:avLst/>
          </a:prstGeom>
          <a:solidFill>
            <a:schemeClr val="accent3"/>
          </a:solidFill>
          <a:ln w="12700">
            <a:miter lim="400000"/>
          </a:ln>
        </p:spPr>
        <p:txBody>
          <a:bodyPr lIns="25400" tIns="25400" rIns="25400" bIns="25400" anchor="ctr"/>
          <a:lstStyle/>
          <a:p>
            <a:pPr lvl="0">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Thanh</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toán</a:t>
            </a:r>
            <a:r>
              <a:rPr lang="en-US" sz="1600" dirty="0">
                <a:solidFill>
                  <a:schemeClr val="tx1">
                    <a:lumMod val="95000"/>
                  </a:schemeClr>
                </a:solidFill>
                <a:latin typeface="Times New Roman" panose="02020603050405020304" pitchFamily="18" charset="0"/>
                <a:cs typeface="Times New Roman" panose="02020603050405020304" pitchFamily="18" charset="0"/>
              </a:rPr>
              <a:t> kỹ </a:t>
            </a:r>
            <a:r>
              <a:rPr lang="en-US" sz="1600" dirty="0" err="1">
                <a:solidFill>
                  <a:schemeClr val="tx1">
                    <a:lumMod val="95000"/>
                  </a:schemeClr>
                </a:solidFill>
                <a:latin typeface="Times New Roman" panose="02020603050405020304" pitchFamily="18" charset="0"/>
                <a:cs typeface="Times New Roman" panose="02020603050405020304" pitchFamily="18" charset="0"/>
              </a:rPr>
              <a:t>thuật</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số</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495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1.5.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Các</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phiên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bản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en-US" sz="2000" dirty="0" err="1">
                <a:solidFill>
                  <a:schemeClr val="tx1">
                    <a:lumMod val="95000"/>
                  </a:schemeClr>
                </a:solidFill>
                <a:latin typeface="Times New Roman" panose="02020603050405020304" pitchFamily="18" charset="0"/>
                <a:cs typeface="Times New Roman" panose="02020603050405020304" pitchFamily="18" charset="0"/>
              </a:rPr>
              <a:t>Hiện</a:t>
            </a:r>
            <a:r>
              <a:rPr lang="en-US" sz="2000" dirty="0">
                <a:solidFill>
                  <a:schemeClr val="tx1">
                    <a:lumMod val="95000"/>
                  </a:schemeClr>
                </a:solidFill>
                <a:latin typeface="Times New Roman" panose="02020603050405020304" pitchFamily="18" charset="0"/>
                <a:cs typeface="Times New Roman" panose="02020603050405020304" pitchFamily="18" charset="0"/>
              </a:rPr>
              <a:t> có 3 </a:t>
            </a:r>
            <a:r>
              <a:rPr lang="en-US" sz="2000" dirty="0" err="1">
                <a:solidFill>
                  <a:schemeClr val="tx1">
                    <a:lumMod val="95000"/>
                  </a:schemeClr>
                </a:solidFill>
                <a:latin typeface="Times New Roman" panose="02020603050405020304" pitchFamily="18" charset="0"/>
                <a:cs typeface="Times New Roman" panose="02020603050405020304" pitchFamily="18" charset="0"/>
              </a:rPr>
              <a:t>phiên</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bản</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của</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3" name="Shape 98"/>
          <p:cNvSpPr/>
          <p:nvPr/>
        </p:nvSpPr>
        <p:spPr>
          <a:xfrm>
            <a:off x="-1" y="3271672"/>
            <a:ext cx="12192001" cy="314656"/>
          </a:xfrm>
          <a:prstGeom prst="rect">
            <a:avLst/>
          </a:prstGeom>
          <a:solidFill>
            <a:schemeClr val="accent4"/>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30" name="Shape 104"/>
          <p:cNvSpPr/>
          <p:nvPr/>
        </p:nvSpPr>
        <p:spPr>
          <a:xfrm>
            <a:off x="5536554" y="2871887"/>
            <a:ext cx="1114194" cy="1114227"/>
          </a:xfrm>
          <a:prstGeom prst="roundRect">
            <a:avLst>
              <a:gd name="adj" fmla="val 8604"/>
            </a:avLst>
          </a:prstGeom>
          <a:solidFill>
            <a:schemeClr val="accent3"/>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31" name="Shape 105"/>
          <p:cNvSpPr/>
          <p:nvPr/>
        </p:nvSpPr>
        <p:spPr>
          <a:xfrm>
            <a:off x="6093651" y="2349206"/>
            <a:ext cx="1" cy="533146"/>
          </a:xfrm>
          <a:prstGeom prst="line">
            <a:avLst/>
          </a:prstGeom>
          <a:ln w="31750">
            <a:solidFill>
              <a:srgbClr val="53585F"/>
            </a:solidFill>
            <a:miter lim="400000"/>
          </a:ln>
        </p:spPr>
        <p:txBody>
          <a:bodyPr lIns="0" tIns="0" rIns="0" bIns="0" anchor="ctr"/>
          <a:lstStyle/>
          <a:p>
            <a:pPr lvl="0">
              <a:defRPr sz="3200"/>
            </a:pPr>
            <a:endParaRPr sz="1600">
              <a:solidFill>
                <a:schemeClr val="tx1">
                  <a:lumMod val="95000"/>
                </a:schemeClr>
              </a:solidFill>
            </a:endParaRPr>
          </a:p>
        </p:txBody>
      </p:sp>
      <p:sp>
        <p:nvSpPr>
          <p:cNvPr id="32" name="Shape 106"/>
          <p:cNvSpPr/>
          <p:nvPr/>
        </p:nvSpPr>
        <p:spPr>
          <a:xfrm>
            <a:off x="5780970" y="2354395"/>
            <a:ext cx="625364" cy="1"/>
          </a:xfrm>
          <a:prstGeom prst="line">
            <a:avLst/>
          </a:prstGeom>
          <a:ln w="31750">
            <a:solidFill>
              <a:srgbClr val="53585F"/>
            </a:solidFill>
            <a:miter lim="400000"/>
          </a:ln>
        </p:spPr>
        <p:txBody>
          <a:bodyPr lIns="0" tIns="0" rIns="0" bIns="0" anchor="ctr"/>
          <a:lstStyle/>
          <a:p>
            <a:pPr lvl="0">
              <a:defRPr sz="3200"/>
            </a:pPr>
            <a:endParaRPr sz="1600">
              <a:solidFill>
                <a:schemeClr val="tx1">
                  <a:lumMod val="95000"/>
                </a:schemeClr>
              </a:solidFill>
            </a:endParaRPr>
          </a:p>
        </p:txBody>
      </p:sp>
      <p:sp>
        <p:nvSpPr>
          <p:cNvPr id="38" name="Shape 107"/>
          <p:cNvSpPr/>
          <p:nvPr/>
        </p:nvSpPr>
        <p:spPr>
          <a:xfrm>
            <a:off x="5010277" y="1777704"/>
            <a:ext cx="2166748" cy="543739"/>
          </a:xfrm>
          <a:prstGeom prst="rect">
            <a:avLst/>
          </a:prstGeom>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53585F"/>
                </a:solidFill>
                <a:latin typeface="Roboto Medium"/>
                <a:ea typeface="Roboto Medium"/>
                <a:cs typeface="Roboto Medium"/>
                <a:sym typeface="Roboto Medium"/>
              </a:defRPr>
            </a:lvl1pPr>
          </a:lstStyle>
          <a:p>
            <a:pPr lvl="0" algn="ctr">
              <a:defRPr sz="1800">
                <a:solidFill>
                  <a:srgbClr val="000000"/>
                </a:solidFill>
              </a:defRPr>
            </a:pP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Blockchain</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rPr>
              <a:t> 2.0</a:t>
            </a:r>
          </a:p>
          <a:p>
            <a:pPr lvl="0" algn="ctr">
              <a:defRPr sz="1800">
                <a:solidFill>
                  <a:srgbClr val="000000"/>
                </a:solidFill>
              </a:defRPr>
            </a:pP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Tài</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chính</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và</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Thị</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trường</a:t>
            </a:r>
            <a:endParaRPr sz="1600" b="1" dirty="0">
              <a:solidFill>
                <a:schemeClr val="tx1">
                  <a:lumMod val="95000"/>
                </a:schemeClr>
              </a:solidFill>
              <a:latin typeface="Times New Roman" panose="02020603050405020304" pitchFamily="18" charset="0"/>
              <a:ea typeface="Avenir Roman"/>
              <a:cs typeface="Times New Roman" panose="02020603050405020304" pitchFamily="18" charset="0"/>
            </a:endParaRPr>
          </a:p>
        </p:txBody>
      </p:sp>
      <p:sp>
        <p:nvSpPr>
          <p:cNvPr id="45" name="Shape 107"/>
          <p:cNvSpPr/>
          <p:nvPr/>
        </p:nvSpPr>
        <p:spPr>
          <a:xfrm>
            <a:off x="5570671" y="4118468"/>
            <a:ext cx="1051570" cy="3282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53585F"/>
                </a:solidFill>
                <a:latin typeface="Roboto Medium"/>
                <a:ea typeface="Roboto Medium"/>
                <a:cs typeface="Roboto Medium"/>
                <a:sym typeface="Roboto Medium"/>
              </a:defRPr>
            </a:lvl1pPr>
          </a:lstStyle>
          <a:p>
            <a:pPr lvl="0">
              <a:defRPr sz="1800">
                <a:solidFill>
                  <a:srgbClr val="000000"/>
                </a:solidFill>
              </a:defRPr>
            </a:pPr>
            <a:r>
              <a:rPr lang="en-US" sz="1800" dirty="0" err="1">
                <a:solidFill>
                  <a:schemeClr val="tx1">
                    <a:lumMod val="95000"/>
                  </a:schemeClr>
                </a:solidFill>
              </a:rPr>
              <a:t>Ethereum</a:t>
            </a:r>
            <a:endParaRPr sz="1800" dirty="0">
              <a:solidFill>
                <a:schemeClr val="tx1">
                  <a:lumMod val="95000"/>
                </a:schemeClr>
              </a:solidFill>
            </a:endParaRPr>
          </a:p>
        </p:txBody>
      </p:sp>
      <p:sp>
        <p:nvSpPr>
          <p:cNvPr id="51" name="Shape 113"/>
          <p:cNvSpPr/>
          <p:nvPr/>
        </p:nvSpPr>
        <p:spPr>
          <a:xfrm>
            <a:off x="5403321" y="3271672"/>
            <a:ext cx="974626" cy="3282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3200" b="1">
                <a:solidFill>
                  <a:srgbClr val="FFFFFF"/>
                </a:solidFill>
                <a:latin typeface="Roboto Regular"/>
                <a:ea typeface="Roboto Regular"/>
                <a:cs typeface="Roboto Regular"/>
                <a:sym typeface="Roboto Regular"/>
              </a:defRPr>
            </a:lvl1pPr>
          </a:lstStyle>
          <a:p>
            <a:pPr lvl="1">
              <a:defRPr sz="1800" b="0">
                <a:solidFill>
                  <a:srgbClr val="000000"/>
                </a:solidFill>
              </a:defRPr>
            </a:pPr>
            <a:r>
              <a:rPr lang="en-US" b="1" dirty="0">
                <a:solidFill>
                  <a:schemeClr val="tx1">
                    <a:lumMod val="95000"/>
                  </a:schemeClr>
                </a:solidFill>
                <a:latin typeface="Times New Roman" panose="02020603050405020304" pitchFamily="18" charset="0"/>
                <a:cs typeface="Times New Roman" panose="02020603050405020304" pitchFamily="18" charset="0"/>
              </a:rPr>
              <a:t>2013</a:t>
            </a:r>
            <a:endParaRPr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2" name="Shape 77"/>
          <p:cNvSpPr/>
          <p:nvPr/>
        </p:nvSpPr>
        <p:spPr>
          <a:xfrm>
            <a:off x="1953999" y="3986114"/>
            <a:ext cx="2246214" cy="635001"/>
          </a:xfrm>
          <a:prstGeom prst="rect">
            <a:avLst/>
          </a:prstGeom>
          <a:solidFill>
            <a:schemeClr val="accent4"/>
          </a:solidFill>
          <a:ln w="12700">
            <a:miter lim="400000"/>
          </a:ln>
        </p:spPr>
        <p:txBody>
          <a:bodyPr lIns="25400" tIns="25400" rIns="25400" bIns="25400" anchor="ctr"/>
          <a:lstStyle/>
          <a:p>
            <a:pPr lvl="0">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Giao</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dịch</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đa</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dạng</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tài</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sản</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3" name="Shape 78"/>
          <p:cNvSpPr/>
          <p:nvPr/>
        </p:nvSpPr>
        <p:spPr>
          <a:xfrm>
            <a:off x="8494210" y="3111500"/>
            <a:ext cx="2246214" cy="635001"/>
          </a:xfrm>
          <a:prstGeom prst="rect">
            <a:avLst/>
          </a:prstGeom>
          <a:solidFill>
            <a:schemeClr val="accent5"/>
          </a:solidFill>
          <a:ln w="12700">
            <a:miter lim="400000"/>
          </a:ln>
        </p:spPr>
        <p:txBody>
          <a:bodyPr lIns="25400" tIns="25400" rIns="25400" bIns="25400" anchor="ctr"/>
          <a:lstStyle/>
          <a:p>
            <a:pPr>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Hợp</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đồng</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thông</a:t>
            </a:r>
            <a:r>
              <a:rPr lang="en-US" sz="1600" dirty="0">
                <a:solidFill>
                  <a:schemeClr val="tx1">
                    <a:lumMod val="95000"/>
                  </a:schemeClr>
                </a:solidFill>
                <a:latin typeface="Times New Roman" panose="02020603050405020304" pitchFamily="18" charset="0"/>
                <a:cs typeface="Times New Roman" panose="02020603050405020304" pitchFamily="18" charset="0"/>
              </a:rPr>
              <a:t> minh</a:t>
            </a:r>
          </a:p>
        </p:txBody>
      </p:sp>
      <p:sp>
        <p:nvSpPr>
          <p:cNvPr id="55" name="Shape 79"/>
          <p:cNvSpPr/>
          <p:nvPr/>
        </p:nvSpPr>
        <p:spPr>
          <a:xfrm>
            <a:off x="1763302" y="2298109"/>
            <a:ext cx="2627607" cy="635000"/>
          </a:xfrm>
          <a:prstGeom prst="rect">
            <a:avLst/>
          </a:prstGeom>
          <a:solidFill>
            <a:schemeClr val="accent6">
              <a:lumMod val="75000"/>
            </a:schemeClr>
          </a:solidFill>
          <a:ln w="12700">
            <a:miter lim="400000"/>
          </a:ln>
        </p:spPr>
        <p:txBody>
          <a:bodyPr lIns="25400" tIns="25400" rIns="25400" bIns="25400" anchor="ctr"/>
          <a:lstStyle/>
          <a:p>
            <a:pPr lvl="0">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Xử</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lý</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tài</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chính</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và</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ngân</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hàng</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760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1.5.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Các</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phiên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bản</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en-US" sz="2000" dirty="0" err="1">
                <a:solidFill>
                  <a:schemeClr val="tx1">
                    <a:lumMod val="95000"/>
                  </a:schemeClr>
                </a:solidFill>
                <a:latin typeface="Times New Roman" panose="02020603050405020304" pitchFamily="18" charset="0"/>
                <a:cs typeface="Times New Roman" panose="02020603050405020304" pitchFamily="18" charset="0"/>
              </a:rPr>
              <a:t>Hiện</a:t>
            </a:r>
            <a:r>
              <a:rPr lang="en-US" sz="2000" dirty="0">
                <a:solidFill>
                  <a:schemeClr val="tx1">
                    <a:lumMod val="95000"/>
                  </a:schemeClr>
                </a:solidFill>
                <a:latin typeface="Times New Roman" panose="02020603050405020304" pitchFamily="18" charset="0"/>
                <a:cs typeface="Times New Roman" panose="02020603050405020304" pitchFamily="18" charset="0"/>
              </a:rPr>
              <a:t> có 3 </a:t>
            </a:r>
            <a:r>
              <a:rPr lang="en-US" sz="2000" dirty="0" err="1">
                <a:solidFill>
                  <a:schemeClr val="tx1">
                    <a:lumMod val="95000"/>
                  </a:schemeClr>
                </a:solidFill>
                <a:latin typeface="Times New Roman" panose="02020603050405020304" pitchFamily="18" charset="0"/>
                <a:cs typeface="Times New Roman" panose="02020603050405020304" pitchFamily="18" charset="0"/>
              </a:rPr>
              <a:t>phiên</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bản</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của</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Blockchain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3" name="Shape 98"/>
          <p:cNvSpPr/>
          <p:nvPr/>
        </p:nvSpPr>
        <p:spPr>
          <a:xfrm>
            <a:off x="-1" y="3271672"/>
            <a:ext cx="12192001" cy="314656"/>
          </a:xfrm>
          <a:prstGeom prst="rect">
            <a:avLst/>
          </a:prstGeom>
          <a:solidFill>
            <a:schemeClr val="accent4"/>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46" name="Shape 109"/>
          <p:cNvSpPr/>
          <p:nvPr/>
        </p:nvSpPr>
        <p:spPr>
          <a:xfrm>
            <a:off x="7336142" y="2639649"/>
            <a:ext cx="1578703" cy="15787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5"/>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47" name="Shape 110"/>
          <p:cNvSpPr/>
          <p:nvPr/>
        </p:nvSpPr>
        <p:spPr>
          <a:xfrm>
            <a:off x="8125494" y="4210711"/>
            <a:ext cx="1" cy="965604"/>
          </a:xfrm>
          <a:prstGeom prst="line">
            <a:avLst/>
          </a:prstGeom>
          <a:ln w="31750">
            <a:solidFill>
              <a:srgbClr val="53585F"/>
            </a:solidFill>
            <a:miter lim="400000"/>
          </a:ln>
        </p:spPr>
        <p:txBody>
          <a:bodyPr lIns="0" tIns="0" rIns="0" bIns="0" anchor="ctr"/>
          <a:lstStyle/>
          <a:p>
            <a:pPr lvl="0">
              <a:defRPr sz="3200"/>
            </a:pPr>
            <a:endParaRPr sz="1600">
              <a:solidFill>
                <a:schemeClr val="tx1">
                  <a:lumMod val="95000"/>
                </a:schemeClr>
              </a:solidFill>
            </a:endParaRPr>
          </a:p>
        </p:txBody>
      </p:sp>
      <p:sp>
        <p:nvSpPr>
          <p:cNvPr id="48" name="Shape 111"/>
          <p:cNvSpPr/>
          <p:nvPr/>
        </p:nvSpPr>
        <p:spPr>
          <a:xfrm>
            <a:off x="7812812" y="5161095"/>
            <a:ext cx="625364" cy="1"/>
          </a:xfrm>
          <a:prstGeom prst="line">
            <a:avLst/>
          </a:prstGeom>
          <a:ln w="31750">
            <a:solidFill>
              <a:srgbClr val="53585F"/>
            </a:solidFill>
            <a:miter lim="400000"/>
          </a:ln>
        </p:spPr>
        <p:txBody>
          <a:bodyPr lIns="0" tIns="0" rIns="0" bIns="0" anchor="ctr"/>
          <a:lstStyle/>
          <a:p>
            <a:pPr lvl="0">
              <a:defRPr sz="3200"/>
            </a:pPr>
            <a:endParaRPr sz="1600">
              <a:solidFill>
                <a:schemeClr val="tx1">
                  <a:lumMod val="95000"/>
                </a:schemeClr>
              </a:solidFill>
            </a:endParaRPr>
          </a:p>
        </p:txBody>
      </p:sp>
      <p:sp>
        <p:nvSpPr>
          <p:cNvPr id="49" name="Shape 112"/>
          <p:cNvSpPr/>
          <p:nvPr/>
        </p:nvSpPr>
        <p:spPr>
          <a:xfrm>
            <a:off x="6786276" y="5250140"/>
            <a:ext cx="2802049" cy="54373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53585F"/>
                </a:solidFill>
                <a:latin typeface="Roboto Medium"/>
                <a:ea typeface="Roboto Medium"/>
                <a:cs typeface="Roboto Medium"/>
                <a:sym typeface="Roboto Medium"/>
              </a:defRPr>
            </a:lvl1pPr>
          </a:lstStyle>
          <a:p>
            <a:pPr lvl="0" algn="ctr">
              <a:defRPr sz="1800">
                <a:solidFill>
                  <a:srgbClr val="000000"/>
                </a:solidFill>
              </a:defRPr>
            </a:pP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Blockchain</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rPr>
              <a:t> 3.0</a:t>
            </a:r>
          </a:p>
          <a:p>
            <a:pPr lvl="0">
              <a:defRPr sz="1800">
                <a:solidFill>
                  <a:srgbClr val="000000"/>
                </a:solidFill>
              </a:defRPr>
            </a:pP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Thiết</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kế</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và</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Giám</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sát</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hoạt</a:t>
            </a:r>
            <a:r>
              <a:rPr lang="en-US" sz="1600" b="1" dirty="0">
                <a:solidFill>
                  <a:schemeClr val="tx1">
                    <a:lumMod val="95000"/>
                  </a:schemeClr>
                </a:solidFill>
                <a:latin typeface="Times New Roman" panose="02020603050405020304" pitchFamily="18" charset="0"/>
                <a:ea typeface="Avenir Roman"/>
                <a:cs typeface="Times New Roman" panose="02020603050405020304" pitchFamily="18" charset="0"/>
              </a:rPr>
              <a:t> </a:t>
            </a:r>
            <a:r>
              <a:rPr lang="en-US" sz="1600" b="1" dirty="0" err="1">
                <a:solidFill>
                  <a:schemeClr val="tx1">
                    <a:lumMod val="95000"/>
                  </a:schemeClr>
                </a:solidFill>
                <a:latin typeface="Times New Roman" panose="02020603050405020304" pitchFamily="18" charset="0"/>
                <a:ea typeface="Avenir Roman"/>
                <a:cs typeface="Times New Roman" panose="02020603050405020304" pitchFamily="18" charset="0"/>
              </a:rPr>
              <a:t>động</a:t>
            </a:r>
            <a:endParaRPr sz="1600" b="1" dirty="0">
              <a:solidFill>
                <a:schemeClr val="tx1">
                  <a:lumMod val="95000"/>
                </a:schemeClr>
              </a:solidFill>
              <a:latin typeface="Times New Roman" panose="02020603050405020304" pitchFamily="18" charset="0"/>
              <a:ea typeface="Avenir Roman"/>
              <a:cs typeface="Times New Roman" panose="02020603050405020304" pitchFamily="18" charset="0"/>
            </a:endParaRPr>
          </a:p>
        </p:txBody>
      </p:sp>
      <p:sp>
        <p:nvSpPr>
          <p:cNvPr id="50" name="Shape 113"/>
          <p:cNvSpPr/>
          <p:nvPr/>
        </p:nvSpPr>
        <p:spPr>
          <a:xfrm>
            <a:off x="7336142" y="3234235"/>
            <a:ext cx="974626" cy="3282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3200" b="1">
                <a:solidFill>
                  <a:srgbClr val="FFFFFF"/>
                </a:solidFill>
                <a:latin typeface="Roboto Regular"/>
                <a:ea typeface="Roboto Regular"/>
                <a:cs typeface="Roboto Regular"/>
                <a:sym typeface="Roboto Regular"/>
              </a:defRPr>
            </a:lvl1pPr>
          </a:lstStyle>
          <a:p>
            <a:pPr lvl="1" algn="l">
              <a:defRPr sz="1800" b="0">
                <a:solidFill>
                  <a:srgbClr val="000000"/>
                </a:solidFill>
              </a:defRPr>
            </a:pPr>
            <a:r>
              <a:rPr lang="en-US" b="1" dirty="0">
                <a:solidFill>
                  <a:schemeClr val="tx1">
                    <a:lumMod val="95000"/>
                  </a:schemeClr>
                </a:solidFill>
                <a:latin typeface="Times New Roman" panose="02020603050405020304" pitchFamily="18" charset="0"/>
                <a:cs typeface="Times New Roman" panose="02020603050405020304" pitchFamily="18" charset="0"/>
              </a:rPr>
              <a:t>2017</a:t>
            </a:r>
            <a:endParaRPr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67" name="Shape 107"/>
          <p:cNvSpPr/>
          <p:nvPr/>
        </p:nvSpPr>
        <p:spPr>
          <a:xfrm>
            <a:off x="6948088" y="2128032"/>
            <a:ext cx="3347070" cy="3282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53585F"/>
                </a:solidFill>
                <a:latin typeface="Roboto Medium"/>
                <a:ea typeface="Roboto Medium"/>
                <a:cs typeface="Roboto Medium"/>
                <a:sym typeface="Roboto Medium"/>
              </a:defRPr>
            </a:lvl1pPr>
          </a:lstStyle>
          <a:p>
            <a:pPr lvl="0">
              <a:defRPr sz="1800">
                <a:solidFill>
                  <a:srgbClr val="000000"/>
                </a:solidFill>
              </a:defRPr>
            </a:pPr>
            <a:r>
              <a:rPr lang="en-US" sz="1800" dirty="0" err="1">
                <a:solidFill>
                  <a:schemeClr val="tx1">
                    <a:lumMod val="95000"/>
                  </a:schemeClr>
                </a:solidFill>
              </a:rPr>
              <a:t>ArcBlock</a:t>
            </a:r>
            <a:r>
              <a:rPr lang="en-US" sz="1800" dirty="0">
                <a:solidFill>
                  <a:schemeClr val="tx1">
                    <a:lumMod val="95000"/>
                  </a:schemeClr>
                </a:solidFill>
              </a:rPr>
              <a:t>, </a:t>
            </a:r>
            <a:r>
              <a:rPr lang="en-US" sz="1800" dirty="0" err="1">
                <a:solidFill>
                  <a:schemeClr val="tx1">
                    <a:lumMod val="95000"/>
                  </a:schemeClr>
                </a:solidFill>
              </a:rPr>
              <a:t>Hyperledger</a:t>
            </a:r>
            <a:r>
              <a:rPr lang="en-US" sz="1800" dirty="0">
                <a:solidFill>
                  <a:schemeClr val="tx1">
                    <a:lumMod val="95000"/>
                  </a:schemeClr>
                </a:solidFill>
              </a:rPr>
              <a:t> Fabric …</a:t>
            </a:r>
            <a:endParaRPr sz="1800" dirty="0">
              <a:solidFill>
                <a:schemeClr val="tx1">
                  <a:lumMod val="95000"/>
                </a:schemeClr>
              </a:solidFill>
            </a:endParaRPr>
          </a:p>
        </p:txBody>
      </p:sp>
      <p:sp>
        <p:nvSpPr>
          <p:cNvPr id="32" name="Shape 80"/>
          <p:cNvSpPr/>
          <p:nvPr/>
        </p:nvSpPr>
        <p:spPr>
          <a:xfrm>
            <a:off x="3004501" y="2292179"/>
            <a:ext cx="2624644" cy="635001"/>
          </a:xfrm>
          <a:prstGeom prst="rect">
            <a:avLst/>
          </a:prstGeom>
          <a:solidFill>
            <a:schemeClr val="tx2"/>
          </a:solidFill>
          <a:ln w="12700">
            <a:miter lim="400000"/>
          </a:ln>
        </p:spPr>
        <p:txBody>
          <a:bodyPr lIns="25400" tIns="25400" rIns="25400" bIns="25400" anchor="ctr"/>
          <a:lstStyle/>
          <a:p>
            <a:pPr lvl="0">
              <a:defRPr sz="3200"/>
            </a:pPr>
            <a:r>
              <a:rPr lang="en-US" sz="1600" dirty="0" err="1">
                <a:solidFill>
                  <a:schemeClr val="bg1"/>
                </a:solidFill>
                <a:latin typeface="Times New Roman" panose="02020603050405020304" pitchFamily="18" charset="0"/>
                <a:cs typeface="Times New Roman" panose="02020603050405020304" pitchFamily="18" charset="0"/>
              </a:rPr>
              <a:t>Chạm</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tới</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mọi</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lĩnh</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vực</a:t>
            </a:r>
            <a:endParaRPr sz="1600" dirty="0">
              <a:solidFill>
                <a:schemeClr val="bg1"/>
              </a:solidFill>
              <a:latin typeface="Times New Roman" panose="02020603050405020304" pitchFamily="18" charset="0"/>
              <a:cs typeface="Times New Roman" panose="02020603050405020304" pitchFamily="18" charset="0"/>
            </a:endParaRPr>
          </a:p>
        </p:txBody>
      </p:sp>
      <p:sp>
        <p:nvSpPr>
          <p:cNvPr id="38" name="Shape 80"/>
          <p:cNvSpPr/>
          <p:nvPr/>
        </p:nvSpPr>
        <p:spPr>
          <a:xfrm>
            <a:off x="3004501" y="3910888"/>
            <a:ext cx="2624644" cy="635001"/>
          </a:xfrm>
          <a:prstGeom prst="rect">
            <a:avLst/>
          </a:prstGeom>
          <a:solidFill>
            <a:schemeClr val="accent2">
              <a:lumMod val="75000"/>
            </a:schemeClr>
          </a:solidFill>
          <a:ln w="12700">
            <a:miter lim="400000"/>
          </a:ln>
        </p:spPr>
        <p:txBody>
          <a:bodyPr lIns="25400" tIns="25400" rIns="25400" bIns="25400" anchor="ctr"/>
          <a:lstStyle/>
          <a:p>
            <a:pPr lvl="0">
              <a:defRPr sz="3200"/>
            </a:pPr>
            <a:r>
              <a:rPr lang="en-US" sz="1600" dirty="0" err="1">
                <a:solidFill>
                  <a:schemeClr val="tx1">
                    <a:lumMod val="95000"/>
                  </a:schemeClr>
                </a:solidFill>
                <a:latin typeface="Times New Roman" panose="02020603050405020304" pitchFamily="18" charset="0"/>
                <a:cs typeface="Times New Roman" panose="02020603050405020304" pitchFamily="18" charset="0"/>
              </a:rPr>
              <a:t>Ứng</a:t>
            </a:r>
            <a:r>
              <a:rPr lang="en-US" sz="1600" dirty="0">
                <a:solidFill>
                  <a:schemeClr val="tx1">
                    <a:lumMod val="95000"/>
                  </a:schemeClr>
                </a:solidFill>
                <a:latin typeface="Times New Roman" panose="02020603050405020304" pitchFamily="18" charset="0"/>
                <a:cs typeface="Times New Roman" panose="02020603050405020304" pitchFamily="18" charset="0"/>
              </a:rPr>
              <a:t> dụng </a:t>
            </a:r>
            <a:r>
              <a:rPr lang="en-US" sz="1600" dirty="0" err="1">
                <a:solidFill>
                  <a:schemeClr val="tx1">
                    <a:lumMod val="95000"/>
                  </a:schemeClr>
                </a:solidFill>
                <a:latin typeface="Times New Roman" panose="02020603050405020304" pitchFamily="18" charset="0"/>
                <a:cs typeface="Times New Roman" panose="02020603050405020304" pitchFamily="18" charset="0"/>
              </a:rPr>
              <a:t>phân</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tán</a:t>
            </a:r>
            <a:r>
              <a:rPr lang="en-US" sz="1600" dirty="0">
                <a:solidFill>
                  <a:schemeClr val="tx1">
                    <a:lumMod val="95000"/>
                  </a:schemeClr>
                </a:solidFill>
                <a:latin typeface="Times New Roman" panose="02020603050405020304" pitchFamily="18" charset="0"/>
                <a:cs typeface="Times New Roman" panose="02020603050405020304" pitchFamily="18" charset="0"/>
              </a:rPr>
              <a:t> – </a:t>
            </a:r>
            <a:r>
              <a:rPr lang="en-US" sz="1600" dirty="0" err="1">
                <a:solidFill>
                  <a:schemeClr val="tx1">
                    <a:lumMod val="95000"/>
                  </a:schemeClr>
                </a:solidFill>
                <a:latin typeface="Times New Roman" panose="02020603050405020304" pitchFamily="18" charset="0"/>
                <a:cs typeface="Times New Roman" panose="02020603050405020304" pitchFamily="18" charset="0"/>
              </a:rPr>
              <a:t>Dapp</a:t>
            </a:r>
            <a:endParaRPr sz="16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956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vi-VN" sz="2700" b="1" dirty="0">
                <a:solidFill>
                  <a:schemeClr val="tx1">
                    <a:lumMod val="95000"/>
                  </a:schemeClr>
                </a:solidFill>
                <a:latin typeface="Times New Roman" panose="02020603050405020304" pitchFamily="18" charset="0"/>
                <a:cs typeface="Times New Roman" panose="02020603050405020304" pitchFamily="18" charset="0"/>
              </a:rPr>
              <a:t>1.6.</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vi-VN" sz="2700" b="1" dirty="0">
                <a:solidFill>
                  <a:schemeClr val="tx1">
                    <a:lumMod val="95000"/>
                  </a:schemeClr>
                </a:solidFill>
                <a:latin typeface="Times New Roman" panose="02020603050405020304" pitchFamily="18" charset="0"/>
                <a:cs typeface="Times New Roman" panose="02020603050405020304" pitchFamily="18" charset="0"/>
              </a:rPr>
              <a:t>Cơ chế đồng thuận của 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1.6.1. Khái niệm cơ bản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908758" y="1398034"/>
            <a:ext cx="8385895" cy="4262538"/>
          </a:xfrm>
          <a:prstGeom prst="rect">
            <a:avLst/>
          </a:prstGeom>
        </p:spPr>
      </p:pic>
    </p:spTree>
    <p:extLst>
      <p:ext uri="{BB962C8B-B14F-4D97-AF65-F5344CB8AC3E}">
        <p14:creationId xmlns:p14="http://schemas.microsoft.com/office/powerpoint/2010/main" val="2096345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vi-VN" sz="2700" b="1" dirty="0">
                <a:solidFill>
                  <a:schemeClr val="tx1">
                    <a:lumMod val="95000"/>
                  </a:schemeClr>
                </a:solidFill>
                <a:latin typeface="Times New Roman" panose="02020603050405020304" pitchFamily="18" charset="0"/>
                <a:cs typeface="Times New Roman" panose="02020603050405020304" pitchFamily="18" charset="0"/>
              </a:rPr>
              <a:t>1.6.</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vi-VN" sz="2700" b="1" dirty="0">
                <a:solidFill>
                  <a:schemeClr val="tx1">
                    <a:lumMod val="95000"/>
                  </a:schemeClr>
                </a:solidFill>
                <a:latin typeface="Times New Roman" panose="02020603050405020304" pitchFamily="18" charset="0"/>
                <a:cs typeface="Times New Roman" panose="02020603050405020304" pitchFamily="18" charset="0"/>
              </a:rPr>
              <a:t>Cơ chế đồng thuận của 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1.6.2. Một số cơ chế đồng thuận phở biến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2" name="Shape 74"/>
          <p:cNvSpPr/>
          <p:nvPr/>
        </p:nvSpPr>
        <p:spPr>
          <a:xfrm>
            <a:off x="3381433" y="1398034"/>
            <a:ext cx="5275856" cy="635001"/>
          </a:xfrm>
          <a:prstGeom prst="rect">
            <a:avLst/>
          </a:prstGeom>
          <a:solidFill>
            <a:schemeClr val="accent1"/>
          </a:solidFill>
          <a:ln w="12700">
            <a:miter lim="400000"/>
          </a:ln>
        </p:spPr>
        <p:txBody>
          <a:bodyPr lIns="25400" tIns="25400" rIns="25400" bIns="25400" anchor="ctr"/>
          <a:lstStyle/>
          <a:p>
            <a:pPr lvl="0">
              <a:defRPr sz="3200"/>
            </a:pPr>
            <a:r>
              <a:rPr lang="en-US" sz="1900" b="1" dirty="0">
                <a:solidFill>
                  <a:schemeClr val="tx1">
                    <a:lumMod val="95000"/>
                  </a:schemeClr>
                </a:solidFill>
                <a:latin typeface="Times New Roman" panose="02020603050405020304" pitchFamily="18" charset="0"/>
                <a:cs typeface="Times New Roman" panose="02020603050405020304" pitchFamily="18" charset="0"/>
              </a:rPr>
              <a:t>Proof of Work</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PoW</a:t>
            </a:r>
            <a:r>
              <a:rPr lang="en-US" sz="1900" dirty="0">
                <a:solidFill>
                  <a:schemeClr val="tx1">
                    <a:lumMod val="95000"/>
                  </a:schemeClr>
                </a:solidFill>
                <a:latin typeface="Times New Roman" panose="02020603050405020304" pitchFamily="18" charset="0"/>
                <a:cs typeface="Times New Roman" panose="02020603050405020304" pitchFamily="18" charset="0"/>
              </a:rPr>
              <a:t> - </a:t>
            </a:r>
            <a:r>
              <a:rPr lang="en-US" sz="1900" dirty="0" err="1">
                <a:solidFill>
                  <a:schemeClr val="tx1">
                    <a:lumMod val="95000"/>
                  </a:schemeClr>
                </a:solidFill>
                <a:latin typeface="Times New Roman" panose="02020603050405020304" pitchFamily="18" charset="0"/>
                <a:cs typeface="Times New Roman" panose="02020603050405020304" pitchFamily="18" charset="0"/>
              </a:rPr>
              <a:t>Bằng</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chứng</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Công</a:t>
            </a:r>
            <a:r>
              <a:rPr lang="en-US" sz="1900" dirty="0">
                <a:solidFill>
                  <a:schemeClr val="tx1">
                    <a:lumMod val="95000"/>
                  </a:schemeClr>
                </a:solidFill>
                <a:latin typeface="Times New Roman" panose="02020603050405020304" pitchFamily="18" charset="0"/>
                <a:cs typeface="Times New Roman" panose="02020603050405020304" pitchFamily="18" charset="0"/>
              </a:rPr>
              <a:t> </a:t>
            </a:r>
            <a:r>
              <a:rPr lang="en-US" sz="1900" dirty="0" err="1">
                <a:solidFill>
                  <a:schemeClr val="tx1">
                    <a:lumMod val="95000"/>
                  </a:schemeClr>
                </a:solidFill>
                <a:latin typeface="Times New Roman" panose="02020603050405020304" pitchFamily="18" charset="0"/>
                <a:cs typeface="Times New Roman" panose="02020603050405020304" pitchFamily="18" charset="0"/>
              </a:rPr>
              <a:t>việc</a:t>
            </a:r>
            <a:r>
              <a:rPr lang="en-US" sz="1900" dirty="0">
                <a:solidFill>
                  <a:schemeClr val="tx1">
                    <a:lumMod val="95000"/>
                  </a:schemeClr>
                </a:solidFill>
                <a:latin typeface="Times New Roman" panose="02020603050405020304" pitchFamily="18" charset="0"/>
                <a:cs typeface="Times New Roman" panose="02020603050405020304" pitchFamily="18" charset="0"/>
              </a:rPr>
              <a:t>)</a:t>
            </a:r>
            <a:endParaRPr sz="19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3" name="Shape 75"/>
          <p:cNvSpPr/>
          <p:nvPr/>
        </p:nvSpPr>
        <p:spPr>
          <a:xfrm>
            <a:off x="3381433" y="2361691"/>
            <a:ext cx="5275855" cy="635001"/>
          </a:xfrm>
          <a:prstGeom prst="rect">
            <a:avLst/>
          </a:prstGeom>
          <a:solidFill>
            <a:schemeClr val="accent2"/>
          </a:solidFill>
          <a:ln w="12700">
            <a:miter lim="400000"/>
          </a:ln>
        </p:spPr>
        <p:txBody>
          <a:bodyPr lIns="25400" tIns="25400" rIns="25400" bIns="25400" anchor="ctr"/>
          <a:lstStyle/>
          <a:p>
            <a:pPr lvl="0">
              <a:defRPr sz="3200"/>
            </a:pPr>
            <a:r>
              <a:rPr lang="en-US" sz="1900" b="1">
                <a:solidFill>
                  <a:schemeClr val="tx1">
                    <a:lumMod val="95000"/>
                  </a:schemeClr>
                </a:solidFill>
                <a:latin typeface="Times New Roman" panose="02020603050405020304" pitchFamily="18" charset="0"/>
                <a:cs typeface="Times New Roman" panose="02020603050405020304" pitchFamily="18" charset="0"/>
              </a:rPr>
              <a:t>Proof of Stake</a:t>
            </a:r>
            <a:r>
              <a:rPr lang="en-US" sz="1900">
                <a:solidFill>
                  <a:schemeClr val="tx1">
                    <a:lumMod val="95000"/>
                  </a:schemeClr>
                </a:solidFill>
                <a:latin typeface="Times New Roman" panose="02020603050405020304" pitchFamily="18" charset="0"/>
                <a:cs typeface="Times New Roman" panose="02020603050405020304" pitchFamily="18" charset="0"/>
              </a:rPr>
              <a:t> ( PoS - Bằng chứng Cổ phần)</a:t>
            </a:r>
            <a:endParaRPr sz="1900">
              <a:solidFill>
                <a:schemeClr val="tx1">
                  <a:lumMod val="95000"/>
                </a:schemeClr>
              </a:solidFill>
              <a:latin typeface="Times New Roman" panose="02020603050405020304" pitchFamily="18" charset="0"/>
              <a:cs typeface="Times New Roman" panose="02020603050405020304" pitchFamily="18" charset="0"/>
            </a:endParaRPr>
          </a:p>
        </p:txBody>
      </p:sp>
      <p:sp>
        <p:nvSpPr>
          <p:cNvPr id="14" name="Shape 76"/>
          <p:cNvSpPr/>
          <p:nvPr/>
        </p:nvSpPr>
        <p:spPr>
          <a:xfrm>
            <a:off x="3381433" y="3399001"/>
            <a:ext cx="5275855" cy="635000"/>
          </a:xfrm>
          <a:prstGeom prst="rect">
            <a:avLst/>
          </a:prstGeom>
          <a:solidFill>
            <a:schemeClr val="accent3">
              <a:lumMod val="50000"/>
            </a:schemeClr>
          </a:solidFill>
          <a:ln w="12700">
            <a:miter lim="400000"/>
          </a:ln>
        </p:spPr>
        <p:txBody>
          <a:bodyPr lIns="25400" tIns="25400" rIns="25400" bIns="25400" anchor="ctr"/>
          <a:lstStyle/>
          <a:p>
            <a:pPr lvl="0">
              <a:defRPr sz="3200"/>
            </a:pPr>
            <a:r>
              <a:rPr lang="en-US" sz="1900" b="1">
                <a:solidFill>
                  <a:schemeClr val="tx1">
                    <a:lumMod val="95000"/>
                  </a:schemeClr>
                </a:solidFill>
                <a:latin typeface="Times New Roman" panose="02020603050405020304" pitchFamily="18" charset="0"/>
                <a:cs typeface="Times New Roman" panose="02020603050405020304" pitchFamily="18" charset="0"/>
              </a:rPr>
              <a:t>Delegated Proof-of-Stake</a:t>
            </a:r>
            <a:r>
              <a:rPr lang="en-US" sz="1900">
                <a:solidFill>
                  <a:schemeClr val="tx1">
                    <a:lumMod val="95000"/>
                  </a:schemeClr>
                </a:solidFill>
                <a:latin typeface="Times New Roman" panose="02020603050405020304" pitchFamily="18" charset="0"/>
                <a:cs typeface="Times New Roman" panose="02020603050405020304" pitchFamily="18" charset="0"/>
              </a:rPr>
              <a:t> (Uỷ quyền Cổ phần)</a:t>
            </a:r>
            <a:endParaRPr sz="1900">
              <a:solidFill>
                <a:schemeClr val="tx1">
                  <a:lumMod val="95000"/>
                </a:schemeClr>
              </a:solidFill>
              <a:latin typeface="Times New Roman" panose="02020603050405020304" pitchFamily="18" charset="0"/>
              <a:cs typeface="Times New Roman" panose="02020603050405020304" pitchFamily="18" charset="0"/>
            </a:endParaRPr>
          </a:p>
        </p:txBody>
      </p:sp>
      <p:sp>
        <p:nvSpPr>
          <p:cNvPr id="15" name="Shape 78"/>
          <p:cNvSpPr/>
          <p:nvPr/>
        </p:nvSpPr>
        <p:spPr>
          <a:xfrm>
            <a:off x="3381432" y="4312566"/>
            <a:ext cx="5275856" cy="635001"/>
          </a:xfrm>
          <a:prstGeom prst="rect">
            <a:avLst/>
          </a:prstGeom>
          <a:solidFill>
            <a:schemeClr val="accent4">
              <a:lumMod val="75000"/>
            </a:schemeClr>
          </a:solidFill>
          <a:ln w="12700">
            <a:miter lim="400000"/>
          </a:ln>
        </p:spPr>
        <p:txBody>
          <a:bodyPr lIns="25400" tIns="25400" rIns="25400" bIns="25400" anchor="ctr"/>
          <a:lstStyle/>
          <a:p>
            <a:pPr lvl="0">
              <a:defRPr sz="3200"/>
            </a:pPr>
            <a:r>
              <a:rPr lang="en-US" sz="1900" b="1">
                <a:solidFill>
                  <a:schemeClr val="tx1">
                    <a:lumMod val="95000"/>
                  </a:schemeClr>
                </a:solidFill>
                <a:latin typeface="Times New Roman" panose="02020603050405020304" pitchFamily="18" charset="0"/>
                <a:cs typeface="Times New Roman" panose="02020603050405020304" pitchFamily="18" charset="0"/>
              </a:rPr>
              <a:t>Practical Byzantine Fault Tolerance</a:t>
            </a:r>
            <a:endParaRPr sz="1900">
              <a:solidFill>
                <a:schemeClr val="tx1">
                  <a:lumMod val="95000"/>
                </a:schemeClr>
              </a:solidFill>
              <a:latin typeface="Times New Roman" panose="02020603050405020304" pitchFamily="18" charset="0"/>
              <a:cs typeface="Times New Roman" panose="02020603050405020304" pitchFamily="18" charset="0"/>
            </a:endParaRPr>
          </a:p>
        </p:txBody>
      </p:sp>
      <p:sp>
        <p:nvSpPr>
          <p:cNvPr id="16" name="Shape 78"/>
          <p:cNvSpPr/>
          <p:nvPr/>
        </p:nvSpPr>
        <p:spPr>
          <a:xfrm>
            <a:off x="3381432" y="5201095"/>
            <a:ext cx="5275856" cy="635001"/>
          </a:xfrm>
          <a:prstGeom prst="rect">
            <a:avLst/>
          </a:prstGeom>
          <a:solidFill>
            <a:schemeClr val="accent5"/>
          </a:solidFill>
          <a:ln w="12700">
            <a:miter lim="400000"/>
          </a:ln>
        </p:spPr>
        <p:txBody>
          <a:bodyPr lIns="25400" tIns="25400" rIns="25400" bIns="25400" anchor="ctr"/>
          <a:lstStyle/>
          <a:p>
            <a:pPr lvl="0">
              <a:defRPr sz="3200"/>
            </a:pPr>
            <a:r>
              <a:rPr lang="en-US" sz="1900" b="1">
                <a:solidFill>
                  <a:schemeClr val="tx1">
                    <a:lumMod val="95000"/>
                  </a:schemeClr>
                </a:solidFill>
                <a:latin typeface="Times New Roman" panose="02020603050405020304" pitchFamily="18" charset="0"/>
                <a:cs typeface="Times New Roman" panose="02020603050405020304" pitchFamily="18" charset="0"/>
              </a:rPr>
              <a:t>Federated Byzantine Agreement</a:t>
            </a:r>
            <a:r>
              <a:rPr lang="en-US" sz="1900">
                <a:solidFill>
                  <a:schemeClr val="tx1">
                    <a:lumMod val="95000"/>
                  </a:schemeClr>
                </a:solidFill>
                <a:latin typeface="Times New Roman" panose="02020603050405020304" pitchFamily="18" charset="0"/>
                <a:cs typeface="Times New Roman" panose="02020603050405020304" pitchFamily="18" charset="0"/>
              </a:rPr>
              <a:t> </a:t>
            </a:r>
            <a:endParaRPr sz="190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478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vi-VN" sz="2700" b="1" dirty="0">
                <a:solidFill>
                  <a:schemeClr val="tx1">
                    <a:lumMod val="95000"/>
                  </a:schemeClr>
                </a:solidFill>
                <a:latin typeface="Times New Roman" panose="02020603050405020304" pitchFamily="18" charset="0"/>
                <a:cs typeface="Times New Roman" panose="02020603050405020304" pitchFamily="18" charset="0"/>
              </a:rPr>
              <a:t>1.</a:t>
            </a:r>
            <a:r>
              <a:rPr lang="en-US" sz="2700" b="1" dirty="0">
                <a:solidFill>
                  <a:schemeClr val="tx1">
                    <a:lumMod val="95000"/>
                  </a:schemeClr>
                </a:solidFill>
                <a:latin typeface="Times New Roman" panose="02020603050405020304" pitchFamily="18" charset="0"/>
                <a:cs typeface="Times New Roman" panose="02020603050405020304" pitchFamily="18" charset="0"/>
              </a:rPr>
              <a:t>7</a:t>
            </a:r>
            <a:r>
              <a:rPr lang="vi-VN" sz="2700" b="1" dirty="0">
                <a:solidFill>
                  <a:schemeClr val="tx1">
                    <a:lumMod val="95000"/>
                  </a:schemeClr>
                </a:solidFill>
                <a:latin typeface="Times New Roman" panose="02020603050405020304" pitchFamily="18" charset="0"/>
                <a:cs typeface="Times New Roman" panose="02020603050405020304" pitchFamily="18" charset="0"/>
              </a:rPr>
              <a:t>.</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vi-VN" sz="2700" b="1" dirty="0">
                <a:solidFill>
                  <a:schemeClr val="tx1">
                    <a:lumMod val="95000"/>
                  </a:schemeClr>
                </a:solidFill>
                <a:latin typeface="Times New Roman" panose="02020603050405020304" pitchFamily="18" charset="0"/>
                <a:cs typeface="Times New Roman" panose="02020603050405020304" pitchFamily="18" charset="0"/>
              </a:rPr>
              <a:t>Cơ chế đồng thuận của 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a:t>
            </a:r>
            <a:r>
              <a:rPr lang="en-US" sz="2000" dirty="0">
                <a:solidFill>
                  <a:schemeClr val="tx1">
                    <a:lumMod val="95000"/>
                  </a:schemeClr>
                </a:solidFill>
                <a:latin typeface="Times New Roman" panose="02020603050405020304" pitchFamily="18" charset="0"/>
                <a:cs typeface="Times New Roman" panose="02020603050405020304" pitchFamily="18" charset="0"/>
              </a:rPr>
              <a:t>7</a:t>
            </a:r>
            <a:r>
              <a:rPr lang="vi-VN" sz="2000" dirty="0">
                <a:solidFill>
                  <a:schemeClr val="tx1">
                    <a:lumMod val="95000"/>
                  </a:schemeClr>
                </a:solidFill>
                <a:latin typeface="Times New Roman" panose="02020603050405020304" pitchFamily="18" charset="0"/>
                <a:cs typeface="Times New Roman" panose="02020603050405020304" pitchFamily="18" charset="0"/>
              </a:rPr>
              <a:t>.</a:t>
            </a:r>
            <a:r>
              <a:rPr lang="en-US" sz="2000" dirty="0">
                <a:solidFill>
                  <a:schemeClr val="tx1">
                    <a:lumMod val="95000"/>
                  </a:schemeClr>
                </a:solidFill>
                <a:latin typeface="Times New Roman" panose="02020603050405020304" pitchFamily="18" charset="0"/>
                <a:cs typeface="Times New Roman" panose="02020603050405020304" pitchFamily="18" charset="0"/>
              </a:rPr>
              <a:t>1</a:t>
            </a:r>
            <a:r>
              <a:rPr lang="vi-VN" sz="2000" dirty="0">
                <a:solidFill>
                  <a:schemeClr val="tx1">
                    <a:lumMod val="95000"/>
                  </a:schemeClr>
                </a:solidFill>
                <a:latin typeface="Times New Roman" panose="02020603050405020304" pitchFamily="18" charset="0"/>
                <a:cs typeface="Times New Roman" panose="02020603050405020304" pitchFamily="18" charset="0"/>
              </a:rPr>
              <a:t>. Đặc điểm chính</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6" name="Shape 623"/>
          <p:cNvSpPr/>
          <p:nvPr/>
        </p:nvSpPr>
        <p:spPr>
          <a:xfrm>
            <a:off x="-11851" y="3551565"/>
            <a:ext cx="1710023" cy="542270"/>
          </a:xfrm>
          <a:prstGeom prst="rect">
            <a:avLst/>
          </a:prstGeom>
          <a:solidFill>
            <a:schemeClr val="accent1"/>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7" name="Shape 625"/>
          <p:cNvSpPr/>
          <p:nvPr/>
        </p:nvSpPr>
        <p:spPr>
          <a:xfrm>
            <a:off x="-1268" y="2869999"/>
            <a:ext cx="4082340" cy="542270"/>
          </a:xfrm>
          <a:prstGeom prst="rect">
            <a:avLst/>
          </a:prstGeom>
          <a:solidFill>
            <a:schemeClr val="accent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38" name="Shape 626"/>
          <p:cNvSpPr/>
          <p:nvPr/>
        </p:nvSpPr>
        <p:spPr>
          <a:xfrm>
            <a:off x="-1268" y="2188432"/>
            <a:ext cx="1906268" cy="542270"/>
          </a:xfrm>
          <a:prstGeom prst="rect">
            <a:avLst/>
          </a:prstGeom>
          <a:solidFill>
            <a:schemeClr val="accent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41" name="Shape 627"/>
          <p:cNvSpPr/>
          <p:nvPr/>
        </p:nvSpPr>
        <p:spPr>
          <a:xfrm>
            <a:off x="-1268" y="4233132"/>
            <a:ext cx="4697771" cy="542270"/>
          </a:xfrm>
          <a:prstGeom prst="rect">
            <a:avLst/>
          </a:prstGeom>
          <a:solidFill>
            <a:schemeClr val="accent5"/>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42" name="Shape 628"/>
          <p:cNvSpPr/>
          <p:nvPr/>
        </p:nvSpPr>
        <p:spPr>
          <a:xfrm>
            <a:off x="-1268" y="4914699"/>
            <a:ext cx="3921043" cy="542270"/>
          </a:xfrm>
          <a:prstGeom prst="rect">
            <a:avLst/>
          </a:prstGeom>
          <a:solidFill>
            <a:schemeClr val="accent3"/>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43" name="Shape 633"/>
          <p:cNvSpPr/>
          <p:nvPr/>
        </p:nvSpPr>
        <p:spPr>
          <a:xfrm>
            <a:off x="864931" y="2277017"/>
            <a:ext cx="942566" cy="365100"/>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r">
              <a:defRPr sz="3600">
                <a:solidFill>
                  <a:srgbClr val="FFFFFF"/>
                </a:solidFill>
                <a:latin typeface="Roboto Medium"/>
                <a:ea typeface="Roboto Medium"/>
                <a:cs typeface="Roboto Medium"/>
                <a:sym typeface="Roboto Medium"/>
              </a:defRPr>
            </a:lvl1pPr>
          </a:lstStyle>
          <a:p>
            <a:pPr defTabSz="228600">
              <a:lnSpc>
                <a:spcPct val="125000"/>
              </a:lnSpc>
              <a:defRPr/>
            </a:pPr>
            <a:r>
              <a:rPr lang="en-US" sz="18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Phân</a:t>
            </a:r>
            <a:r>
              <a:rPr lang="en-US" sz="18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 </a:t>
            </a:r>
            <a:r>
              <a:rPr lang="en-US" sz="1800" b="1" dirty="0" err="1">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rPr>
              <a:t>tán</a:t>
            </a:r>
            <a:endParaRPr lang="en-US" sz="1800" b="1" dirty="0">
              <a:solidFill>
                <a:schemeClr val="tx1">
                  <a:lumMod val="95000"/>
                </a:schemeClr>
              </a:solidFill>
              <a:latin typeface="Times New Roman" panose="02020603050405020304" pitchFamily="18" charset="0"/>
              <a:ea typeface="Avenir Roman"/>
              <a:cs typeface="Times New Roman" panose="02020603050405020304" pitchFamily="18" charset="0"/>
              <a:sym typeface="Avenir Roman"/>
            </a:endParaRPr>
          </a:p>
        </p:txBody>
      </p:sp>
      <p:sp>
        <p:nvSpPr>
          <p:cNvPr id="44" name="Shape 634"/>
          <p:cNvSpPr/>
          <p:nvPr/>
        </p:nvSpPr>
        <p:spPr>
          <a:xfrm>
            <a:off x="1238520" y="2959354"/>
            <a:ext cx="2612895" cy="3635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r">
              <a:defRPr sz="3600">
                <a:solidFill>
                  <a:srgbClr val="FFFFFF"/>
                </a:solidFill>
                <a:latin typeface="Roboto Medium"/>
                <a:ea typeface="Roboto Medium"/>
                <a:cs typeface="Roboto Medium"/>
                <a:sym typeface="Roboto Medium"/>
              </a:defRPr>
            </a:lvl1pPr>
          </a:lstStyle>
          <a:p>
            <a:pPr defTabSz="228600">
              <a:lnSpc>
                <a:spcPct val="125000"/>
              </a:lnSpc>
              <a:defRPr/>
            </a:pPr>
            <a:r>
              <a:rPr lang="en-US" sz="1800" b="1" dirty="0">
                <a:solidFill>
                  <a:schemeClr val="tx1">
                    <a:lumMod val="95000"/>
                  </a:schemeClr>
                </a:solidFill>
                <a:latin typeface="Avenir Roman"/>
                <a:ea typeface="Avenir Roman"/>
                <a:cs typeface="Avenir Roman"/>
                <a:sym typeface="Avenir Roman"/>
              </a:rPr>
              <a:t>Minh </a:t>
            </a:r>
            <a:r>
              <a:rPr lang="en-US" sz="1800" b="1" dirty="0" err="1">
                <a:solidFill>
                  <a:schemeClr val="tx1">
                    <a:lumMod val="95000"/>
                  </a:schemeClr>
                </a:solidFill>
                <a:latin typeface="Avenir Roman"/>
                <a:ea typeface="Avenir Roman"/>
                <a:cs typeface="Avenir Roman"/>
                <a:sym typeface="Avenir Roman"/>
              </a:rPr>
              <a:t>bạch</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và</a:t>
            </a:r>
            <a:r>
              <a:rPr lang="en-US" sz="1800" b="1" dirty="0">
                <a:solidFill>
                  <a:schemeClr val="tx1">
                    <a:lumMod val="95000"/>
                  </a:schemeClr>
                </a:solidFill>
                <a:latin typeface="Avenir Roman"/>
                <a:ea typeface="Avenir Roman"/>
                <a:cs typeface="Avenir Roman"/>
                <a:sym typeface="Avenir Roman"/>
              </a:rPr>
              <a:t> tin </a:t>
            </a:r>
            <a:r>
              <a:rPr lang="en-US" sz="1800" b="1" dirty="0" err="1">
                <a:solidFill>
                  <a:schemeClr val="tx1">
                    <a:lumMod val="95000"/>
                  </a:schemeClr>
                </a:solidFill>
                <a:latin typeface="Avenir Roman"/>
                <a:ea typeface="Avenir Roman"/>
                <a:cs typeface="Avenir Roman"/>
                <a:sym typeface="Avenir Roman"/>
              </a:rPr>
              <a:t>tưởng</a:t>
            </a:r>
            <a:endParaRPr lang="en-US" sz="1800" b="1" dirty="0">
              <a:solidFill>
                <a:schemeClr val="tx1">
                  <a:lumMod val="95000"/>
                </a:schemeClr>
              </a:solidFill>
              <a:latin typeface="Avenir Roman"/>
              <a:ea typeface="Avenir Roman"/>
              <a:cs typeface="Avenir Roman"/>
              <a:sym typeface="Avenir Roman"/>
            </a:endParaRPr>
          </a:p>
        </p:txBody>
      </p:sp>
      <p:sp>
        <p:nvSpPr>
          <p:cNvPr id="45" name="Shape 635"/>
          <p:cNvSpPr/>
          <p:nvPr/>
        </p:nvSpPr>
        <p:spPr>
          <a:xfrm>
            <a:off x="548461" y="3639273"/>
            <a:ext cx="961802" cy="3635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r">
              <a:defRPr sz="3600">
                <a:solidFill>
                  <a:srgbClr val="FFFFFF"/>
                </a:solidFill>
                <a:latin typeface="Roboto Medium"/>
                <a:ea typeface="Roboto Medium"/>
                <a:cs typeface="Roboto Medium"/>
                <a:sym typeface="Roboto Medium"/>
              </a:defRPr>
            </a:lvl1pPr>
          </a:lstStyle>
          <a:p>
            <a:pPr defTabSz="228600">
              <a:lnSpc>
                <a:spcPct val="125000"/>
              </a:lnSpc>
              <a:defRPr/>
            </a:pPr>
            <a:r>
              <a:rPr lang="en-US" sz="1800" b="1" dirty="0" err="1">
                <a:solidFill>
                  <a:schemeClr val="tx1">
                    <a:lumMod val="95000"/>
                  </a:schemeClr>
                </a:solidFill>
                <a:latin typeface="Avenir Roman"/>
                <a:ea typeface="Avenir Roman"/>
                <a:cs typeface="Avenir Roman"/>
                <a:sym typeface="Avenir Roman"/>
              </a:rPr>
              <a:t>Bất</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biến</a:t>
            </a:r>
            <a:endParaRPr lang="en-US" sz="1800" b="1" dirty="0">
              <a:solidFill>
                <a:schemeClr val="tx1">
                  <a:lumMod val="95000"/>
                </a:schemeClr>
              </a:solidFill>
              <a:latin typeface="Avenir Roman"/>
              <a:ea typeface="Avenir Roman"/>
              <a:cs typeface="Avenir Roman"/>
              <a:sym typeface="Avenir Roman"/>
            </a:endParaRPr>
          </a:p>
        </p:txBody>
      </p:sp>
      <p:sp>
        <p:nvSpPr>
          <p:cNvPr id="46" name="Shape 636"/>
          <p:cNvSpPr/>
          <p:nvPr/>
        </p:nvSpPr>
        <p:spPr>
          <a:xfrm>
            <a:off x="2502885" y="4322487"/>
            <a:ext cx="2064668" cy="3635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r">
              <a:defRPr sz="3600">
                <a:solidFill>
                  <a:srgbClr val="FFFFFF"/>
                </a:solidFill>
                <a:latin typeface="Roboto Medium"/>
                <a:ea typeface="Roboto Medium"/>
                <a:cs typeface="Roboto Medium"/>
                <a:sym typeface="Roboto Medium"/>
              </a:defRPr>
            </a:lvl1pPr>
          </a:lstStyle>
          <a:p>
            <a:pPr defTabSz="228600">
              <a:lnSpc>
                <a:spcPct val="125000"/>
              </a:lnSpc>
              <a:defRPr/>
            </a:pPr>
            <a:r>
              <a:rPr lang="en-US" sz="1800" b="1" dirty="0" err="1">
                <a:solidFill>
                  <a:schemeClr val="tx1">
                    <a:lumMod val="95000"/>
                  </a:schemeClr>
                </a:solidFill>
                <a:latin typeface="Avenir Roman"/>
                <a:ea typeface="Avenir Roman"/>
                <a:cs typeface="Avenir Roman"/>
                <a:sym typeface="Avenir Roman"/>
              </a:rPr>
              <a:t>Tính</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sẵn</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sàng</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cao</a:t>
            </a:r>
            <a:endParaRPr lang="en-US" sz="1800" b="1" dirty="0">
              <a:solidFill>
                <a:schemeClr val="tx1">
                  <a:lumMod val="95000"/>
                </a:schemeClr>
              </a:solidFill>
              <a:latin typeface="Avenir Roman"/>
              <a:ea typeface="Avenir Roman"/>
              <a:cs typeface="Avenir Roman"/>
              <a:sym typeface="Avenir Roman"/>
            </a:endParaRPr>
          </a:p>
        </p:txBody>
      </p:sp>
      <p:sp>
        <p:nvSpPr>
          <p:cNvPr id="47" name="Shape 637"/>
          <p:cNvSpPr/>
          <p:nvPr/>
        </p:nvSpPr>
        <p:spPr>
          <a:xfrm>
            <a:off x="2009786" y="5004054"/>
            <a:ext cx="1705595" cy="3635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r">
              <a:defRPr sz="3600">
                <a:solidFill>
                  <a:srgbClr val="FFFFFF"/>
                </a:solidFill>
                <a:latin typeface="Roboto Medium"/>
                <a:ea typeface="Roboto Medium"/>
                <a:cs typeface="Roboto Medium"/>
                <a:sym typeface="Roboto Medium"/>
              </a:defRPr>
            </a:lvl1pPr>
          </a:lstStyle>
          <a:p>
            <a:pPr defTabSz="228600">
              <a:lnSpc>
                <a:spcPct val="125000"/>
              </a:lnSpc>
              <a:defRPr/>
            </a:pPr>
            <a:r>
              <a:rPr lang="en-US" sz="1800" b="1" dirty="0" err="1">
                <a:solidFill>
                  <a:schemeClr val="tx1">
                    <a:lumMod val="95000"/>
                  </a:schemeClr>
                </a:solidFill>
                <a:latin typeface="Avenir Roman"/>
                <a:ea typeface="Avenir Roman"/>
                <a:cs typeface="Avenir Roman"/>
                <a:sym typeface="Avenir Roman"/>
              </a:rPr>
              <a:t>Độ</a:t>
            </a:r>
            <a:r>
              <a:rPr lang="en-US" sz="1800" b="1" dirty="0">
                <a:solidFill>
                  <a:schemeClr val="tx1">
                    <a:lumMod val="95000"/>
                  </a:schemeClr>
                </a:solidFill>
                <a:latin typeface="Avenir Roman"/>
                <a:ea typeface="Avenir Roman"/>
                <a:cs typeface="Avenir Roman"/>
                <a:sym typeface="Avenir Roman"/>
              </a:rPr>
              <a:t> an </a:t>
            </a:r>
            <a:r>
              <a:rPr lang="en-US" sz="1800" b="1" dirty="0" err="1">
                <a:solidFill>
                  <a:schemeClr val="tx1">
                    <a:lumMod val="95000"/>
                  </a:schemeClr>
                </a:solidFill>
                <a:latin typeface="Avenir Roman"/>
                <a:ea typeface="Avenir Roman"/>
                <a:cs typeface="Avenir Roman"/>
                <a:sym typeface="Avenir Roman"/>
              </a:rPr>
              <a:t>toàn</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cao</a:t>
            </a:r>
            <a:endParaRPr lang="en-US" sz="1800" b="1" dirty="0">
              <a:solidFill>
                <a:schemeClr val="tx1">
                  <a:lumMod val="95000"/>
                </a:schemeClr>
              </a:solidFill>
              <a:latin typeface="Avenir Roman"/>
              <a:ea typeface="Avenir Roman"/>
              <a:cs typeface="Avenir Roman"/>
              <a:sym typeface="Avenir Roman"/>
            </a:endParaRPr>
          </a:p>
        </p:txBody>
      </p:sp>
      <p:sp>
        <p:nvSpPr>
          <p:cNvPr id="48" name="Shape 624"/>
          <p:cNvSpPr/>
          <p:nvPr/>
        </p:nvSpPr>
        <p:spPr>
          <a:xfrm>
            <a:off x="7739743" y="3551565"/>
            <a:ext cx="4453525" cy="542270"/>
          </a:xfrm>
          <a:prstGeom prst="rect">
            <a:avLst/>
          </a:prstGeom>
          <a:solidFill>
            <a:schemeClr val="accent1"/>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49" name="Shape 629"/>
          <p:cNvSpPr/>
          <p:nvPr/>
        </p:nvSpPr>
        <p:spPr>
          <a:xfrm>
            <a:off x="9275958" y="2869999"/>
            <a:ext cx="2917310" cy="542270"/>
          </a:xfrm>
          <a:prstGeom prst="rect">
            <a:avLst/>
          </a:prstGeom>
          <a:solidFill>
            <a:schemeClr val="accent2"/>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50" name="Shape 630"/>
          <p:cNvSpPr/>
          <p:nvPr/>
        </p:nvSpPr>
        <p:spPr>
          <a:xfrm>
            <a:off x="7901609" y="2188432"/>
            <a:ext cx="4291659" cy="542270"/>
          </a:xfrm>
          <a:prstGeom prst="rect">
            <a:avLst/>
          </a:prstGeom>
          <a:solidFill>
            <a:schemeClr val="accent6"/>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51" name="Shape 631"/>
          <p:cNvSpPr/>
          <p:nvPr/>
        </p:nvSpPr>
        <p:spPr>
          <a:xfrm>
            <a:off x="9884229" y="4233132"/>
            <a:ext cx="2309039" cy="542270"/>
          </a:xfrm>
          <a:prstGeom prst="rect">
            <a:avLst/>
          </a:prstGeom>
          <a:solidFill>
            <a:schemeClr val="accent5"/>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52" name="Shape 632"/>
          <p:cNvSpPr/>
          <p:nvPr/>
        </p:nvSpPr>
        <p:spPr>
          <a:xfrm>
            <a:off x="8810568" y="4914699"/>
            <a:ext cx="3382701" cy="542270"/>
          </a:xfrm>
          <a:prstGeom prst="rect">
            <a:avLst/>
          </a:prstGeom>
          <a:solidFill>
            <a:schemeClr val="accent3"/>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53" name="Shape 638"/>
          <p:cNvSpPr/>
          <p:nvPr/>
        </p:nvSpPr>
        <p:spPr>
          <a:xfrm>
            <a:off x="8137861" y="2277787"/>
            <a:ext cx="3818353" cy="3635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FFFFFF"/>
                </a:solidFill>
                <a:latin typeface="Roboto Medium"/>
                <a:ea typeface="Roboto Medium"/>
                <a:cs typeface="Roboto Medium"/>
                <a:sym typeface="Roboto Medium"/>
              </a:defRPr>
            </a:lvl1pPr>
          </a:lstStyle>
          <a:p>
            <a:pPr defTabSz="228600">
              <a:lnSpc>
                <a:spcPct val="125000"/>
              </a:lnSpc>
              <a:defRPr/>
            </a:pPr>
            <a:r>
              <a:rPr lang="en-US" sz="1800" b="1" dirty="0" err="1">
                <a:solidFill>
                  <a:schemeClr val="tx1">
                    <a:lumMod val="95000"/>
                  </a:schemeClr>
                </a:solidFill>
                <a:latin typeface="Avenir Roman"/>
                <a:ea typeface="Avenir Roman"/>
                <a:cs typeface="Avenir Roman"/>
                <a:sym typeface="Avenir Roman"/>
              </a:rPr>
              <a:t>Đơn</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giản</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hóa</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các</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mô</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hình</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hiện</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tại</a:t>
            </a:r>
            <a:endParaRPr lang="en-US" sz="1800" b="1" dirty="0">
              <a:solidFill>
                <a:schemeClr val="tx1">
                  <a:lumMod val="95000"/>
                </a:schemeClr>
              </a:solidFill>
              <a:latin typeface="Avenir Roman"/>
              <a:ea typeface="Avenir Roman"/>
              <a:cs typeface="Avenir Roman"/>
              <a:sym typeface="Avenir Roman"/>
            </a:endParaRPr>
          </a:p>
        </p:txBody>
      </p:sp>
      <p:sp>
        <p:nvSpPr>
          <p:cNvPr id="54" name="Shape 639"/>
          <p:cNvSpPr/>
          <p:nvPr/>
        </p:nvSpPr>
        <p:spPr>
          <a:xfrm>
            <a:off x="9424757" y="2959354"/>
            <a:ext cx="2369238" cy="3635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FFFFFF"/>
                </a:solidFill>
                <a:latin typeface="Roboto Medium"/>
                <a:ea typeface="Roboto Medium"/>
                <a:cs typeface="Roboto Medium"/>
                <a:sym typeface="Roboto Medium"/>
              </a:defRPr>
            </a:lvl1pPr>
          </a:lstStyle>
          <a:p>
            <a:pPr defTabSz="228600">
              <a:lnSpc>
                <a:spcPct val="125000"/>
              </a:lnSpc>
              <a:defRPr/>
            </a:pPr>
            <a:r>
              <a:rPr lang="en-US" sz="1800" b="1" dirty="0" err="1">
                <a:solidFill>
                  <a:schemeClr val="tx1">
                    <a:lumMod val="95000"/>
                  </a:schemeClr>
                </a:solidFill>
                <a:latin typeface="Avenir Roman"/>
                <a:ea typeface="Avenir Roman"/>
                <a:cs typeface="Avenir Roman"/>
                <a:sym typeface="Avenir Roman"/>
              </a:rPr>
              <a:t>Giao</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dịch</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nhanh</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hơn</a:t>
            </a:r>
            <a:endParaRPr lang="en-US" sz="1800" b="1" dirty="0">
              <a:solidFill>
                <a:schemeClr val="tx1">
                  <a:lumMod val="95000"/>
                </a:schemeClr>
              </a:solidFill>
              <a:latin typeface="Avenir Roman"/>
              <a:ea typeface="Avenir Roman"/>
              <a:cs typeface="Avenir Roman"/>
              <a:sym typeface="Avenir Roman"/>
            </a:endParaRPr>
          </a:p>
        </p:txBody>
      </p:sp>
      <p:sp>
        <p:nvSpPr>
          <p:cNvPr id="55" name="Shape 640"/>
          <p:cNvSpPr/>
          <p:nvPr/>
        </p:nvSpPr>
        <p:spPr>
          <a:xfrm>
            <a:off x="7931474" y="3612395"/>
            <a:ext cx="4231928" cy="3635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FFFFFF"/>
                </a:solidFill>
                <a:latin typeface="Roboto Medium"/>
                <a:ea typeface="Roboto Medium"/>
                <a:cs typeface="Roboto Medium"/>
                <a:sym typeface="Roboto Medium"/>
              </a:defRPr>
            </a:lvl1pPr>
          </a:lstStyle>
          <a:p>
            <a:pPr defTabSz="228600">
              <a:lnSpc>
                <a:spcPct val="125000"/>
              </a:lnSpc>
              <a:defRPr/>
            </a:pPr>
            <a:r>
              <a:rPr lang="en-US" sz="1800" b="1" dirty="0" err="1">
                <a:solidFill>
                  <a:schemeClr val="tx1">
                    <a:lumMod val="95000"/>
                  </a:schemeClr>
                </a:solidFill>
                <a:latin typeface="Avenir Roman"/>
                <a:ea typeface="Avenir Roman"/>
                <a:cs typeface="Avenir Roman"/>
                <a:sym typeface="Avenir Roman"/>
              </a:rPr>
              <a:t>Không</a:t>
            </a:r>
            <a:r>
              <a:rPr lang="en-US" sz="1800" b="1" dirty="0">
                <a:solidFill>
                  <a:schemeClr val="tx1">
                    <a:lumMod val="95000"/>
                  </a:schemeClr>
                </a:solidFill>
                <a:latin typeface="Avenir Roman"/>
                <a:ea typeface="Avenir Roman"/>
                <a:cs typeface="Avenir Roman"/>
                <a:sym typeface="Avenir Roman"/>
              </a:rPr>
              <a:t> thể </a:t>
            </a:r>
            <a:r>
              <a:rPr lang="en-US" sz="1800" b="1" dirty="0" err="1">
                <a:solidFill>
                  <a:schemeClr val="tx1">
                    <a:lumMod val="95000"/>
                  </a:schemeClr>
                </a:solidFill>
                <a:latin typeface="Avenir Roman"/>
                <a:ea typeface="Avenir Roman"/>
                <a:cs typeface="Avenir Roman"/>
                <a:sym typeface="Avenir Roman"/>
              </a:rPr>
              <a:t>làm</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giả</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không</a:t>
            </a:r>
            <a:r>
              <a:rPr lang="en-US" sz="1800" b="1" dirty="0">
                <a:solidFill>
                  <a:schemeClr val="tx1">
                    <a:lumMod val="95000"/>
                  </a:schemeClr>
                </a:solidFill>
                <a:latin typeface="Avenir Roman"/>
                <a:ea typeface="Avenir Roman"/>
                <a:cs typeface="Avenir Roman"/>
                <a:sym typeface="Avenir Roman"/>
              </a:rPr>
              <a:t> thể </a:t>
            </a:r>
            <a:r>
              <a:rPr lang="en-US" sz="1800" b="1" dirty="0" err="1">
                <a:solidFill>
                  <a:schemeClr val="tx1">
                    <a:lumMod val="95000"/>
                  </a:schemeClr>
                </a:solidFill>
                <a:latin typeface="Avenir Roman"/>
                <a:ea typeface="Avenir Roman"/>
                <a:cs typeface="Avenir Roman"/>
                <a:sym typeface="Avenir Roman"/>
              </a:rPr>
              <a:t>phá</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hủy</a:t>
            </a:r>
            <a:endParaRPr lang="en-US" sz="1800" b="1" dirty="0">
              <a:solidFill>
                <a:schemeClr val="tx1">
                  <a:lumMod val="95000"/>
                </a:schemeClr>
              </a:solidFill>
              <a:latin typeface="Avenir Roman"/>
              <a:ea typeface="Avenir Roman"/>
              <a:cs typeface="Avenir Roman"/>
              <a:sym typeface="Avenir Roman"/>
            </a:endParaRPr>
          </a:p>
        </p:txBody>
      </p:sp>
      <p:sp>
        <p:nvSpPr>
          <p:cNvPr id="56" name="Shape 641"/>
          <p:cNvSpPr/>
          <p:nvPr/>
        </p:nvSpPr>
        <p:spPr>
          <a:xfrm>
            <a:off x="10056051" y="4322487"/>
            <a:ext cx="1919436" cy="3635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FFFFFF"/>
                </a:solidFill>
                <a:latin typeface="Roboto Medium"/>
                <a:ea typeface="Roboto Medium"/>
                <a:cs typeface="Roboto Medium"/>
                <a:sym typeface="Roboto Medium"/>
              </a:defRPr>
            </a:lvl1pPr>
          </a:lstStyle>
          <a:p>
            <a:pPr defTabSz="228600">
              <a:lnSpc>
                <a:spcPct val="125000"/>
              </a:lnSpc>
              <a:defRPr/>
            </a:pPr>
            <a:r>
              <a:rPr lang="en-US" sz="1800" b="1" dirty="0" err="1">
                <a:solidFill>
                  <a:schemeClr val="tx1">
                    <a:lumMod val="95000"/>
                  </a:schemeClr>
                </a:solidFill>
                <a:latin typeface="Avenir Roman"/>
                <a:ea typeface="Avenir Roman"/>
                <a:cs typeface="Avenir Roman"/>
                <a:sym typeface="Avenir Roman"/>
              </a:rPr>
              <a:t>Tiết</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kiệm</a:t>
            </a:r>
            <a:r>
              <a:rPr lang="en-US" sz="1800" b="1" dirty="0">
                <a:solidFill>
                  <a:schemeClr val="tx1">
                    <a:lumMod val="95000"/>
                  </a:schemeClr>
                </a:solidFill>
                <a:latin typeface="Avenir Roman"/>
                <a:ea typeface="Avenir Roman"/>
                <a:cs typeface="Avenir Roman"/>
                <a:sym typeface="Avenir Roman"/>
              </a:rPr>
              <a:t> chi </a:t>
            </a:r>
            <a:r>
              <a:rPr lang="en-US" sz="1800" b="1" dirty="0" err="1">
                <a:solidFill>
                  <a:schemeClr val="tx1">
                    <a:lumMod val="95000"/>
                  </a:schemeClr>
                </a:solidFill>
                <a:latin typeface="Avenir Roman"/>
                <a:ea typeface="Avenir Roman"/>
                <a:cs typeface="Avenir Roman"/>
                <a:sym typeface="Avenir Roman"/>
              </a:rPr>
              <a:t>phí</a:t>
            </a:r>
            <a:r>
              <a:rPr lang="en-US" sz="1800" b="1" dirty="0">
                <a:solidFill>
                  <a:schemeClr val="tx1">
                    <a:lumMod val="95000"/>
                  </a:schemeClr>
                </a:solidFill>
                <a:latin typeface="Avenir Roman"/>
                <a:ea typeface="Avenir Roman"/>
                <a:cs typeface="Avenir Roman"/>
                <a:sym typeface="Avenir Roman"/>
              </a:rPr>
              <a:t> </a:t>
            </a:r>
          </a:p>
        </p:txBody>
      </p:sp>
      <p:sp>
        <p:nvSpPr>
          <p:cNvPr id="57" name="Shape 642"/>
          <p:cNvSpPr/>
          <p:nvPr/>
        </p:nvSpPr>
        <p:spPr>
          <a:xfrm>
            <a:off x="8988106" y="5004054"/>
            <a:ext cx="2471831" cy="3635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FFFFFF"/>
                </a:solidFill>
                <a:latin typeface="Roboto Medium"/>
                <a:ea typeface="Roboto Medium"/>
                <a:cs typeface="Roboto Medium"/>
                <a:sym typeface="Roboto Medium"/>
              </a:defRPr>
            </a:lvl1pPr>
          </a:lstStyle>
          <a:p>
            <a:pPr defTabSz="228600">
              <a:lnSpc>
                <a:spcPct val="125000"/>
              </a:lnSpc>
              <a:defRPr/>
            </a:pPr>
            <a:r>
              <a:rPr lang="en-US" sz="1800" b="1" dirty="0" err="1">
                <a:solidFill>
                  <a:schemeClr val="tx1">
                    <a:lumMod val="95000"/>
                  </a:schemeClr>
                </a:solidFill>
                <a:latin typeface="Avenir Roman"/>
                <a:ea typeface="Avenir Roman"/>
                <a:cs typeface="Avenir Roman"/>
                <a:sym typeface="Avenir Roman"/>
              </a:rPr>
              <a:t>Hợp</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đồng</a:t>
            </a:r>
            <a:r>
              <a:rPr lang="en-US" sz="1800" b="1" dirty="0">
                <a:solidFill>
                  <a:schemeClr val="tx1">
                    <a:lumMod val="95000"/>
                  </a:schemeClr>
                </a:solidFill>
                <a:latin typeface="Avenir Roman"/>
                <a:ea typeface="Avenir Roman"/>
                <a:cs typeface="Avenir Roman"/>
                <a:sym typeface="Avenir Roman"/>
              </a:rPr>
              <a:t> </a:t>
            </a:r>
            <a:r>
              <a:rPr lang="en-US" sz="1800" b="1" dirty="0" err="1">
                <a:solidFill>
                  <a:schemeClr val="tx1">
                    <a:lumMod val="95000"/>
                  </a:schemeClr>
                </a:solidFill>
                <a:latin typeface="Avenir Roman"/>
                <a:ea typeface="Avenir Roman"/>
                <a:cs typeface="Avenir Roman"/>
                <a:sym typeface="Avenir Roman"/>
              </a:rPr>
              <a:t>thông</a:t>
            </a:r>
            <a:r>
              <a:rPr lang="en-US" sz="1800" b="1" dirty="0">
                <a:solidFill>
                  <a:schemeClr val="tx1">
                    <a:lumMod val="95000"/>
                  </a:schemeClr>
                </a:solidFill>
                <a:latin typeface="Avenir Roman"/>
                <a:ea typeface="Avenir Roman"/>
                <a:cs typeface="Avenir Roman"/>
                <a:sym typeface="Avenir Roman"/>
              </a:rPr>
              <a:t> minh</a:t>
            </a:r>
          </a:p>
        </p:txBody>
      </p:sp>
      <p:sp>
        <p:nvSpPr>
          <p:cNvPr id="66" name="Shape 1116"/>
          <p:cNvSpPr/>
          <p:nvPr/>
        </p:nvSpPr>
        <p:spPr>
          <a:xfrm>
            <a:off x="3349769" y="1459986"/>
            <a:ext cx="226975" cy="159236"/>
          </a:xfrm>
          <a:custGeom>
            <a:avLst/>
            <a:gdLst/>
            <a:ahLst/>
            <a:cxnLst>
              <a:cxn ang="0">
                <a:pos x="wd2" y="hd2"/>
              </a:cxn>
              <a:cxn ang="5400000">
                <a:pos x="wd2" y="hd2"/>
              </a:cxn>
              <a:cxn ang="10800000">
                <a:pos x="wd2" y="hd2"/>
              </a:cxn>
              <a:cxn ang="16200000">
                <a:pos x="wd2" y="hd2"/>
              </a:cxn>
            </a:cxnLst>
            <a:rect l="0" t="0" r="r" b="b"/>
            <a:pathLst>
              <a:path w="21600" h="21124" extrusionOk="0">
                <a:moveTo>
                  <a:pt x="7829" y="16412"/>
                </a:moveTo>
                <a:cubicBezTo>
                  <a:pt x="6885" y="17789"/>
                  <a:pt x="6885" y="17789"/>
                  <a:pt x="6885" y="17789"/>
                </a:cubicBezTo>
                <a:cubicBezTo>
                  <a:pt x="5886" y="18795"/>
                  <a:pt x="4387" y="18795"/>
                  <a:pt x="3387" y="17789"/>
                </a:cubicBezTo>
                <a:cubicBezTo>
                  <a:pt x="2943" y="17312"/>
                  <a:pt x="2443" y="16412"/>
                  <a:pt x="2443" y="15989"/>
                </a:cubicBezTo>
                <a:cubicBezTo>
                  <a:pt x="2443" y="15459"/>
                  <a:pt x="2943" y="14983"/>
                  <a:pt x="3387" y="14506"/>
                </a:cubicBezTo>
                <a:cubicBezTo>
                  <a:pt x="7385" y="10324"/>
                  <a:pt x="7385" y="10324"/>
                  <a:pt x="7385" y="10324"/>
                </a:cubicBezTo>
                <a:cubicBezTo>
                  <a:pt x="8329" y="9848"/>
                  <a:pt x="9828" y="8418"/>
                  <a:pt x="10828" y="9371"/>
                </a:cubicBezTo>
                <a:cubicBezTo>
                  <a:pt x="11328" y="10324"/>
                  <a:pt x="12271" y="10324"/>
                  <a:pt x="12771" y="9371"/>
                </a:cubicBezTo>
                <a:cubicBezTo>
                  <a:pt x="13271" y="8895"/>
                  <a:pt x="13271" y="8418"/>
                  <a:pt x="12771" y="7995"/>
                </a:cubicBezTo>
                <a:cubicBezTo>
                  <a:pt x="10828" y="6089"/>
                  <a:pt x="7829" y="6089"/>
                  <a:pt x="5386" y="8418"/>
                </a:cubicBezTo>
                <a:cubicBezTo>
                  <a:pt x="1444" y="12653"/>
                  <a:pt x="1444" y="12653"/>
                  <a:pt x="1444" y="12653"/>
                </a:cubicBezTo>
                <a:cubicBezTo>
                  <a:pt x="444" y="13606"/>
                  <a:pt x="0" y="14506"/>
                  <a:pt x="0" y="15989"/>
                </a:cubicBezTo>
                <a:cubicBezTo>
                  <a:pt x="0" y="17312"/>
                  <a:pt x="444" y="18795"/>
                  <a:pt x="1444" y="19695"/>
                </a:cubicBezTo>
                <a:cubicBezTo>
                  <a:pt x="2443" y="20648"/>
                  <a:pt x="3887" y="21124"/>
                  <a:pt x="4886" y="21124"/>
                </a:cubicBezTo>
                <a:cubicBezTo>
                  <a:pt x="6330" y="21124"/>
                  <a:pt x="7829" y="20648"/>
                  <a:pt x="8829" y="19695"/>
                </a:cubicBezTo>
                <a:cubicBezTo>
                  <a:pt x="9828" y="18318"/>
                  <a:pt x="9828" y="18318"/>
                  <a:pt x="9828" y="18318"/>
                </a:cubicBezTo>
                <a:cubicBezTo>
                  <a:pt x="10328" y="17789"/>
                  <a:pt x="10328" y="16889"/>
                  <a:pt x="9828" y="16412"/>
                </a:cubicBezTo>
                <a:cubicBezTo>
                  <a:pt x="9329" y="15989"/>
                  <a:pt x="8329" y="15989"/>
                  <a:pt x="7829" y="16412"/>
                </a:cubicBezTo>
                <a:close/>
                <a:moveTo>
                  <a:pt x="20156" y="1430"/>
                </a:moveTo>
                <a:cubicBezTo>
                  <a:pt x="18157" y="-476"/>
                  <a:pt x="15214" y="-476"/>
                  <a:pt x="13271" y="1430"/>
                </a:cubicBezTo>
                <a:cubicBezTo>
                  <a:pt x="11772" y="2330"/>
                  <a:pt x="11772" y="2330"/>
                  <a:pt x="11772" y="2330"/>
                </a:cubicBezTo>
                <a:cubicBezTo>
                  <a:pt x="11328" y="3283"/>
                  <a:pt x="11328" y="3759"/>
                  <a:pt x="11772" y="4236"/>
                </a:cubicBezTo>
                <a:cubicBezTo>
                  <a:pt x="12271" y="4712"/>
                  <a:pt x="13271" y="4712"/>
                  <a:pt x="13771" y="4236"/>
                </a:cubicBezTo>
                <a:cubicBezTo>
                  <a:pt x="15214" y="3283"/>
                  <a:pt x="15214" y="3283"/>
                  <a:pt x="15214" y="3283"/>
                </a:cubicBezTo>
                <a:cubicBezTo>
                  <a:pt x="16214" y="2330"/>
                  <a:pt x="17658" y="2330"/>
                  <a:pt x="18157" y="3283"/>
                </a:cubicBezTo>
                <a:cubicBezTo>
                  <a:pt x="18657" y="3759"/>
                  <a:pt x="19157" y="4236"/>
                  <a:pt x="19157" y="5189"/>
                </a:cubicBezTo>
                <a:cubicBezTo>
                  <a:pt x="19157" y="5612"/>
                  <a:pt x="18657" y="6089"/>
                  <a:pt x="18157" y="6565"/>
                </a:cubicBezTo>
                <a:cubicBezTo>
                  <a:pt x="14270" y="10800"/>
                  <a:pt x="14270" y="10800"/>
                  <a:pt x="14270" y="10800"/>
                </a:cubicBezTo>
                <a:cubicBezTo>
                  <a:pt x="11772" y="12653"/>
                  <a:pt x="11328" y="11700"/>
                  <a:pt x="10828" y="11224"/>
                </a:cubicBezTo>
                <a:cubicBezTo>
                  <a:pt x="10328" y="10800"/>
                  <a:pt x="9329" y="10800"/>
                  <a:pt x="8829" y="11224"/>
                </a:cubicBezTo>
                <a:cubicBezTo>
                  <a:pt x="8329" y="11700"/>
                  <a:pt x="8329" y="12653"/>
                  <a:pt x="8829" y="13130"/>
                </a:cubicBezTo>
                <a:cubicBezTo>
                  <a:pt x="9828" y="14083"/>
                  <a:pt x="10828" y="14506"/>
                  <a:pt x="11772" y="14506"/>
                </a:cubicBezTo>
                <a:cubicBezTo>
                  <a:pt x="13271" y="14506"/>
                  <a:pt x="14715" y="14083"/>
                  <a:pt x="15714" y="12653"/>
                </a:cubicBezTo>
                <a:cubicBezTo>
                  <a:pt x="20156" y="8418"/>
                  <a:pt x="20156" y="8418"/>
                  <a:pt x="20156" y="8418"/>
                </a:cubicBezTo>
                <a:cubicBezTo>
                  <a:pt x="21100" y="7518"/>
                  <a:pt x="21600" y="6089"/>
                  <a:pt x="21600" y="5189"/>
                </a:cubicBezTo>
                <a:cubicBezTo>
                  <a:pt x="21600" y="3759"/>
                  <a:pt x="21100" y="2330"/>
                  <a:pt x="20156" y="1430"/>
                </a:cubicBezTo>
                <a:close/>
              </a:path>
            </a:pathLst>
          </a:custGeom>
          <a:solidFill>
            <a:srgbClr val="FFFFFF"/>
          </a:solidFill>
          <a:ln w="12700">
            <a:miter lim="400000"/>
          </a:ln>
        </p:spPr>
        <p:txBody>
          <a:bodyPr lIns="22860" rIns="22860" anchor="ctr"/>
          <a:lstStyle/>
          <a:p>
            <a:pPr defTabSz="609631">
              <a:defRPr sz="4800">
                <a:solidFill>
                  <a:srgbClr val="737572"/>
                </a:solidFill>
                <a:latin typeface="Calibri"/>
                <a:ea typeface="Calibri"/>
                <a:cs typeface="Calibri"/>
                <a:sym typeface="Calibri"/>
              </a:defRPr>
            </a:pPr>
            <a:endParaRPr sz="2400">
              <a:solidFill>
                <a:schemeClr val="tx1">
                  <a:lumMod val="95000"/>
                </a:schemeClr>
              </a:solidFill>
              <a:latin typeface="Times New Roman" panose="02020603050405020304" pitchFamily="18" charset="0"/>
              <a:cs typeface="Times New Roman" panose="02020603050405020304" pitchFamily="18" charset="0"/>
            </a:endParaRPr>
          </a:p>
        </p:txBody>
      </p:sp>
      <p:grpSp>
        <p:nvGrpSpPr>
          <p:cNvPr id="67" name="Group 66"/>
          <p:cNvGrpSpPr/>
          <p:nvPr/>
        </p:nvGrpSpPr>
        <p:grpSpPr>
          <a:xfrm>
            <a:off x="4547883" y="1314529"/>
            <a:ext cx="3068305" cy="561472"/>
            <a:chOff x="15339379" y="11830051"/>
            <a:chExt cx="6136610" cy="1122944"/>
          </a:xfrm>
        </p:grpSpPr>
        <p:sp>
          <p:nvSpPr>
            <p:cNvPr id="68" name="Shape 1109"/>
            <p:cNvSpPr/>
            <p:nvPr/>
          </p:nvSpPr>
          <p:spPr>
            <a:xfrm>
              <a:off x="20163022" y="11830051"/>
              <a:ext cx="1312967" cy="11229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2860" rIns="22860" anchor="ctr"/>
            <a:lstStyle/>
            <a:p>
              <a:pPr defTabSz="609631">
                <a:defRPr sz="4800">
                  <a:solidFill>
                    <a:srgbClr val="FFFFFF"/>
                  </a:solidFill>
                  <a:latin typeface="Roboto Light"/>
                  <a:ea typeface="Roboto Light"/>
                  <a:cs typeface="Roboto Light"/>
                  <a:sym typeface="Roboto Light"/>
                </a:defRPr>
              </a:pPr>
              <a:endParaRPr sz="2400">
                <a:solidFill>
                  <a:schemeClr val="tx1">
                    <a:lumMod val="95000"/>
                  </a:schemeClr>
                </a:solidFill>
                <a:latin typeface="Times New Roman" panose="02020603050405020304" pitchFamily="18" charset="0"/>
                <a:cs typeface="Times New Roman" panose="02020603050405020304" pitchFamily="18" charset="0"/>
              </a:endParaRPr>
            </a:p>
          </p:txBody>
        </p:sp>
        <p:sp>
          <p:nvSpPr>
            <p:cNvPr id="69" name="Shape 76"/>
            <p:cNvSpPr/>
            <p:nvPr/>
          </p:nvSpPr>
          <p:spPr>
            <a:xfrm>
              <a:off x="15862931" y="11830051"/>
              <a:ext cx="4878826" cy="1122944"/>
            </a:xfrm>
            <a:prstGeom prst="rect">
              <a:avLst/>
            </a:prstGeom>
            <a:solidFill>
              <a:schemeClr val="accent1">
                <a:lumMod val="75000"/>
              </a:schemeClr>
            </a:solidFill>
            <a:ln w="12700">
              <a:miter lim="400000"/>
            </a:ln>
          </p:spPr>
          <p:txBody>
            <a:bodyPr lIns="25400" tIns="25400" rIns="25400" bIns="25400" anchor="ctr"/>
            <a:lstStyle/>
            <a:p>
              <a:pPr lvl="0" algn="ctr">
                <a:defRPr sz="3200"/>
              </a:pPr>
              <a:r>
                <a:rPr lang="en-US" sz="2000" b="1" dirty="0" err="1">
                  <a:solidFill>
                    <a:schemeClr val="tx1">
                      <a:lumMod val="95000"/>
                    </a:schemeClr>
                  </a:solidFill>
                  <a:latin typeface="Times New Roman" panose="02020603050405020304" pitchFamily="18" charset="0"/>
                  <a:cs typeface="Times New Roman" panose="02020603050405020304" pitchFamily="18" charset="0"/>
                </a:rPr>
                <a:t>Blockchain</a:t>
              </a:r>
              <a:endParaRPr sz="20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70" name="Shape 1109"/>
            <p:cNvSpPr/>
            <p:nvPr/>
          </p:nvSpPr>
          <p:spPr>
            <a:xfrm>
              <a:off x="15339379" y="11830052"/>
              <a:ext cx="1312967" cy="11229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2860" rIns="22860" anchor="ctr"/>
            <a:lstStyle/>
            <a:p>
              <a:pPr defTabSz="609631">
                <a:defRPr sz="4800">
                  <a:solidFill>
                    <a:srgbClr val="FFFFFF"/>
                  </a:solidFill>
                  <a:latin typeface="Roboto Light"/>
                  <a:ea typeface="Roboto Light"/>
                  <a:cs typeface="Roboto Light"/>
                  <a:sym typeface="Roboto Light"/>
                </a:defRPr>
              </a:pPr>
              <a:endParaRPr sz="2400">
                <a:solidFill>
                  <a:schemeClr val="tx1">
                    <a:lumMod val="95000"/>
                  </a:schemeClr>
                </a:solidFill>
                <a:latin typeface="Times New Roman" panose="02020603050405020304" pitchFamily="18" charset="0"/>
                <a:cs typeface="Times New Roman" panose="02020603050405020304" pitchFamily="18" charset="0"/>
              </a:endParaRPr>
            </a:p>
          </p:txBody>
        </p:sp>
        <p:sp>
          <p:nvSpPr>
            <p:cNvPr id="71" name="Shape 1116"/>
            <p:cNvSpPr/>
            <p:nvPr/>
          </p:nvSpPr>
          <p:spPr>
            <a:xfrm>
              <a:off x="15687754" y="12119107"/>
              <a:ext cx="616219" cy="544831"/>
            </a:xfrm>
            <a:custGeom>
              <a:avLst/>
              <a:gdLst/>
              <a:ahLst/>
              <a:cxnLst>
                <a:cxn ang="0">
                  <a:pos x="wd2" y="hd2"/>
                </a:cxn>
                <a:cxn ang="5400000">
                  <a:pos x="wd2" y="hd2"/>
                </a:cxn>
                <a:cxn ang="10800000">
                  <a:pos x="wd2" y="hd2"/>
                </a:cxn>
                <a:cxn ang="16200000">
                  <a:pos x="wd2" y="hd2"/>
                </a:cxn>
              </a:cxnLst>
              <a:rect l="0" t="0" r="r" b="b"/>
              <a:pathLst>
                <a:path w="21600" h="21124" extrusionOk="0">
                  <a:moveTo>
                    <a:pt x="7829" y="16412"/>
                  </a:moveTo>
                  <a:cubicBezTo>
                    <a:pt x="6885" y="17789"/>
                    <a:pt x="6885" y="17789"/>
                    <a:pt x="6885" y="17789"/>
                  </a:cubicBezTo>
                  <a:cubicBezTo>
                    <a:pt x="5886" y="18795"/>
                    <a:pt x="4387" y="18795"/>
                    <a:pt x="3387" y="17789"/>
                  </a:cubicBezTo>
                  <a:cubicBezTo>
                    <a:pt x="2943" y="17312"/>
                    <a:pt x="2443" y="16412"/>
                    <a:pt x="2443" y="15989"/>
                  </a:cubicBezTo>
                  <a:cubicBezTo>
                    <a:pt x="2443" y="15459"/>
                    <a:pt x="2943" y="14983"/>
                    <a:pt x="3387" y="14506"/>
                  </a:cubicBezTo>
                  <a:cubicBezTo>
                    <a:pt x="7385" y="10324"/>
                    <a:pt x="7385" y="10324"/>
                    <a:pt x="7385" y="10324"/>
                  </a:cubicBezTo>
                  <a:cubicBezTo>
                    <a:pt x="8329" y="9848"/>
                    <a:pt x="9828" y="8418"/>
                    <a:pt x="10828" y="9371"/>
                  </a:cubicBezTo>
                  <a:cubicBezTo>
                    <a:pt x="11328" y="10324"/>
                    <a:pt x="12271" y="10324"/>
                    <a:pt x="12771" y="9371"/>
                  </a:cubicBezTo>
                  <a:cubicBezTo>
                    <a:pt x="13271" y="8895"/>
                    <a:pt x="13271" y="8418"/>
                    <a:pt x="12771" y="7995"/>
                  </a:cubicBezTo>
                  <a:cubicBezTo>
                    <a:pt x="10828" y="6089"/>
                    <a:pt x="7829" y="6089"/>
                    <a:pt x="5386" y="8418"/>
                  </a:cubicBezTo>
                  <a:cubicBezTo>
                    <a:pt x="1444" y="12653"/>
                    <a:pt x="1444" y="12653"/>
                    <a:pt x="1444" y="12653"/>
                  </a:cubicBezTo>
                  <a:cubicBezTo>
                    <a:pt x="444" y="13606"/>
                    <a:pt x="0" y="14506"/>
                    <a:pt x="0" y="15989"/>
                  </a:cubicBezTo>
                  <a:cubicBezTo>
                    <a:pt x="0" y="17312"/>
                    <a:pt x="444" y="18795"/>
                    <a:pt x="1444" y="19695"/>
                  </a:cubicBezTo>
                  <a:cubicBezTo>
                    <a:pt x="2443" y="20648"/>
                    <a:pt x="3887" y="21124"/>
                    <a:pt x="4886" y="21124"/>
                  </a:cubicBezTo>
                  <a:cubicBezTo>
                    <a:pt x="6330" y="21124"/>
                    <a:pt x="7829" y="20648"/>
                    <a:pt x="8829" y="19695"/>
                  </a:cubicBezTo>
                  <a:cubicBezTo>
                    <a:pt x="9828" y="18318"/>
                    <a:pt x="9828" y="18318"/>
                    <a:pt x="9828" y="18318"/>
                  </a:cubicBezTo>
                  <a:cubicBezTo>
                    <a:pt x="10328" y="17789"/>
                    <a:pt x="10328" y="16889"/>
                    <a:pt x="9828" y="16412"/>
                  </a:cubicBezTo>
                  <a:cubicBezTo>
                    <a:pt x="9329" y="15989"/>
                    <a:pt x="8329" y="15989"/>
                    <a:pt x="7829" y="16412"/>
                  </a:cubicBezTo>
                  <a:close/>
                  <a:moveTo>
                    <a:pt x="20156" y="1430"/>
                  </a:moveTo>
                  <a:cubicBezTo>
                    <a:pt x="18157" y="-476"/>
                    <a:pt x="15214" y="-476"/>
                    <a:pt x="13271" y="1430"/>
                  </a:cubicBezTo>
                  <a:cubicBezTo>
                    <a:pt x="11772" y="2330"/>
                    <a:pt x="11772" y="2330"/>
                    <a:pt x="11772" y="2330"/>
                  </a:cubicBezTo>
                  <a:cubicBezTo>
                    <a:pt x="11328" y="3283"/>
                    <a:pt x="11328" y="3759"/>
                    <a:pt x="11772" y="4236"/>
                  </a:cubicBezTo>
                  <a:cubicBezTo>
                    <a:pt x="12271" y="4712"/>
                    <a:pt x="13271" y="4712"/>
                    <a:pt x="13771" y="4236"/>
                  </a:cubicBezTo>
                  <a:cubicBezTo>
                    <a:pt x="15214" y="3283"/>
                    <a:pt x="15214" y="3283"/>
                    <a:pt x="15214" y="3283"/>
                  </a:cubicBezTo>
                  <a:cubicBezTo>
                    <a:pt x="16214" y="2330"/>
                    <a:pt x="17658" y="2330"/>
                    <a:pt x="18157" y="3283"/>
                  </a:cubicBezTo>
                  <a:cubicBezTo>
                    <a:pt x="18657" y="3759"/>
                    <a:pt x="19157" y="4236"/>
                    <a:pt x="19157" y="5189"/>
                  </a:cubicBezTo>
                  <a:cubicBezTo>
                    <a:pt x="19157" y="5612"/>
                    <a:pt x="18657" y="6089"/>
                    <a:pt x="18157" y="6565"/>
                  </a:cubicBezTo>
                  <a:cubicBezTo>
                    <a:pt x="14270" y="10800"/>
                    <a:pt x="14270" y="10800"/>
                    <a:pt x="14270" y="10800"/>
                  </a:cubicBezTo>
                  <a:cubicBezTo>
                    <a:pt x="11772" y="12653"/>
                    <a:pt x="11328" y="11700"/>
                    <a:pt x="10828" y="11224"/>
                  </a:cubicBezTo>
                  <a:cubicBezTo>
                    <a:pt x="10328" y="10800"/>
                    <a:pt x="9329" y="10800"/>
                    <a:pt x="8829" y="11224"/>
                  </a:cubicBezTo>
                  <a:cubicBezTo>
                    <a:pt x="8329" y="11700"/>
                    <a:pt x="8329" y="12653"/>
                    <a:pt x="8829" y="13130"/>
                  </a:cubicBezTo>
                  <a:cubicBezTo>
                    <a:pt x="9828" y="14083"/>
                    <a:pt x="10828" y="14506"/>
                    <a:pt x="11772" y="14506"/>
                  </a:cubicBezTo>
                  <a:cubicBezTo>
                    <a:pt x="13271" y="14506"/>
                    <a:pt x="14715" y="14083"/>
                    <a:pt x="15714" y="12653"/>
                  </a:cubicBezTo>
                  <a:cubicBezTo>
                    <a:pt x="20156" y="8418"/>
                    <a:pt x="20156" y="8418"/>
                    <a:pt x="20156" y="8418"/>
                  </a:cubicBezTo>
                  <a:cubicBezTo>
                    <a:pt x="21100" y="7518"/>
                    <a:pt x="21600" y="6089"/>
                    <a:pt x="21600" y="5189"/>
                  </a:cubicBezTo>
                  <a:cubicBezTo>
                    <a:pt x="21600" y="3759"/>
                    <a:pt x="21100" y="2330"/>
                    <a:pt x="20156" y="1430"/>
                  </a:cubicBezTo>
                  <a:close/>
                </a:path>
              </a:pathLst>
            </a:custGeom>
            <a:solidFill>
              <a:srgbClr val="FFFFFF"/>
            </a:solidFill>
            <a:ln w="12700">
              <a:miter lim="400000"/>
            </a:ln>
          </p:spPr>
          <p:txBody>
            <a:bodyPr lIns="22860" rIns="22860" anchor="ctr"/>
            <a:lstStyle/>
            <a:p>
              <a:pPr defTabSz="609631">
                <a:defRPr sz="4800">
                  <a:solidFill>
                    <a:srgbClr val="737572"/>
                  </a:solidFill>
                  <a:latin typeface="Calibri"/>
                  <a:ea typeface="Calibri"/>
                  <a:cs typeface="Calibri"/>
                  <a:sym typeface="Calibri"/>
                </a:defRPr>
              </a:pPr>
              <a:endParaRPr sz="2400">
                <a:solidFill>
                  <a:schemeClr val="tx1">
                    <a:lumMod val="95000"/>
                  </a:schemeClr>
                </a:solidFill>
                <a:latin typeface="Times New Roman" panose="02020603050405020304" pitchFamily="18" charset="0"/>
                <a:cs typeface="Times New Roman" panose="02020603050405020304" pitchFamily="18" charset="0"/>
              </a:endParaRPr>
            </a:p>
          </p:txBody>
        </p:sp>
      </p:grpSp>
      <p:sp>
        <p:nvSpPr>
          <p:cNvPr id="92" name="Shape 122"/>
          <p:cNvSpPr/>
          <p:nvPr/>
        </p:nvSpPr>
        <p:spPr>
          <a:xfrm rot="5400000">
            <a:off x="3732071" y="4374329"/>
            <a:ext cx="4833637" cy="133707"/>
          </a:xfrm>
          <a:prstGeom prst="rect">
            <a:avLst/>
          </a:prstGeom>
          <a:solidFill>
            <a:schemeClr val="accent1"/>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93" name="Shape 122"/>
          <p:cNvSpPr/>
          <p:nvPr/>
        </p:nvSpPr>
        <p:spPr>
          <a:xfrm rot="5400000">
            <a:off x="4073963" y="4374330"/>
            <a:ext cx="4833637" cy="133707"/>
          </a:xfrm>
          <a:prstGeom prst="rect">
            <a:avLst/>
          </a:prstGeom>
          <a:solidFill>
            <a:schemeClr val="accent1"/>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
        <p:nvSpPr>
          <p:cNvPr id="94" name="Shape 122"/>
          <p:cNvSpPr/>
          <p:nvPr/>
        </p:nvSpPr>
        <p:spPr>
          <a:xfrm rot="5400000">
            <a:off x="3354270" y="4374330"/>
            <a:ext cx="4833637" cy="133707"/>
          </a:xfrm>
          <a:prstGeom prst="rect">
            <a:avLst/>
          </a:prstGeom>
          <a:solidFill>
            <a:schemeClr val="accent1"/>
          </a:solidFill>
          <a:ln w="12700">
            <a:miter lim="400000"/>
          </a:ln>
        </p:spPr>
        <p:txBody>
          <a:bodyPr lIns="25400" tIns="25400" rIns="25400" bIns="25400" anchor="ctr"/>
          <a:lstStyle/>
          <a:p>
            <a:pPr lvl="0">
              <a:defRPr sz="3200"/>
            </a:pPr>
            <a:endParaRPr sz="160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899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5" name="Shape 1775"/>
          <p:cNvSpPr/>
          <p:nvPr/>
        </p:nvSpPr>
        <p:spPr>
          <a:xfrm>
            <a:off x="6364892" y="2775921"/>
            <a:ext cx="2091113" cy="997756"/>
          </a:xfrm>
          <a:custGeom>
            <a:avLst/>
            <a:gdLst/>
            <a:ahLst/>
            <a:cxnLst>
              <a:cxn ang="0">
                <a:pos x="wd2" y="hd2"/>
              </a:cxn>
              <a:cxn ang="5400000">
                <a:pos x="wd2" y="hd2"/>
              </a:cxn>
              <a:cxn ang="10800000">
                <a:pos x="wd2" y="hd2"/>
              </a:cxn>
              <a:cxn ang="16200000">
                <a:pos x="wd2" y="hd2"/>
              </a:cxn>
            </a:cxnLst>
            <a:rect l="0" t="0" r="r" b="b"/>
            <a:pathLst>
              <a:path w="21573" h="21306" extrusionOk="0">
                <a:moveTo>
                  <a:pt x="21493" y="10293"/>
                </a:moveTo>
                <a:lnTo>
                  <a:pt x="15679" y="112"/>
                </a:lnTo>
                <a:cubicBezTo>
                  <a:pt x="15531" y="-147"/>
                  <a:pt x="15304" y="71"/>
                  <a:pt x="15304" y="472"/>
                </a:cubicBezTo>
                <a:lnTo>
                  <a:pt x="15304" y="3202"/>
                </a:lnTo>
                <a:lnTo>
                  <a:pt x="0" y="3202"/>
                </a:lnTo>
                <a:lnTo>
                  <a:pt x="0" y="18103"/>
                </a:lnTo>
                <a:lnTo>
                  <a:pt x="15304" y="18103"/>
                </a:lnTo>
                <a:lnTo>
                  <a:pt x="15304" y="20834"/>
                </a:lnTo>
                <a:cubicBezTo>
                  <a:pt x="15304" y="21235"/>
                  <a:pt x="15531" y="21453"/>
                  <a:pt x="15679" y="21193"/>
                </a:cubicBezTo>
                <a:lnTo>
                  <a:pt x="21493" y="11013"/>
                </a:lnTo>
                <a:cubicBezTo>
                  <a:pt x="21600" y="10825"/>
                  <a:pt x="21600" y="10482"/>
                  <a:pt x="21493" y="10293"/>
                </a:cubicBezTo>
                <a:close/>
              </a:path>
            </a:pathLst>
          </a:custGeom>
          <a:solidFill>
            <a:schemeClr val="accent2"/>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76" name="Shape 1776"/>
          <p:cNvSpPr/>
          <p:nvPr/>
        </p:nvSpPr>
        <p:spPr>
          <a:xfrm>
            <a:off x="5976947" y="2827647"/>
            <a:ext cx="738518" cy="852807"/>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10800" y="21600"/>
                </a:lnTo>
                <a:lnTo>
                  <a:pt x="21600" y="16200"/>
                </a:lnTo>
                <a:lnTo>
                  <a:pt x="21600" y="5400"/>
                </a:lnTo>
                <a:lnTo>
                  <a:pt x="10800" y="0"/>
                </a:lnTo>
                <a:lnTo>
                  <a:pt x="0" y="5400"/>
                </a:lnTo>
                <a:close/>
              </a:path>
            </a:pathLst>
          </a:custGeom>
          <a:solidFill>
            <a:schemeClr val="accent2">
              <a:lumMod val="75000"/>
            </a:schemeClr>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77" name="Shape 1777"/>
          <p:cNvSpPr/>
          <p:nvPr/>
        </p:nvSpPr>
        <p:spPr>
          <a:xfrm>
            <a:off x="6377592" y="4113520"/>
            <a:ext cx="2091113" cy="997756"/>
          </a:xfrm>
          <a:custGeom>
            <a:avLst/>
            <a:gdLst/>
            <a:ahLst/>
            <a:cxnLst>
              <a:cxn ang="0">
                <a:pos x="wd2" y="hd2"/>
              </a:cxn>
              <a:cxn ang="5400000">
                <a:pos x="wd2" y="hd2"/>
              </a:cxn>
              <a:cxn ang="10800000">
                <a:pos x="wd2" y="hd2"/>
              </a:cxn>
              <a:cxn ang="16200000">
                <a:pos x="wd2" y="hd2"/>
              </a:cxn>
            </a:cxnLst>
            <a:rect l="0" t="0" r="r" b="b"/>
            <a:pathLst>
              <a:path w="21573" h="21306" extrusionOk="0">
                <a:moveTo>
                  <a:pt x="21493" y="10293"/>
                </a:moveTo>
                <a:lnTo>
                  <a:pt x="15679" y="112"/>
                </a:lnTo>
                <a:cubicBezTo>
                  <a:pt x="15531" y="-147"/>
                  <a:pt x="15304" y="71"/>
                  <a:pt x="15304" y="472"/>
                </a:cubicBezTo>
                <a:lnTo>
                  <a:pt x="15304" y="3202"/>
                </a:lnTo>
                <a:lnTo>
                  <a:pt x="0" y="3202"/>
                </a:lnTo>
                <a:lnTo>
                  <a:pt x="0" y="18103"/>
                </a:lnTo>
                <a:lnTo>
                  <a:pt x="15304" y="18103"/>
                </a:lnTo>
                <a:lnTo>
                  <a:pt x="15304" y="20834"/>
                </a:lnTo>
                <a:cubicBezTo>
                  <a:pt x="15304" y="21235"/>
                  <a:pt x="15531" y="21453"/>
                  <a:pt x="15679" y="21193"/>
                </a:cubicBezTo>
                <a:lnTo>
                  <a:pt x="21493" y="11013"/>
                </a:lnTo>
                <a:cubicBezTo>
                  <a:pt x="21600" y="10825"/>
                  <a:pt x="21600" y="10482"/>
                  <a:pt x="21493" y="10293"/>
                </a:cubicBezTo>
                <a:close/>
              </a:path>
            </a:pathLst>
          </a:custGeom>
          <a:solidFill>
            <a:schemeClr val="accent3"/>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78" name="Shape 1778"/>
          <p:cNvSpPr/>
          <p:nvPr/>
        </p:nvSpPr>
        <p:spPr>
          <a:xfrm>
            <a:off x="5989647" y="4191109"/>
            <a:ext cx="738518" cy="852781"/>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10800" y="21600"/>
                </a:lnTo>
                <a:lnTo>
                  <a:pt x="21600" y="16200"/>
                </a:lnTo>
                <a:lnTo>
                  <a:pt x="21600" y="5400"/>
                </a:lnTo>
                <a:lnTo>
                  <a:pt x="10800" y="0"/>
                </a:lnTo>
                <a:lnTo>
                  <a:pt x="0" y="5400"/>
                </a:lnTo>
                <a:close/>
              </a:path>
            </a:pathLst>
          </a:custGeom>
          <a:solidFill>
            <a:schemeClr val="accent3">
              <a:lumMod val="75000"/>
            </a:schemeClr>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79" name="Shape 1779"/>
          <p:cNvSpPr/>
          <p:nvPr/>
        </p:nvSpPr>
        <p:spPr>
          <a:xfrm>
            <a:off x="3882046" y="3435195"/>
            <a:ext cx="2091132" cy="997793"/>
          </a:xfrm>
          <a:custGeom>
            <a:avLst/>
            <a:gdLst/>
            <a:ahLst/>
            <a:cxnLst>
              <a:cxn ang="0">
                <a:pos x="wd2" y="hd2"/>
              </a:cxn>
              <a:cxn ang="5400000">
                <a:pos x="wd2" y="hd2"/>
              </a:cxn>
              <a:cxn ang="10800000">
                <a:pos x="wd2" y="hd2"/>
              </a:cxn>
              <a:cxn ang="16200000">
                <a:pos x="wd2" y="hd2"/>
              </a:cxn>
            </a:cxnLst>
            <a:rect l="0" t="0" r="r" b="b"/>
            <a:pathLst>
              <a:path w="21573" h="21306" extrusionOk="0">
                <a:moveTo>
                  <a:pt x="21573" y="3202"/>
                </a:moveTo>
                <a:lnTo>
                  <a:pt x="6269" y="3202"/>
                </a:lnTo>
                <a:lnTo>
                  <a:pt x="6269" y="472"/>
                </a:lnTo>
                <a:cubicBezTo>
                  <a:pt x="6269" y="71"/>
                  <a:pt x="6043" y="-147"/>
                  <a:pt x="5894" y="113"/>
                </a:cubicBezTo>
                <a:lnTo>
                  <a:pt x="81" y="10293"/>
                </a:lnTo>
                <a:cubicBezTo>
                  <a:pt x="-27" y="10482"/>
                  <a:pt x="-27" y="10825"/>
                  <a:pt x="81" y="11013"/>
                </a:cubicBezTo>
                <a:lnTo>
                  <a:pt x="5894" y="21193"/>
                </a:lnTo>
                <a:cubicBezTo>
                  <a:pt x="6043" y="21453"/>
                  <a:pt x="6269" y="21235"/>
                  <a:pt x="6269" y="20834"/>
                </a:cubicBezTo>
                <a:lnTo>
                  <a:pt x="6269" y="18104"/>
                </a:lnTo>
                <a:lnTo>
                  <a:pt x="21573" y="18104"/>
                </a:lnTo>
                <a:lnTo>
                  <a:pt x="21573" y="3202"/>
                </a:lnTo>
                <a:close/>
              </a:path>
            </a:pathLst>
          </a:custGeom>
          <a:solidFill>
            <a:schemeClr val="accent5"/>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80" name="Shape 1780"/>
          <p:cNvSpPr/>
          <p:nvPr/>
        </p:nvSpPr>
        <p:spPr>
          <a:xfrm>
            <a:off x="5614865" y="3512784"/>
            <a:ext cx="738518" cy="852781"/>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0" y="21600"/>
                </a:lnTo>
                <a:lnTo>
                  <a:pt x="0" y="16200"/>
                </a:lnTo>
                <a:lnTo>
                  <a:pt x="0" y="5400"/>
                </a:lnTo>
                <a:lnTo>
                  <a:pt x="10800" y="0"/>
                </a:lnTo>
                <a:lnTo>
                  <a:pt x="21600" y="5400"/>
                </a:lnTo>
                <a:close/>
              </a:path>
            </a:pathLst>
          </a:custGeom>
          <a:solidFill>
            <a:schemeClr val="accent5">
              <a:lumMod val="75000"/>
            </a:schemeClr>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81" name="Shape 1781"/>
          <p:cNvSpPr/>
          <p:nvPr/>
        </p:nvSpPr>
        <p:spPr>
          <a:xfrm>
            <a:off x="3862996" y="2078083"/>
            <a:ext cx="2091132" cy="997793"/>
          </a:xfrm>
          <a:custGeom>
            <a:avLst/>
            <a:gdLst/>
            <a:ahLst/>
            <a:cxnLst>
              <a:cxn ang="0">
                <a:pos x="wd2" y="hd2"/>
              </a:cxn>
              <a:cxn ang="5400000">
                <a:pos x="wd2" y="hd2"/>
              </a:cxn>
              <a:cxn ang="10800000">
                <a:pos x="wd2" y="hd2"/>
              </a:cxn>
              <a:cxn ang="16200000">
                <a:pos x="wd2" y="hd2"/>
              </a:cxn>
            </a:cxnLst>
            <a:rect l="0" t="0" r="r" b="b"/>
            <a:pathLst>
              <a:path w="21573" h="21306" extrusionOk="0">
                <a:moveTo>
                  <a:pt x="21573" y="3202"/>
                </a:moveTo>
                <a:lnTo>
                  <a:pt x="6269" y="3202"/>
                </a:lnTo>
                <a:lnTo>
                  <a:pt x="6269" y="472"/>
                </a:lnTo>
                <a:cubicBezTo>
                  <a:pt x="6269" y="71"/>
                  <a:pt x="6043" y="-147"/>
                  <a:pt x="5894" y="113"/>
                </a:cubicBezTo>
                <a:lnTo>
                  <a:pt x="81" y="10293"/>
                </a:lnTo>
                <a:cubicBezTo>
                  <a:pt x="-27" y="10482"/>
                  <a:pt x="-27" y="10825"/>
                  <a:pt x="81" y="11013"/>
                </a:cubicBezTo>
                <a:lnTo>
                  <a:pt x="5894" y="21193"/>
                </a:lnTo>
                <a:cubicBezTo>
                  <a:pt x="6043" y="21453"/>
                  <a:pt x="6269" y="21235"/>
                  <a:pt x="6269" y="20834"/>
                </a:cubicBezTo>
                <a:lnTo>
                  <a:pt x="6269" y="18103"/>
                </a:lnTo>
                <a:lnTo>
                  <a:pt x="21573" y="18103"/>
                </a:lnTo>
                <a:lnTo>
                  <a:pt x="21573" y="3202"/>
                </a:lnTo>
                <a:close/>
              </a:path>
            </a:pathLst>
          </a:custGeom>
          <a:solidFill>
            <a:schemeClr val="accent6"/>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82" name="Shape 1782"/>
          <p:cNvSpPr/>
          <p:nvPr/>
        </p:nvSpPr>
        <p:spPr>
          <a:xfrm>
            <a:off x="5595815" y="2155672"/>
            <a:ext cx="738518" cy="852781"/>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0" y="21600"/>
                </a:lnTo>
                <a:lnTo>
                  <a:pt x="0" y="16200"/>
                </a:lnTo>
                <a:lnTo>
                  <a:pt x="0" y="5400"/>
                </a:lnTo>
                <a:lnTo>
                  <a:pt x="10800" y="0"/>
                </a:lnTo>
                <a:lnTo>
                  <a:pt x="21600" y="5400"/>
                </a:lnTo>
                <a:close/>
              </a:path>
            </a:pathLst>
          </a:custGeom>
          <a:solidFill>
            <a:schemeClr val="accent6">
              <a:lumMod val="75000"/>
            </a:schemeClr>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83" name="Shape 1783"/>
          <p:cNvSpPr/>
          <p:nvPr/>
        </p:nvSpPr>
        <p:spPr>
          <a:xfrm>
            <a:off x="3882046" y="4804544"/>
            <a:ext cx="2091132" cy="997781"/>
          </a:xfrm>
          <a:custGeom>
            <a:avLst/>
            <a:gdLst/>
            <a:ahLst/>
            <a:cxnLst>
              <a:cxn ang="0">
                <a:pos x="wd2" y="hd2"/>
              </a:cxn>
              <a:cxn ang="5400000">
                <a:pos x="wd2" y="hd2"/>
              </a:cxn>
              <a:cxn ang="10800000">
                <a:pos x="wd2" y="hd2"/>
              </a:cxn>
              <a:cxn ang="16200000">
                <a:pos x="wd2" y="hd2"/>
              </a:cxn>
            </a:cxnLst>
            <a:rect l="0" t="0" r="r" b="b"/>
            <a:pathLst>
              <a:path w="21573" h="21306" extrusionOk="0">
                <a:moveTo>
                  <a:pt x="21573" y="3202"/>
                </a:moveTo>
                <a:lnTo>
                  <a:pt x="6269" y="3202"/>
                </a:lnTo>
                <a:lnTo>
                  <a:pt x="6269" y="472"/>
                </a:lnTo>
                <a:cubicBezTo>
                  <a:pt x="6269" y="70"/>
                  <a:pt x="6043" y="-147"/>
                  <a:pt x="5894" y="112"/>
                </a:cubicBezTo>
                <a:lnTo>
                  <a:pt x="81" y="10293"/>
                </a:lnTo>
                <a:cubicBezTo>
                  <a:pt x="-27" y="10482"/>
                  <a:pt x="-27" y="10824"/>
                  <a:pt x="81" y="11013"/>
                </a:cubicBezTo>
                <a:lnTo>
                  <a:pt x="5894" y="21193"/>
                </a:lnTo>
                <a:cubicBezTo>
                  <a:pt x="6043" y="21453"/>
                  <a:pt x="6269" y="21235"/>
                  <a:pt x="6269" y="20834"/>
                </a:cubicBezTo>
                <a:lnTo>
                  <a:pt x="6269" y="18103"/>
                </a:lnTo>
                <a:lnTo>
                  <a:pt x="21573" y="18103"/>
                </a:lnTo>
                <a:lnTo>
                  <a:pt x="21573" y="3202"/>
                </a:lnTo>
                <a:close/>
              </a:path>
            </a:pathLst>
          </a:custGeom>
          <a:solidFill>
            <a:schemeClr val="accent1"/>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84" name="Shape 1784"/>
          <p:cNvSpPr/>
          <p:nvPr/>
        </p:nvSpPr>
        <p:spPr>
          <a:xfrm>
            <a:off x="5614865" y="4882133"/>
            <a:ext cx="738518" cy="852781"/>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0" y="21600"/>
                </a:lnTo>
                <a:lnTo>
                  <a:pt x="0" y="16200"/>
                </a:lnTo>
                <a:lnTo>
                  <a:pt x="0" y="5400"/>
                </a:lnTo>
                <a:lnTo>
                  <a:pt x="10800" y="0"/>
                </a:lnTo>
                <a:lnTo>
                  <a:pt x="21600" y="5400"/>
                </a:lnTo>
                <a:close/>
              </a:path>
            </a:pathLst>
          </a:custGeom>
          <a:solidFill>
            <a:schemeClr val="accent1">
              <a:lumMod val="75000"/>
            </a:schemeClr>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85" name="Shape 1785"/>
          <p:cNvSpPr/>
          <p:nvPr/>
        </p:nvSpPr>
        <p:spPr>
          <a:xfrm>
            <a:off x="5953559" y="1763217"/>
            <a:ext cx="392833" cy="453586"/>
          </a:xfrm>
          <a:custGeom>
            <a:avLst/>
            <a:gdLst/>
            <a:ahLst/>
            <a:cxnLst>
              <a:cxn ang="0">
                <a:pos x="wd2" y="hd2"/>
              </a:cxn>
              <a:cxn ang="5400000">
                <a:pos x="wd2" y="hd2"/>
              </a:cxn>
              <a:cxn ang="10800000">
                <a:pos x="wd2" y="hd2"/>
              </a:cxn>
              <a:cxn ang="16200000">
                <a:pos x="wd2" y="hd2"/>
              </a:cxn>
            </a:cxnLst>
            <a:rect l="0" t="0" r="r" b="b"/>
            <a:pathLst>
              <a:path w="21600" h="21600" extrusionOk="0">
                <a:moveTo>
                  <a:pt x="21600" y="16199"/>
                </a:moveTo>
                <a:lnTo>
                  <a:pt x="10801" y="21600"/>
                </a:lnTo>
                <a:lnTo>
                  <a:pt x="0" y="16199"/>
                </a:lnTo>
                <a:lnTo>
                  <a:pt x="0" y="5399"/>
                </a:lnTo>
                <a:lnTo>
                  <a:pt x="10801" y="0"/>
                </a:lnTo>
                <a:lnTo>
                  <a:pt x="21600" y="5399"/>
                </a:lnTo>
                <a:close/>
              </a:path>
            </a:pathLst>
          </a:custGeom>
          <a:solidFill>
            <a:schemeClr val="accent4"/>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87" name="Shape 1787"/>
          <p:cNvSpPr/>
          <p:nvPr/>
        </p:nvSpPr>
        <p:spPr>
          <a:xfrm>
            <a:off x="1284676" y="2448659"/>
            <a:ext cx="1804981" cy="28212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2400">
                <a:solidFill>
                  <a:srgbClr val="53585F"/>
                </a:solidFill>
                <a:latin typeface="Roboto Regular"/>
                <a:ea typeface="Roboto Regular"/>
                <a:cs typeface="Roboto Regular"/>
                <a:sym typeface="Roboto Regular"/>
              </a:defRPr>
            </a:lvl1pPr>
          </a:lstStyle>
          <a:p>
            <a:pPr lvl="0">
              <a:defRPr sz="1800">
                <a:solidFill>
                  <a:srgbClr val="000000"/>
                </a:solidFill>
              </a:defRPr>
            </a:pPr>
            <a:r>
              <a:rPr lang="en-US" sz="1500" b="1" dirty="0" err="1">
                <a:solidFill>
                  <a:schemeClr val="tx1">
                    <a:lumMod val="95000"/>
                  </a:schemeClr>
                </a:solidFill>
                <a:latin typeface="Times New Roman" panose="02020603050405020304" pitchFamily="18" charset="0"/>
                <a:cs typeface="Times New Roman" panose="02020603050405020304" pitchFamily="18" charset="0"/>
              </a:rPr>
              <a:t>Thanh</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toán</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và</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tiền</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tệ</a:t>
            </a:r>
            <a:endParaRPr sz="15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789" name="Shape 1789"/>
          <p:cNvSpPr/>
          <p:nvPr/>
        </p:nvSpPr>
        <p:spPr>
          <a:xfrm>
            <a:off x="767787" y="2063226"/>
            <a:ext cx="392834" cy="1037673"/>
          </a:xfrm>
          <a:prstGeom prst="rect">
            <a:avLst/>
          </a:prstGeom>
          <a:solidFill>
            <a:schemeClr val="accent6"/>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1791" name="Shape 1791"/>
          <p:cNvSpPr/>
          <p:nvPr/>
        </p:nvSpPr>
        <p:spPr>
          <a:xfrm>
            <a:off x="1297589" y="3563884"/>
            <a:ext cx="1987724" cy="74379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2400">
                <a:solidFill>
                  <a:srgbClr val="53585F"/>
                </a:solidFill>
                <a:latin typeface="Roboto Regular"/>
                <a:ea typeface="Roboto Regular"/>
                <a:cs typeface="Roboto Regular"/>
                <a:sym typeface="Roboto Regular"/>
              </a:defRPr>
            </a:lvl1pPr>
          </a:lstStyle>
          <a:p>
            <a:pPr lvl="0">
              <a:defRPr sz="1800">
                <a:solidFill>
                  <a:srgbClr val="000000"/>
                </a:solidFill>
              </a:defRPr>
            </a:pPr>
            <a:r>
              <a:rPr lang="vi-VN" sz="1500" b="1" dirty="0">
                <a:solidFill>
                  <a:schemeClr val="tx1">
                    <a:lumMod val="95000"/>
                  </a:schemeClr>
                </a:solidFill>
                <a:latin typeface="Times New Roman" panose="02020603050405020304" pitchFamily="18" charset="0"/>
                <a:cs typeface="Times New Roman" panose="02020603050405020304" pitchFamily="18" charset="0"/>
              </a:rPr>
              <a:t>Nhận dạng, </a:t>
            </a:r>
          </a:p>
          <a:p>
            <a:pPr lvl="0">
              <a:defRPr sz="1800">
                <a:solidFill>
                  <a:srgbClr val="000000"/>
                </a:solidFill>
              </a:defRPr>
            </a:pPr>
            <a:r>
              <a:rPr lang="vi-VN" sz="1500" b="1" dirty="0">
                <a:solidFill>
                  <a:schemeClr val="tx1">
                    <a:lumMod val="95000"/>
                  </a:schemeClr>
                </a:solidFill>
                <a:latin typeface="Times New Roman" panose="02020603050405020304" pitchFamily="18" charset="0"/>
                <a:cs typeface="Times New Roman" panose="02020603050405020304" pitchFamily="18" charset="0"/>
              </a:rPr>
              <a:t>hệ thống hồ sơ cá nhân </a:t>
            </a:r>
          </a:p>
          <a:p>
            <a:pPr lvl="0">
              <a:defRPr sz="1800">
                <a:solidFill>
                  <a:srgbClr val="000000"/>
                </a:solidFill>
              </a:defRPr>
            </a:pPr>
            <a:r>
              <a:rPr lang="vi-VN" sz="1500" b="1" dirty="0">
                <a:solidFill>
                  <a:schemeClr val="tx1">
                    <a:lumMod val="95000"/>
                  </a:schemeClr>
                </a:solidFill>
                <a:latin typeface="Times New Roman" panose="02020603050405020304" pitchFamily="18" charset="0"/>
                <a:cs typeface="Times New Roman" panose="02020603050405020304" pitchFamily="18" charset="0"/>
              </a:rPr>
              <a:t>và mật khẩu</a:t>
            </a:r>
            <a:endParaRPr sz="15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793" name="Shape 1793"/>
          <p:cNvSpPr/>
          <p:nvPr/>
        </p:nvSpPr>
        <p:spPr>
          <a:xfrm>
            <a:off x="767787" y="3416945"/>
            <a:ext cx="392834" cy="1037673"/>
          </a:xfrm>
          <a:prstGeom prst="rect">
            <a:avLst/>
          </a:prstGeom>
          <a:solidFill>
            <a:schemeClr val="accent5"/>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1795" name="Shape 1795"/>
          <p:cNvSpPr/>
          <p:nvPr/>
        </p:nvSpPr>
        <p:spPr>
          <a:xfrm>
            <a:off x="1284676" y="5149246"/>
            <a:ext cx="1189428" cy="28212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2400">
                <a:solidFill>
                  <a:srgbClr val="53585F"/>
                </a:solidFill>
                <a:latin typeface="Roboto Regular"/>
                <a:ea typeface="Roboto Regular"/>
                <a:cs typeface="Roboto Regular"/>
                <a:sym typeface="Roboto Regular"/>
              </a:defRPr>
            </a:lvl1pPr>
          </a:lstStyle>
          <a:p>
            <a:pPr lvl="0">
              <a:defRPr sz="1800">
                <a:solidFill>
                  <a:srgbClr val="000000"/>
                </a:solidFill>
              </a:defRPr>
            </a:pPr>
            <a:r>
              <a:rPr lang="en-US" sz="1500" b="1" dirty="0" err="1">
                <a:solidFill>
                  <a:schemeClr val="tx1">
                    <a:lumMod val="95000"/>
                  </a:schemeClr>
                </a:solidFill>
                <a:latin typeface="Times New Roman" panose="02020603050405020304" pitchFamily="18" charset="0"/>
                <a:cs typeface="Times New Roman" panose="02020603050405020304" pitchFamily="18" charset="0"/>
              </a:rPr>
              <a:t>Bảo</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vệ</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tài</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sản</a:t>
            </a:r>
            <a:endParaRPr sz="15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797" name="Shape 1797"/>
          <p:cNvSpPr/>
          <p:nvPr/>
        </p:nvSpPr>
        <p:spPr>
          <a:xfrm>
            <a:off x="769191" y="4771475"/>
            <a:ext cx="392834" cy="1037673"/>
          </a:xfrm>
          <a:prstGeom prst="rect">
            <a:avLst/>
          </a:prstGeom>
          <a:solidFill>
            <a:schemeClr val="accent1"/>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1799" name="Shape 1799"/>
          <p:cNvSpPr/>
          <p:nvPr/>
        </p:nvSpPr>
        <p:spPr>
          <a:xfrm>
            <a:off x="10922622" y="3133734"/>
            <a:ext cx="51361" cy="28212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2400">
                <a:solidFill>
                  <a:srgbClr val="53585F"/>
                </a:solidFill>
                <a:latin typeface="Roboto Regular"/>
                <a:ea typeface="Roboto Regular"/>
                <a:cs typeface="Roboto Regular"/>
                <a:sym typeface="Roboto Regular"/>
              </a:defRPr>
            </a:lvl1pPr>
          </a:lstStyle>
          <a:p>
            <a:pPr lvl="0" algn="r">
              <a:defRPr sz="1800">
                <a:solidFill>
                  <a:srgbClr val="000000"/>
                </a:solidFill>
              </a:defRPr>
            </a:pPr>
            <a:endParaRPr sz="15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801" name="Shape 1801"/>
          <p:cNvSpPr/>
          <p:nvPr/>
        </p:nvSpPr>
        <p:spPr>
          <a:xfrm>
            <a:off x="11092887" y="2730788"/>
            <a:ext cx="392834" cy="1037673"/>
          </a:xfrm>
          <a:prstGeom prst="rect">
            <a:avLst/>
          </a:prstGeom>
          <a:solidFill>
            <a:schemeClr val="accent2"/>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1805" name="Shape 1805"/>
          <p:cNvSpPr/>
          <p:nvPr/>
        </p:nvSpPr>
        <p:spPr>
          <a:xfrm>
            <a:off x="11092887" y="4099930"/>
            <a:ext cx="392834" cy="1037673"/>
          </a:xfrm>
          <a:prstGeom prst="rect">
            <a:avLst/>
          </a:prstGeom>
          <a:solidFill>
            <a:schemeClr val="accent3"/>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1806" name="Shape 1806"/>
          <p:cNvSpPr/>
          <p:nvPr/>
        </p:nvSpPr>
        <p:spPr>
          <a:xfrm>
            <a:off x="5808970" y="2428221"/>
            <a:ext cx="336631"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200">
                <a:solidFill>
                  <a:srgbClr val="FFFFFF"/>
                </a:solidFill>
                <a:latin typeface="Roboto Medium"/>
                <a:ea typeface="Roboto Medium"/>
                <a:cs typeface="Roboto Medium"/>
                <a:sym typeface="Roboto Medium"/>
              </a:defRPr>
            </a:lvl1pPr>
          </a:lstStyle>
          <a:p>
            <a:pPr lvl="0">
              <a:defRPr sz="1800">
                <a:solidFill>
                  <a:srgbClr val="000000"/>
                </a:solidFill>
              </a:defRPr>
            </a:pPr>
            <a:r>
              <a:rPr sz="1600">
                <a:solidFill>
                  <a:schemeClr val="tx1">
                    <a:lumMod val="95000"/>
                  </a:schemeClr>
                </a:solidFill>
              </a:rPr>
              <a:t>01.</a:t>
            </a:r>
          </a:p>
        </p:txBody>
      </p:sp>
      <p:sp>
        <p:nvSpPr>
          <p:cNvPr id="1807" name="Shape 1807"/>
          <p:cNvSpPr/>
          <p:nvPr/>
        </p:nvSpPr>
        <p:spPr>
          <a:xfrm>
            <a:off x="6173764" y="3100866"/>
            <a:ext cx="336631"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200">
                <a:solidFill>
                  <a:srgbClr val="FFFFFF"/>
                </a:solidFill>
                <a:latin typeface="Roboto Medium"/>
                <a:ea typeface="Roboto Medium"/>
                <a:cs typeface="Roboto Medium"/>
                <a:sym typeface="Roboto Medium"/>
              </a:defRPr>
            </a:lvl1pPr>
          </a:lstStyle>
          <a:p>
            <a:pPr lvl="0">
              <a:defRPr sz="1800">
                <a:solidFill>
                  <a:srgbClr val="000000"/>
                </a:solidFill>
              </a:defRPr>
            </a:pPr>
            <a:r>
              <a:rPr sz="1600">
                <a:solidFill>
                  <a:schemeClr val="tx1">
                    <a:lumMod val="95000"/>
                  </a:schemeClr>
                </a:solidFill>
              </a:rPr>
              <a:t>02.</a:t>
            </a:r>
          </a:p>
        </p:txBody>
      </p:sp>
      <p:sp>
        <p:nvSpPr>
          <p:cNvPr id="1808" name="Shape 1808"/>
          <p:cNvSpPr/>
          <p:nvPr/>
        </p:nvSpPr>
        <p:spPr>
          <a:xfrm>
            <a:off x="5808970" y="3782363"/>
            <a:ext cx="336631"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200">
                <a:solidFill>
                  <a:srgbClr val="FFFFFF"/>
                </a:solidFill>
                <a:latin typeface="Roboto Medium"/>
                <a:ea typeface="Roboto Medium"/>
                <a:cs typeface="Roboto Medium"/>
                <a:sym typeface="Roboto Medium"/>
              </a:defRPr>
            </a:lvl1pPr>
          </a:lstStyle>
          <a:p>
            <a:pPr lvl="0">
              <a:defRPr sz="1800">
                <a:solidFill>
                  <a:srgbClr val="000000"/>
                </a:solidFill>
              </a:defRPr>
            </a:pPr>
            <a:r>
              <a:rPr sz="1600">
                <a:solidFill>
                  <a:schemeClr val="tx1">
                    <a:lumMod val="95000"/>
                  </a:schemeClr>
                </a:solidFill>
              </a:rPr>
              <a:t>03.</a:t>
            </a:r>
          </a:p>
        </p:txBody>
      </p:sp>
      <p:sp>
        <p:nvSpPr>
          <p:cNvPr id="1809" name="Shape 1809"/>
          <p:cNvSpPr/>
          <p:nvPr/>
        </p:nvSpPr>
        <p:spPr>
          <a:xfrm>
            <a:off x="6186695" y="4464288"/>
            <a:ext cx="336631"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200">
                <a:solidFill>
                  <a:srgbClr val="FFFFFF"/>
                </a:solidFill>
                <a:latin typeface="Roboto Medium"/>
                <a:ea typeface="Roboto Medium"/>
                <a:cs typeface="Roboto Medium"/>
                <a:sym typeface="Roboto Medium"/>
              </a:defRPr>
            </a:lvl1pPr>
          </a:lstStyle>
          <a:p>
            <a:pPr lvl="0">
              <a:defRPr sz="1800">
                <a:solidFill>
                  <a:srgbClr val="000000"/>
                </a:solidFill>
              </a:defRPr>
            </a:pPr>
            <a:r>
              <a:rPr sz="1600">
                <a:solidFill>
                  <a:schemeClr val="tx1">
                    <a:lumMod val="95000"/>
                  </a:schemeClr>
                </a:solidFill>
              </a:rPr>
              <a:t>04.</a:t>
            </a:r>
          </a:p>
        </p:txBody>
      </p:sp>
      <p:sp>
        <p:nvSpPr>
          <p:cNvPr id="1810" name="Shape 1810"/>
          <p:cNvSpPr/>
          <p:nvPr/>
        </p:nvSpPr>
        <p:spPr>
          <a:xfrm>
            <a:off x="5808970" y="5160327"/>
            <a:ext cx="336631"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200">
                <a:solidFill>
                  <a:srgbClr val="FFFFFF"/>
                </a:solidFill>
                <a:latin typeface="Roboto Medium"/>
                <a:ea typeface="Roboto Medium"/>
                <a:cs typeface="Roboto Medium"/>
                <a:sym typeface="Roboto Medium"/>
              </a:defRPr>
            </a:lvl1pPr>
          </a:lstStyle>
          <a:p>
            <a:pPr lvl="0">
              <a:defRPr sz="1800">
                <a:solidFill>
                  <a:srgbClr val="000000"/>
                </a:solidFill>
              </a:defRPr>
            </a:pPr>
            <a:r>
              <a:rPr sz="1600">
                <a:solidFill>
                  <a:schemeClr val="tx1">
                    <a:lumMod val="95000"/>
                  </a:schemeClr>
                </a:solidFill>
              </a:rPr>
              <a:t>05.</a:t>
            </a:r>
          </a:p>
        </p:txBody>
      </p:sp>
      <p:sp>
        <p:nvSpPr>
          <p:cNvPr id="43"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vi-VN" sz="2700" b="1" dirty="0">
                <a:solidFill>
                  <a:schemeClr val="tx1">
                    <a:lumMod val="95000"/>
                  </a:schemeClr>
                </a:solidFill>
                <a:latin typeface="Times New Roman" panose="02020603050405020304" pitchFamily="18" charset="0"/>
                <a:cs typeface="Times New Roman" panose="02020603050405020304" pitchFamily="18" charset="0"/>
              </a:rPr>
              <a:t>1.</a:t>
            </a:r>
            <a:r>
              <a:rPr lang="en-US" sz="2700" b="1" dirty="0">
                <a:solidFill>
                  <a:schemeClr val="tx1">
                    <a:lumMod val="95000"/>
                  </a:schemeClr>
                </a:solidFill>
                <a:latin typeface="Times New Roman" panose="02020603050405020304" pitchFamily="18" charset="0"/>
                <a:cs typeface="Times New Roman" panose="02020603050405020304" pitchFamily="18" charset="0"/>
              </a:rPr>
              <a:t>7</a:t>
            </a:r>
            <a:r>
              <a:rPr lang="vi-VN" sz="2700" b="1" dirty="0">
                <a:solidFill>
                  <a:schemeClr val="tx1">
                    <a:lumMod val="95000"/>
                  </a:schemeClr>
                </a:solidFill>
                <a:latin typeface="Times New Roman" panose="02020603050405020304" pitchFamily="18" charset="0"/>
                <a:cs typeface="Times New Roman" panose="02020603050405020304" pitchFamily="18" charset="0"/>
              </a:rPr>
              <a:t>.</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vi-VN" sz="2700" b="1" dirty="0">
                <a:solidFill>
                  <a:schemeClr val="tx1">
                    <a:lumMod val="95000"/>
                  </a:schemeClr>
                </a:solidFill>
                <a:latin typeface="Times New Roman" panose="02020603050405020304" pitchFamily="18" charset="0"/>
                <a:cs typeface="Times New Roman" panose="02020603050405020304" pitchFamily="18" charset="0"/>
              </a:rPr>
              <a:t>Cơ chế đồng thuận của 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4"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a:t>
            </a:r>
            <a:r>
              <a:rPr lang="en-US" sz="2000" dirty="0">
                <a:solidFill>
                  <a:schemeClr val="tx1">
                    <a:lumMod val="95000"/>
                  </a:schemeClr>
                </a:solidFill>
                <a:latin typeface="Times New Roman" panose="02020603050405020304" pitchFamily="18" charset="0"/>
                <a:cs typeface="Times New Roman" panose="02020603050405020304" pitchFamily="18" charset="0"/>
              </a:rPr>
              <a:t>7</a:t>
            </a:r>
            <a:r>
              <a:rPr lang="vi-VN" sz="2000" dirty="0">
                <a:solidFill>
                  <a:schemeClr val="tx1">
                    <a:lumMod val="95000"/>
                  </a:schemeClr>
                </a:solidFill>
                <a:latin typeface="Times New Roman" panose="02020603050405020304" pitchFamily="18" charset="0"/>
                <a:cs typeface="Times New Roman" panose="02020603050405020304" pitchFamily="18" charset="0"/>
              </a:rPr>
              <a:t>.</a:t>
            </a:r>
            <a:r>
              <a:rPr lang="en-US" sz="2000" dirty="0">
                <a:solidFill>
                  <a:schemeClr val="tx1">
                    <a:lumMod val="95000"/>
                  </a:schemeClr>
                </a:solidFill>
                <a:latin typeface="Times New Roman" panose="02020603050405020304" pitchFamily="18" charset="0"/>
                <a:cs typeface="Times New Roman" panose="02020603050405020304" pitchFamily="18" charset="0"/>
              </a:rPr>
              <a:t>2.</a:t>
            </a:r>
            <a:r>
              <a:rPr lang="vi-VN"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Tiềm</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năng</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5" name="Shape 1803"/>
          <p:cNvSpPr/>
          <p:nvPr/>
        </p:nvSpPr>
        <p:spPr>
          <a:xfrm>
            <a:off x="9519947" y="4471333"/>
            <a:ext cx="1457002" cy="28212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2400">
                <a:solidFill>
                  <a:srgbClr val="53585F"/>
                </a:solidFill>
                <a:latin typeface="Roboto Regular"/>
                <a:ea typeface="Roboto Regular"/>
                <a:cs typeface="Roboto Regular"/>
                <a:sym typeface="Roboto Regular"/>
              </a:defRPr>
            </a:lvl1pPr>
          </a:lstStyle>
          <a:p>
            <a:pPr lvl="0">
              <a:defRPr sz="1800">
                <a:solidFill>
                  <a:srgbClr val="000000"/>
                </a:solidFill>
              </a:defRPr>
            </a:pPr>
            <a:r>
              <a:rPr lang="en-US" sz="1500" b="1" dirty="0" err="1">
                <a:solidFill>
                  <a:schemeClr val="tx1">
                    <a:lumMod val="95000"/>
                  </a:schemeClr>
                </a:solidFill>
                <a:latin typeface="Times New Roman" panose="02020603050405020304" pitchFamily="18" charset="0"/>
                <a:cs typeface="Times New Roman" panose="02020603050405020304" pitchFamily="18" charset="0"/>
              </a:rPr>
              <a:t>Trong</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ngân</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hàng</a:t>
            </a:r>
            <a:endParaRPr sz="15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8" name="Shape 1803"/>
          <p:cNvSpPr/>
          <p:nvPr/>
        </p:nvSpPr>
        <p:spPr>
          <a:xfrm>
            <a:off x="9008321" y="3092515"/>
            <a:ext cx="2016578" cy="28212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2400">
                <a:solidFill>
                  <a:srgbClr val="53585F"/>
                </a:solidFill>
                <a:latin typeface="Roboto Regular"/>
                <a:ea typeface="Roboto Regular"/>
                <a:cs typeface="Roboto Regular"/>
                <a:sym typeface="Roboto Regular"/>
              </a:defRPr>
            </a:lvl1pPr>
          </a:lstStyle>
          <a:p>
            <a:pPr lvl="0">
              <a:defRPr sz="1800">
                <a:solidFill>
                  <a:srgbClr val="000000"/>
                </a:solidFill>
              </a:defRPr>
            </a:pPr>
            <a:r>
              <a:rPr lang="en-US" sz="1500" b="1" dirty="0" err="1">
                <a:solidFill>
                  <a:schemeClr val="tx1">
                    <a:lumMod val="95000"/>
                  </a:schemeClr>
                </a:solidFill>
                <a:latin typeface="Times New Roman" panose="02020603050405020304" pitchFamily="18" charset="0"/>
                <a:cs typeface="Times New Roman" panose="02020603050405020304" pitchFamily="18" charset="0"/>
              </a:rPr>
              <a:t>Quản</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lý</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chuỗi</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cung</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ứng</a:t>
            </a:r>
            <a:endParaRPr lang="en-US" sz="1500" b="1"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53056"/>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5" name="Shape 1775"/>
          <p:cNvSpPr/>
          <p:nvPr/>
        </p:nvSpPr>
        <p:spPr>
          <a:xfrm>
            <a:off x="6364892" y="2775921"/>
            <a:ext cx="2091113" cy="997756"/>
          </a:xfrm>
          <a:custGeom>
            <a:avLst/>
            <a:gdLst/>
            <a:ahLst/>
            <a:cxnLst>
              <a:cxn ang="0">
                <a:pos x="wd2" y="hd2"/>
              </a:cxn>
              <a:cxn ang="5400000">
                <a:pos x="wd2" y="hd2"/>
              </a:cxn>
              <a:cxn ang="10800000">
                <a:pos x="wd2" y="hd2"/>
              </a:cxn>
              <a:cxn ang="16200000">
                <a:pos x="wd2" y="hd2"/>
              </a:cxn>
            </a:cxnLst>
            <a:rect l="0" t="0" r="r" b="b"/>
            <a:pathLst>
              <a:path w="21573" h="21306" extrusionOk="0">
                <a:moveTo>
                  <a:pt x="21493" y="10293"/>
                </a:moveTo>
                <a:lnTo>
                  <a:pt x="15679" y="112"/>
                </a:lnTo>
                <a:cubicBezTo>
                  <a:pt x="15531" y="-147"/>
                  <a:pt x="15304" y="71"/>
                  <a:pt x="15304" y="472"/>
                </a:cubicBezTo>
                <a:lnTo>
                  <a:pt x="15304" y="3202"/>
                </a:lnTo>
                <a:lnTo>
                  <a:pt x="0" y="3202"/>
                </a:lnTo>
                <a:lnTo>
                  <a:pt x="0" y="18103"/>
                </a:lnTo>
                <a:lnTo>
                  <a:pt x="15304" y="18103"/>
                </a:lnTo>
                <a:lnTo>
                  <a:pt x="15304" y="20834"/>
                </a:lnTo>
                <a:cubicBezTo>
                  <a:pt x="15304" y="21235"/>
                  <a:pt x="15531" y="21453"/>
                  <a:pt x="15679" y="21193"/>
                </a:cubicBezTo>
                <a:lnTo>
                  <a:pt x="21493" y="11013"/>
                </a:lnTo>
                <a:cubicBezTo>
                  <a:pt x="21600" y="10825"/>
                  <a:pt x="21600" y="10482"/>
                  <a:pt x="21493" y="10293"/>
                </a:cubicBezTo>
                <a:close/>
              </a:path>
            </a:pathLst>
          </a:custGeom>
          <a:solidFill>
            <a:schemeClr val="accent2"/>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76" name="Shape 1776"/>
          <p:cNvSpPr/>
          <p:nvPr/>
        </p:nvSpPr>
        <p:spPr>
          <a:xfrm>
            <a:off x="5976947" y="2827647"/>
            <a:ext cx="738518" cy="852807"/>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10800" y="21600"/>
                </a:lnTo>
                <a:lnTo>
                  <a:pt x="21600" y="16200"/>
                </a:lnTo>
                <a:lnTo>
                  <a:pt x="21600" y="5400"/>
                </a:lnTo>
                <a:lnTo>
                  <a:pt x="10800" y="0"/>
                </a:lnTo>
                <a:lnTo>
                  <a:pt x="0" y="5400"/>
                </a:lnTo>
                <a:close/>
              </a:path>
            </a:pathLst>
          </a:custGeom>
          <a:solidFill>
            <a:schemeClr val="accent2">
              <a:lumMod val="75000"/>
            </a:schemeClr>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77" name="Shape 1777"/>
          <p:cNvSpPr/>
          <p:nvPr/>
        </p:nvSpPr>
        <p:spPr>
          <a:xfrm>
            <a:off x="6377592" y="4113520"/>
            <a:ext cx="2091113" cy="997756"/>
          </a:xfrm>
          <a:custGeom>
            <a:avLst/>
            <a:gdLst/>
            <a:ahLst/>
            <a:cxnLst>
              <a:cxn ang="0">
                <a:pos x="wd2" y="hd2"/>
              </a:cxn>
              <a:cxn ang="5400000">
                <a:pos x="wd2" y="hd2"/>
              </a:cxn>
              <a:cxn ang="10800000">
                <a:pos x="wd2" y="hd2"/>
              </a:cxn>
              <a:cxn ang="16200000">
                <a:pos x="wd2" y="hd2"/>
              </a:cxn>
            </a:cxnLst>
            <a:rect l="0" t="0" r="r" b="b"/>
            <a:pathLst>
              <a:path w="21573" h="21306" extrusionOk="0">
                <a:moveTo>
                  <a:pt x="21493" y="10293"/>
                </a:moveTo>
                <a:lnTo>
                  <a:pt x="15679" y="112"/>
                </a:lnTo>
                <a:cubicBezTo>
                  <a:pt x="15531" y="-147"/>
                  <a:pt x="15304" y="71"/>
                  <a:pt x="15304" y="472"/>
                </a:cubicBezTo>
                <a:lnTo>
                  <a:pt x="15304" y="3202"/>
                </a:lnTo>
                <a:lnTo>
                  <a:pt x="0" y="3202"/>
                </a:lnTo>
                <a:lnTo>
                  <a:pt x="0" y="18103"/>
                </a:lnTo>
                <a:lnTo>
                  <a:pt x="15304" y="18103"/>
                </a:lnTo>
                <a:lnTo>
                  <a:pt x="15304" y="20834"/>
                </a:lnTo>
                <a:cubicBezTo>
                  <a:pt x="15304" y="21235"/>
                  <a:pt x="15531" y="21453"/>
                  <a:pt x="15679" y="21193"/>
                </a:cubicBezTo>
                <a:lnTo>
                  <a:pt x="21493" y="11013"/>
                </a:lnTo>
                <a:cubicBezTo>
                  <a:pt x="21600" y="10825"/>
                  <a:pt x="21600" y="10482"/>
                  <a:pt x="21493" y="10293"/>
                </a:cubicBezTo>
                <a:close/>
              </a:path>
            </a:pathLst>
          </a:custGeom>
          <a:solidFill>
            <a:schemeClr val="accent3"/>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78" name="Shape 1778"/>
          <p:cNvSpPr/>
          <p:nvPr/>
        </p:nvSpPr>
        <p:spPr>
          <a:xfrm>
            <a:off x="5989647" y="4191109"/>
            <a:ext cx="738518" cy="852781"/>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10800" y="21600"/>
                </a:lnTo>
                <a:lnTo>
                  <a:pt x="21600" y="16200"/>
                </a:lnTo>
                <a:lnTo>
                  <a:pt x="21600" y="5400"/>
                </a:lnTo>
                <a:lnTo>
                  <a:pt x="10800" y="0"/>
                </a:lnTo>
                <a:lnTo>
                  <a:pt x="0" y="5400"/>
                </a:lnTo>
                <a:close/>
              </a:path>
            </a:pathLst>
          </a:custGeom>
          <a:solidFill>
            <a:schemeClr val="accent3">
              <a:lumMod val="75000"/>
            </a:schemeClr>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79" name="Shape 1779"/>
          <p:cNvSpPr/>
          <p:nvPr/>
        </p:nvSpPr>
        <p:spPr>
          <a:xfrm>
            <a:off x="3882046" y="3435195"/>
            <a:ext cx="2091132" cy="997793"/>
          </a:xfrm>
          <a:custGeom>
            <a:avLst/>
            <a:gdLst/>
            <a:ahLst/>
            <a:cxnLst>
              <a:cxn ang="0">
                <a:pos x="wd2" y="hd2"/>
              </a:cxn>
              <a:cxn ang="5400000">
                <a:pos x="wd2" y="hd2"/>
              </a:cxn>
              <a:cxn ang="10800000">
                <a:pos x="wd2" y="hd2"/>
              </a:cxn>
              <a:cxn ang="16200000">
                <a:pos x="wd2" y="hd2"/>
              </a:cxn>
            </a:cxnLst>
            <a:rect l="0" t="0" r="r" b="b"/>
            <a:pathLst>
              <a:path w="21573" h="21306" extrusionOk="0">
                <a:moveTo>
                  <a:pt x="21573" y="3202"/>
                </a:moveTo>
                <a:lnTo>
                  <a:pt x="6269" y="3202"/>
                </a:lnTo>
                <a:lnTo>
                  <a:pt x="6269" y="472"/>
                </a:lnTo>
                <a:cubicBezTo>
                  <a:pt x="6269" y="71"/>
                  <a:pt x="6043" y="-147"/>
                  <a:pt x="5894" y="113"/>
                </a:cubicBezTo>
                <a:lnTo>
                  <a:pt x="81" y="10293"/>
                </a:lnTo>
                <a:cubicBezTo>
                  <a:pt x="-27" y="10482"/>
                  <a:pt x="-27" y="10825"/>
                  <a:pt x="81" y="11013"/>
                </a:cubicBezTo>
                <a:lnTo>
                  <a:pt x="5894" y="21193"/>
                </a:lnTo>
                <a:cubicBezTo>
                  <a:pt x="6043" y="21453"/>
                  <a:pt x="6269" y="21235"/>
                  <a:pt x="6269" y="20834"/>
                </a:cubicBezTo>
                <a:lnTo>
                  <a:pt x="6269" y="18104"/>
                </a:lnTo>
                <a:lnTo>
                  <a:pt x="21573" y="18104"/>
                </a:lnTo>
                <a:lnTo>
                  <a:pt x="21573" y="3202"/>
                </a:lnTo>
                <a:close/>
              </a:path>
            </a:pathLst>
          </a:custGeom>
          <a:solidFill>
            <a:schemeClr val="accent5"/>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80" name="Shape 1780"/>
          <p:cNvSpPr/>
          <p:nvPr/>
        </p:nvSpPr>
        <p:spPr>
          <a:xfrm>
            <a:off x="5614865" y="3512784"/>
            <a:ext cx="738518" cy="852781"/>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0" y="21600"/>
                </a:lnTo>
                <a:lnTo>
                  <a:pt x="0" y="16200"/>
                </a:lnTo>
                <a:lnTo>
                  <a:pt x="0" y="5400"/>
                </a:lnTo>
                <a:lnTo>
                  <a:pt x="10800" y="0"/>
                </a:lnTo>
                <a:lnTo>
                  <a:pt x="21600" y="5400"/>
                </a:lnTo>
                <a:close/>
              </a:path>
            </a:pathLst>
          </a:custGeom>
          <a:solidFill>
            <a:schemeClr val="accent5">
              <a:lumMod val="75000"/>
            </a:schemeClr>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81" name="Shape 1781"/>
          <p:cNvSpPr/>
          <p:nvPr/>
        </p:nvSpPr>
        <p:spPr>
          <a:xfrm>
            <a:off x="3862996" y="2078083"/>
            <a:ext cx="2091132" cy="997793"/>
          </a:xfrm>
          <a:custGeom>
            <a:avLst/>
            <a:gdLst/>
            <a:ahLst/>
            <a:cxnLst>
              <a:cxn ang="0">
                <a:pos x="wd2" y="hd2"/>
              </a:cxn>
              <a:cxn ang="5400000">
                <a:pos x="wd2" y="hd2"/>
              </a:cxn>
              <a:cxn ang="10800000">
                <a:pos x="wd2" y="hd2"/>
              </a:cxn>
              <a:cxn ang="16200000">
                <a:pos x="wd2" y="hd2"/>
              </a:cxn>
            </a:cxnLst>
            <a:rect l="0" t="0" r="r" b="b"/>
            <a:pathLst>
              <a:path w="21573" h="21306" extrusionOk="0">
                <a:moveTo>
                  <a:pt x="21573" y="3202"/>
                </a:moveTo>
                <a:lnTo>
                  <a:pt x="6269" y="3202"/>
                </a:lnTo>
                <a:lnTo>
                  <a:pt x="6269" y="472"/>
                </a:lnTo>
                <a:cubicBezTo>
                  <a:pt x="6269" y="71"/>
                  <a:pt x="6043" y="-147"/>
                  <a:pt x="5894" y="113"/>
                </a:cubicBezTo>
                <a:lnTo>
                  <a:pt x="81" y="10293"/>
                </a:lnTo>
                <a:cubicBezTo>
                  <a:pt x="-27" y="10482"/>
                  <a:pt x="-27" y="10825"/>
                  <a:pt x="81" y="11013"/>
                </a:cubicBezTo>
                <a:lnTo>
                  <a:pt x="5894" y="21193"/>
                </a:lnTo>
                <a:cubicBezTo>
                  <a:pt x="6043" y="21453"/>
                  <a:pt x="6269" y="21235"/>
                  <a:pt x="6269" y="20834"/>
                </a:cubicBezTo>
                <a:lnTo>
                  <a:pt x="6269" y="18103"/>
                </a:lnTo>
                <a:lnTo>
                  <a:pt x="21573" y="18103"/>
                </a:lnTo>
                <a:lnTo>
                  <a:pt x="21573" y="3202"/>
                </a:lnTo>
                <a:close/>
              </a:path>
            </a:pathLst>
          </a:custGeom>
          <a:solidFill>
            <a:schemeClr val="accent6"/>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82" name="Shape 1782"/>
          <p:cNvSpPr/>
          <p:nvPr/>
        </p:nvSpPr>
        <p:spPr>
          <a:xfrm>
            <a:off x="5595815" y="2155672"/>
            <a:ext cx="738518" cy="852781"/>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0" y="21600"/>
                </a:lnTo>
                <a:lnTo>
                  <a:pt x="0" y="16200"/>
                </a:lnTo>
                <a:lnTo>
                  <a:pt x="0" y="5400"/>
                </a:lnTo>
                <a:lnTo>
                  <a:pt x="10800" y="0"/>
                </a:lnTo>
                <a:lnTo>
                  <a:pt x="21600" y="5400"/>
                </a:lnTo>
                <a:close/>
              </a:path>
            </a:pathLst>
          </a:custGeom>
          <a:solidFill>
            <a:schemeClr val="accent6">
              <a:lumMod val="75000"/>
            </a:schemeClr>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83" name="Shape 1783"/>
          <p:cNvSpPr/>
          <p:nvPr/>
        </p:nvSpPr>
        <p:spPr>
          <a:xfrm>
            <a:off x="3882046" y="4804544"/>
            <a:ext cx="2091132" cy="997781"/>
          </a:xfrm>
          <a:custGeom>
            <a:avLst/>
            <a:gdLst/>
            <a:ahLst/>
            <a:cxnLst>
              <a:cxn ang="0">
                <a:pos x="wd2" y="hd2"/>
              </a:cxn>
              <a:cxn ang="5400000">
                <a:pos x="wd2" y="hd2"/>
              </a:cxn>
              <a:cxn ang="10800000">
                <a:pos x="wd2" y="hd2"/>
              </a:cxn>
              <a:cxn ang="16200000">
                <a:pos x="wd2" y="hd2"/>
              </a:cxn>
            </a:cxnLst>
            <a:rect l="0" t="0" r="r" b="b"/>
            <a:pathLst>
              <a:path w="21573" h="21306" extrusionOk="0">
                <a:moveTo>
                  <a:pt x="21573" y="3202"/>
                </a:moveTo>
                <a:lnTo>
                  <a:pt x="6269" y="3202"/>
                </a:lnTo>
                <a:lnTo>
                  <a:pt x="6269" y="472"/>
                </a:lnTo>
                <a:cubicBezTo>
                  <a:pt x="6269" y="70"/>
                  <a:pt x="6043" y="-147"/>
                  <a:pt x="5894" y="112"/>
                </a:cubicBezTo>
                <a:lnTo>
                  <a:pt x="81" y="10293"/>
                </a:lnTo>
                <a:cubicBezTo>
                  <a:pt x="-27" y="10482"/>
                  <a:pt x="-27" y="10824"/>
                  <a:pt x="81" y="11013"/>
                </a:cubicBezTo>
                <a:lnTo>
                  <a:pt x="5894" y="21193"/>
                </a:lnTo>
                <a:cubicBezTo>
                  <a:pt x="6043" y="21453"/>
                  <a:pt x="6269" y="21235"/>
                  <a:pt x="6269" y="20834"/>
                </a:cubicBezTo>
                <a:lnTo>
                  <a:pt x="6269" y="18103"/>
                </a:lnTo>
                <a:lnTo>
                  <a:pt x="21573" y="18103"/>
                </a:lnTo>
                <a:lnTo>
                  <a:pt x="21573" y="3202"/>
                </a:lnTo>
                <a:close/>
              </a:path>
            </a:pathLst>
          </a:custGeom>
          <a:solidFill>
            <a:schemeClr val="accent1"/>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84" name="Shape 1784"/>
          <p:cNvSpPr/>
          <p:nvPr/>
        </p:nvSpPr>
        <p:spPr>
          <a:xfrm>
            <a:off x="5614865" y="4882133"/>
            <a:ext cx="738518" cy="852781"/>
          </a:xfrm>
          <a:custGeom>
            <a:avLst/>
            <a:gdLst/>
            <a:ahLst/>
            <a:cxnLst>
              <a:cxn ang="0">
                <a:pos x="wd2" y="hd2"/>
              </a:cxn>
              <a:cxn ang="5400000">
                <a:pos x="wd2" y="hd2"/>
              </a:cxn>
              <a:cxn ang="10800000">
                <a:pos x="wd2" y="hd2"/>
              </a:cxn>
              <a:cxn ang="16200000">
                <a:pos x="wd2" y="hd2"/>
              </a:cxn>
            </a:cxnLst>
            <a:rect l="0" t="0" r="r" b="b"/>
            <a:pathLst>
              <a:path w="21600" h="21600" extrusionOk="0">
                <a:moveTo>
                  <a:pt x="21600" y="16200"/>
                </a:moveTo>
                <a:lnTo>
                  <a:pt x="10800" y="21600"/>
                </a:lnTo>
                <a:lnTo>
                  <a:pt x="0" y="16200"/>
                </a:lnTo>
                <a:lnTo>
                  <a:pt x="0" y="5400"/>
                </a:lnTo>
                <a:lnTo>
                  <a:pt x="10800" y="0"/>
                </a:lnTo>
                <a:lnTo>
                  <a:pt x="21600" y="5400"/>
                </a:lnTo>
                <a:close/>
              </a:path>
            </a:pathLst>
          </a:custGeom>
          <a:solidFill>
            <a:schemeClr val="accent1">
              <a:lumMod val="75000"/>
            </a:schemeClr>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85" name="Shape 1785"/>
          <p:cNvSpPr/>
          <p:nvPr/>
        </p:nvSpPr>
        <p:spPr>
          <a:xfrm>
            <a:off x="5953559" y="1763217"/>
            <a:ext cx="392833" cy="453586"/>
          </a:xfrm>
          <a:custGeom>
            <a:avLst/>
            <a:gdLst/>
            <a:ahLst/>
            <a:cxnLst>
              <a:cxn ang="0">
                <a:pos x="wd2" y="hd2"/>
              </a:cxn>
              <a:cxn ang="5400000">
                <a:pos x="wd2" y="hd2"/>
              </a:cxn>
              <a:cxn ang="10800000">
                <a:pos x="wd2" y="hd2"/>
              </a:cxn>
              <a:cxn ang="16200000">
                <a:pos x="wd2" y="hd2"/>
              </a:cxn>
            </a:cxnLst>
            <a:rect l="0" t="0" r="r" b="b"/>
            <a:pathLst>
              <a:path w="21600" h="21600" extrusionOk="0">
                <a:moveTo>
                  <a:pt x="21600" y="16199"/>
                </a:moveTo>
                <a:lnTo>
                  <a:pt x="10801" y="21600"/>
                </a:lnTo>
                <a:lnTo>
                  <a:pt x="0" y="16199"/>
                </a:lnTo>
                <a:lnTo>
                  <a:pt x="0" y="5399"/>
                </a:lnTo>
                <a:lnTo>
                  <a:pt x="10801" y="0"/>
                </a:lnTo>
                <a:lnTo>
                  <a:pt x="21600" y="5399"/>
                </a:lnTo>
                <a:close/>
              </a:path>
            </a:pathLst>
          </a:custGeom>
          <a:solidFill>
            <a:schemeClr val="accent4"/>
          </a:solidFill>
          <a:ln w="12700">
            <a:miter lim="400000"/>
          </a:ln>
        </p:spPr>
        <p:txBody>
          <a:bodyPr lIns="19050" tIns="19050" rIns="19050" bIns="19050" anchor="ctr"/>
          <a:lstStyle/>
          <a:p>
            <a:pPr lvl="0">
              <a:defRPr sz="3200"/>
            </a:pPr>
            <a:endParaRPr sz="1600">
              <a:solidFill>
                <a:schemeClr val="tx1">
                  <a:lumMod val="95000"/>
                </a:schemeClr>
              </a:solidFill>
            </a:endParaRPr>
          </a:p>
        </p:txBody>
      </p:sp>
      <p:sp>
        <p:nvSpPr>
          <p:cNvPr id="1787" name="Shape 1787"/>
          <p:cNvSpPr/>
          <p:nvPr/>
        </p:nvSpPr>
        <p:spPr>
          <a:xfrm>
            <a:off x="1284676" y="2448659"/>
            <a:ext cx="1283878" cy="28212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2400">
                <a:solidFill>
                  <a:srgbClr val="53585F"/>
                </a:solidFill>
                <a:latin typeface="Roboto Regular"/>
                <a:ea typeface="Roboto Regular"/>
                <a:cs typeface="Roboto Regular"/>
                <a:sym typeface="Roboto Regular"/>
              </a:defRPr>
            </a:lvl1pPr>
          </a:lstStyle>
          <a:p>
            <a:pPr lvl="0">
              <a:defRPr sz="1800">
                <a:solidFill>
                  <a:srgbClr val="000000"/>
                </a:solidFill>
              </a:defRPr>
            </a:pPr>
            <a:r>
              <a:rPr lang="en-US" sz="1500" b="1" dirty="0" err="1">
                <a:solidFill>
                  <a:schemeClr val="tx1">
                    <a:lumMod val="95000"/>
                  </a:schemeClr>
                </a:solidFill>
                <a:latin typeface="Times New Roman" panose="02020603050405020304" pitchFamily="18" charset="0"/>
                <a:cs typeface="Times New Roman" panose="02020603050405020304" pitchFamily="18" charset="0"/>
              </a:rPr>
              <a:t>Trong</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giáo</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dục</a:t>
            </a:r>
            <a:endParaRPr sz="15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789" name="Shape 1789"/>
          <p:cNvSpPr/>
          <p:nvPr/>
        </p:nvSpPr>
        <p:spPr>
          <a:xfrm>
            <a:off x="767787" y="2063226"/>
            <a:ext cx="392834" cy="1037673"/>
          </a:xfrm>
          <a:prstGeom prst="rect">
            <a:avLst/>
          </a:prstGeom>
          <a:solidFill>
            <a:schemeClr val="accent6"/>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1791" name="Shape 1791"/>
          <p:cNvSpPr/>
          <p:nvPr/>
        </p:nvSpPr>
        <p:spPr>
          <a:xfrm>
            <a:off x="1284676" y="3793873"/>
            <a:ext cx="1606081" cy="28212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2400">
                <a:solidFill>
                  <a:srgbClr val="53585F"/>
                </a:solidFill>
                <a:latin typeface="Roboto Regular"/>
                <a:ea typeface="Roboto Regular"/>
                <a:cs typeface="Roboto Regular"/>
                <a:sym typeface="Roboto Regular"/>
              </a:defRPr>
            </a:lvl1pPr>
          </a:lstStyle>
          <a:p>
            <a:pPr lvl="0">
              <a:defRPr sz="1800">
                <a:solidFill>
                  <a:srgbClr val="000000"/>
                </a:solidFill>
              </a:defRPr>
            </a:pPr>
            <a:r>
              <a:rPr lang="en-US" sz="1500" b="1" dirty="0" err="1">
                <a:solidFill>
                  <a:schemeClr val="tx1">
                    <a:lumMod val="95000"/>
                  </a:schemeClr>
                </a:solidFill>
                <a:latin typeface="Times New Roman" panose="02020603050405020304" pitchFamily="18" charset="0"/>
                <a:cs typeface="Times New Roman" panose="02020603050405020304" pitchFamily="18" charset="0"/>
              </a:rPr>
              <a:t>Trong</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nông</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nghiệp</a:t>
            </a:r>
            <a:endParaRPr sz="15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793" name="Shape 1793"/>
          <p:cNvSpPr/>
          <p:nvPr/>
        </p:nvSpPr>
        <p:spPr>
          <a:xfrm>
            <a:off x="767787" y="3416945"/>
            <a:ext cx="392834" cy="1037673"/>
          </a:xfrm>
          <a:prstGeom prst="rect">
            <a:avLst/>
          </a:prstGeom>
          <a:solidFill>
            <a:schemeClr val="accent5"/>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1795" name="Shape 1795"/>
          <p:cNvSpPr/>
          <p:nvPr/>
        </p:nvSpPr>
        <p:spPr>
          <a:xfrm>
            <a:off x="1284676" y="5149246"/>
            <a:ext cx="2053319" cy="28212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2400">
                <a:solidFill>
                  <a:srgbClr val="53585F"/>
                </a:solidFill>
                <a:latin typeface="Roboto Regular"/>
                <a:ea typeface="Roboto Regular"/>
                <a:cs typeface="Roboto Regular"/>
                <a:sym typeface="Roboto Regular"/>
              </a:defRPr>
            </a:lvl1pPr>
          </a:lstStyle>
          <a:p>
            <a:pPr lvl="0">
              <a:defRPr sz="1800">
                <a:solidFill>
                  <a:srgbClr val="000000"/>
                </a:solidFill>
              </a:defRPr>
            </a:pPr>
            <a:r>
              <a:rPr lang="en-US" sz="1500" b="1" dirty="0" err="1">
                <a:solidFill>
                  <a:schemeClr val="tx1">
                    <a:lumMod val="95000"/>
                  </a:schemeClr>
                </a:solidFill>
                <a:latin typeface="Times New Roman" panose="02020603050405020304" pitchFamily="18" charset="0"/>
                <a:cs typeface="Times New Roman" panose="02020603050405020304" pitchFamily="18" charset="0"/>
              </a:rPr>
              <a:t>Trong</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chính</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phủ</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điện</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tử</a:t>
            </a:r>
            <a:endParaRPr sz="15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797" name="Shape 1797"/>
          <p:cNvSpPr/>
          <p:nvPr/>
        </p:nvSpPr>
        <p:spPr>
          <a:xfrm>
            <a:off x="769191" y="4771475"/>
            <a:ext cx="392834" cy="1037673"/>
          </a:xfrm>
          <a:prstGeom prst="rect">
            <a:avLst/>
          </a:prstGeom>
          <a:solidFill>
            <a:schemeClr val="accent1"/>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1799" name="Shape 1799"/>
          <p:cNvSpPr/>
          <p:nvPr/>
        </p:nvSpPr>
        <p:spPr>
          <a:xfrm>
            <a:off x="10086047" y="3133734"/>
            <a:ext cx="887936" cy="28212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2400">
                <a:solidFill>
                  <a:srgbClr val="53585F"/>
                </a:solidFill>
                <a:latin typeface="Roboto Regular"/>
                <a:ea typeface="Roboto Regular"/>
                <a:cs typeface="Roboto Regular"/>
                <a:sym typeface="Roboto Regular"/>
              </a:defRPr>
            </a:lvl1pPr>
          </a:lstStyle>
          <a:p>
            <a:pPr lvl="0" algn="r">
              <a:defRPr sz="1800">
                <a:solidFill>
                  <a:srgbClr val="000000"/>
                </a:solidFill>
              </a:defRPr>
            </a:pPr>
            <a:r>
              <a:rPr lang="en-US" sz="1500" b="1" dirty="0" err="1">
                <a:solidFill>
                  <a:schemeClr val="tx1">
                    <a:lumMod val="95000"/>
                  </a:schemeClr>
                </a:solidFill>
                <a:latin typeface="Times New Roman" panose="02020603050405020304" pitchFamily="18" charset="0"/>
                <a:cs typeface="Times New Roman" panose="02020603050405020304" pitchFamily="18" charset="0"/>
              </a:rPr>
              <a:t>Trong</a:t>
            </a:r>
            <a:r>
              <a:rPr lang="en-US" sz="1500" b="1" dirty="0">
                <a:solidFill>
                  <a:schemeClr val="tx1">
                    <a:lumMod val="95000"/>
                  </a:schemeClr>
                </a:solidFill>
                <a:latin typeface="Times New Roman" panose="02020603050405020304" pitchFamily="18" charset="0"/>
                <a:cs typeface="Times New Roman" panose="02020603050405020304" pitchFamily="18" charset="0"/>
              </a:rPr>
              <a:t> y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tế</a:t>
            </a:r>
            <a:endParaRPr sz="15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801" name="Shape 1801"/>
          <p:cNvSpPr/>
          <p:nvPr/>
        </p:nvSpPr>
        <p:spPr>
          <a:xfrm>
            <a:off x="11092887" y="2730788"/>
            <a:ext cx="392834" cy="1037673"/>
          </a:xfrm>
          <a:prstGeom prst="rect">
            <a:avLst/>
          </a:prstGeom>
          <a:solidFill>
            <a:schemeClr val="accent2"/>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1803" name="Shape 1803"/>
          <p:cNvSpPr/>
          <p:nvPr/>
        </p:nvSpPr>
        <p:spPr>
          <a:xfrm>
            <a:off x="10065079" y="4471333"/>
            <a:ext cx="894347" cy="28212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2400">
                <a:solidFill>
                  <a:srgbClr val="53585F"/>
                </a:solidFill>
                <a:latin typeface="Roboto Regular"/>
                <a:ea typeface="Roboto Regular"/>
                <a:cs typeface="Roboto Regular"/>
                <a:sym typeface="Roboto Regular"/>
              </a:defRPr>
            </a:lvl1pPr>
          </a:lstStyle>
          <a:p>
            <a:pPr lvl="0">
              <a:defRPr sz="1800">
                <a:solidFill>
                  <a:srgbClr val="000000"/>
                </a:solidFill>
              </a:defRPr>
            </a:pPr>
            <a:r>
              <a:rPr lang="en-US" sz="1500" b="1" dirty="0" err="1">
                <a:solidFill>
                  <a:schemeClr val="tx1">
                    <a:lumMod val="95000"/>
                  </a:schemeClr>
                </a:solidFill>
                <a:latin typeface="Times New Roman" panose="02020603050405020304" pitchFamily="18" charset="0"/>
                <a:cs typeface="Times New Roman" panose="02020603050405020304" pitchFamily="18" charset="0"/>
              </a:rPr>
              <a:t>Trong</a:t>
            </a:r>
            <a:r>
              <a:rPr lang="en-US" sz="1500" b="1" dirty="0">
                <a:solidFill>
                  <a:schemeClr val="tx1">
                    <a:lumMod val="95000"/>
                  </a:schemeClr>
                </a:solidFill>
                <a:latin typeface="Times New Roman" panose="02020603050405020304" pitchFamily="18" charset="0"/>
                <a:cs typeface="Times New Roman" panose="02020603050405020304" pitchFamily="18" charset="0"/>
              </a:rPr>
              <a:t> </a:t>
            </a:r>
            <a:r>
              <a:rPr lang="en-US" sz="1500" b="1" dirty="0" err="1">
                <a:solidFill>
                  <a:schemeClr val="tx1">
                    <a:lumMod val="95000"/>
                  </a:schemeClr>
                </a:solidFill>
                <a:latin typeface="Times New Roman" panose="02020603050405020304" pitchFamily="18" charset="0"/>
                <a:cs typeface="Times New Roman" panose="02020603050405020304" pitchFamily="18" charset="0"/>
              </a:rPr>
              <a:t>IoT</a:t>
            </a:r>
            <a:endParaRPr sz="15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805" name="Shape 1805"/>
          <p:cNvSpPr/>
          <p:nvPr/>
        </p:nvSpPr>
        <p:spPr>
          <a:xfrm>
            <a:off x="11092887" y="4099930"/>
            <a:ext cx="392834" cy="1037673"/>
          </a:xfrm>
          <a:prstGeom prst="rect">
            <a:avLst/>
          </a:prstGeom>
          <a:solidFill>
            <a:schemeClr val="accent3"/>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1806" name="Shape 1806"/>
          <p:cNvSpPr/>
          <p:nvPr/>
        </p:nvSpPr>
        <p:spPr>
          <a:xfrm>
            <a:off x="5808970" y="2428221"/>
            <a:ext cx="336631"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200">
                <a:solidFill>
                  <a:srgbClr val="FFFFFF"/>
                </a:solidFill>
                <a:latin typeface="Roboto Medium"/>
                <a:ea typeface="Roboto Medium"/>
                <a:cs typeface="Roboto Medium"/>
                <a:sym typeface="Roboto Medium"/>
              </a:defRPr>
            </a:lvl1pPr>
          </a:lstStyle>
          <a:p>
            <a:pPr lvl="0">
              <a:defRPr sz="1800">
                <a:solidFill>
                  <a:srgbClr val="000000"/>
                </a:solidFill>
              </a:defRPr>
            </a:pPr>
            <a:r>
              <a:rPr sz="1600" dirty="0">
                <a:solidFill>
                  <a:schemeClr val="tx1">
                    <a:lumMod val="95000"/>
                  </a:schemeClr>
                </a:solidFill>
              </a:rPr>
              <a:t>0</a:t>
            </a:r>
            <a:r>
              <a:rPr lang="en-US" sz="1600" dirty="0">
                <a:solidFill>
                  <a:schemeClr val="tx1">
                    <a:lumMod val="95000"/>
                  </a:schemeClr>
                </a:solidFill>
              </a:rPr>
              <a:t>6</a:t>
            </a:r>
            <a:r>
              <a:rPr sz="1600" dirty="0">
                <a:solidFill>
                  <a:schemeClr val="tx1">
                    <a:lumMod val="95000"/>
                  </a:schemeClr>
                </a:solidFill>
              </a:rPr>
              <a:t>.</a:t>
            </a:r>
          </a:p>
        </p:txBody>
      </p:sp>
      <p:sp>
        <p:nvSpPr>
          <p:cNvPr id="1807" name="Shape 1807"/>
          <p:cNvSpPr/>
          <p:nvPr/>
        </p:nvSpPr>
        <p:spPr>
          <a:xfrm>
            <a:off x="6173764" y="3100866"/>
            <a:ext cx="336631"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200">
                <a:solidFill>
                  <a:srgbClr val="FFFFFF"/>
                </a:solidFill>
                <a:latin typeface="Roboto Medium"/>
                <a:ea typeface="Roboto Medium"/>
                <a:cs typeface="Roboto Medium"/>
                <a:sym typeface="Roboto Medium"/>
              </a:defRPr>
            </a:lvl1pPr>
          </a:lstStyle>
          <a:p>
            <a:pPr lvl="0">
              <a:defRPr sz="1800">
                <a:solidFill>
                  <a:srgbClr val="000000"/>
                </a:solidFill>
              </a:defRPr>
            </a:pPr>
            <a:r>
              <a:rPr sz="1600" dirty="0">
                <a:solidFill>
                  <a:schemeClr val="tx1">
                    <a:lumMod val="95000"/>
                  </a:schemeClr>
                </a:solidFill>
              </a:rPr>
              <a:t>0</a:t>
            </a:r>
            <a:r>
              <a:rPr lang="en-US" sz="1600" dirty="0">
                <a:solidFill>
                  <a:schemeClr val="tx1">
                    <a:lumMod val="95000"/>
                  </a:schemeClr>
                </a:solidFill>
              </a:rPr>
              <a:t>7</a:t>
            </a:r>
            <a:r>
              <a:rPr sz="1600" dirty="0">
                <a:solidFill>
                  <a:schemeClr val="tx1">
                    <a:lumMod val="95000"/>
                  </a:schemeClr>
                </a:solidFill>
              </a:rPr>
              <a:t>.</a:t>
            </a:r>
          </a:p>
        </p:txBody>
      </p:sp>
      <p:sp>
        <p:nvSpPr>
          <p:cNvPr id="1808" name="Shape 1808"/>
          <p:cNvSpPr/>
          <p:nvPr/>
        </p:nvSpPr>
        <p:spPr>
          <a:xfrm>
            <a:off x="5808970" y="3782363"/>
            <a:ext cx="336631"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200">
                <a:solidFill>
                  <a:srgbClr val="FFFFFF"/>
                </a:solidFill>
                <a:latin typeface="Roboto Medium"/>
                <a:ea typeface="Roboto Medium"/>
                <a:cs typeface="Roboto Medium"/>
                <a:sym typeface="Roboto Medium"/>
              </a:defRPr>
            </a:lvl1pPr>
          </a:lstStyle>
          <a:p>
            <a:pPr lvl="0">
              <a:defRPr sz="1800">
                <a:solidFill>
                  <a:srgbClr val="000000"/>
                </a:solidFill>
              </a:defRPr>
            </a:pPr>
            <a:r>
              <a:rPr sz="1600" dirty="0">
                <a:solidFill>
                  <a:schemeClr val="tx1">
                    <a:lumMod val="95000"/>
                  </a:schemeClr>
                </a:solidFill>
              </a:rPr>
              <a:t>0</a:t>
            </a:r>
            <a:r>
              <a:rPr lang="en-US" sz="1600" dirty="0">
                <a:solidFill>
                  <a:schemeClr val="tx1">
                    <a:lumMod val="95000"/>
                  </a:schemeClr>
                </a:solidFill>
              </a:rPr>
              <a:t>8</a:t>
            </a:r>
            <a:r>
              <a:rPr sz="1600" dirty="0">
                <a:solidFill>
                  <a:schemeClr val="tx1">
                    <a:lumMod val="95000"/>
                  </a:schemeClr>
                </a:solidFill>
              </a:rPr>
              <a:t>.</a:t>
            </a:r>
          </a:p>
        </p:txBody>
      </p:sp>
      <p:sp>
        <p:nvSpPr>
          <p:cNvPr id="1809" name="Shape 1809"/>
          <p:cNvSpPr/>
          <p:nvPr/>
        </p:nvSpPr>
        <p:spPr>
          <a:xfrm>
            <a:off x="6186695" y="4464288"/>
            <a:ext cx="336631"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200">
                <a:solidFill>
                  <a:srgbClr val="FFFFFF"/>
                </a:solidFill>
                <a:latin typeface="Roboto Medium"/>
                <a:ea typeface="Roboto Medium"/>
                <a:cs typeface="Roboto Medium"/>
                <a:sym typeface="Roboto Medium"/>
              </a:defRPr>
            </a:lvl1pPr>
          </a:lstStyle>
          <a:p>
            <a:pPr lvl="0">
              <a:defRPr sz="1800">
                <a:solidFill>
                  <a:srgbClr val="000000"/>
                </a:solidFill>
              </a:defRPr>
            </a:pPr>
            <a:r>
              <a:rPr sz="1600" dirty="0">
                <a:solidFill>
                  <a:schemeClr val="tx1">
                    <a:lumMod val="95000"/>
                  </a:schemeClr>
                </a:solidFill>
              </a:rPr>
              <a:t>0</a:t>
            </a:r>
            <a:r>
              <a:rPr lang="en-US" sz="1600" dirty="0">
                <a:solidFill>
                  <a:schemeClr val="tx1">
                    <a:lumMod val="95000"/>
                  </a:schemeClr>
                </a:solidFill>
              </a:rPr>
              <a:t>9</a:t>
            </a:r>
            <a:r>
              <a:rPr sz="1600" dirty="0">
                <a:solidFill>
                  <a:schemeClr val="tx1">
                    <a:lumMod val="95000"/>
                  </a:schemeClr>
                </a:solidFill>
              </a:rPr>
              <a:t>.</a:t>
            </a:r>
          </a:p>
        </p:txBody>
      </p:sp>
      <p:sp>
        <p:nvSpPr>
          <p:cNvPr id="1810" name="Shape 1810"/>
          <p:cNvSpPr/>
          <p:nvPr/>
        </p:nvSpPr>
        <p:spPr>
          <a:xfrm>
            <a:off x="5808970" y="5160327"/>
            <a:ext cx="336631"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200">
                <a:solidFill>
                  <a:srgbClr val="FFFFFF"/>
                </a:solidFill>
                <a:latin typeface="Roboto Medium"/>
                <a:ea typeface="Roboto Medium"/>
                <a:cs typeface="Roboto Medium"/>
                <a:sym typeface="Roboto Medium"/>
              </a:defRPr>
            </a:lvl1pPr>
          </a:lstStyle>
          <a:p>
            <a:pPr lvl="0">
              <a:defRPr sz="1800">
                <a:solidFill>
                  <a:srgbClr val="000000"/>
                </a:solidFill>
              </a:defRPr>
            </a:pPr>
            <a:r>
              <a:rPr lang="en-US" sz="1600" dirty="0">
                <a:solidFill>
                  <a:schemeClr val="tx1">
                    <a:lumMod val="95000"/>
                  </a:schemeClr>
                </a:solidFill>
              </a:rPr>
              <a:t>10</a:t>
            </a:r>
            <a:r>
              <a:rPr sz="1600" dirty="0">
                <a:solidFill>
                  <a:schemeClr val="tx1">
                    <a:lumMod val="95000"/>
                  </a:schemeClr>
                </a:solidFill>
              </a:rPr>
              <a:t>.</a:t>
            </a:r>
          </a:p>
        </p:txBody>
      </p:sp>
      <p:sp>
        <p:nvSpPr>
          <p:cNvPr id="43"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vi-VN" sz="2700" b="1" dirty="0">
                <a:solidFill>
                  <a:schemeClr val="tx1">
                    <a:lumMod val="95000"/>
                  </a:schemeClr>
                </a:solidFill>
                <a:latin typeface="Times New Roman" panose="02020603050405020304" pitchFamily="18" charset="0"/>
                <a:cs typeface="Times New Roman" panose="02020603050405020304" pitchFamily="18" charset="0"/>
              </a:rPr>
              <a:t>1.</a:t>
            </a:r>
            <a:r>
              <a:rPr lang="en-US" sz="2700" b="1" dirty="0">
                <a:solidFill>
                  <a:schemeClr val="tx1">
                    <a:lumMod val="95000"/>
                  </a:schemeClr>
                </a:solidFill>
                <a:latin typeface="Times New Roman" panose="02020603050405020304" pitchFamily="18" charset="0"/>
                <a:cs typeface="Times New Roman" panose="02020603050405020304" pitchFamily="18" charset="0"/>
              </a:rPr>
              <a:t>7</a:t>
            </a:r>
            <a:r>
              <a:rPr lang="vi-VN" sz="2700" b="1" dirty="0">
                <a:solidFill>
                  <a:schemeClr val="tx1">
                    <a:lumMod val="95000"/>
                  </a:schemeClr>
                </a:solidFill>
                <a:latin typeface="Times New Roman" panose="02020603050405020304" pitchFamily="18" charset="0"/>
                <a:cs typeface="Times New Roman" panose="02020603050405020304" pitchFamily="18" charset="0"/>
              </a:rPr>
              <a:t>.</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vi-VN" sz="2700" b="1" dirty="0">
                <a:solidFill>
                  <a:schemeClr val="tx1">
                    <a:lumMod val="95000"/>
                  </a:schemeClr>
                </a:solidFill>
                <a:latin typeface="Times New Roman" panose="02020603050405020304" pitchFamily="18" charset="0"/>
                <a:cs typeface="Times New Roman" panose="02020603050405020304" pitchFamily="18" charset="0"/>
              </a:rPr>
              <a:t>Cơ chế đồng thuận của Blockchain</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4" name="Shape 97"/>
          <p:cNvSpPr txBox="1">
            <a:spLocks/>
          </p:cNvSpPr>
          <p:nvPr/>
        </p:nvSpPr>
        <p:spPr>
          <a:xfrm>
            <a:off x="3381433" y="861321"/>
            <a:ext cx="5429135" cy="392943"/>
          </a:xfrm>
          <a:prstGeom prst="rect">
            <a:avLst/>
          </a:prstGeom>
        </p:spPr>
        <p:txBody>
          <a:bodyPr>
            <a:normAutofit lnSpcReduction="10000"/>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vi-VN" sz="2000" dirty="0">
                <a:solidFill>
                  <a:schemeClr val="tx1">
                    <a:lumMod val="95000"/>
                  </a:schemeClr>
                </a:solidFill>
                <a:latin typeface="Times New Roman" panose="02020603050405020304" pitchFamily="18" charset="0"/>
                <a:cs typeface="Times New Roman" panose="02020603050405020304" pitchFamily="18" charset="0"/>
              </a:rPr>
              <a:t>1.</a:t>
            </a:r>
            <a:r>
              <a:rPr lang="en-US" sz="2000" dirty="0">
                <a:solidFill>
                  <a:schemeClr val="tx1">
                    <a:lumMod val="95000"/>
                  </a:schemeClr>
                </a:solidFill>
                <a:latin typeface="Times New Roman" panose="02020603050405020304" pitchFamily="18" charset="0"/>
                <a:cs typeface="Times New Roman" panose="02020603050405020304" pitchFamily="18" charset="0"/>
              </a:rPr>
              <a:t>7</a:t>
            </a:r>
            <a:r>
              <a:rPr lang="vi-VN" sz="2000" dirty="0">
                <a:solidFill>
                  <a:schemeClr val="tx1">
                    <a:lumMod val="95000"/>
                  </a:schemeClr>
                </a:solidFill>
                <a:latin typeface="Times New Roman" panose="02020603050405020304" pitchFamily="18" charset="0"/>
                <a:cs typeface="Times New Roman" panose="02020603050405020304" pitchFamily="18" charset="0"/>
              </a:rPr>
              <a:t>.</a:t>
            </a:r>
            <a:r>
              <a:rPr lang="en-US" sz="2000" dirty="0">
                <a:solidFill>
                  <a:schemeClr val="tx1">
                    <a:lumMod val="95000"/>
                  </a:schemeClr>
                </a:solidFill>
                <a:latin typeface="Times New Roman" panose="02020603050405020304" pitchFamily="18" charset="0"/>
                <a:cs typeface="Times New Roman" panose="02020603050405020304" pitchFamily="18" charset="0"/>
              </a:rPr>
              <a:t>2.</a:t>
            </a:r>
            <a:r>
              <a:rPr lang="vi-VN"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Tiềm</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năng</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55900"/>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9E39-69FD-49F2-92C4-B0BAC30448E6}"/>
              </a:ext>
            </a:extLst>
          </p:cNvPr>
          <p:cNvSpPr>
            <a:spLocks noGrp="1"/>
          </p:cNvSpPr>
          <p:nvPr>
            <p:ph type="title"/>
          </p:nvPr>
        </p:nvSpPr>
        <p:spPr>
          <a:xfrm>
            <a:off x="3327990" y="925032"/>
            <a:ext cx="10376243" cy="63795"/>
          </a:xfrm>
        </p:spPr>
        <p:txBody>
          <a:bodyPr>
            <a:noAutofit/>
          </a:bodyPr>
          <a:lstStyle/>
          <a:p>
            <a:r>
              <a:rPr lang="en-US" sz="2000" dirty="0" smtClean="0">
                <a:solidFill>
                  <a:schemeClr val="tx1">
                    <a:lumMod val="95000"/>
                  </a:schemeClr>
                </a:solidFill>
              </a:rPr>
              <a:t>1.7.3 </a:t>
            </a:r>
            <a:r>
              <a:rPr lang="en-US" sz="2000" dirty="0" err="1">
                <a:solidFill>
                  <a:schemeClr val="tx1">
                    <a:lumMod val="95000"/>
                  </a:schemeClr>
                </a:solidFill>
              </a:rPr>
              <a:t>Ứng</a:t>
            </a:r>
            <a:r>
              <a:rPr lang="en-US" sz="2000" dirty="0">
                <a:solidFill>
                  <a:schemeClr val="tx1">
                    <a:lumMod val="95000"/>
                  </a:schemeClr>
                </a:solidFill>
              </a:rPr>
              <a:t> </a:t>
            </a:r>
            <a:r>
              <a:rPr lang="en-US" sz="2000" dirty="0" err="1">
                <a:solidFill>
                  <a:schemeClr val="tx1">
                    <a:lumMod val="95000"/>
                  </a:schemeClr>
                </a:solidFill>
              </a:rPr>
              <a:t>dụng</a:t>
            </a:r>
            <a:r>
              <a:rPr lang="en-US" sz="2000" dirty="0">
                <a:solidFill>
                  <a:schemeClr val="tx1">
                    <a:lumMod val="95000"/>
                  </a:schemeClr>
                </a:solidFill>
              </a:rPr>
              <a:t> </a:t>
            </a:r>
            <a:r>
              <a:rPr lang="en-US" sz="2000" dirty="0" err="1">
                <a:solidFill>
                  <a:schemeClr val="tx1">
                    <a:lumMod val="95000"/>
                  </a:schemeClr>
                </a:solidFill>
              </a:rPr>
              <a:t>của</a:t>
            </a:r>
            <a:r>
              <a:rPr lang="en-US" sz="2000" dirty="0">
                <a:solidFill>
                  <a:schemeClr val="tx1">
                    <a:lumMod val="95000"/>
                  </a:schemeClr>
                </a:solidFill>
              </a:rPr>
              <a:t> </a:t>
            </a:r>
            <a:r>
              <a:rPr lang="en-US" sz="2000" dirty="0" err="1">
                <a:solidFill>
                  <a:schemeClr val="tx1">
                    <a:lumMod val="95000"/>
                  </a:schemeClr>
                </a:solidFill>
              </a:rPr>
              <a:t>Blockchain</a:t>
            </a:r>
            <a:r>
              <a:rPr lang="en-US" sz="2000" dirty="0">
                <a:solidFill>
                  <a:schemeClr val="tx1">
                    <a:lumMod val="95000"/>
                  </a:schemeClr>
                </a:solidFill>
              </a:rPr>
              <a:t> </a:t>
            </a:r>
            <a:r>
              <a:rPr lang="en-US" sz="2000" dirty="0" err="1">
                <a:solidFill>
                  <a:schemeClr val="tx1">
                    <a:lumMod val="95000"/>
                  </a:schemeClr>
                </a:solidFill>
              </a:rPr>
              <a:t>trong</a:t>
            </a:r>
            <a:r>
              <a:rPr lang="en-US" sz="2000" dirty="0">
                <a:solidFill>
                  <a:schemeClr val="tx1">
                    <a:lumMod val="95000"/>
                  </a:schemeClr>
                </a:solidFill>
              </a:rPr>
              <a:t> </a:t>
            </a:r>
            <a:r>
              <a:rPr lang="en-US" sz="2000" dirty="0" err="1">
                <a:solidFill>
                  <a:schemeClr val="tx1">
                    <a:lumMod val="95000"/>
                  </a:schemeClr>
                </a:solidFill>
              </a:rPr>
              <a:t>thực</a:t>
            </a:r>
            <a:r>
              <a:rPr lang="en-US" sz="2000" dirty="0">
                <a:solidFill>
                  <a:schemeClr val="tx1">
                    <a:lumMod val="95000"/>
                  </a:schemeClr>
                </a:solidFill>
              </a:rPr>
              <a:t> </a:t>
            </a:r>
            <a:r>
              <a:rPr lang="en-US" sz="2000" dirty="0" err="1">
                <a:solidFill>
                  <a:schemeClr val="tx1">
                    <a:lumMod val="95000"/>
                  </a:schemeClr>
                </a:solidFill>
              </a:rPr>
              <a:t>tế</a:t>
            </a:r>
            <a:endParaRPr lang="en-US" sz="2000" dirty="0">
              <a:solidFill>
                <a:schemeClr val="tx1">
                  <a:lumMod val="95000"/>
                </a:schemeClr>
              </a:solidFill>
            </a:endParaRPr>
          </a:p>
        </p:txBody>
      </p:sp>
      <p:sp>
        <p:nvSpPr>
          <p:cNvPr id="3" name="Content Placeholder 2">
            <a:extLst>
              <a:ext uri="{FF2B5EF4-FFF2-40B4-BE49-F238E27FC236}">
                <a16:creationId xmlns:a16="http://schemas.microsoft.com/office/drawing/2014/main" id="{981C083B-5D19-43CD-B092-61B6D86BA3EC}"/>
              </a:ext>
            </a:extLst>
          </p:cNvPr>
          <p:cNvSpPr>
            <a:spLocks noGrp="1"/>
          </p:cNvSpPr>
          <p:nvPr>
            <p:ph idx="1"/>
          </p:nvPr>
        </p:nvSpPr>
        <p:spPr>
          <a:xfrm>
            <a:off x="685801" y="1920240"/>
            <a:ext cx="10131425" cy="710665"/>
          </a:xfrm>
        </p:spPr>
        <p:txBody>
          <a:bodyPr>
            <a:normAutofit/>
          </a:bodyPr>
          <a:lstStyle/>
          <a:p>
            <a:pPr fontAlgn="base"/>
            <a:r>
              <a:rPr lang="vi-VN" dirty="0" smtClean="0">
                <a:solidFill>
                  <a:schemeClr val="tx1">
                    <a:lumMod val="95000"/>
                  </a:schemeClr>
                </a:solidFill>
                <a:latin typeface="Arial" panose="020B0604020202020204" pitchFamily="34" charset="0"/>
                <a:cs typeface="Arial" panose="020B0604020202020204" pitchFamily="34" charset="0"/>
              </a:rPr>
              <a:t>Dưới </a:t>
            </a:r>
            <a:r>
              <a:rPr lang="vi-VN" dirty="0">
                <a:solidFill>
                  <a:schemeClr val="tx1">
                    <a:lumMod val="95000"/>
                  </a:schemeClr>
                </a:solidFill>
                <a:latin typeface="Arial" panose="020B0604020202020204" pitchFamily="34" charset="0"/>
                <a:cs typeface="Arial" panose="020B0604020202020204" pitchFamily="34" charset="0"/>
              </a:rPr>
              <a:t>đây là sơ đồ hệ sinh thái của blockchain trong y tế</a:t>
            </a:r>
            <a:r>
              <a:rPr lang="vi-VN" dirty="0" smtClean="0">
                <a:solidFill>
                  <a:schemeClr val="tx1">
                    <a:lumMod val="95000"/>
                  </a:schemeClr>
                </a:solidFill>
                <a:latin typeface="Arial" panose="020B0604020202020204" pitchFamily="34" charset="0"/>
                <a:cs typeface="Arial" panose="020B0604020202020204" pitchFamily="34" charset="0"/>
              </a:rPr>
              <a:t>:</a:t>
            </a:r>
            <a:endParaRPr lang="vi-VN" dirty="0">
              <a:solidFill>
                <a:schemeClr val="tx1">
                  <a:lumMod val="9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685801" y="3376507"/>
            <a:ext cx="5424054" cy="2629267"/>
          </a:xfrm>
          <a:prstGeom prst="rect">
            <a:avLst/>
          </a:prstGeom>
        </p:spPr>
      </p:pic>
      <p:pic>
        <p:nvPicPr>
          <p:cNvPr id="5" name="Picture 4"/>
          <p:cNvPicPr>
            <a:picLocks noChangeAspect="1"/>
          </p:cNvPicPr>
          <p:nvPr/>
        </p:nvPicPr>
        <p:blipFill>
          <a:blip r:embed="rId4"/>
          <a:stretch>
            <a:fillRect/>
          </a:stretch>
        </p:blipFill>
        <p:spPr>
          <a:xfrm>
            <a:off x="6109855" y="3376507"/>
            <a:ext cx="5287113" cy="2629267"/>
          </a:xfrm>
          <a:prstGeom prst="rect">
            <a:avLst/>
          </a:prstGeom>
        </p:spPr>
      </p:pic>
      <p:sp>
        <p:nvSpPr>
          <p:cNvPr id="6" name="Rectangle 5"/>
          <p:cNvSpPr/>
          <p:nvPr/>
        </p:nvSpPr>
        <p:spPr>
          <a:xfrm>
            <a:off x="3721395" y="308344"/>
            <a:ext cx="4384129" cy="369332"/>
          </a:xfrm>
          <a:prstGeom prst="rect">
            <a:avLst/>
          </a:prstGeom>
        </p:spPr>
        <p:txBody>
          <a:bodyPr wrap="square">
            <a:spAutoFit/>
          </a:bodyPr>
          <a:lstStyle/>
          <a:p>
            <a:pPr>
              <a:defRPr sz="1800">
                <a:solidFill>
                  <a:srgbClr val="000000"/>
                </a:solidFill>
              </a:defRPr>
            </a:pPr>
            <a:r>
              <a:rPr lang="vi-VN" b="1" dirty="0">
                <a:solidFill>
                  <a:schemeClr val="tx1">
                    <a:lumMod val="95000"/>
                  </a:schemeClr>
                </a:solidFill>
                <a:latin typeface="Times New Roman" panose="02020603050405020304" pitchFamily="18" charset="0"/>
                <a:cs typeface="Times New Roman" panose="02020603050405020304" pitchFamily="18" charset="0"/>
              </a:rPr>
              <a:t>1.</a:t>
            </a:r>
            <a:r>
              <a:rPr lang="en-US" b="1" dirty="0">
                <a:solidFill>
                  <a:schemeClr val="tx1">
                    <a:lumMod val="95000"/>
                  </a:schemeClr>
                </a:solidFill>
                <a:latin typeface="Times New Roman" panose="02020603050405020304" pitchFamily="18" charset="0"/>
                <a:cs typeface="Times New Roman" panose="02020603050405020304" pitchFamily="18" charset="0"/>
              </a:rPr>
              <a:t>7</a:t>
            </a:r>
            <a:r>
              <a:rPr lang="vi-VN" b="1" dirty="0">
                <a:solidFill>
                  <a:schemeClr val="tx1">
                    <a:lumMod val="95000"/>
                  </a:schemeClr>
                </a:solidFill>
                <a:latin typeface="Times New Roman" panose="02020603050405020304" pitchFamily="18" charset="0"/>
                <a:cs typeface="Times New Roman" panose="02020603050405020304" pitchFamily="18" charset="0"/>
              </a:rPr>
              <a:t>.</a:t>
            </a:r>
            <a:r>
              <a:rPr lang="en-US" b="1" dirty="0">
                <a:solidFill>
                  <a:schemeClr val="tx1">
                    <a:lumMod val="95000"/>
                  </a:schemeClr>
                </a:solidFill>
                <a:latin typeface="Times New Roman" panose="02020603050405020304" pitchFamily="18" charset="0"/>
                <a:cs typeface="Times New Roman" panose="02020603050405020304" pitchFamily="18" charset="0"/>
              </a:rPr>
              <a:t> </a:t>
            </a:r>
            <a:r>
              <a:rPr lang="vi-VN" b="1" dirty="0">
                <a:solidFill>
                  <a:schemeClr val="tx1">
                    <a:lumMod val="95000"/>
                  </a:schemeClr>
                </a:solidFill>
                <a:latin typeface="Times New Roman" panose="02020603050405020304" pitchFamily="18" charset="0"/>
                <a:cs typeface="Times New Roman" panose="02020603050405020304" pitchFamily="18" charset="0"/>
              </a:rPr>
              <a:t>Cơ chế đồng thuận của Blockchain</a:t>
            </a:r>
            <a:endParaRPr lang="en-US" b="1"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630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prstGeom prst="rect">
            <a:avLst/>
          </a:prstGeom>
        </p:spPr>
        <p:txBody>
          <a:bodyPr>
            <a:normAutofit fontScale="90000"/>
          </a:bodyPr>
          <a:lstStyle/>
          <a:p>
            <a:pPr lvl="0">
              <a:defRPr sz="1800">
                <a:solidFill>
                  <a:srgbClr val="000000"/>
                </a:solidFill>
              </a:defRPr>
            </a:pP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1.1.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Khái</a:t>
            </a: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niệm</a:t>
            </a:r>
            <a:endParaRPr lang="en-US" sz="27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AutoShape 2" descr="Một chuỗi khối bao gồm các danh sách ghi chép được liên kết và bảo mật thông tin."/>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stretch>
            <a:fillRect/>
          </a:stretch>
        </p:blipFill>
        <p:spPr>
          <a:xfrm>
            <a:off x="2097901" y="1146884"/>
            <a:ext cx="7656143" cy="3729916"/>
          </a:xfrm>
          <a:prstGeom prst="rect">
            <a:avLst/>
          </a:prstGeom>
        </p:spPr>
      </p:pic>
    </p:spTree>
    <p:extLst>
      <p:ext uri="{BB962C8B-B14F-4D97-AF65-F5344CB8AC3E}">
        <p14:creationId xmlns:p14="http://schemas.microsoft.com/office/powerpoint/2010/main" val="773269759"/>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p:nvPr/>
        </p:nvSpPr>
        <p:spPr>
          <a:xfrm>
            <a:off x="1770163" y="2439848"/>
            <a:ext cx="1194238" cy="5129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0000">
                <a:solidFill>
                  <a:srgbClr val="53585F"/>
                </a:solidFill>
                <a:latin typeface="Roboto Medium"/>
                <a:ea typeface="Roboto Medium"/>
                <a:cs typeface="Roboto Medium"/>
                <a:sym typeface="Roboto Medium"/>
              </a:defRPr>
            </a:lvl1pPr>
          </a:lstStyle>
          <a:p>
            <a:pPr lvl="0">
              <a:defRPr sz="1800">
                <a:solidFill>
                  <a:srgbClr val="000000"/>
                </a:solidFill>
              </a:defRPr>
            </a:pPr>
            <a:r>
              <a:rPr lang="en-US" sz="3000" b="1" i="1" u="sng" dirty="0" err="1" smtClean="0">
                <a:solidFill>
                  <a:schemeClr val="tx1">
                    <a:lumMod val="95000"/>
                    <a:lumOff val="5000"/>
                  </a:schemeClr>
                </a:solidFill>
                <a:latin typeface="Times New Roman" panose="02020603050405020304" pitchFamily="18" charset="0"/>
                <a:cs typeface="Times New Roman" panose="02020603050405020304" pitchFamily="18" charset="0"/>
              </a:rPr>
              <a:t>Phần</a:t>
            </a:r>
            <a:r>
              <a:rPr lang="en-US" sz="3000" b="1" i="1" u="sng" dirty="0" smtClean="0">
                <a:solidFill>
                  <a:schemeClr val="tx1">
                    <a:lumMod val="95000"/>
                    <a:lumOff val="5000"/>
                  </a:schemeClr>
                </a:solidFill>
                <a:latin typeface="Times New Roman" panose="02020603050405020304" pitchFamily="18" charset="0"/>
                <a:cs typeface="Times New Roman" panose="02020603050405020304" pitchFamily="18" charset="0"/>
              </a:rPr>
              <a:t> 2</a:t>
            </a:r>
            <a:endParaRPr sz="3000" b="1" i="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5" name="Shape 55"/>
          <p:cNvSpPr/>
          <p:nvPr/>
        </p:nvSpPr>
        <p:spPr>
          <a:xfrm>
            <a:off x="667139" y="1322570"/>
            <a:ext cx="51361" cy="5129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600">
                <a:solidFill>
                  <a:srgbClr val="A6AAA9"/>
                </a:solidFill>
                <a:latin typeface="Roboto Medium"/>
                <a:ea typeface="Roboto Medium"/>
                <a:cs typeface="Roboto Medium"/>
                <a:sym typeface="Roboto Medium"/>
              </a:defRPr>
            </a:lvl1pPr>
          </a:lstStyle>
          <a:p>
            <a:pPr lvl="0">
              <a:defRPr sz="1800">
                <a:solidFill>
                  <a:srgbClr val="000000"/>
                </a:solidFill>
              </a:defRPr>
            </a:pPr>
            <a:endParaRPr sz="3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7" name="Shape 57"/>
          <p:cNvSpPr/>
          <p:nvPr/>
        </p:nvSpPr>
        <p:spPr>
          <a:xfrm>
            <a:off x="5419074" y="1717464"/>
            <a:ext cx="204425" cy="2044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25400" tIns="25400" rIns="25400" bIns="25400" anchor="ctr"/>
          <a:lstStyle/>
          <a:p>
            <a:pPr lvl="0">
              <a:defRPr sz="3200"/>
            </a:pPr>
            <a:endParaRPr sz="1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8" name="Shape 58"/>
          <p:cNvSpPr/>
          <p:nvPr/>
        </p:nvSpPr>
        <p:spPr>
          <a:xfrm>
            <a:off x="5521287" y="1995134"/>
            <a:ext cx="1" cy="531795"/>
          </a:xfrm>
          <a:prstGeom prst="line">
            <a:avLst/>
          </a:prstGeom>
          <a:ln w="38100">
            <a:solidFill>
              <a:srgbClr val="53585F"/>
            </a:solidFill>
            <a:miter lim="400000"/>
          </a:ln>
        </p:spPr>
        <p:txBody>
          <a:bodyPr lIns="0" tIns="0" rIns="0" bIns="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9" name="Shape 59"/>
          <p:cNvSpPr/>
          <p:nvPr/>
        </p:nvSpPr>
        <p:spPr>
          <a:xfrm>
            <a:off x="5419074" y="2600174"/>
            <a:ext cx="204425" cy="2044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miter lim="400000"/>
          </a:ln>
        </p:spPr>
        <p:txBody>
          <a:bodyPr lIns="25400" tIns="25400" rIns="25400" bIns="2540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0" name="Shape 60"/>
          <p:cNvSpPr/>
          <p:nvPr/>
        </p:nvSpPr>
        <p:spPr>
          <a:xfrm>
            <a:off x="5521287" y="2877844"/>
            <a:ext cx="1" cy="531795"/>
          </a:xfrm>
          <a:prstGeom prst="line">
            <a:avLst/>
          </a:prstGeom>
          <a:ln w="38100">
            <a:solidFill>
              <a:srgbClr val="53585F"/>
            </a:solidFill>
            <a:miter lim="400000"/>
          </a:ln>
        </p:spPr>
        <p:txBody>
          <a:bodyPr lIns="0" tIns="0" rIns="0" bIns="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1" name="Shape 61"/>
          <p:cNvSpPr/>
          <p:nvPr/>
        </p:nvSpPr>
        <p:spPr>
          <a:xfrm>
            <a:off x="5419074" y="3482884"/>
            <a:ext cx="204425" cy="2044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25400" tIns="25400" rIns="25400" bIns="2540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2" name="Shape 62"/>
          <p:cNvSpPr/>
          <p:nvPr/>
        </p:nvSpPr>
        <p:spPr>
          <a:xfrm>
            <a:off x="5521286" y="3760553"/>
            <a:ext cx="1" cy="531795"/>
          </a:xfrm>
          <a:prstGeom prst="line">
            <a:avLst/>
          </a:prstGeom>
          <a:ln w="38100">
            <a:solidFill>
              <a:srgbClr val="53585F"/>
            </a:solidFill>
            <a:miter lim="400000"/>
          </a:ln>
        </p:spPr>
        <p:txBody>
          <a:bodyPr lIns="0" tIns="0" rIns="0" bIns="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3" name="Shape 63"/>
          <p:cNvSpPr/>
          <p:nvPr/>
        </p:nvSpPr>
        <p:spPr>
          <a:xfrm>
            <a:off x="5419074" y="4365593"/>
            <a:ext cx="204425" cy="2044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miter lim="400000"/>
          </a:ln>
        </p:spPr>
        <p:txBody>
          <a:bodyPr lIns="25400" tIns="25400" rIns="25400" bIns="2540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4" name="Shape 64"/>
          <p:cNvSpPr/>
          <p:nvPr/>
        </p:nvSpPr>
        <p:spPr>
          <a:xfrm>
            <a:off x="5521286" y="4643263"/>
            <a:ext cx="1" cy="531795"/>
          </a:xfrm>
          <a:prstGeom prst="line">
            <a:avLst/>
          </a:prstGeom>
          <a:ln w="38100">
            <a:solidFill>
              <a:srgbClr val="53585F"/>
            </a:solidFill>
            <a:miter lim="400000"/>
          </a:ln>
        </p:spPr>
        <p:txBody>
          <a:bodyPr lIns="0" tIns="0" rIns="0" bIns="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5" name="Shape 65"/>
          <p:cNvSpPr/>
          <p:nvPr/>
        </p:nvSpPr>
        <p:spPr>
          <a:xfrm>
            <a:off x="5419074" y="5248303"/>
            <a:ext cx="204425" cy="2044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a:miter lim="400000"/>
          </a:ln>
        </p:spPr>
        <p:txBody>
          <a:bodyPr lIns="25400" tIns="25400" rIns="25400" bIns="2540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6" name="Shape 66"/>
          <p:cNvSpPr/>
          <p:nvPr/>
        </p:nvSpPr>
        <p:spPr>
          <a:xfrm>
            <a:off x="5813487" y="1620904"/>
            <a:ext cx="1726435" cy="39754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4500">
                <a:solidFill>
                  <a:srgbClr val="6E767F"/>
                </a:solidFill>
                <a:latin typeface="Roboto Medium"/>
                <a:ea typeface="Roboto Medium"/>
                <a:cs typeface="Roboto Medium"/>
                <a:sym typeface="Roboto Medium"/>
              </a:defRPr>
            </a:lvl1pPr>
          </a:lstStyle>
          <a:p>
            <a:pPr>
              <a:defRPr sz="1800">
                <a:solidFill>
                  <a:srgbClr val="000000"/>
                </a:solidFill>
              </a:defRPr>
            </a:pPr>
            <a:r>
              <a:rPr lang="en-US" sz="2250" b="1" dirty="0">
                <a:solidFill>
                  <a:schemeClr val="tx1">
                    <a:lumMod val="95000"/>
                    <a:lumOff val="5000"/>
                  </a:schemeClr>
                </a:solidFill>
                <a:latin typeface="Times New Roman" panose="02020603050405020304" pitchFamily="18" charset="0"/>
                <a:cs typeface="Times New Roman" panose="02020603050405020304" pitchFamily="18" charset="0"/>
              </a:rPr>
              <a:t>2</a:t>
            </a:r>
            <a:r>
              <a:rPr lang="en-US" sz="2250" b="1" dirty="0" smtClean="0">
                <a:solidFill>
                  <a:schemeClr val="tx1">
                    <a:lumMod val="95000"/>
                    <a:lumOff val="5000"/>
                  </a:schemeClr>
                </a:solidFill>
                <a:latin typeface="Times New Roman" panose="02020603050405020304" pitchFamily="18" charset="0"/>
                <a:cs typeface="Times New Roman" panose="02020603050405020304" pitchFamily="18" charset="0"/>
              </a:rPr>
              <a:t>.1 </a:t>
            </a:r>
            <a:r>
              <a:rPr lang="en-US" sz="2250" b="1" dirty="0" err="1" smtClean="0">
                <a:solidFill>
                  <a:schemeClr val="tx1">
                    <a:lumMod val="95000"/>
                    <a:lumOff val="5000"/>
                  </a:schemeClr>
                </a:solidFill>
                <a:latin typeface="Times New Roman" panose="02020603050405020304" pitchFamily="18" charset="0"/>
                <a:cs typeface="Times New Roman" panose="02020603050405020304" pitchFamily="18" charset="0"/>
              </a:rPr>
              <a:t>Giới</a:t>
            </a:r>
            <a:r>
              <a:rPr lang="en-US" sz="225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smtClean="0">
                <a:solidFill>
                  <a:schemeClr val="tx1">
                    <a:lumMod val="95000"/>
                    <a:lumOff val="5000"/>
                  </a:schemeClr>
                </a:solidFill>
                <a:latin typeface="Times New Roman" panose="02020603050405020304" pitchFamily="18" charset="0"/>
                <a:cs typeface="Times New Roman" panose="02020603050405020304" pitchFamily="18" charset="0"/>
              </a:rPr>
              <a:t>thiệu</a:t>
            </a:r>
            <a:endParaRPr lang="en-US" sz="225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7" name="Shape 67"/>
          <p:cNvSpPr/>
          <p:nvPr/>
        </p:nvSpPr>
        <p:spPr>
          <a:xfrm>
            <a:off x="5813487" y="2503614"/>
            <a:ext cx="4322915" cy="39754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4500">
                <a:solidFill>
                  <a:srgbClr val="6E767F"/>
                </a:solidFill>
                <a:latin typeface="Roboto Medium"/>
                <a:ea typeface="Roboto Medium"/>
                <a:cs typeface="Roboto Medium"/>
                <a:sym typeface="Roboto Medium"/>
              </a:defRPr>
            </a:lvl1pPr>
          </a:lstStyle>
          <a:p>
            <a:pPr lvl="0">
              <a:defRPr sz="1800">
                <a:solidFill>
                  <a:srgbClr val="000000"/>
                </a:solidFill>
              </a:defRPr>
            </a:pPr>
            <a:r>
              <a:rPr lang="en-US" sz="2250" b="1" dirty="0" smtClean="0">
                <a:solidFill>
                  <a:schemeClr val="tx1">
                    <a:lumMod val="95000"/>
                    <a:lumOff val="5000"/>
                  </a:schemeClr>
                </a:solidFill>
                <a:latin typeface="Times New Roman" panose="02020603050405020304" pitchFamily="18" charset="0"/>
                <a:cs typeface="Times New Roman" panose="02020603050405020304" pitchFamily="18" charset="0"/>
              </a:rPr>
              <a:t>2.2. </a:t>
            </a:r>
            <a:r>
              <a:rPr lang="en-US" sz="2250" b="1" dirty="0" err="1" smtClean="0">
                <a:solidFill>
                  <a:schemeClr val="tx1">
                    <a:lumMod val="95000"/>
                    <a:lumOff val="5000"/>
                  </a:schemeClr>
                </a:solidFill>
                <a:latin typeface="Times New Roman" panose="02020603050405020304" pitchFamily="18" charset="0"/>
                <a:cs typeface="Times New Roman" panose="02020603050405020304" pitchFamily="18" charset="0"/>
              </a:rPr>
              <a:t>Tại</a:t>
            </a:r>
            <a:r>
              <a:rPr lang="en-US" sz="225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smtClean="0">
                <a:solidFill>
                  <a:schemeClr val="tx1">
                    <a:lumMod val="95000"/>
                    <a:lumOff val="5000"/>
                  </a:schemeClr>
                </a:solidFill>
                <a:latin typeface="Times New Roman" panose="02020603050405020304" pitchFamily="18" charset="0"/>
                <a:cs typeface="Times New Roman" panose="02020603050405020304" pitchFamily="18" charset="0"/>
              </a:rPr>
              <a:t>sao</a:t>
            </a:r>
            <a:r>
              <a:rPr lang="en-US" sz="225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smtClean="0">
                <a:solidFill>
                  <a:schemeClr val="tx1">
                    <a:lumMod val="95000"/>
                    <a:lumOff val="5000"/>
                  </a:schemeClr>
                </a:solidFill>
                <a:latin typeface="Times New Roman" panose="02020603050405020304" pitchFamily="18" charset="0"/>
                <a:cs typeface="Times New Roman" panose="02020603050405020304" pitchFamily="18" charset="0"/>
              </a:rPr>
              <a:t>lại</a:t>
            </a:r>
            <a:r>
              <a:rPr lang="en-US" sz="225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smtClean="0">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225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smtClean="0">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25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smtClean="0">
                <a:solidFill>
                  <a:schemeClr val="tx1">
                    <a:lumMod val="95000"/>
                    <a:lumOff val="5000"/>
                  </a:schemeClr>
                </a:solidFill>
                <a:latin typeface="Times New Roman" panose="02020603050405020304" pitchFamily="18" charset="0"/>
                <a:cs typeface="Times New Roman" panose="02020603050405020304" pitchFamily="18" charset="0"/>
              </a:rPr>
              <a:t>Blockchain</a:t>
            </a:r>
            <a:endParaRPr sz="225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8" name="Shape 68"/>
          <p:cNvSpPr/>
          <p:nvPr/>
        </p:nvSpPr>
        <p:spPr>
          <a:xfrm>
            <a:off x="5813487" y="3386324"/>
            <a:ext cx="4461158" cy="39754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4500">
                <a:solidFill>
                  <a:srgbClr val="6E767F"/>
                </a:solidFill>
                <a:latin typeface="Roboto Medium"/>
                <a:ea typeface="Roboto Medium"/>
                <a:cs typeface="Roboto Medium"/>
                <a:sym typeface="Roboto Medium"/>
              </a:defRPr>
            </a:lvl1pPr>
          </a:lstStyle>
          <a:p>
            <a:pPr lvl="0">
              <a:defRPr sz="1800">
                <a:solidFill>
                  <a:srgbClr val="000000"/>
                </a:solidFill>
              </a:defRPr>
            </a:pPr>
            <a:r>
              <a:rPr lang="en-US" sz="2250" b="1" dirty="0" smtClean="0">
                <a:solidFill>
                  <a:schemeClr val="tx1">
                    <a:lumMod val="95000"/>
                    <a:lumOff val="5000"/>
                  </a:schemeClr>
                </a:solidFill>
                <a:latin typeface="Times New Roman" panose="02020603050405020304" pitchFamily="18" charset="0"/>
                <a:cs typeface="Times New Roman" panose="02020603050405020304" pitchFamily="18" charset="0"/>
              </a:rPr>
              <a:t>2.3</a:t>
            </a:r>
            <a:r>
              <a:rPr lang="en-US" sz="225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smtClean="0">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225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smtClean="0">
                <a:solidFill>
                  <a:schemeClr val="tx1">
                    <a:lumMod val="95000"/>
                    <a:lumOff val="5000"/>
                  </a:schemeClr>
                </a:solidFill>
                <a:latin typeface="Times New Roman" panose="02020603050405020304" pitchFamily="18" charset="0"/>
                <a:cs typeface="Times New Roman" panose="02020603050405020304" pitchFamily="18" charset="0"/>
              </a:rPr>
              <a:t>số</a:t>
            </a:r>
            <a:r>
              <a:rPr lang="en-US" sz="225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smtClean="0">
                <a:solidFill>
                  <a:schemeClr val="tx1">
                    <a:lumMod val="95000"/>
                    <a:lumOff val="5000"/>
                  </a:schemeClr>
                </a:solidFill>
                <a:latin typeface="Times New Roman" panose="02020603050405020304" pitchFamily="18" charset="0"/>
                <a:cs typeface="Times New Roman" panose="02020603050405020304" pitchFamily="18" charset="0"/>
              </a:rPr>
              <a:t>công</a:t>
            </a:r>
            <a:r>
              <a:rPr lang="en-US" sz="225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smtClean="0">
                <a:solidFill>
                  <a:schemeClr val="tx1">
                    <a:lumMod val="95000"/>
                    <a:lumOff val="5000"/>
                  </a:schemeClr>
                </a:solidFill>
                <a:latin typeface="Times New Roman" panose="02020603050405020304" pitchFamily="18" charset="0"/>
                <a:cs typeface="Times New Roman" panose="02020603050405020304" pitchFamily="18" charset="0"/>
              </a:rPr>
              <a:t>nghệ</a:t>
            </a:r>
            <a:r>
              <a:rPr lang="en-US" sz="225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smtClean="0">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25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smtClean="0">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225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250" b="1" dirty="0" err="1" smtClean="0">
                <a:solidFill>
                  <a:schemeClr val="tx1">
                    <a:lumMod val="95000"/>
                    <a:lumOff val="5000"/>
                  </a:schemeClr>
                </a:solidFill>
                <a:latin typeface="Times New Roman" panose="02020603050405020304" pitchFamily="18" charset="0"/>
                <a:cs typeface="Times New Roman" panose="02020603050405020304" pitchFamily="18" charset="0"/>
              </a:rPr>
              <a:t>dụng</a:t>
            </a:r>
            <a:endParaRPr sz="225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9" name="Shape 69"/>
          <p:cNvSpPr/>
          <p:nvPr/>
        </p:nvSpPr>
        <p:spPr>
          <a:xfrm>
            <a:off x="5813487" y="4269033"/>
            <a:ext cx="3930563" cy="39754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lvl="0" algn="l">
              <a:defRPr sz="1800"/>
            </a:pP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2.4</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Các</a:t>
            </a: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tính</a:t>
            </a: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năng</a:t>
            </a: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và</a:t>
            </a: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triển</a:t>
            </a: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khai</a:t>
            </a:r>
            <a:endParaRPr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endParaRPr>
          </a:p>
        </p:txBody>
      </p:sp>
      <p:sp>
        <p:nvSpPr>
          <p:cNvPr id="70" name="Shape 70"/>
          <p:cNvSpPr/>
          <p:nvPr/>
        </p:nvSpPr>
        <p:spPr>
          <a:xfrm>
            <a:off x="5813487" y="5151742"/>
            <a:ext cx="1277594" cy="39754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lvl="0" algn="l">
              <a:defRPr sz="1800"/>
            </a:pP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2.5</a:t>
            </a:r>
            <a:r>
              <a:rPr lang="en-US"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Demo</a:t>
            </a:r>
            <a:endParaRPr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endParaRPr>
          </a:p>
        </p:txBody>
      </p:sp>
      <p:sp>
        <p:nvSpPr>
          <p:cNvPr id="3" name="Rectangle 2"/>
          <p:cNvSpPr/>
          <p:nvPr/>
        </p:nvSpPr>
        <p:spPr>
          <a:xfrm>
            <a:off x="326572" y="3143742"/>
            <a:ext cx="4530375" cy="461665"/>
          </a:xfrm>
          <a:prstGeom prst="rect">
            <a:avLst/>
          </a:prstGeom>
        </p:spPr>
        <p:txBody>
          <a:bodyPr wrap="square">
            <a:spAutoFit/>
          </a:bodyPr>
          <a:lstStyle/>
          <a:p>
            <a:pPr lvl="0">
              <a:defRPr sz="1800">
                <a:solidFill>
                  <a:srgbClr val="000000"/>
                </a:solidFill>
              </a:defRPr>
            </a:pPr>
            <a:r>
              <a:rPr lang="en-US" sz="2400" b="1" dirty="0" err="1" smtClean="0">
                <a:solidFill>
                  <a:schemeClr val="tx1">
                    <a:lumMod val="95000"/>
                    <a:lumOff val="5000"/>
                  </a:schemeClr>
                </a:solidFill>
                <a:latin typeface="Times New Roman" panose="02020603050405020304" pitchFamily="18" charset="0"/>
                <a:cs typeface="Times New Roman" panose="02020603050405020304" pitchFamily="18" charset="0"/>
              </a:rPr>
              <a:t>Hệ</a:t>
            </a: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smtClean="0">
                <a:solidFill>
                  <a:schemeClr val="tx1">
                    <a:lumMod val="95000"/>
                    <a:lumOff val="5000"/>
                  </a:schemeClr>
                </a:solidFill>
                <a:latin typeface="Times New Roman" panose="02020603050405020304" pitchFamily="18" charset="0"/>
                <a:cs typeface="Times New Roman" panose="02020603050405020304" pitchFamily="18" charset="0"/>
              </a:rPr>
              <a:t>thống</a:t>
            </a: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 MTA_DOC_BLOCK</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9" name="Shape 64"/>
          <p:cNvSpPr/>
          <p:nvPr/>
        </p:nvSpPr>
        <p:spPr>
          <a:xfrm>
            <a:off x="5521286" y="5452728"/>
            <a:ext cx="1" cy="531795"/>
          </a:xfrm>
          <a:prstGeom prst="line">
            <a:avLst/>
          </a:prstGeom>
          <a:ln w="38100">
            <a:solidFill>
              <a:srgbClr val="53585F"/>
            </a:solidFill>
            <a:miter lim="400000"/>
          </a:ln>
        </p:spPr>
        <p:txBody>
          <a:bodyPr lIns="0" tIns="0" rIns="0" bIns="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0" name="Shape 65"/>
          <p:cNvSpPr/>
          <p:nvPr/>
        </p:nvSpPr>
        <p:spPr>
          <a:xfrm>
            <a:off x="5419074" y="6057768"/>
            <a:ext cx="204425" cy="2044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a:miter lim="400000"/>
          </a:ln>
        </p:spPr>
        <p:txBody>
          <a:bodyPr lIns="25400" tIns="25400" rIns="25400" bIns="25400" anchor="ctr"/>
          <a:lstStyle/>
          <a:p>
            <a:pPr lvl="0">
              <a:defRPr sz="3200"/>
            </a:pPr>
            <a:endParaRPr sz="1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1" name="Shape 70"/>
          <p:cNvSpPr/>
          <p:nvPr/>
        </p:nvSpPr>
        <p:spPr>
          <a:xfrm>
            <a:off x="5813487" y="5961207"/>
            <a:ext cx="6002862" cy="39754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lvl="0" algn="l">
              <a:defRPr sz="1800"/>
            </a:pP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2.6 </a:t>
            </a:r>
            <a:r>
              <a:rPr lang="en-US" sz="2250" b="1" dirty="0" err="1"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Hướng</a:t>
            </a: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phát</a:t>
            </a: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triển</a:t>
            </a: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trong</a:t>
            </a: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tương</a:t>
            </a: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lai</a:t>
            </a: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và</a:t>
            </a: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kết</a:t>
            </a:r>
            <a:r>
              <a:rPr lang="en-US" sz="2250" b="1" dirty="0"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 </a:t>
            </a:r>
            <a:r>
              <a:rPr lang="en-US" sz="2250" b="1" dirty="0" err="1" smtClean="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rPr>
              <a:t>luận</a:t>
            </a:r>
            <a:endParaRPr sz="2250" b="1" dirty="0">
              <a:solidFill>
                <a:schemeClr val="tx1">
                  <a:lumMod val="95000"/>
                  <a:lumOff val="5000"/>
                </a:schemeClr>
              </a:solidFill>
              <a:latin typeface="Times New Roman" panose="02020603050405020304" pitchFamily="18" charset="0"/>
              <a:ea typeface="Roboto Medium"/>
              <a:cs typeface="Times New Roman" panose="02020603050405020304" pitchFamily="18" charset="0"/>
              <a:sym typeface="Roboto Medium"/>
            </a:endParaRPr>
          </a:p>
        </p:txBody>
      </p:sp>
    </p:spTree>
    <p:extLst>
      <p:ext uri="{BB962C8B-B14F-4D97-AF65-F5344CB8AC3E}">
        <p14:creationId xmlns:p14="http://schemas.microsoft.com/office/powerpoint/2010/main" val="3861618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22"/>
        <p:cNvGrpSpPr/>
        <p:nvPr/>
      </p:nvGrpSpPr>
      <p:grpSpPr>
        <a:xfrm>
          <a:off x="0" y="0"/>
          <a:ext cx="0" cy="0"/>
          <a:chOff x="0" y="0"/>
          <a:chExt cx="0" cy="0"/>
        </a:xfrm>
      </p:grpSpPr>
      <p:grpSp>
        <p:nvGrpSpPr>
          <p:cNvPr id="1723" name="Google Shape;1723;p27"/>
          <p:cNvGrpSpPr/>
          <p:nvPr/>
        </p:nvGrpSpPr>
        <p:grpSpPr>
          <a:xfrm rot="3617280">
            <a:off x="4669590" y="1524891"/>
            <a:ext cx="3075024" cy="2819948"/>
            <a:chOff x="2779371" y="2035447"/>
            <a:chExt cx="3579605" cy="3282674"/>
          </a:xfrm>
        </p:grpSpPr>
        <p:sp>
          <p:nvSpPr>
            <p:cNvPr id="1724" name="Google Shape;1724;p27"/>
            <p:cNvSpPr/>
            <p:nvPr/>
          </p:nvSpPr>
          <p:spPr>
            <a:xfrm>
              <a:off x="2982564" y="2035447"/>
              <a:ext cx="3174000" cy="2736300"/>
            </a:xfrm>
            <a:prstGeom prst="triangle">
              <a:avLst>
                <a:gd name="adj" fmla="val 50000"/>
              </a:avLst>
            </a:prstGeom>
            <a:gradFill>
              <a:gsLst>
                <a:gs pos="0">
                  <a:srgbClr val="EAEAEA"/>
                </a:gs>
                <a:gs pos="100000">
                  <a:schemeClr val="lt1"/>
                </a:gs>
              </a:gsLst>
              <a:lin ang="8100019" scaled="0"/>
            </a:gradFill>
            <a:ln w="19050" cap="flat" cmpd="sng">
              <a:solidFill>
                <a:schemeClr val="lt1"/>
              </a:solidFill>
              <a:prstDash val="solid"/>
              <a:miter lim="800000"/>
              <a:headEnd type="none" w="sm" len="sm"/>
              <a:tailEnd type="none" w="sm" len="sm"/>
            </a:ln>
            <a:effectLst>
              <a:outerShdw blurRad="165100" dist="76200" dir="2700000" algn="tl" rotWithShape="0">
                <a:srgbClr val="000000">
                  <a:alpha val="32940"/>
                </a:srgbClr>
              </a:outerShdw>
            </a:effectLst>
          </p:spPr>
          <p:txBody>
            <a:bodyPr spcFirstLastPara="1" wrap="square" lIns="68569" tIns="34275" rIns="68569" bIns="34275" anchor="ctr" anchorCtr="0">
              <a:noAutofit/>
            </a:bodyPr>
            <a:lstStyle/>
            <a:p>
              <a:pPr algn="ctr"/>
              <a:endParaRPr sz="2100">
                <a:solidFill>
                  <a:srgbClr val="909090"/>
                </a:solidFill>
                <a:latin typeface="Calibri"/>
                <a:ea typeface="Calibri"/>
                <a:cs typeface="Calibri"/>
                <a:sym typeface="Calibri"/>
              </a:endParaRPr>
            </a:p>
          </p:txBody>
        </p:sp>
        <p:grpSp>
          <p:nvGrpSpPr>
            <p:cNvPr id="1725" name="Google Shape;1725;p27"/>
            <p:cNvGrpSpPr/>
            <p:nvPr/>
          </p:nvGrpSpPr>
          <p:grpSpPr>
            <a:xfrm>
              <a:off x="2779371" y="2204864"/>
              <a:ext cx="3579605" cy="3113257"/>
              <a:chOff x="2779371" y="2204864"/>
              <a:chExt cx="3579605" cy="3113257"/>
            </a:xfrm>
          </p:grpSpPr>
          <p:sp>
            <p:nvSpPr>
              <p:cNvPr id="1726" name="Google Shape;1726;p27"/>
              <p:cNvSpPr/>
              <p:nvPr/>
            </p:nvSpPr>
            <p:spPr>
              <a:xfrm>
                <a:off x="3857131" y="2204864"/>
                <a:ext cx="1426221" cy="1637160"/>
              </a:xfrm>
              <a:custGeom>
                <a:avLst/>
                <a:gdLst/>
                <a:ahLst/>
                <a:cxnLst/>
                <a:rect l="l" t="t" r="r" b="b"/>
                <a:pathLst>
                  <a:path w="1426221" h="1637160" extrusionOk="0">
                    <a:moveTo>
                      <a:pt x="714870" y="0"/>
                    </a:moveTo>
                    <a:lnTo>
                      <a:pt x="1426221" y="1226467"/>
                    </a:lnTo>
                    <a:lnTo>
                      <a:pt x="1415910" y="1229216"/>
                    </a:lnTo>
                    <a:lnTo>
                      <a:pt x="704922" y="1637160"/>
                    </a:lnTo>
                    <a:lnTo>
                      <a:pt x="0" y="1232535"/>
                    </a:lnTo>
                    <a:close/>
                  </a:path>
                </a:pathLst>
              </a:custGeom>
              <a:solidFill>
                <a:schemeClr val="accent2"/>
              </a:solidFill>
              <a:ln>
                <a:noFill/>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727" name="Google Shape;1727;p27"/>
              <p:cNvSpPr/>
              <p:nvPr/>
            </p:nvSpPr>
            <p:spPr>
              <a:xfrm rot="7201764">
                <a:off x="4581873" y="3461047"/>
                <a:ext cx="1424955" cy="1635706"/>
              </a:xfrm>
              <a:custGeom>
                <a:avLst/>
                <a:gdLst/>
                <a:ahLst/>
                <a:cxnLst/>
                <a:rect l="l" t="t" r="r" b="b"/>
                <a:pathLst>
                  <a:path w="1426221" h="1637160" extrusionOk="0">
                    <a:moveTo>
                      <a:pt x="714870" y="0"/>
                    </a:moveTo>
                    <a:lnTo>
                      <a:pt x="1426221" y="1226467"/>
                    </a:lnTo>
                    <a:lnTo>
                      <a:pt x="1415910" y="1229216"/>
                    </a:lnTo>
                    <a:lnTo>
                      <a:pt x="704922" y="1637160"/>
                    </a:lnTo>
                    <a:lnTo>
                      <a:pt x="0" y="1232535"/>
                    </a:lnTo>
                    <a:close/>
                  </a:path>
                </a:pathLst>
              </a:custGeom>
              <a:solidFill>
                <a:schemeClr val="accent3"/>
              </a:solidFill>
              <a:ln>
                <a:noFill/>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728" name="Google Shape;1728;p27"/>
              <p:cNvSpPr/>
              <p:nvPr/>
            </p:nvSpPr>
            <p:spPr>
              <a:xfrm rot="-7216621" flipH="1">
                <a:off x="3133296" y="3467989"/>
                <a:ext cx="1428537" cy="1639818"/>
              </a:xfrm>
              <a:custGeom>
                <a:avLst/>
                <a:gdLst/>
                <a:ahLst/>
                <a:cxnLst/>
                <a:rect l="l" t="t" r="r" b="b"/>
                <a:pathLst>
                  <a:path w="1426221" h="1637160" extrusionOk="0">
                    <a:moveTo>
                      <a:pt x="714870" y="0"/>
                    </a:moveTo>
                    <a:lnTo>
                      <a:pt x="1426221" y="1226467"/>
                    </a:lnTo>
                    <a:lnTo>
                      <a:pt x="1415910" y="1229216"/>
                    </a:lnTo>
                    <a:lnTo>
                      <a:pt x="704922" y="1637160"/>
                    </a:lnTo>
                    <a:lnTo>
                      <a:pt x="0" y="1232535"/>
                    </a:lnTo>
                    <a:close/>
                  </a:path>
                </a:pathLst>
              </a:custGeom>
              <a:solidFill>
                <a:schemeClr val="accent1"/>
              </a:solidFill>
              <a:ln>
                <a:noFill/>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grpSp>
        <p:grpSp>
          <p:nvGrpSpPr>
            <p:cNvPr id="1729" name="Google Shape;1729;p27"/>
            <p:cNvGrpSpPr/>
            <p:nvPr/>
          </p:nvGrpSpPr>
          <p:grpSpPr>
            <a:xfrm>
              <a:off x="3957633" y="3229992"/>
              <a:ext cx="1223820" cy="1223820"/>
              <a:chOff x="4101569" y="3373926"/>
              <a:chExt cx="936000" cy="936000"/>
            </a:xfrm>
          </p:grpSpPr>
          <p:sp>
            <p:nvSpPr>
              <p:cNvPr id="1730" name="Google Shape;1730;p27"/>
              <p:cNvSpPr/>
              <p:nvPr/>
            </p:nvSpPr>
            <p:spPr>
              <a:xfrm>
                <a:off x="4101569" y="3373926"/>
                <a:ext cx="936000" cy="936000"/>
              </a:xfrm>
              <a:prstGeom prst="ellipse">
                <a:avLst/>
              </a:prstGeom>
              <a:gradFill>
                <a:gsLst>
                  <a:gs pos="0">
                    <a:srgbClr val="DDDDDD"/>
                  </a:gs>
                  <a:gs pos="100000">
                    <a:schemeClr val="lt1"/>
                  </a:gs>
                </a:gsLst>
                <a:lin ang="8100019" scaled="0"/>
              </a:gradFill>
              <a:ln w="9525" cap="flat" cmpd="sng">
                <a:solidFill>
                  <a:schemeClr val="l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2100">
                  <a:solidFill>
                    <a:srgbClr val="909090"/>
                  </a:solidFill>
                  <a:latin typeface="Calibri"/>
                  <a:ea typeface="Calibri"/>
                  <a:cs typeface="Calibri"/>
                  <a:sym typeface="Calibri"/>
                </a:endParaRPr>
              </a:p>
            </p:txBody>
          </p:sp>
          <p:sp>
            <p:nvSpPr>
              <p:cNvPr id="1731" name="Google Shape;1731;p27"/>
              <p:cNvSpPr/>
              <p:nvPr/>
            </p:nvSpPr>
            <p:spPr>
              <a:xfrm>
                <a:off x="4164605" y="3434630"/>
                <a:ext cx="814800" cy="814800"/>
              </a:xfrm>
              <a:prstGeom prst="ellipse">
                <a:avLst/>
              </a:prstGeom>
              <a:solidFill>
                <a:srgbClr val="FFC000"/>
              </a:solidFill>
              <a:ln>
                <a:noFill/>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grpSp>
      </p:grpSp>
      <p:grpSp>
        <p:nvGrpSpPr>
          <p:cNvPr id="1732" name="Google Shape;1732;p27"/>
          <p:cNvGrpSpPr/>
          <p:nvPr/>
        </p:nvGrpSpPr>
        <p:grpSpPr>
          <a:xfrm>
            <a:off x="7852374" y="2020530"/>
            <a:ext cx="2378110" cy="3129428"/>
            <a:chOff x="491147" y="3343901"/>
            <a:chExt cx="2064600" cy="4172572"/>
          </a:xfrm>
        </p:grpSpPr>
        <p:sp>
          <p:nvSpPr>
            <p:cNvPr id="1733" name="Google Shape;1733;p27"/>
            <p:cNvSpPr txBox="1"/>
            <p:nvPr/>
          </p:nvSpPr>
          <p:spPr>
            <a:xfrm>
              <a:off x="491147" y="3343901"/>
              <a:ext cx="2064600" cy="461624"/>
            </a:xfrm>
            <a:prstGeom prst="rect">
              <a:avLst/>
            </a:prstGeom>
            <a:noFill/>
            <a:ln>
              <a:noFill/>
            </a:ln>
          </p:spPr>
          <p:txBody>
            <a:bodyPr spcFirstLastPara="1" wrap="square" lIns="68569" tIns="34275" rIns="68569" bIns="34275" anchor="t" anchorCtr="0">
              <a:spAutoFit/>
            </a:bodyPr>
            <a:lstStyle/>
            <a:p>
              <a:r>
                <a:rPr lang="en-US" b="1" dirty="0">
                  <a:solidFill>
                    <a:srgbClr val="FFC000"/>
                  </a:solidFill>
                  <a:latin typeface="Calibri"/>
                  <a:ea typeface="Calibri"/>
                  <a:cs typeface="Calibri"/>
                  <a:sym typeface="Calibri"/>
                </a:rPr>
                <a:t>WHY</a:t>
              </a:r>
              <a:endParaRPr b="1" dirty="0">
                <a:solidFill>
                  <a:srgbClr val="FFC000"/>
                </a:solidFill>
                <a:latin typeface="Calibri"/>
                <a:ea typeface="Calibri"/>
                <a:cs typeface="Calibri"/>
                <a:sym typeface="Calibri"/>
              </a:endParaRPr>
            </a:p>
          </p:txBody>
        </p:sp>
        <p:sp>
          <p:nvSpPr>
            <p:cNvPr id="1734" name="Google Shape;1734;p27"/>
            <p:cNvSpPr txBox="1"/>
            <p:nvPr/>
          </p:nvSpPr>
          <p:spPr>
            <a:xfrm>
              <a:off x="491147" y="3730861"/>
              <a:ext cx="2064600" cy="3785612"/>
            </a:xfrm>
            <a:prstGeom prst="rect">
              <a:avLst/>
            </a:prstGeom>
            <a:noFill/>
            <a:ln>
              <a:noFill/>
            </a:ln>
          </p:spPr>
          <p:txBody>
            <a:bodyPr spcFirstLastPara="1" wrap="square" lIns="68569" tIns="34275" rIns="68569" bIns="34275" anchor="t" anchorCtr="0">
              <a:spAutoFit/>
            </a:bodyPr>
            <a:lstStyle/>
            <a:p>
              <a:pPr algn="just"/>
              <a:r>
                <a:rPr lang="en-US" sz="1400" dirty="0">
                  <a:solidFill>
                    <a:schemeClr val="bg1"/>
                  </a:solidFill>
                  <a:ea typeface="Calibri"/>
                  <a:cs typeface="Calibri"/>
                  <a:sym typeface="Calibri"/>
                </a:rPr>
                <a:t> </a:t>
              </a:r>
              <a:r>
                <a:rPr lang="en-US" sz="2000" dirty="0" err="1">
                  <a:ea typeface="Calibri"/>
                  <a:cs typeface="Calibri"/>
                  <a:sym typeface="Calibri"/>
                </a:rPr>
                <a:t>Việc</a:t>
              </a:r>
              <a:r>
                <a:rPr lang="en-US" sz="2000" dirty="0">
                  <a:ea typeface="Calibri"/>
                  <a:cs typeface="Calibri"/>
                  <a:sym typeface="Calibri"/>
                </a:rPr>
                <a:t> </a:t>
              </a:r>
              <a:r>
                <a:rPr lang="en-US" sz="2000" dirty="0" err="1">
                  <a:ea typeface="Calibri"/>
                  <a:cs typeface="Calibri"/>
                  <a:sym typeface="Calibri"/>
                </a:rPr>
                <a:t>sao</a:t>
              </a:r>
              <a:r>
                <a:rPr lang="en-US" sz="2000" dirty="0">
                  <a:ea typeface="Calibri"/>
                  <a:cs typeface="Calibri"/>
                  <a:sym typeface="Calibri"/>
                </a:rPr>
                <a:t> </a:t>
              </a:r>
              <a:r>
                <a:rPr lang="en-US" sz="2000" dirty="0" err="1">
                  <a:ea typeface="Calibri"/>
                  <a:cs typeface="Calibri"/>
                  <a:sym typeface="Calibri"/>
                </a:rPr>
                <a:t>chép</a:t>
              </a:r>
              <a:r>
                <a:rPr lang="en-US" sz="2000" dirty="0">
                  <a:ea typeface="Calibri"/>
                  <a:cs typeface="Calibri"/>
                  <a:sym typeface="Calibri"/>
                </a:rPr>
                <a:t>, </a:t>
              </a:r>
              <a:r>
                <a:rPr lang="en-US" sz="2000" dirty="0" err="1">
                  <a:ea typeface="Calibri"/>
                  <a:cs typeface="Calibri"/>
                  <a:sym typeface="Calibri"/>
                </a:rPr>
                <a:t>giả</a:t>
              </a:r>
              <a:r>
                <a:rPr lang="en-US" sz="2000" dirty="0">
                  <a:ea typeface="Calibri"/>
                  <a:cs typeface="Calibri"/>
                  <a:sym typeface="Calibri"/>
                </a:rPr>
                <a:t> </a:t>
              </a:r>
              <a:r>
                <a:rPr lang="en-US" sz="2000" dirty="0" err="1">
                  <a:ea typeface="Calibri"/>
                  <a:cs typeface="Calibri"/>
                  <a:sym typeface="Calibri"/>
                </a:rPr>
                <a:t>mạo</a:t>
              </a:r>
              <a:r>
                <a:rPr lang="en-US" sz="2000" dirty="0">
                  <a:ea typeface="Calibri"/>
                  <a:cs typeface="Calibri"/>
                  <a:sym typeface="Calibri"/>
                </a:rPr>
                <a:t> </a:t>
              </a:r>
              <a:r>
                <a:rPr lang="en-US" sz="2000" dirty="0" err="1">
                  <a:ea typeface="Calibri"/>
                  <a:cs typeface="Calibri"/>
                  <a:sym typeface="Calibri"/>
                </a:rPr>
                <a:t>tài</a:t>
              </a:r>
              <a:r>
                <a:rPr lang="en-US" sz="2000" dirty="0">
                  <a:ea typeface="Calibri"/>
                  <a:cs typeface="Calibri"/>
                  <a:sym typeface="Calibri"/>
                </a:rPr>
                <a:t> </a:t>
              </a:r>
              <a:r>
                <a:rPr lang="en-US" sz="2000" dirty="0" err="1">
                  <a:ea typeface="Calibri"/>
                  <a:cs typeface="Calibri"/>
                  <a:sym typeface="Calibri"/>
                </a:rPr>
                <a:t>liệu</a:t>
              </a:r>
              <a:r>
                <a:rPr lang="en-US" sz="2000" dirty="0">
                  <a:ea typeface="Calibri"/>
                  <a:cs typeface="Calibri"/>
                  <a:sym typeface="Calibri"/>
                </a:rPr>
                <a:t> </a:t>
              </a:r>
              <a:r>
                <a:rPr lang="en-US" sz="2000" dirty="0" err="1">
                  <a:ea typeface="Calibri"/>
                  <a:cs typeface="Calibri"/>
                  <a:sym typeface="Calibri"/>
                </a:rPr>
                <a:t>ngày</a:t>
              </a:r>
              <a:r>
                <a:rPr lang="en-US" sz="2000" dirty="0">
                  <a:ea typeface="Calibri"/>
                  <a:cs typeface="Calibri"/>
                  <a:sym typeface="Calibri"/>
                </a:rPr>
                <a:t> </a:t>
              </a:r>
              <a:r>
                <a:rPr lang="en-US" sz="2000" dirty="0" err="1">
                  <a:ea typeface="Calibri"/>
                  <a:cs typeface="Calibri"/>
                  <a:sym typeface="Calibri"/>
                </a:rPr>
                <a:t>càng</a:t>
              </a:r>
              <a:r>
                <a:rPr lang="en-US" sz="2000" dirty="0">
                  <a:ea typeface="Calibri"/>
                  <a:cs typeface="Calibri"/>
                  <a:sym typeface="Calibri"/>
                </a:rPr>
                <a:t> </a:t>
              </a:r>
              <a:r>
                <a:rPr lang="en-US" sz="2000" dirty="0" err="1">
                  <a:ea typeface="Calibri"/>
                  <a:cs typeface="Calibri"/>
                  <a:sym typeface="Calibri"/>
                </a:rPr>
                <a:t>phổ</a:t>
              </a:r>
              <a:r>
                <a:rPr lang="en-US" sz="2000" dirty="0">
                  <a:ea typeface="Calibri"/>
                  <a:cs typeface="Calibri"/>
                  <a:sym typeface="Calibri"/>
                </a:rPr>
                <a:t> </a:t>
              </a:r>
              <a:r>
                <a:rPr lang="en-US" sz="2000" dirty="0" err="1">
                  <a:ea typeface="Calibri"/>
                  <a:cs typeface="Calibri"/>
                  <a:sym typeface="Calibri"/>
                </a:rPr>
                <a:t>biến</a:t>
              </a:r>
              <a:r>
                <a:rPr lang="en-US" sz="2000" dirty="0">
                  <a:ea typeface="Calibri"/>
                  <a:cs typeface="Calibri"/>
                  <a:sym typeface="Calibri"/>
                </a:rPr>
                <a:t> do </a:t>
              </a:r>
              <a:r>
                <a:rPr lang="en-US" sz="2000" dirty="0" err="1">
                  <a:ea typeface="Calibri"/>
                  <a:cs typeface="Calibri"/>
                  <a:sym typeface="Calibri"/>
                </a:rPr>
                <a:t>phương</a:t>
              </a:r>
              <a:r>
                <a:rPr lang="en-US" sz="2000" dirty="0">
                  <a:ea typeface="Calibri"/>
                  <a:cs typeface="Calibri"/>
                  <a:sym typeface="Calibri"/>
                </a:rPr>
                <a:t> </a:t>
              </a:r>
              <a:r>
                <a:rPr lang="en-US" sz="2000" dirty="0" err="1">
                  <a:ea typeface="Calibri"/>
                  <a:cs typeface="Calibri"/>
                  <a:sym typeface="Calibri"/>
                </a:rPr>
                <a:t>pháp</a:t>
              </a:r>
              <a:r>
                <a:rPr lang="en-US" sz="2000" dirty="0">
                  <a:ea typeface="Calibri"/>
                  <a:cs typeface="Calibri"/>
                  <a:sym typeface="Calibri"/>
                </a:rPr>
                <a:t> </a:t>
              </a:r>
              <a:r>
                <a:rPr lang="en-US" sz="2000" dirty="0" err="1">
                  <a:ea typeface="Calibri"/>
                  <a:cs typeface="Calibri"/>
                  <a:sym typeface="Calibri"/>
                </a:rPr>
                <a:t>xác</a:t>
              </a:r>
              <a:r>
                <a:rPr lang="en-US" sz="2000" dirty="0">
                  <a:ea typeface="Calibri"/>
                  <a:cs typeface="Calibri"/>
                  <a:sym typeface="Calibri"/>
                </a:rPr>
                <a:t> minh </a:t>
              </a:r>
              <a:r>
                <a:rPr lang="en-US" sz="2000" dirty="0" err="1">
                  <a:ea typeface="Calibri"/>
                  <a:cs typeface="Calibri"/>
                  <a:sym typeface="Calibri"/>
                </a:rPr>
                <a:t>truyền</a:t>
              </a:r>
              <a:r>
                <a:rPr lang="en-US" sz="2000" dirty="0">
                  <a:ea typeface="Calibri"/>
                  <a:cs typeface="Calibri"/>
                  <a:sym typeface="Calibri"/>
                </a:rPr>
                <a:t> </a:t>
              </a:r>
              <a:r>
                <a:rPr lang="en-US" sz="2000" dirty="0" err="1">
                  <a:ea typeface="Calibri"/>
                  <a:cs typeface="Calibri"/>
                  <a:sym typeface="Calibri"/>
                </a:rPr>
                <a:t>thống</a:t>
              </a:r>
              <a:r>
                <a:rPr lang="en-US" sz="2000" dirty="0">
                  <a:ea typeface="Calibri"/>
                  <a:cs typeface="Calibri"/>
                  <a:sym typeface="Calibri"/>
                </a:rPr>
                <a:t> </a:t>
              </a:r>
              <a:r>
                <a:rPr lang="en-US" sz="2000" dirty="0" err="1">
                  <a:ea typeface="Calibri"/>
                  <a:cs typeface="Calibri"/>
                  <a:sym typeface="Calibri"/>
                </a:rPr>
                <a:t>thiếu</a:t>
              </a:r>
              <a:r>
                <a:rPr lang="en-US" sz="2000" dirty="0">
                  <a:ea typeface="Calibri"/>
                  <a:cs typeface="Calibri"/>
                  <a:sym typeface="Calibri"/>
                </a:rPr>
                <a:t> an </a:t>
              </a:r>
              <a:r>
                <a:rPr lang="en-US" sz="2000" dirty="0" err="1">
                  <a:ea typeface="Calibri"/>
                  <a:cs typeface="Calibri"/>
                  <a:sym typeface="Calibri"/>
                </a:rPr>
                <a:t>toàn</a:t>
              </a:r>
              <a:r>
                <a:rPr lang="en-US" sz="2000" dirty="0">
                  <a:ea typeface="Calibri"/>
                  <a:cs typeface="Calibri"/>
                  <a:sym typeface="Calibri"/>
                </a:rPr>
                <a:t>  </a:t>
              </a:r>
              <a:r>
                <a:rPr lang="en-US" sz="2000" dirty="0" err="1">
                  <a:ea typeface="Calibri"/>
                  <a:cs typeface="Calibri"/>
                  <a:sym typeface="Calibri"/>
                </a:rPr>
                <a:t>và</a:t>
              </a:r>
              <a:r>
                <a:rPr lang="en-US" sz="2000" dirty="0">
                  <a:ea typeface="Calibri"/>
                  <a:cs typeface="Calibri"/>
                  <a:sym typeface="Calibri"/>
                </a:rPr>
                <a:t> </a:t>
              </a:r>
              <a:r>
                <a:rPr lang="en-US" sz="2000" dirty="0" err="1">
                  <a:ea typeface="Calibri"/>
                  <a:cs typeface="Calibri"/>
                  <a:sym typeface="Calibri"/>
                </a:rPr>
                <a:t>tính</a:t>
              </a:r>
              <a:r>
                <a:rPr lang="en-US" sz="2000" dirty="0">
                  <a:ea typeface="Calibri"/>
                  <a:cs typeface="Calibri"/>
                  <a:sym typeface="Calibri"/>
                </a:rPr>
                <a:t> minh </a:t>
              </a:r>
              <a:r>
                <a:rPr lang="en-US" sz="2000" dirty="0" err="1">
                  <a:ea typeface="Calibri"/>
                  <a:cs typeface="Calibri"/>
                  <a:sym typeface="Calibri"/>
                </a:rPr>
                <a:t>bạch</a:t>
              </a:r>
              <a:r>
                <a:rPr lang="en-US" sz="2000" dirty="0">
                  <a:ea typeface="Calibri"/>
                  <a:cs typeface="Calibri"/>
                  <a:sym typeface="Calibri"/>
                </a:rPr>
                <a:t> </a:t>
              </a:r>
              <a:r>
                <a:rPr lang="en-US" sz="2000" dirty="0" err="1">
                  <a:ea typeface="Calibri"/>
                  <a:cs typeface="Calibri"/>
                  <a:sym typeface="Calibri"/>
                </a:rPr>
                <a:t>cũng</a:t>
              </a:r>
              <a:r>
                <a:rPr lang="en-US" sz="2000" dirty="0">
                  <a:ea typeface="Calibri"/>
                  <a:cs typeface="Calibri"/>
                  <a:sym typeface="Calibri"/>
                </a:rPr>
                <a:t> </a:t>
              </a:r>
              <a:r>
                <a:rPr lang="en-US" sz="2000" dirty="0" err="1">
                  <a:ea typeface="Calibri"/>
                  <a:cs typeface="Calibri"/>
                  <a:sym typeface="Calibri"/>
                </a:rPr>
                <a:t>như</a:t>
              </a:r>
              <a:r>
                <a:rPr lang="en-US" sz="2000" dirty="0">
                  <a:ea typeface="Calibri"/>
                  <a:cs typeface="Calibri"/>
                  <a:sym typeface="Calibri"/>
                </a:rPr>
                <a:t> </a:t>
              </a:r>
              <a:r>
                <a:rPr lang="en-US" sz="2000" dirty="0" err="1">
                  <a:ea typeface="Calibri"/>
                  <a:cs typeface="Calibri"/>
                  <a:sym typeface="Calibri"/>
                </a:rPr>
                <a:t>tính</a:t>
              </a:r>
              <a:r>
                <a:rPr lang="en-US" sz="2000" dirty="0">
                  <a:ea typeface="Calibri"/>
                  <a:cs typeface="Calibri"/>
                  <a:sym typeface="Calibri"/>
                </a:rPr>
                <a:t> </a:t>
              </a:r>
              <a:r>
                <a:rPr lang="en-US" sz="2000" dirty="0" err="1">
                  <a:ea typeface="Calibri"/>
                  <a:cs typeface="Calibri"/>
                  <a:sym typeface="Calibri"/>
                </a:rPr>
                <a:t>hiệu</a:t>
              </a:r>
              <a:r>
                <a:rPr lang="en-US" sz="2000" dirty="0">
                  <a:ea typeface="Calibri"/>
                  <a:cs typeface="Calibri"/>
                  <a:sym typeface="Calibri"/>
                </a:rPr>
                <a:t> </a:t>
              </a:r>
              <a:r>
                <a:rPr lang="en-US" sz="2000" dirty="0" err="1">
                  <a:ea typeface="Calibri"/>
                  <a:cs typeface="Calibri"/>
                  <a:sym typeface="Calibri"/>
                </a:rPr>
                <a:t>quả</a:t>
              </a:r>
              <a:r>
                <a:rPr lang="en-US" sz="2000" dirty="0">
                  <a:ea typeface="Calibri"/>
                  <a:cs typeface="Calibri"/>
                  <a:sym typeface="Calibri"/>
                </a:rPr>
                <a:t> </a:t>
              </a:r>
              <a:r>
                <a:rPr lang="en-US" sz="2000" dirty="0" err="1">
                  <a:ea typeface="Calibri"/>
                  <a:cs typeface="Calibri"/>
                  <a:sym typeface="Calibri"/>
                </a:rPr>
                <a:t>và</a:t>
              </a:r>
              <a:r>
                <a:rPr lang="en-US" sz="2000" dirty="0">
                  <a:ea typeface="Calibri"/>
                  <a:cs typeface="Calibri"/>
                  <a:sym typeface="Calibri"/>
                </a:rPr>
                <a:t> </a:t>
              </a:r>
              <a:r>
                <a:rPr lang="en-US" sz="2000" dirty="0" err="1">
                  <a:ea typeface="Calibri"/>
                  <a:cs typeface="Calibri"/>
                  <a:sym typeface="Calibri"/>
                </a:rPr>
                <a:t>nhanh</a:t>
              </a:r>
              <a:r>
                <a:rPr lang="en-US" sz="2000" dirty="0">
                  <a:ea typeface="Calibri"/>
                  <a:cs typeface="Calibri"/>
                  <a:sym typeface="Calibri"/>
                </a:rPr>
                <a:t> </a:t>
              </a:r>
              <a:r>
                <a:rPr lang="en-US" sz="2000" dirty="0" err="1">
                  <a:ea typeface="Calibri"/>
                  <a:cs typeface="Calibri"/>
                  <a:sym typeface="Calibri"/>
                </a:rPr>
                <a:t>chóng</a:t>
              </a:r>
              <a:r>
                <a:rPr lang="en-US" sz="2000" dirty="0">
                  <a:ea typeface="Calibri"/>
                  <a:cs typeface="Calibri"/>
                  <a:sym typeface="Calibri"/>
                </a:rPr>
                <a:t> </a:t>
              </a:r>
              <a:r>
                <a:rPr lang="en-US" sz="2000" dirty="0" err="1">
                  <a:ea typeface="Calibri"/>
                  <a:cs typeface="Calibri"/>
                  <a:sym typeface="Calibri"/>
                </a:rPr>
                <a:t>của</a:t>
              </a:r>
              <a:r>
                <a:rPr lang="en-US" sz="2000" dirty="0">
                  <a:ea typeface="Calibri"/>
                  <a:cs typeface="Calibri"/>
                  <a:sym typeface="Calibri"/>
                </a:rPr>
                <a:t> </a:t>
              </a:r>
              <a:r>
                <a:rPr lang="en-US" sz="2000" dirty="0" err="1">
                  <a:ea typeface="Calibri"/>
                  <a:cs typeface="Calibri"/>
                  <a:sym typeface="Calibri"/>
                </a:rPr>
                <a:t>nó</a:t>
              </a:r>
              <a:r>
                <a:rPr lang="en-US" sz="2000" dirty="0">
                  <a:ea typeface="Calibri"/>
                  <a:cs typeface="Calibri"/>
                  <a:sym typeface="Calibri"/>
                </a:rPr>
                <a:t>.</a:t>
              </a:r>
            </a:p>
          </p:txBody>
        </p:sp>
      </p:grpSp>
      <p:grpSp>
        <p:nvGrpSpPr>
          <p:cNvPr id="1735" name="Google Shape;1735;p27"/>
          <p:cNvGrpSpPr/>
          <p:nvPr/>
        </p:nvGrpSpPr>
        <p:grpSpPr>
          <a:xfrm>
            <a:off x="2027502" y="2020536"/>
            <a:ext cx="2378110" cy="2333419"/>
            <a:chOff x="491147" y="3343901"/>
            <a:chExt cx="2064600" cy="3111217"/>
          </a:xfrm>
        </p:grpSpPr>
        <p:sp>
          <p:nvSpPr>
            <p:cNvPr id="1736" name="Google Shape;1736;p27"/>
            <p:cNvSpPr txBox="1"/>
            <p:nvPr/>
          </p:nvSpPr>
          <p:spPr>
            <a:xfrm>
              <a:off x="491147" y="3343901"/>
              <a:ext cx="2064600" cy="461624"/>
            </a:xfrm>
            <a:prstGeom prst="rect">
              <a:avLst/>
            </a:prstGeom>
            <a:noFill/>
            <a:ln>
              <a:noFill/>
            </a:ln>
          </p:spPr>
          <p:txBody>
            <a:bodyPr spcFirstLastPara="1" wrap="square" lIns="68569" tIns="34275" rIns="68569" bIns="34275" anchor="t" anchorCtr="0">
              <a:spAutoFit/>
            </a:bodyPr>
            <a:lstStyle/>
            <a:p>
              <a:pPr algn="r"/>
              <a:r>
                <a:rPr lang="en-US" b="1" dirty="0">
                  <a:solidFill>
                    <a:srgbClr val="FFC000"/>
                  </a:solidFill>
                  <a:latin typeface="Calibri"/>
                  <a:ea typeface="Calibri"/>
                  <a:cs typeface="Calibri"/>
                  <a:sym typeface="Calibri"/>
                </a:rPr>
                <a:t>WHAT</a:t>
              </a:r>
              <a:endParaRPr b="1" dirty="0">
                <a:solidFill>
                  <a:srgbClr val="FFC000"/>
                </a:solidFill>
                <a:latin typeface="Calibri"/>
                <a:ea typeface="Calibri"/>
                <a:cs typeface="Calibri"/>
                <a:sym typeface="Calibri"/>
              </a:endParaRPr>
            </a:p>
          </p:txBody>
        </p:sp>
        <p:sp>
          <p:nvSpPr>
            <p:cNvPr id="1737" name="Google Shape;1737;p27"/>
            <p:cNvSpPr txBox="1"/>
            <p:nvPr/>
          </p:nvSpPr>
          <p:spPr>
            <a:xfrm>
              <a:off x="491147" y="3777509"/>
              <a:ext cx="2064600" cy="2677609"/>
            </a:xfrm>
            <a:prstGeom prst="rect">
              <a:avLst/>
            </a:prstGeom>
            <a:noFill/>
            <a:ln>
              <a:noFill/>
            </a:ln>
          </p:spPr>
          <p:txBody>
            <a:bodyPr spcFirstLastPara="1" wrap="square" lIns="68569" tIns="34275" rIns="68569" bIns="34275" anchor="t" anchorCtr="0">
              <a:spAutoFit/>
            </a:bodyPr>
            <a:lstStyle/>
            <a:p>
              <a:pPr lvl="0">
                <a:lnSpc>
                  <a:spcPct val="90000"/>
                </a:lnSpc>
              </a:pPr>
              <a:r>
                <a:rPr lang="en-US" sz="2000" dirty="0" err="1">
                  <a:sym typeface="Helvetica Neue Light"/>
                </a:rPr>
                <a:t>Hệ</a:t>
              </a:r>
              <a:r>
                <a:rPr lang="en-US" sz="2000" dirty="0">
                  <a:sym typeface="Helvetica Neue Light"/>
                </a:rPr>
                <a:t> </a:t>
              </a:r>
              <a:r>
                <a:rPr lang="en-US" sz="2000" dirty="0" err="1">
                  <a:sym typeface="Helvetica Neue Light"/>
                </a:rPr>
                <a:t>thống</a:t>
              </a:r>
              <a:r>
                <a:rPr lang="en-US" sz="2000" dirty="0">
                  <a:sym typeface="Helvetica Neue Light"/>
                </a:rPr>
                <a:t> </a:t>
              </a:r>
              <a:r>
                <a:rPr lang="en-US" sz="2000" dirty="0" err="1" smtClean="0">
                  <a:sym typeface="Helvetica Neue Light"/>
                </a:rPr>
                <a:t>MTA_Doc_Block</a:t>
              </a:r>
              <a:r>
                <a:rPr lang="en-US" sz="2000" dirty="0" smtClean="0">
                  <a:sym typeface="Helvetica Neue Light"/>
                </a:rPr>
                <a:t> </a:t>
              </a:r>
              <a:r>
                <a:rPr lang="en-US" sz="2000" dirty="0" err="1">
                  <a:sym typeface="Helvetica Neue Light"/>
                </a:rPr>
                <a:t>của</a:t>
              </a:r>
              <a:r>
                <a:rPr lang="en-US" sz="2000" dirty="0">
                  <a:sym typeface="Helvetica Neue Light"/>
                </a:rPr>
                <a:t> </a:t>
              </a:r>
              <a:r>
                <a:rPr lang="en-US" sz="2000" dirty="0" err="1">
                  <a:sym typeface="Helvetica Neue Light"/>
                </a:rPr>
                <a:t>chúng</a:t>
              </a:r>
              <a:r>
                <a:rPr lang="en-US" sz="2000" dirty="0">
                  <a:sym typeface="Helvetica Neue Light"/>
                </a:rPr>
                <a:t> </a:t>
              </a:r>
              <a:r>
                <a:rPr lang="en-US" sz="2000" dirty="0" err="1">
                  <a:sym typeface="Helvetica Neue Light"/>
                </a:rPr>
                <a:t>tôi</a:t>
              </a:r>
              <a:r>
                <a:rPr lang="en-US" sz="2000" dirty="0">
                  <a:sym typeface="Helvetica Neue Light"/>
                </a:rPr>
                <a:t>  </a:t>
              </a:r>
              <a:r>
                <a:rPr lang="en-US" sz="2000" dirty="0" err="1">
                  <a:sym typeface="Helvetica Neue Light"/>
                </a:rPr>
                <a:t>là</a:t>
              </a:r>
              <a:r>
                <a:rPr lang="en-US" sz="2000" dirty="0">
                  <a:sym typeface="Helvetica Neue Light"/>
                </a:rPr>
                <a:t> </a:t>
              </a:r>
              <a:r>
                <a:rPr lang="en-US" sz="2000" dirty="0" err="1">
                  <a:sym typeface="Helvetica Neue Light"/>
                </a:rPr>
                <a:t>hệ</a:t>
              </a:r>
              <a:r>
                <a:rPr lang="en-US" sz="2000" dirty="0">
                  <a:sym typeface="Helvetica Neue Light"/>
                </a:rPr>
                <a:t> </a:t>
              </a:r>
              <a:r>
                <a:rPr lang="en-US" sz="2000" dirty="0" err="1">
                  <a:sym typeface="Helvetica Neue Light"/>
                </a:rPr>
                <a:t>thống</a:t>
              </a:r>
              <a:r>
                <a:rPr lang="en-US" sz="2000" dirty="0">
                  <a:sym typeface="Helvetica Neue Light"/>
                </a:rPr>
                <a:t> chia </a:t>
              </a:r>
              <a:r>
                <a:rPr lang="en-US" sz="2000" dirty="0" err="1">
                  <a:sym typeface="Helvetica Neue Light"/>
                </a:rPr>
                <a:t>sẻ</a:t>
              </a:r>
              <a:r>
                <a:rPr lang="en-US" sz="2000" dirty="0">
                  <a:sym typeface="Helvetica Neue Light"/>
                </a:rPr>
                <a:t> file </a:t>
              </a:r>
              <a:r>
                <a:rPr lang="en-US" sz="2000" dirty="0" err="1">
                  <a:sym typeface="Helvetica Neue Light"/>
                </a:rPr>
                <a:t>và</a:t>
              </a:r>
              <a:r>
                <a:rPr lang="en-US" sz="2000" dirty="0">
                  <a:sym typeface="Helvetica Neue Light"/>
                </a:rPr>
                <a:t> </a:t>
              </a:r>
              <a:r>
                <a:rPr lang="en-US" sz="2000" dirty="0" err="1">
                  <a:sym typeface="Helvetica Neue Light"/>
                </a:rPr>
                <a:t>xác</a:t>
              </a:r>
              <a:r>
                <a:rPr lang="en-US" sz="2000" dirty="0">
                  <a:sym typeface="Helvetica Neue Light"/>
                </a:rPr>
                <a:t> minh file an </a:t>
              </a:r>
              <a:r>
                <a:rPr lang="en-US" sz="2000" dirty="0" err="1">
                  <a:sym typeface="Helvetica Neue Light"/>
                </a:rPr>
                <a:t>toàn</a:t>
              </a:r>
              <a:r>
                <a:rPr lang="en-US" sz="2000" dirty="0">
                  <a:sym typeface="Helvetica Neue Light"/>
                </a:rPr>
                <a:t> </a:t>
              </a:r>
              <a:r>
                <a:rPr lang="en-US" sz="2000" dirty="0" err="1">
                  <a:sym typeface="Helvetica Neue Light"/>
                </a:rPr>
                <a:t>và</a:t>
              </a:r>
              <a:r>
                <a:rPr lang="en-US" sz="2000" dirty="0">
                  <a:sym typeface="Helvetica Neue Light"/>
                </a:rPr>
                <a:t> </a:t>
              </a:r>
              <a:r>
                <a:rPr lang="en-US" sz="2000" dirty="0" err="1">
                  <a:sym typeface="Helvetica Neue Light"/>
                </a:rPr>
                <a:t>nhanh</a:t>
              </a:r>
              <a:r>
                <a:rPr lang="en-US" sz="2000" dirty="0">
                  <a:sym typeface="Helvetica Neue Light"/>
                </a:rPr>
                <a:t> </a:t>
              </a:r>
              <a:r>
                <a:rPr lang="en-US" sz="2000" dirty="0" err="1">
                  <a:sym typeface="Helvetica Neue Light"/>
                </a:rPr>
                <a:t>chóng</a:t>
              </a:r>
              <a:r>
                <a:rPr lang="en-US" sz="2000" dirty="0">
                  <a:sym typeface="Helvetica Neue Light"/>
                </a:rPr>
                <a:t>.</a:t>
              </a:r>
              <a:endParaRPr lang="en-US" sz="2000" dirty="0"/>
            </a:p>
          </p:txBody>
        </p:sp>
      </p:grpSp>
      <p:grpSp>
        <p:nvGrpSpPr>
          <p:cNvPr id="1738" name="Google Shape;1738;p27"/>
          <p:cNvGrpSpPr/>
          <p:nvPr/>
        </p:nvGrpSpPr>
        <p:grpSpPr>
          <a:xfrm>
            <a:off x="4381545" y="4737700"/>
            <a:ext cx="3314250" cy="1310758"/>
            <a:chOff x="491147" y="3343901"/>
            <a:chExt cx="4419000" cy="1747679"/>
          </a:xfrm>
        </p:grpSpPr>
        <p:sp>
          <p:nvSpPr>
            <p:cNvPr id="1739" name="Google Shape;1739;p27"/>
            <p:cNvSpPr txBox="1"/>
            <p:nvPr/>
          </p:nvSpPr>
          <p:spPr>
            <a:xfrm>
              <a:off x="491147" y="3343901"/>
              <a:ext cx="4419000" cy="461624"/>
            </a:xfrm>
            <a:prstGeom prst="rect">
              <a:avLst/>
            </a:prstGeom>
            <a:noFill/>
            <a:ln>
              <a:noFill/>
            </a:ln>
          </p:spPr>
          <p:txBody>
            <a:bodyPr spcFirstLastPara="1" wrap="square" lIns="68569" tIns="34275" rIns="68569" bIns="34275" anchor="t" anchorCtr="0">
              <a:spAutoFit/>
            </a:bodyPr>
            <a:lstStyle/>
            <a:p>
              <a:pPr algn="ctr"/>
              <a:r>
                <a:rPr lang="en-US" b="1" dirty="0">
                  <a:solidFill>
                    <a:srgbClr val="FFC000"/>
                  </a:solidFill>
                  <a:latin typeface="Calibri"/>
                  <a:ea typeface="Calibri"/>
                  <a:cs typeface="Calibri"/>
                  <a:sym typeface="Calibri"/>
                </a:rPr>
                <a:t>HOW</a:t>
              </a:r>
              <a:endParaRPr b="1" dirty="0">
                <a:solidFill>
                  <a:srgbClr val="FFC000"/>
                </a:solidFill>
                <a:latin typeface="Calibri"/>
                <a:ea typeface="Calibri"/>
                <a:cs typeface="Calibri"/>
                <a:sym typeface="Calibri"/>
              </a:endParaRPr>
            </a:p>
          </p:txBody>
        </p:sp>
        <p:sp>
          <p:nvSpPr>
            <p:cNvPr id="1740" name="Google Shape;1740;p27"/>
            <p:cNvSpPr txBox="1"/>
            <p:nvPr/>
          </p:nvSpPr>
          <p:spPr>
            <a:xfrm>
              <a:off x="491147" y="3768181"/>
              <a:ext cx="4419000" cy="1323399"/>
            </a:xfrm>
            <a:prstGeom prst="rect">
              <a:avLst/>
            </a:prstGeom>
            <a:noFill/>
            <a:ln>
              <a:noFill/>
            </a:ln>
          </p:spPr>
          <p:txBody>
            <a:bodyPr spcFirstLastPara="1" wrap="square" lIns="68569" tIns="34275" rIns="68569" bIns="34275" anchor="t" anchorCtr="0">
              <a:spAutoFit/>
            </a:bodyPr>
            <a:lstStyle/>
            <a:p>
              <a:pPr algn="ctr"/>
              <a:r>
                <a:rPr lang="en-US" sz="2000" dirty="0" err="1">
                  <a:latin typeface="Calibri"/>
                  <a:ea typeface="Calibri"/>
                  <a:cs typeface="Calibri"/>
                  <a:sym typeface="Calibri"/>
                </a:rPr>
                <a:t>Lưu</a:t>
              </a:r>
              <a:r>
                <a:rPr lang="en-US" sz="2000" dirty="0">
                  <a:latin typeface="Calibri"/>
                  <a:ea typeface="Calibri"/>
                  <a:cs typeface="Calibri"/>
                  <a:sym typeface="Calibri"/>
                </a:rPr>
                <a:t> </a:t>
              </a:r>
              <a:r>
                <a:rPr lang="en-US" sz="2000" dirty="0" err="1">
                  <a:latin typeface="Calibri"/>
                  <a:ea typeface="Calibri"/>
                  <a:cs typeface="Calibri"/>
                  <a:sym typeface="Calibri"/>
                </a:rPr>
                <a:t>trữ</a:t>
              </a:r>
              <a:r>
                <a:rPr lang="en-US" sz="2000" dirty="0">
                  <a:latin typeface="Calibri"/>
                  <a:ea typeface="Calibri"/>
                  <a:cs typeface="Calibri"/>
                  <a:sym typeface="Calibri"/>
                </a:rPr>
                <a:t> </a:t>
              </a:r>
              <a:r>
                <a:rPr lang="en-US" sz="2000" dirty="0" err="1">
                  <a:latin typeface="Calibri"/>
                  <a:ea typeface="Calibri"/>
                  <a:cs typeface="Calibri"/>
                  <a:sym typeface="Calibri"/>
                </a:rPr>
                <a:t>và</a:t>
              </a:r>
              <a:r>
                <a:rPr lang="en-US" sz="2000" dirty="0">
                  <a:latin typeface="Calibri"/>
                  <a:ea typeface="Calibri"/>
                  <a:cs typeface="Calibri"/>
                  <a:sym typeface="Calibri"/>
                </a:rPr>
                <a:t> so </a:t>
              </a:r>
              <a:r>
                <a:rPr lang="en-US" sz="2000" dirty="0" err="1">
                  <a:latin typeface="Calibri"/>
                  <a:ea typeface="Calibri"/>
                  <a:cs typeface="Calibri"/>
                  <a:sym typeface="Calibri"/>
                </a:rPr>
                <a:t>sánh</a:t>
              </a:r>
              <a:r>
                <a:rPr lang="en-US" sz="2000" dirty="0">
                  <a:latin typeface="Calibri"/>
                  <a:ea typeface="Calibri"/>
                  <a:cs typeface="Calibri"/>
                  <a:sym typeface="Calibri"/>
                </a:rPr>
                <a:t> </a:t>
              </a:r>
              <a:r>
                <a:rPr lang="en-US" sz="2000" dirty="0" err="1">
                  <a:latin typeface="Calibri"/>
                  <a:ea typeface="Calibri"/>
                  <a:cs typeface="Calibri"/>
                  <a:sym typeface="Calibri"/>
                </a:rPr>
                <a:t>các</a:t>
              </a:r>
              <a:r>
                <a:rPr lang="en-US" sz="2000" dirty="0">
                  <a:latin typeface="Calibri"/>
                  <a:ea typeface="Calibri"/>
                  <a:cs typeface="Calibri"/>
                  <a:sym typeface="Calibri"/>
                </a:rPr>
                <a:t> </a:t>
              </a:r>
              <a:r>
                <a:rPr lang="en-US" sz="2000" dirty="0" err="1">
                  <a:latin typeface="Calibri"/>
                  <a:ea typeface="Calibri"/>
                  <a:cs typeface="Calibri"/>
                  <a:sym typeface="Calibri"/>
                </a:rPr>
                <a:t>mã</a:t>
              </a:r>
              <a:r>
                <a:rPr lang="en-US" sz="2000" dirty="0">
                  <a:latin typeface="Calibri"/>
                  <a:ea typeface="Calibri"/>
                  <a:cs typeface="Calibri"/>
                  <a:sym typeface="Calibri"/>
                </a:rPr>
                <a:t> hash </a:t>
              </a:r>
              <a:r>
                <a:rPr lang="en-US" sz="2000" dirty="0" err="1">
                  <a:latin typeface="Calibri"/>
                  <a:ea typeface="Calibri"/>
                  <a:cs typeface="Calibri"/>
                  <a:sym typeface="Calibri"/>
                </a:rPr>
                <a:t>giữa</a:t>
              </a:r>
              <a:r>
                <a:rPr lang="en-US" sz="2000" dirty="0">
                  <a:latin typeface="Calibri"/>
                  <a:ea typeface="Calibri"/>
                  <a:cs typeface="Calibri"/>
                  <a:sym typeface="Calibri"/>
                </a:rPr>
                <a:t> </a:t>
              </a:r>
              <a:r>
                <a:rPr lang="en-US" sz="2000" dirty="0" err="1">
                  <a:latin typeface="Calibri"/>
                  <a:ea typeface="Calibri"/>
                  <a:cs typeface="Calibri"/>
                  <a:sym typeface="Calibri"/>
                </a:rPr>
                <a:t>các</a:t>
              </a:r>
              <a:r>
                <a:rPr lang="en-US" sz="2000" dirty="0">
                  <a:latin typeface="Calibri"/>
                  <a:ea typeface="Calibri"/>
                  <a:cs typeface="Calibri"/>
                  <a:sym typeface="Calibri"/>
                </a:rPr>
                <a:t> </a:t>
              </a:r>
              <a:r>
                <a:rPr lang="en-US" sz="2000" dirty="0" err="1">
                  <a:latin typeface="Calibri"/>
                  <a:ea typeface="Calibri"/>
                  <a:cs typeface="Calibri"/>
                  <a:sym typeface="Calibri"/>
                </a:rPr>
                <a:t>tài</a:t>
              </a:r>
              <a:r>
                <a:rPr lang="en-US" sz="2000" dirty="0">
                  <a:latin typeface="Calibri"/>
                  <a:ea typeface="Calibri"/>
                  <a:cs typeface="Calibri"/>
                  <a:sym typeface="Calibri"/>
                </a:rPr>
                <a:t> </a:t>
              </a:r>
              <a:r>
                <a:rPr lang="en-US" sz="2000" dirty="0" err="1">
                  <a:latin typeface="Calibri"/>
                  <a:ea typeface="Calibri"/>
                  <a:cs typeface="Calibri"/>
                  <a:sym typeface="Calibri"/>
                </a:rPr>
                <a:t>liệu</a:t>
              </a:r>
              <a:r>
                <a:rPr lang="en-US" sz="2000" dirty="0">
                  <a:latin typeface="Calibri"/>
                  <a:ea typeface="Calibri"/>
                  <a:cs typeface="Calibri"/>
                  <a:sym typeface="Calibri"/>
                </a:rPr>
                <a:t> </a:t>
              </a:r>
              <a:r>
                <a:rPr lang="en-US" sz="2000" dirty="0" err="1">
                  <a:latin typeface="Calibri"/>
                  <a:ea typeface="Calibri"/>
                  <a:cs typeface="Calibri"/>
                  <a:sym typeface="Calibri"/>
                </a:rPr>
                <a:t>trong</a:t>
              </a:r>
              <a:r>
                <a:rPr lang="en-US" sz="2000" dirty="0">
                  <a:latin typeface="Calibri"/>
                  <a:ea typeface="Calibri"/>
                  <a:cs typeface="Calibri"/>
                  <a:sym typeface="Calibri"/>
                </a:rPr>
                <a:t> </a:t>
              </a:r>
              <a:r>
                <a:rPr lang="en-US" sz="2000" dirty="0" err="1">
                  <a:latin typeface="Calibri"/>
                  <a:ea typeface="Calibri"/>
                  <a:cs typeface="Calibri"/>
                  <a:sym typeface="Calibri"/>
                </a:rPr>
                <a:t>mạng</a:t>
              </a:r>
              <a:r>
                <a:rPr lang="en-US" sz="2000" dirty="0">
                  <a:latin typeface="Calibri"/>
                  <a:ea typeface="Calibri"/>
                  <a:cs typeface="Calibri"/>
                  <a:sym typeface="Calibri"/>
                </a:rPr>
                <a:t> </a:t>
              </a:r>
              <a:r>
                <a:rPr lang="en-US" sz="2000" dirty="0" err="1">
                  <a:latin typeface="Calibri"/>
                  <a:ea typeface="Calibri"/>
                  <a:cs typeface="Calibri"/>
                  <a:sym typeface="Calibri"/>
                </a:rPr>
                <a:t>Blockchain</a:t>
              </a:r>
              <a:endParaRPr sz="2000" dirty="0">
                <a:latin typeface="Calibri"/>
                <a:ea typeface="Calibri"/>
                <a:cs typeface="Calibri"/>
                <a:sym typeface="Calibri"/>
              </a:endParaRPr>
            </a:p>
          </p:txBody>
        </p:sp>
      </p:grpSp>
      <p:sp>
        <p:nvSpPr>
          <p:cNvPr id="1742" name="Google Shape;1742;p27"/>
          <p:cNvSpPr txBox="1"/>
          <p:nvPr/>
        </p:nvSpPr>
        <p:spPr>
          <a:xfrm rot="3197913" flipH="1">
            <a:off x="6185261" y="2550038"/>
            <a:ext cx="1071455" cy="276969"/>
          </a:xfrm>
          <a:prstGeom prst="rect">
            <a:avLst/>
          </a:prstGeom>
          <a:noFill/>
          <a:ln>
            <a:noFill/>
          </a:ln>
        </p:spPr>
        <p:txBody>
          <a:bodyPr spcFirstLastPara="1" wrap="square" lIns="0" tIns="34275" rIns="68569" bIns="34275" anchor="t" anchorCtr="0">
            <a:spAutoFit/>
          </a:bodyPr>
          <a:lstStyle/>
          <a:p>
            <a:pPr algn="ctr">
              <a:lnSpc>
                <a:spcPct val="90000"/>
              </a:lnSpc>
            </a:pPr>
            <a:r>
              <a:rPr lang="en-US" sz="1500">
                <a:solidFill>
                  <a:schemeClr val="lt1"/>
                </a:solidFill>
                <a:latin typeface="Helvetica Neue Light"/>
                <a:ea typeface="Helvetica Neue Light"/>
                <a:cs typeface="Helvetica Neue Light"/>
                <a:sym typeface="Helvetica Neue Light"/>
              </a:rPr>
              <a:t>WHY</a:t>
            </a:r>
            <a:endParaRPr sz="1350"/>
          </a:p>
        </p:txBody>
      </p:sp>
      <p:sp>
        <p:nvSpPr>
          <p:cNvPr id="1743" name="Google Shape;1743;p27"/>
          <p:cNvSpPr txBox="1"/>
          <p:nvPr/>
        </p:nvSpPr>
        <p:spPr>
          <a:xfrm rot="-3163404" flipH="1">
            <a:off x="4930916" y="2501631"/>
            <a:ext cx="1071387" cy="276969"/>
          </a:xfrm>
          <a:prstGeom prst="rect">
            <a:avLst/>
          </a:prstGeom>
          <a:noFill/>
          <a:ln>
            <a:noFill/>
          </a:ln>
        </p:spPr>
        <p:txBody>
          <a:bodyPr spcFirstLastPara="1" wrap="square" lIns="0" tIns="34275" rIns="68569" bIns="34275" anchor="t" anchorCtr="0">
            <a:spAutoFit/>
          </a:bodyPr>
          <a:lstStyle/>
          <a:p>
            <a:pPr algn="ctr">
              <a:lnSpc>
                <a:spcPct val="90000"/>
              </a:lnSpc>
            </a:pPr>
            <a:r>
              <a:rPr lang="en-US" sz="1500">
                <a:solidFill>
                  <a:schemeClr val="lt1"/>
                </a:solidFill>
                <a:latin typeface="Helvetica Neue Light"/>
                <a:ea typeface="Helvetica Neue Light"/>
                <a:cs typeface="Helvetica Neue Light"/>
                <a:sym typeface="Helvetica Neue Light"/>
              </a:rPr>
              <a:t>WHAT</a:t>
            </a:r>
            <a:endParaRPr sz="1350"/>
          </a:p>
        </p:txBody>
      </p:sp>
      <p:sp>
        <p:nvSpPr>
          <p:cNvPr id="1744" name="Google Shape;1744;p27"/>
          <p:cNvSpPr txBox="1"/>
          <p:nvPr/>
        </p:nvSpPr>
        <p:spPr>
          <a:xfrm flipH="1">
            <a:off x="5578909" y="3667463"/>
            <a:ext cx="1071450" cy="276969"/>
          </a:xfrm>
          <a:prstGeom prst="rect">
            <a:avLst/>
          </a:prstGeom>
          <a:noFill/>
          <a:ln>
            <a:noFill/>
          </a:ln>
        </p:spPr>
        <p:txBody>
          <a:bodyPr spcFirstLastPara="1" wrap="square" lIns="0" tIns="34275" rIns="68569" bIns="34275" anchor="t" anchorCtr="0">
            <a:spAutoFit/>
          </a:bodyPr>
          <a:lstStyle/>
          <a:p>
            <a:pPr algn="ctr">
              <a:lnSpc>
                <a:spcPct val="90000"/>
              </a:lnSpc>
            </a:pPr>
            <a:r>
              <a:rPr lang="en-US" sz="1500">
                <a:solidFill>
                  <a:schemeClr val="lt1"/>
                </a:solidFill>
                <a:latin typeface="Helvetica Neue Light"/>
                <a:ea typeface="Helvetica Neue Light"/>
                <a:cs typeface="Helvetica Neue Light"/>
                <a:sym typeface="Helvetica Neue Light"/>
              </a:rPr>
              <a:t>HOW</a:t>
            </a:r>
            <a:endParaRPr sz="1350"/>
          </a:p>
        </p:txBody>
      </p:sp>
      <p:pic>
        <p:nvPicPr>
          <p:cNvPr id="28" name="Picture 27">
            <a:extLst>
              <a:ext uri="{FF2B5EF4-FFF2-40B4-BE49-F238E27FC236}">
                <a16:creationId xmlns:a16="http://schemas.microsoft.com/office/drawing/2014/main" id="{E60D7118-0B3B-4D52-A9B9-48815087CF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1" y="2612770"/>
            <a:ext cx="740031" cy="740031"/>
          </a:xfrm>
          <a:prstGeom prst="rect">
            <a:avLst/>
          </a:prstGeom>
        </p:spPr>
      </p:pic>
      <p:sp>
        <p:nvSpPr>
          <p:cNvPr id="29" name="Rectangle 28">
            <a:extLst>
              <a:ext uri="{FF2B5EF4-FFF2-40B4-BE49-F238E27FC236}">
                <a16:creationId xmlns:a16="http://schemas.microsoft.com/office/drawing/2014/main" id="{AC8931F6-93AC-48A3-B6E9-C22F2C6D41DA}"/>
              </a:ext>
            </a:extLst>
          </p:cNvPr>
          <p:cNvSpPr/>
          <p:nvPr/>
        </p:nvSpPr>
        <p:spPr>
          <a:xfrm>
            <a:off x="1981200" y="614065"/>
            <a:ext cx="6248400" cy="923330"/>
          </a:xfrm>
          <a:prstGeom prst="rect">
            <a:avLst/>
          </a:prstGeom>
          <a:noFill/>
        </p:spPr>
        <p:txBody>
          <a:bodyPr wrap="square" lIns="91440" tIns="45720" rIns="91440" bIns="45720">
            <a:spAutoFit/>
          </a:bodyPr>
          <a:lstStyle/>
          <a:p>
            <a:r>
              <a:rPr lang="en-US" sz="5400" b="1" dirty="0">
                <a:ln w="18415" cmpd="sng">
                  <a:solidFill>
                    <a:srgbClr val="FFFFFF"/>
                  </a:solidFill>
                  <a:prstDash val="solid"/>
                </a:ln>
                <a:effectLst>
                  <a:outerShdw blurRad="63500" dir="3600000" algn="tl" rotWithShape="0">
                    <a:srgbClr val="000000">
                      <a:alpha val="70000"/>
                    </a:srgbClr>
                  </a:outerShdw>
                </a:effectLst>
                <a:latin typeface="Agency FB" pitchFamily="34" charset="0"/>
              </a:rPr>
              <a:t>MTA_DOC_BLOCK</a:t>
            </a:r>
          </a:p>
        </p:txBody>
      </p:sp>
      <p:cxnSp>
        <p:nvCxnSpPr>
          <p:cNvPr id="30" name="Straight Connector 29">
            <a:extLst>
              <a:ext uri="{FF2B5EF4-FFF2-40B4-BE49-F238E27FC236}">
                <a16:creationId xmlns:a16="http://schemas.microsoft.com/office/drawing/2014/main" id="{548630BA-4506-4ACA-BAB5-F0F546CBB17F}"/>
              </a:ext>
            </a:extLst>
          </p:cNvPr>
          <p:cNvCxnSpPr/>
          <p:nvPr/>
        </p:nvCxnSpPr>
        <p:spPr>
          <a:xfrm>
            <a:off x="19812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CA523A24-DA13-4EEA-B7FC-8DA514EC8B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sp>
        <p:nvSpPr>
          <p:cNvPr id="5" name="Slide Number Placeholder 4">
            <a:extLst>
              <a:ext uri="{FF2B5EF4-FFF2-40B4-BE49-F238E27FC236}">
                <a16:creationId xmlns:a16="http://schemas.microsoft.com/office/drawing/2014/main" id="{3BC02C79-A3C0-45B8-B123-BD2B2F0FA3B6}"/>
              </a:ext>
            </a:extLst>
          </p:cNvPr>
          <p:cNvSpPr>
            <a:spLocks noGrp="1"/>
          </p:cNvSpPr>
          <p:nvPr>
            <p:ph type="sldNum" sz="quarter" idx="12"/>
          </p:nvPr>
        </p:nvSpPr>
        <p:spPr/>
        <p:txBody>
          <a:bodyPr/>
          <a:lstStyle/>
          <a:p>
            <a:fld id="{8CBE4CFB-3B74-4474-A351-225E92B0DC6F}" type="slidenum">
              <a:rPr lang="en-US" smtClean="0"/>
              <a:t>41</a:t>
            </a:fld>
            <a:endParaRPr lang="en-US" dirty="0"/>
          </a:p>
        </p:txBody>
      </p:sp>
    </p:spTree>
    <p:extLst>
      <p:ext uri="{BB962C8B-B14F-4D97-AF65-F5344CB8AC3E}">
        <p14:creationId xmlns:p14="http://schemas.microsoft.com/office/powerpoint/2010/main" val="24502163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a:extLst>
              <a:ext uri="{FF2B5EF4-FFF2-40B4-BE49-F238E27FC236}">
                <a16:creationId xmlns:a16="http://schemas.microsoft.com/office/drawing/2014/main" id="{4CAB6038-83FC-4646-A1DA-CD447936F69D}"/>
              </a:ext>
            </a:extLst>
          </p:cNvPr>
          <p:cNvSpPr/>
          <p:nvPr/>
        </p:nvSpPr>
        <p:spPr>
          <a:xfrm>
            <a:off x="5721219" y="5303824"/>
            <a:ext cx="792159" cy="714608"/>
          </a:xfrm>
          <a:custGeom>
            <a:avLst/>
            <a:gdLst/>
            <a:ahLst/>
            <a:cxnLst>
              <a:cxn ang="0">
                <a:pos x="wd2" y="hd2"/>
              </a:cxn>
              <a:cxn ang="5400000">
                <a:pos x="wd2" y="hd2"/>
              </a:cxn>
              <a:cxn ang="10800000">
                <a:pos x="wd2" y="hd2"/>
              </a:cxn>
              <a:cxn ang="16200000">
                <a:pos x="wd2" y="hd2"/>
              </a:cxn>
            </a:cxnLst>
            <a:rect l="0" t="0" r="r" b="b"/>
            <a:pathLst>
              <a:path w="21600" h="21448" extrusionOk="0">
                <a:moveTo>
                  <a:pt x="0" y="0"/>
                </a:moveTo>
                <a:lnTo>
                  <a:pt x="1540" y="3237"/>
                </a:lnTo>
                <a:lnTo>
                  <a:pt x="6874" y="14451"/>
                </a:lnTo>
                <a:lnTo>
                  <a:pt x="9986" y="20992"/>
                </a:lnTo>
                <a:cubicBezTo>
                  <a:pt x="10274" y="21600"/>
                  <a:pt x="11326" y="21600"/>
                  <a:pt x="11614" y="20992"/>
                </a:cubicBezTo>
                <a:lnTo>
                  <a:pt x="14726" y="14451"/>
                </a:lnTo>
                <a:lnTo>
                  <a:pt x="20060" y="3237"/>
                </a:lnTo>
                <a:lnTo>
                  <a:pt x="21600" y="0"/>
                </a:lnTo>
                <a:lnTo>
                  <a:pt x="0" y="0"/>
                </a:lnTo>
                <a:close/>
              </a:path>
            </a:pathLst>
          </a:custGeom>
          <a:solidFill>
            <a:srgbClr val="EED6C2"/>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3" name="Shape">
            <a:extLst>
              <a:ext uri="{FF2B5EF4-FFF2-40B4-BE49-F238E27FC236}">
                <a16:creationId xmlns:a16="http://schemas.microsoft.com/office/drawing/2014/main" id="{871927A0-E380-4B7A-9A78-E499BA5D48EF}"/>
              </a:ext>
            </a:extLst>
          </p:cNvPr>
          <p:cNvSpPr/>
          <p:nvPr/>
        </p:nvSpPr>
        <p:spPr>
          <a:xfrm>
            <a:off x="5970974" y="5771512"/>
            <a:ext cx="287979" cy="248288"/>
          </a:xfrm>
          <a:custGeom>
            <a:avLst/>
            <a:gdLst/>
            <a:ahLst/>
            <a:cxnLst>
              <a:cxn ang="0">
                <a:pos x="wd2" y="hd2"/>
              </a:cxn>
              <a:cxn ang="5400000">
                <a:pos x="wd2" y="hd2"/>
              </a:cxn>
              <a:cxn ang="10800000">
                <a:pos x="wd2" y="hd2"/>
              </a:cxn>
              <a:cxn ang="16200000">
                <a:pos x="wd2" y="hd2"/>
              </a:cxn>
            </a:cxnLst>
            <a:rect l="0" t="0" r="r" b="b"/>
            <a:pathLst>
              <a:path w="21600" h="21168" extrusionOk="0">
                <a:moveTo>
                  <a:pt x="10800" y="0"/>
                </a:moveTo>
                <a:cubicBezTo>
                  <a:pt x="6943" y="0"/>
                  <a:pt x="3295" y="472"/>
                  <a:pt x="0" y="1293"/>
                </a:cubicBezTo>
                <a:lnTo>
                  <a:pt x="8560" y="19874"/>
                </a:lnTo>
                <a:cubicBezTo>
                  <a:pt x="9354" y="21600"/>
                  <a:pt x="12246" y="21600"/>
                  <a:pt x="13040" y="19874"/>
                </a:cubicBezTo>
                <a:lnTo>
                  <a:pt x="21600" y="1293"/>
                </a:lnTo>
                <a:cubicBezTo>
                  <a:pt x="18305" y="472"/>
                  <a:pt x="14657" y="0"/>
                  <a:pt x="10800" y="0"/>
                </a:cubicBezTo>
                <a:close/>
              </a:path>
            </a:pathLst>
          </a:custGeom>
          <a:solidFill>
            <a:srgbClr val="4B494B"/>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4" name="Rectangle">
            <a:extLst>
              <a:ext uri="{FF2B5EF4-FFF2-40B4-BE49-F238E27FC236}">
                <a16:creationId xmlns:a16="http://schemas.microsoft.com/office/drawing/2014/main" id="{44896D1A-3FAA-4293-9447-F3C4F95F7CEF}"/>
              </a:ext>
            </a:extLst>
          </p:cNvPr>
          <p:cNvSpPr/>
          <p:nvPr/>
        </p:nvSpPr>
        <p:spPr>
          <a:xfrm>
            <a:off x="6437286" y="2642564"/>
            <a:ext cx="3198856" cy="680429"/>
          </a:xfrm>
          <a:prstGeom prst="rect">
            <a:avLst/>
          </a:prstGeom>
          <a:solidFill>
            <a:srgbClr val="42B56B"/>
          </a:solidFill>
          <a:ln w="12700">
            <a:miter lim="400000"/>
          </a:ln>
        </p:spPr>
        <p:txBody>
          <a:bodyPr lIns="28575" tIns="28575" rIns="137160"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lnSpc>
                <a:spcPts val="1200"/>
              </a:lnSpc>
            </a:pPr>
            <a:r>
              <a:rPr lang="en-US" sz="1600" b="1" dirty="0" err="1">
                <a:solidFill>
                  <a:schemeClr val="bg1"/>
                </a:solidFill>
                <a:latin typeface="Times New Roman" panose="02020603050405020304" pitchFamily="18" charset="0"/>
                <a:cs typeface="Times New Roman" panose="02020603050405020304" pitchFamily="18" charset="0"/>
              </a:rPr>
              <a:t>Phát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triển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một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nền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tảng</a:t>
            </a:r>
            <a:r>
              <a:rPr lang="en-US" sz="1600" b="1" dirty="0">
                <a:solidFill>
                  <a:schemeClr val="bg1"/>
                </a:solidFill>
                <a:latin typeface="Times New Roman" panose="02020603050405020304" pitchFamily="18" charset="0"/>
                <a:cs typeface="Times New Roman" panose="02020603050405020304" pitchFamily="18" charset="0"/>
              </a:rPr>
              <a:t> phi </a:t>
            </a:r>
            <a:r>
              <a:rPr lang="en-US" sz="1600" b="1" dirty="0" err="1">
                <a:solidFill>
                  <a:schemeClr val="bg1"/>
                </a:solidFill>
                <a:latin typeface="Times New Roman" panose="02020603050405020304" pitchFamily="18" charset="0"/>
                <a:cs typeface="Times New Roman" panose="02020603050405020304" pitchFamily="18" charset="0"/>
              </a:rPr>
              <a:t>tập</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trung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cho</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việc</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xác</a:t>
            </a:r>
            <a:r>
              <a:rPr lang="en-US" sz="1600" b="1" dirty="0">
                <a:solidFill>
                  <a:schemeClr val="bg1"/>
                </a:solidFill>
                <a:latin typeface="Times New Roman" panose="02020603050405020304" pitchFamily="18" charset="0"/>
                <a:cs typeface="Times New Roman" panose="02020603050405020304" pitchFamily="18" charset="0"/>
              </a:rPr>
              <a:t> minh file.</a:t>
            </a:r>
            <a:endParaRPr lang="en-US" sz="1600" b="1" noProof="1">
              <a:solidFill>
                <a:schemeClr val="bg1"/>
              </a:solidFill>
              <a:latin typeface="Times New Roman" panose="02020603050405020304" pitchFamily="18" charset="0"/>
              <a:cs typeface="Times New Roman" panose="02020603050405020304" pitchFamily="18" charset="0"/>
            </a:endParaRPr>
          </a:p>
        </p:txBody>
      </p:sp>
      <p:sp>
        <p:nvSpPr>
          <p:cNvPr id="5" name="Rectangle">
            <a:extLst>
              <a:ext uri="{FF2B5EF4-FFF2-40B4-BE49-F238E27FC236}">
                <a16:creationId xmlns:a16="http://schemas.microsoft.com/office/drawing/2014/main" id="{9BE06892-F353-4687-9C13-9BE5A5C65D55}"/>
              </a:ext>
            </a:extLst>
          </p:cNvPr>
          <p:cNvSpPr/>
          <p:nvPr/>
        </p:nvSpPr>
        <p:spPr>
          <a:xfrm>
            <a:off x="2591793" y="3321283"/>
            <a:ext cx="3165444" cy="680429"/>
          </a:xfrm>
          <a:prstGeom prst="rect">
            <a:avLst/>
          </a:prstGeom>
          <a:solidFill>
            <a:srgbClr val="F6BF69"/>
          </a:solidFill>
          <a:ln w="12700">
            <a:miter lim="400000"/>
          </a:ln>
        </p:spPr>
        <p:txBody>
          <a:bodyPr lIns="137160"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lvl="0" algn="ctr"/>
            <a:r>
              <a:rPr lang="en-US" sz="1600" b="1" dirty="0">
                <a:solidFill>
                  <a:schemeClr val="bg1"/>
                </a:solidFill>
                <a:latin typeface="Times New Roman" panose="02020603050405020304" pitchFamily="18" charset="0"/>
                <a:cs typeface="Times New Roman" panose="02020603050405020304" pitchFamily="18" charset="0"/>
              </a:rPr>
              <a:t>So </a:t>
            </a:r>
            <a:r>
              <a:rPr lang="en-US" sz="1600" b="1" dirty="0" err="1">
                <a:solidFill>
                  <a:schemeClr val="bg1"/>
                </a:solidFill>
                <a:latin typeface="Times New Roman" panose="02020603050405020304" pitchFamily="18" charset="0"/>
                <a:cs typeface="Times New Roman" panose="02020603050405020304" pitchFamily="18" charset="0"/>
              </a:rPr>
              <a:t>sánh</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giữa</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các</a:t>
            </a:r>
            <a:r>
              <a:rPr lang="en-US" sz="1600" b="1" dirty="0">
                <a:solidFill>
                  <a:schemeClr val="bg1"/>
                </a:solidFill>
                <a:latin typeface="Times New Roman" panose="02020603050405020304" pitchFamily="18" charset="0"/>
                <a:cs typeface="Times New Roman" panose="02020603050405020304" pitchFamily="18" charset="0"/>
              </a:rPr>
              <a:t> file </a:t>
            </a:r>
            <a:r>
              <a:rPr lang="en-US" sz="1600" b="1" dirty="0" err="1">
                <a:solidFill>
                  <a:schemeClr val="bg1"/>
                </a:solidFill>
                <a:latin typeface="Times New Roman" panose="02020603050405020304" pitchFamily="18" charset="0"/>
                <a:cs typeface="Times New Roman" panose="02020603050405020304" pitchFamily="18" charset="0"/>
              </a:rPr>
              <a:t>khác</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nhau</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một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cách</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chính</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xác</a:t>
            </a:r>
            <a:r>
              <a:rPr lang="en-US" sz="1600" b="1" dirty="0">
                <a:solidFill>
                  <a:schemeClr val="bg1"/>
                </a:solidFill>
                <a:latin typeface="Times New Roman" panose="02020603050405020304" pitchFamily="18" charset="0"/>
                <a:cs typeface="Times New Roman" panose="02020603050405020304" pitchFamily="18" charset="0"/>
              </a:rPr>
              <a:t>.</a:t>
            </a:r>
          </a:p>
        </p:txBody>
      </p:sp>
      <p:sp>
        <p:nvSpPr>
          <p:cNvPr id="6" name="Rectangle">
            <a:extLst>
              <a:ext uri="{FF2B5EF4-FFF2-40B4-BE49-F238E27FC236}">
                <a16:creationId xmlns:a16="http://schemas.microsoft.com/office/drawing/2014/main" id="{D5BF5181-B810-4FF4-A29C-C9494ABB01DA}"/>
              </a:ext>
            </a:extLst>
          </p:cNvPr>
          <p:cNvSpPr/>
          <p:nvPr/>
        </p:nvSpPr>
        <p:spPr>
          <a:xfrm>
            <a:off x="6474300" y="3998227"/>
            <a:ext cx="3583795" cy="680429"/>
          </a:xfrm>
          <a:prstGeom prst="rect">
            <a:avLst/>
          </a:prstGeom>
          <a:solidFill>
            <a:srgbClr val="0097C9"/>
          </a:solidFill>
          <a:ln w="12700">
            <a:miter lim="400000"/>
          </a:ln>
        </p:spPr>
        <p:txBody>
          <a:bodyPr lIns="28575" tIns="28575" rIns="137160"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lnSpc>
                <a:spcPts val="1200"/>
              </a:lnSpc>
            </a:pPr>
            <a:r>
              <a:rPr lang="en-US" sz="1600" b="1" dirty="0" err="1">
                <a:solidFill>
                  <a:schemeClr val="bg1"/>
                </a:solidFill>
                <a:latin typeface="Times New Roman" panose="02020603050405020304" pitchFamily="18" charset="0"/>
                <a:cs typeface="Times New Roman" panose="02020603050405020304" pitchFamily="18" charset="0"/>
              </a:rPr>
              <a:t>Phát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triển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một</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hệ</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thống</a:t>
            </a:r>
            <a:r>
              <a:rPr lang="en-US" sz="1600" b="1" dirty="0">
                <a:solidFill>
                  <a:schemeClr val="bg1"/>
                </a:solidFill>
                <a:latin typeface="Times New Roman" panose="02020603050405020304" pitchFamily="18" charset="0"/>
                <a:cs typeface="Times New Roman" panose="02020603050405020304" pitchFamily="18" charset="0"/>
              </a:rPr>
              <a:t> chia </a:t>
            </a:r>
            <a:r>
              <a:rPr lang="en-US" sz="1600" b="1" dirty="0" err="1">
                <a:solidFill>
                  <a:schemeClr val="bg1"/>
                </a:solidFill>
                <a:latin typeface="Times New Roman" panose="02020603050405020304" pitchFamily="18" charset="0"/>
                <a:cs typeface="Times New Roman" panose="02020603050405020304" pitchFamily="18" charset="0"/>
              </a:rPr>
              <a:t>sẻ</a:t>
            </a:r>
            <a:r>
              <a:rPr lang="en-US" sz="1600" b="1" dirty="0">
                <a:solidFill>
                  <a:schemeClr val="bg1"/>
                </a:solidFill>
                <a:latin typeface="Times New Roman" panose="02020603050405020304" pitchFamily="18" charset="0"/>
                <a:cs typeface="Times New Roman" panose="02020603050405020304" pitchFamily="18" charset="0"/>
              </a:rPr>
              <a:t> file phi </a:t>
            </a:r>
            <a:r>
              <a:rPr lang="en-US" sz="1600" b="1" dirty="0" err="1">
                <a:solidFill>
                  <a:schemeClr val="bg1"/>
                </a:solidFill>
                <a:latin typeface="Times New Roman" panose="02020603050405020304" pitchFamily="18" charset="0"/>
                <a:cs typeface="Times New Roman" panose="02020603050405020304" pitchFamily="18" charset="0"/>
              </a:rPr>
              <a:t>tập</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trung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đảm</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bảo</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tính</a:t>
            </a:r>
            <a:r>
              <a:rPr lang="en-US" sz="1600" b="1" dirty="0">
                <a:solidFill>
                  <a:schemeClr val="bg1"/>
                </a:solidFill>
                <a:latin typeface="Times New Roman" panose="02020603050405020304" pitchFamily="18" charset="0"/>
                <a:cs typeface="Times New Roman" panose="02020603050405020304" pitchFamily="18" charset="0"/>
              </a:rPr>
              <a:t> an </a:t>
            </a:r>
            <a:r>
              <a:rPr lang="en-US" sz="1600" b="1" dirty="0" err="1">
                <a:solidFill>
                  <a:schemeClr val="bg1"/>
                </a:solidFill>
                <a:latin typeface="Times New Roman" panose="02020603050405020304" pitchFamily="18" charset="0"/>
                <a:cs typeface="Times New Roman" panose="02020603050405020304" pitchFamily="18" charset="0"/>
              </a:rPr>
              <a:t>toàn</a:t>
            </a:r>
            <a:r>
              <a:rPr lang="en-US" sz="1600" b="1" dirty="0">
                <a:solidFill>
                  <a:schemeClr val="bg1"/>
                </a:solidFill>
                <a:latin typeface="Times New Roman" panose="02020603050405020304" pitchFamily="18" charset="0"/>
                <a:cs typeface="Times New Roman" panose="02020603050405020304" pitchFamily="18" charset="0"/>
              </a:rPr>
              <a:t>.</a:t>
            </a:r>
          </a:p>
        </p:txBody>
      </p:sp>
      <p:sp>
        <p:nvSpPr>
          <p:cNvPr id="7" name="Freeform: Shape 38">
            <a:extLst>
              <a:ext uri="{FF2B5EF4-FFF2-40B4-BE49-F238E27FC236}">
                <a16:creationId xmlns:a16="http://schemas.microsoft.com/office/drawing/2014/main" id="{0656D745-DE5F-4A65-92C1-0EF319775025}"/>
              </a:ext>
            </a:extLst>
          </p:cNvPr>
          <p:cNvSpPr/>
          <p:nvPr/>
        </p:nvSpPr>
        <p:spPr>
          <a:xfrm>
            <a:off x="2286001" y="4676437"/>
            <a:ext cx="3820529" cy="631147"/>
          </a:xfrm>
          <a:custGeom>
            <a:avLst/>
            <a:gdLst>
              <a:gd name="connsiteX0" fmla="*/ 0 w 243379"/>
              <a:gd name="connsiteY0" fmla="*/ 0 h 738268"/>
              <a:gd name="connsiteX1" fmla="*/ 243379 w 243379"/>
              <a:gd name="connsiteY1" fmla="*/ 0 h 738268"/>
              <a:gd name="connsiteX2" fmla="*/ 243379 w 243379"/>
              <a:gd name="connsiteY2" fmla="*/ 733871 h 738268"/>
              <a:gd name="connsiteX3" fmla="*/ 1 w 243379"/>
              <a:gd name="connsiteY3" fmla="*/ 733871 h 738268"/>
              <a:gd name="connsiteX4" fmla="*/ 1 w 243379"/>
              <a:gd name="connsiteY4" fmla="*/ 738268 h 738268"/>
              <a:gd name="connsiteX5" fmla="*/ 0 w 243379"/>
              <a:gd name="connsiteY5" fmla="*/ 738268 h 738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379" h="738268">
                <a:moveTo>
                  <a:pt x="0" y="0"/>
                </a:moveTo>
                <a:lnTo>
                  <a:pt x="243379" y="0"/>
                </a:lnTo>
                <a:lnTo>
                  <a:pt x="243379" y="733871"/>
                </a:lnTo>
                <a:lnTo>
                  <a:pt x="1" y="733871"/>
                </a:lnTo>
                <a:lnTo>
                  <a:pt x="1" y="738268"/>
                </a:lnTo>
                <a:lnTo>
                  <a:pt x="0" y="738268"/>
                </a:lnTo>
                <a:close/>
              </a:path>
            </a:pathLst>
          </a:custGeom>
          <a:solidFill>
            <a:srgbClr val="ED9679"/>
          </a:solidFill>
          <a:ln w="12700">
            <a:miter lim="400000"/>
          </a:ln>
        </p:spPr>
        <p:txBody>
          <a:bodyPr wrap="square" lIns="137160" tIns="28575" rIns="28575" bIns="28575" anchor="ctr">
            <a:no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nSpc>
                <a:spcPts val="1200"/>
              </a:lnSpc>
            </a:pPr>
            <a:r>
              <a:rPr lang="en-US" sz="1600" b="1" dirty="0" err="1">
                <a:latin typeface="Times New Roman" panose="02020603050405020304" pitchFamily="18" charset="0"/>
                <a:cs typeface="Times New Roman" panose="02020603050405020304" pitchFamily="18" charset="0"/>
              </a:rPr>
              <a:t>Thực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hành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luyện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tập</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làm</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quen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với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việc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phát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triển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một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ứng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dụng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Blockchain</a:t>
            </a:r>
            <a:endParaRPr lang="en-US" sz="1600" b="1"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3FFFDF63-97C8-4A86-981F-1BC27865FBB8}"/>
              </a:ext>
            </a:extLst>
          </p:cNvPr>
          <p:cNvGrpSpPr/>
          <p:nvPr/>
        </p:nvGrpSpPr>
        <p:grpSpPr>
          <a:xfrm>
            <a:off x="5724820" y="2048891"/>
            <a:ext cx="785499" cy="593052"/>
            <a:chOff x="5608978" y="1554813"/>
            <a:chExt cx="973445" cy="693707"/>
          </a:xfrm>
        </p:grpSpPr>
        <p:sp>
          <p:nvSpPr>
            <p:cNvPr id="11" name="Rectangle">
              <a:extLst>
                <a:ext uri="{FF2B5EF4-FFF2-40B4-BE49-F238E27FC236}">
                  <a16:creationId xmlns:a16="http://schemas.microsoft.com/office/drawing/2014/main" id="{75D9BF29-71D3-4B5C-97AC-2E97488FF1B6}"/>
                </a:ext>
              </a:extLst>
            </p:cNvPr>
            <p:cNvSpPr/>
            <p:nvPr/>
          </p:nvSpPr>
          <p:spPr>
            <a:xfrm>
              <a:off x="5608978" y="1988463"/>
              <a:ext cx="973445" cy="260057"/>
            </a:xfrm>
            <a:prstGeom prst="rect">
              <a:avLst/>
            </a:prstGeom>
            <a:solidFill>
              <a:srgbClr val="BDBEBD"/>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12" name="Shape">
              <a:extLst>
                <a:ext uri="{FF2B5EF4-FFF2-40B4-BE49-F238E27FC236}">
                  <a16:creationId xmlns:a16="http://schemas.microsoft.com/office/drawing/2014/main" id="{CEB9F9A1-BEF1-4148-9F12-37774BCF0095}"/>
                </a:ext>
              </a:extLst>
            </p:cNvPr>
            <p:cNvSpPr/>
            <p:nvPr/>
          </p:nvSpPr>
          <p:spPr>
            <a:xfrm>
              <a:off x="5608978" y="1554813"/>
              <a:ext cx="973445" cy="433717"/>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077" y="0"/>
                    <a:pt x="0" y="3632"/>
                    <a:pt x="0" y="8110"/>
                  </a:cubicBezTo>
                  <a:lnTo>
                    <a:pt x="0" y="21600"/>
                  </a:lnTo>
                  <a:lnTo>
                    <a:pt x="21600" y="21600"/>
                  </a:lnTo>
                  <a:lnTo>
                    <a:pt x="21600" y="8110"/>
                  </a:lnTo>
                  <a:cubicBezTo>
                    <a:pt x="21600" y="3632"/>
                    <a:pt x="19523" y="0"/>
                    <a:pt x="16961" y="0"/>
                  </a:cubicBezTo>
                  <a:close/>
                </a:path>
              </a:pathLst>
            </a:custGeom>
            <a:solidFill>
              <a:srgbClr val="EBECED"/>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13" name="Rectangle">
              <a:extLst>
                <a:ext uri="{FF2B5EF4-FFF2-40B4-BE49-F238E27FC236}">
                  <a16:creationId xmlns:a16="http://schemas.microsoft.com/office/drawing/2014/main" id="{630A9409-43AB-40DD-AFDE-B75842E1BBD5}"/>
                </a:ext>
              </a:extLst>
            </p:cNvPr>
            <p:cNvSpPr/>
            <p:nvPr/>
          </p:nvSpPr>
          <p:spPr>
            <a:xfrm>
              <a:off x="5608978" y="2041835"/>
              <a:ext cx="973445" cy="20948"/>
            </a:xfrm>
            <a:prstGeom prst="rect">
              <a:avLst/>
            </a:prstGeom>
            <a:solidFill>
              <a:srgbClr val="5B5B5D"/>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14" name="Rectangle">
              <a:extLst>
                <a:ext uri="{FF2B5EF4-FFF2-40B4-BE49-F238E27FC236}">
                  <a16:creationId xmlns:a16="http://schemas.microsoft.com/office/drawing/2014/main" id="{8C0B7F58-7411-4B1D-8245-5B8B925C280B}"/>
                </a:ext>
              </a:extLst>
            </p:cNvPr>
            <p:cNvSpPr/>
            <p:nvPr/>
          </p:nvSpPr>
          <p:spPr>
            <a:xfrm>
              <a:off x="5608978" y="2088536"/>
              <a:ext cx="973445" cy="20948"/>
            </a:xfrm>
            <a:prstGeom prst="rect">
              <a:avLst/>
            </a:prstGeom>
            <a:solidFill>
              <a:srgbClr val="5B5B5D"/>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15" name="Rectangle">
              <a:extLst>
                <a:ext uri="{FF2B5EF4-FFF2-40B4-BE49-F238E27FC236}">
                  <a16:creationId xmlns:a16="http://schemas.microsoft.com/office/drawing/2014/main" id="{B56DFB15-90F2-4472-953E-58C5EB4D8249}"/>
                </a:ext>
              </a:extLst>
            </p:cNvPr>
            <p:cNvSpPr/>
            <p:nvPr/>
          </p:nvSpPr>
          <p:spPr>
            <a:xfrm>
              <a:off x="5608978" y="2128565"/>
              <a:ext cx="973445" cy="20948"/>
            </a:xfrm>
            <a:prstGeom prst="rect">
              <a:avLst/>
            </a:prstGeom>
            <a:solidFill>
              <a:srgbClr val="5B5B5D"/>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16" name="Rectangle">
              <a:extLst>
                <a:ext uri="{FF2B5EF4-FFF2-40B4-BE49-F238E27FC236}">
                  <a16:creationId xmlns:a16="http://schemas.microsoft.com/office/drawing/2014/main" id="{B126F248-06D9-4993-878F-A8617FEC7C11}"/>
                </a:ext>
              </a:extLst>
            </p:cNvPr>
            <p:cNvSpPr/>
            <p:nvPr/>
          </p:nvSpPr>
          <p:spPr>
            <a:xfrm>
              <a:off x="5608978" y="2175266"/>
              <a:ext cx="973445" cy="20948"/>
            </a:xfrm>
            <a:prstGeom prst="rect">
              <a:avLst/>
            </a:prstGeom>
            <a:solidFill>
              <a:srgbClr val="5B5B5D"/>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grpSp>
      <p:sp>
        <p:nvSpPr>
          <p:cNvPr id="17" name="Rectangle">
            <a:extLst>
              <a:ext uri="{FF2B5EF4-FFF2-40B4-BE49-F238E27FC236}">
                <a16:creationId xmlns:a16="http://schemas.microsoft.com/office/drawing/2014/main" id="{8CE4D942-B5EF-45C8-B3AB-5259AFEB8879}"/>
              </a:ext>
            </a:extLst>
          </p:cNvPr>
          <p:cNvSpPr/>
          <p:nvPr/>
        </p:nvSpPr>
        <p:spPr>
          <a:xfrm>
            <a:off x="5721218" y="2642058"/>
            <a:ext cx="198068" cy="680429"/>
          </a:xfrm>
          <a:prstGeom prst="rect">
            <a:avLst/>
          </a:prstGeom>
          <a:solidFill>
            <a:srgbClr val="A8CC68"/>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18" name="Rectangle">
            <a:extLst>
              <a:ext uri="{FF2B5EF4-FFF2-40B4-BE49-F238E27FC236}">
                <a16:creationId xmlns:a16="http://schemas.microsoft.com/office/drawing/2014/main" id="{99A2677D-6E13-469B-9D1B-0FA4286A75FA}"/>
              </a:ext>
            </a:extLst>
          </p:cNvPr>
          <p:cNvSpPr/>
          <p:nvPr/>
        </p:nvSpPr>
        <p:spPr>
          <a:xfrm>
            <a:off x="5916678" y="2642058"/>
            <a:ext cx="198068" cy="680429"/>
          </a:xfrm>
          <a:prstGeom prst="rect">
            <a:avLst/>
          </a:prstGeom>
          <a:solidFill>
            <a:srgbClr val="95C669"/>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19" name="Rectangle">
            <a:extLst>
              <a:ext uri="{FF2B5EF4-FFF2-40B4-BE49-F238E27FC236}">
                <a16:creationId xmlns:a16="http://schemas.microsoft.com/office/drawing/2014/main" id="{8AC43222-3FF5-4152-87F3-BF9AA474910C}"/>
              </a:ext>
            </a:extLst>
          </p:cNvPr>
          <p:cNvSpPr/>
          <p:nvPr/>
        </p:nvSpPr>
        <p:spPr>
          <a:xfrm>
            <a:off x="6113189" y="2642058"/>
            <a:ext cx="198068" cy="680429"/>
          </a:xfrm>
          <a:prstGeom prst="rect">
            <a:avLst/>
          </a:prstGeom>
          <a:solidFill>
            <a:srgbClr val="7ABE6A"/>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20" name="Rectangle">
            <a:extLst>
              <a:ext uri="{FF2B5EF4-FFF2-40B4-BE49-F238E27FC236}">
                <a16:creationId xmlns:a16="http://schemas.microsoft.com/office/drawing/2014/main" id="{B0821027-9436-4ED7-AA65-58EB34756DCA}"/>
              </a:ext>
            </a:extLst>
          </p:cNvPr>
          <p:cNvSpPr/>
          <p:nvPr/>
        </p:nvSpPr>
        <p:spPr>
          <a:xfrm>
            <a:off x="6308651" y="2642058"/>
            <a:ext cx="198068" cy="680429"/>
          </a:xfrm>
          <a:prstGeom prst="rect">
            <a:avLst/>
          </a:prstGeom>
          <a:solidFill>
            <a:srgbClr val="42B56B"/>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21" name="Rectangle">
            <a:extLst>
              <a:ext uri="{FF2B5EF4-FFF2-40B4-BE49-F238E27FC236}">
                <a16:creationId xmlns:a16="http://schemas.microsoft.com/office/drawing/2014/main" id="{C095C140-6185-45E8-B0F7-F3225EE8810B}"/>
              </a:ext>
            </a:extLst>
          </p:cNvPr>
          <p:cNvSpPr/>
          <p:nvPr/>
        </p:nvSpPr>
        <p:spPr>
          <a:xfrm>
            <a:off x="5721218" y="3320777"/>
            <a:ext cx="198068" cy="680429"/>
          </a:xfrm>
          <a:prstGeom prst="rect">
            <a:avLst/>
          </a:prstGeom>
          <a:solidFill>
            <a:srgbClr val="F6BF69"/>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22" name="Rectangle">
            <a:extLst>
              <a:ext uri="{FF2B5EF4-FFF2-40B4-BE49-F238E27FC236}">
                <a16:creationId xmlns:a16="http://schemas.microsoft.com/office/drawing/2014/main" id="{00388D5F-81EF-4DB9-9DB5-FCCF9936A3CC}"/>
              </a:ext>
            </a:extLst>
          </p:cNvPr>
          <p:cNvSpPr/>
          <p:nvPr/>
        </p:nvSpPr>
        <p:spPr>
          <a:xfrm>
            <a:off x="5916678" y="3320777"/>
            <a:ext cx="198068" cy="680429"/>
          </a:xfrm>
          <a:prstGeom prst="rect">
            <a:avLst/>
          </a:prstGeom>
          <a:solidFill>
            <a:srgbClr val="F1A84E"/>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23" name="Rectangle">
            <a:extLst>
              <a:ext uri="{FF2B5EF4-FFF2-40B4-BE49-F238E27FC236}">
                <a16:creationId xmlns:a16="http://schemas.microsoft.com/office/drawing/2014/main" id="{3734D8AD-85F6-4925-9E84-C13027AC18A5}"/>
              </a:ext>
            </a:extLst>
          </p:cNvPr>
          <p:cNvSpPr/>
          <p:nvPr/>
        </p:nvSpPr>
        <p:spPr>
          <a:xfrm>
            <a:off x="6113189" y="3320777"/>
            <a:ext cx="198068" cy="680429"/>
          </a:xfrm>
          <a:prstGeom prst="rect">
            <a:avLst/>
          </a:prstGeom>
          <a:solidFill>
            <a:srgbClr val="F0A04D"/>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24" name="Rectangle">
            <a:extLst>
              <a:ext uri="{FF2B5EF4-FFF2-40B4-BE49-F238E27FC236}">
                <a16:creationId xmlns:a16="http://schemas.microsoft.com/office/drawing/2014/main" id="{6C83763E-22BB-4661-B96D-03A6C7316DE8}"/>
              </a:ext>
            </a:extLst>
          </p:cNvPr>
          <p:cNvSpPr/>
          <p:nvPr/>
        </p:nvSpPr>
        <p:spPr>
          <a:xfrm>
            <a:off x="6308651" y="3320777"/>
            <a:ext cx="198068" cy="680429"/>
          </a:xfrm>
          <a:prstGeom prst="rect">
            <a:avLst/>
          </a:prstGeom>
          <a:solidFill>
            <a:srgbClr val="ED8E4A"/>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25" name="Rectangle">
            <a:extLst>
              <a:ext uri="{FF2B5EF4-FFF2-40B4-BE49-F238E27FC236}">
                <a16:creationId xmlns:a16="http://schemas.microsoft.com/office/drawing/2014/main" id="{2BB81BF1-6B40-47D3-9C9B-D5E92424E855}"/>
              </a:ext>
            </a:extLst>
          </p:cNvPr>
          <p:cNvSpPr/>
          <p:nvPr/>
        </p:nvSpPr>
        <p:spPr>
          <a:xfrm>
            <a:off x="5721218" y="3997721"/>
            <a:ext cx="198068" cy="680429"/>
          </a:xfrm>
          <a:prstGeom prst="rect">
            <a:avLst/>
          </a:prstGeom>
          <a:solidFill>
            <a:srgbClr val="00BAEE"/>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26" name="Rectangle">
            <a:extLst>
              <a:ext uri="{FF2B5EF4-FFF2-40B4-BE49-F238E27FC236}">
                <a16:creationId xmlns:a16="http://schemas.microsoft.com/office/drawing/2014/main" id="{EAEABE25-8CB5-40AE-82DF-10F1E25F3F4B}"/>
              </a:ext>
            </a:extLst>
          </p:cNvPr>
          <p:cNvSpPr/>
          <p:nvPr/>
        </p:nvSpPr>
        <p:spPr>
          <a:xfrm>
            <a:off x="5916678" y="3997721"/>
            <a:ext cx="198068" cy="680429"/>
          </a:xfrm>
          <a:prstGeom prst="rect">
            <a:avLst/>
          </a:prstGeom>
          <a:solidFill>
            <a:srgbClr val="00A8DC"/>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27" name="Rectangle">
            <a:extLst>
              <a:ext uri="{FF2B5EF4-FFF2-40B4-BE49-F238E27FC236}">
                <a16:creationId xmlns:a16="http://schemas.microsoft.com/office/drawing/2014/main" id="{077DA468-E26C-4C12-95D9-70438DD1A09D}"/>
              </a:ext>
            </a:extLst>
          </p:cNvPr>
          <p:cNvSpPr/>
          <p:nvPr/>
        </p:nvSpPr>
        <p:spPr>
          <a:xfrm>
            <a:off x="6113189" y="3997721"/>
            <a:ext cx="198068" cy="680429"/>
          </a:xfrm>
          <a:prstGeom prst="rect">
            <a:avLst/>
          </a:prstGeom>
          <a:solidFill>
            <a:srgbClr val="00A0D2"/>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28" name="Rectangle">
            <a:extLst>
              <a:ext uri="{FF2B5EF4-FFF2-40B4-BE49-F238E27FC236}">
                <a16:creationId xmlns:a16="http://schemas.microsoft.com/office/drawing/2014/main" id="{B7CAD069-25F2-4775-8658-B05E87DDB975}"/>
              </a:ext>
            </a:extLst>
          </p:cNvPr>
          <p:cNvSpPr/>
          <p:nvPr/>
        </p:nvSpPr>
        <p:spPr>
          <a:xfrm>
            <a:off x="6308651" y="3997721"/>
            <a:ext cx="198068" cy="680429"/>
          </a:xfrm>
          <a:prstGeom prst="rect">
            <a:avLst/>
          </a:prstGeom>
          <a:solidFill>
            <a:srgbClr val="0097C9"/>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29" name="Shape">
            <a:extLst>
              <a:ext uri="{FF2B5EF4-FFF2-40B4-BE49-F238E27FC236}">
                <a16:creationId xmlns:a16="http://schemas.microsoft.com/office/drawing/2014/main" id="{F81E2BDE-7B39-4886-B3B8-D0B7529A297E}"/>
              </a:ext>
            </a:extLst>
          </p:cNvPr>
          <p:cNvSpPr/>
          <p:nvPr/>
        </p:nvSpPr>
        <p:spPr>
          <a:xfrm>
            <a:off x="5721217" y="4676437"/>
            <a:ext cx="198068" cy="658016"/>
          </a:xfrm>
          <a:custGeom>
            <a:avLst/>
            <a:gdLst/>
            <a:ahLst/>
            <a:cxnLst>
              <a:cxn ang="0">
                <a:pos x="wd2" y="hd2"/>
              </a:cxn>
              <a:cxn ang="5400000">
                <a:pos x="wd2" y="hd2"/>
              </a:cxn>
              <a:cxn ang="10800000">
                <a:pos x="wd2" y="hd2"/>
              </a:cxn>
              <a:cxn ang="16200000">
                <a:pos x="wd2" y="hd2"/>
              </a:cxn>
            </a:cxnLst>
            <a:rect l="0" t="0" r="r" b="b"/>
            <a:pathLst>
              <a:path w="21600" h="21600" extrusionOk="0">
                <a:moveTo>
                  <a:pt x="0" y="20718"/>
                </a:moveTo>
                <a:lnTo>
                  <a:pt x="545" y="20718"/>
                </a:lnTo>
                <a:cubicBezTo>
                  <a:pt x="1948" y="21227"/>
                  <a:pt x="6116" y="21600"/>
                  <a:pt x="11108" y="21600"/>
                </a:cubicBezTo>
                <a:cubicBezTo>
                  <a:pt x="16028" y="21600"/>
                  <a:pt x="20138" y="21237"/>
                  <a:pt x="21600" y="20739"/>
                </a:cubicBezTo>
                <a:lnTo>
                  <a:pt x="21600" y="0"/>
                </a:lnTo>
                <a:lnTo>
                  <a:pt x="0" y="0"/>
                </a:lnTo>
                <a:lnTo>
                  <a:pt x="0" y="20718"/>
                </a:lnTo>
                <a:close/>
              </a:path>
            </a:pathLst>
          </a:custGeom>
          <a:solidFill>
            <a:srgbClr val="ED9679"/>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30" name="Shape">
            <a:extLst>
              <a:ext uri="{FF2B5EF4-FFF2-40B4-BE49-F238E27FC236}">
                <a16:creationId xmlns:a16="http://schemas.microsoft.com/office/drawing/2014/main" id="{322DC775-9B9B-40F2-A9A5-856AB6587DD5}"/>
              </a:ext>
            </a:extLst>
          </p:cNvPr>
          <p:cNvSpPr/>
          <p:nvPr/>
        </p:nvSpPr>
        <p:spPr>
          <a:xfrm>
            <a:off x="5916678" y="4676438"/>
            <a:ext cx="198068" cy="680431"/>
          </a:xfrm>
          <a:custGeom>
            <a:avLst/>
            <a:gdLst/>
            <a:ahLst/>
            <a:cxnLst>
              <a:cxn ang="0">
                <a:pos x="wd2" y="hd2"/>
              </a:cxn>
              <a:cxn ang="5400000">
                <a:pos x="wd2" y="hd2"/>
              </a:cxn>
              <a:cxn ang="10800000">
                <a:pos x="wd2" y="hd2"/>
              </a:cxn>
              <a:cxn ang="16200000">
                <a:pos x="wd2" y="hd2"/>
              </a:cxn>
            </a:cxnLst>
            <a:rect l="0" t="0" r="r" b="b"/>
            <a:pathLst>
              <a:path w="21600" h="21600" extrusionOk="0">
                <a:moveTo>
                  <a:pt x="0" y="2"/>
                </a:moveTo>
                <a:lnTo>
                  <a:pt x="0" y="20057"/>
                </a:lnTo>
                <a:cubicBezTo>
                  <a:pt x="18" y="20050"/>
                  <a:pt x="53" y="20045"/>
                  <a:pt x="71" y="20038"/>
                </a:cubicBezTo>
                <a:lnTo>
                  <a:pt x="616" y="20038"/>
                </a:lnTo>
                <a:cubicBezTo>
                  <a:pt x="616" y="20901"/>
                  <a:pt x="10013" y="21600"/>
                  <a:pt x="21600" y="21600"/>
                </a:cubicBezTo>
                <a:lnTo>
                  <a:pt x="21600" y="0"/>
                </a:lnTo>
                <a:lnTo>
                  <a:pt x="0" y="0"/>
                </a:lnTo>
                <a:close/>
              </a:path>
            </a:pathLst>
          </a:custGeom>
          <a:solidFill>
            <a:srgbClr val="EA8263"/>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31" name="Shape">
            <a:extLst>
              <a:ext uri="{FF2B5EF4-FFF2-40B4-BE49-F238E27FC236}">
                <a16:creationId xmlns:a16="http://schemas.microsoft.com/office/drawing/2014/main" id="{E6EE2FA4-0006-45B2-AEA6-D621AE65F33B}"/>
              </a:ext>
            </a:extLst>
          </p:cNvPr>
          <p:cNvSpPr/>
          <p:nvPr/>
        </p:nvSpPr>
        <p:spPr>
          <a:xfrm>
            <a:off x="6113189" y="4676438"/>
            <a:ext cx="198068" cy="6804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587" y="21600"/>
                  <a:pt x="20984" y="20899"/>
                  <a:pt x="20984" y="20038"/>
                </a:cubicBezTo>
                <a:lnTo>
                  <a:pt x="21529" y="20038"/>
                </a:lnTo>
                <a:cubicBezTo>
                  <a:pt x="21547" y="20045"/>
                  <a:pt x="21582" y="20050"/>
                  <a:pt x="21600" y="20057"/>
                </a:cubicBezTo>
                <a:lnTo>
                  <a:pt x="21600" y="0"/>
                </a:lnTo>
                <a:lnTo>
                  <a:pt x="0" y="0"/>
                </a:lnTo>
                <a:lnTo>
                  <a:pt x="0" y="21600"/>
                </a:lnTo>
                <a:close/>
              </a:path>
            </a:pathLst>
          </a:custGeom>
          <a:solidFill>
            <a:srgbClr val="E86D51"/>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32" name="Shape">
            <a:extLst>
              <a:ext uri="{FF2B5EF4-FFF2-40B4-BE49-F238E27FC236}">
                <a16:creationId xmlns:a16="http://schemas.microsoft.com/office/drawing/2014/main" id="{488E6BAA-8291-4C11-A557-71687F130156}"/>
              </a:ext>
            </a:extLst>
          </p:cNvPr>
          <p:cNvSpPr/>
          <p:nvPr/>
        </p:nvSpPr>
        <p:spPr>
          <a:xfrm>
            <a:off x="6308649" y="4676438"/>
            <a:ext cx="198068" cy="658072"/>
          </a:xfrm>
          <a:custGeom>
            <a:avLst/>
            <a:gdLst/>
            <a:ahLst/>
            <a:cxnLst>
              <a:cxn ang="0">
                <a:pos x="wd2" y="hd2"/>
              </a:cxn>
              <a:cxn ang="5400000">
                <a:pos x="wd2" y="hd2"/>
              </a:cxn>
              <a:cxn ang="10800000">
                <a:pos x="wd2" y="hd2"/>
              </a:cxn>
              <a:cxn ang="16200000">
                <a:pos x="wd2" y="hd2"/>
              </a:cxn>
            </a:cxnLst>
            <a:rect l="0" t="0" r="r" b="b"/>
            <a:pathLst>
              <a:path w="21600" h="21600" extrusionOk="0">
                <a:moveTo>
                  <a:pt x="0" y="20739"/>
                </a:moveTo>
                <a:cubicBezTo>
                  <a:pt x="1457" y="21237"/>
                  <a:pt x="5572" y="21600"/>
                  <a:pt x="10492" y="21600"/>
                </a:cubicBezTo>
                <a:cubicBezTo>
                  <a:pt x="15484" y="21600"/>
                  <a:pt x="19652" y="21227"/>
                  <a:pt x="21055" y="20718"/>
                </a:cubicBezTo>
                <a:lnTo>
                  <a:pt x="21600" y="20718"/>
                </a:lnTo>
                <a:lnTo>
                  <a:pt x="21600" y="0"/>
                </a:lnTo>
                <a:lnTo>
                  <a:pt x="0" y="0"/>
                </a:lnTo>
                <a:lnTo>
                  <a:pt x="0" y="20739"/>
                </a:lnTo>
                <a:close/>
              </a:path>
            </a:pathLst>
          </a:custGeom>
          <a:solidFill>
            <a:srgbClr val="E54F40"/>
          </a:solidFill>
          <a:ln w="12700">
            <a:miter lim="400000"/>
          </a:ln>
        </p:spPr>
        <p:txBody>
          <a:bodyPr lIns="28575" tIns="28575" rIns="28575" bIns="28575"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33" name="Freeform: Shape 67">
            <a:extLst>
              <a:ext uri="{FF2B5EF4-FFF2-40B4-BE49-F238E27FC236}">
                <a16:creationId xmlns:a16="http://schemas.microsoft.com/office/drawing/2014/main" id="{9FA9235B-D473-4E2C-B383-6FCA63D665BD}"/>
              </a:ext>
            </a:extLst>
          </p:cNvPr>
          <p:cNvSpPr/>
          <p:nvPr/>
        </p:nvSpPr>
        <p:spPr>
          <a:xfrm>
            <a:off x="5238976" y="2767346"/>
            <a:ext cx="301511" cy="429848"/>
          </a:xfrm>
          <a:custGeom>
            <a:avLst/>
            <a:gdLst>
              <a:gd name="connsiteX0" fmla="*/ 317560 w 370486"/>
              <a:gd name="connsiteY0" fmla="*/ 423414 h 502804"/>
              <a:gd name="connsiteX1" fmla="*/ 304328 w 370486"/>
              <a:gd name="connsiteY1" fmla="*/ 436646 h 502804"/>
              <a:gd name="connsiteX2" fmla="*/ 317560 w 370486"/>
              <a:gd name="connsiteY2" fmla="*/ 449877 h 502804"/>
              <a:gd name="connsiteX3" fmla="*/ 330791 w 370486"/>
              <a:gd name="connsiteY3" fmla="*/ 436646 h 502804"/>
              <a:gd name="connsiteX4" fmla="*/ 317560 w 370486"/>
              <a:gd name="connsiteY4" fmla="*/ 423414 h 502804"/>
              <a:gd name="connsiteX5" fmla="*/ 0 w 370486"/>
              <a:gd name="connsiteY5" fmla="*/ 344023 h 502804"/>
              <a:gd name="connsiteX6" fmla="*/ 185243 w 370486"/>
              <a:gd name="connsiteY6" fmla="*/ 396950 h 502804"/>
              <a:gd name="connsiteX7" fmla="*/ 370486 w 370486"/>
              <a:gd name="connsiteY7" fmla="*/ 344023 h 502804"/>
              <a:gd name="connsiteX8" fmla="*/ 370486 w 370486"/>
              <a:gd name="connsiteY8" fmla="*/ 449877 h 502804"/>
              <a:gd name="connsiteX9" fmla="*/ 185243 w 370486"/>
              <a:gd name="connsiteY9" fmla="*/ 502804 h 502804"/>
              <a:gd name="connsiteX10" fmla="*/ 0 w 370486"/>
              <a:gd name="connsiteY10" fmla="*/ 449877 h 502804"/>
              <a:gd name="connsiteX11" fmla="*/ 317560 w 370486"/>
              <a:gd name="connsiteY11" fmla="*/ 291097 h 502804"/>
              <a:gd name="connsiteX12" fmla="*/ 304328 w 370486"/>
              <a:gd name="connsiteY12" fmla="*/ 304329 h 502804"/>
              <a:gd name="connsiteX13" fmla="*/ 317560 w 370486"/>
              <a:gd name="connsiteY13" fmla="*/ 317561 h 502804"/>
              <a:gd name="connsiteX14" fmla="*/ 330791 w 370486"/>
              <a:gd name="connsiteY14" fmla="*/ 304329 h 502804"/>
              <a:gd name="connsiteX15" fmla="*/ 317560 w 370486"/>
              <a:gd name="connsiteY15" fmla="*/ 291097 h 502804"/>
              <a:gd name="connsiteX16" fmla="*/ 0 w 370486"/>
              <a:gd name="connsiteY16" fmla="*/ 211707 h 502804"/>
              <a:gd name="connsiteX17" fmla="*/ 185243 w 370486"/>
              <a:gd name="connsiteY17" fmla="*/ 264634 h 502804"/>
              <a:gd name="connsiteX18" fmla="*/ 370486 w 370486"/>
              <a:gd name="connsiteY18" fmla="*/ 211707 h 502804"/>
              <a:gd name="connsiteX19" fmla="*/ 370486 w 370486"/>
              <a:gd name="connsiteY19" fmla="*/ 317561 h 502804"/>
              <a:gd name="connsiteX20" fmla="*/ 185243 w 370486"/>
              <a:gd name="connsiteY20" fmla="*/ 370488 h 502804"/>
              <a:gd name="connsiteX21" fmla="*/ 0 w 370486"/>
              <a:gd name="connsiteY21" fmla="*/ 317561 h 502804"/>
              <a:gd name="connsiteX22" fmla="*/ 317560 w 370486"/>
              <a:gd name="connsiteY22" fmla="*/ 158780 h 502804"/>
              <a:gd name="connsiteX23" fmla="*/ 304328 w 370486"/>
              <a:gd name="connsiteY23" fmla="*/ 172012 h 502804"/>
              <a:gd name="connsiteX24" fmla="*/ 317560 w 370486"/>
              <a:gd name="connsiteY24" fmla="*/ 185244 h 502804"/>
              <a:gd name="connsiteX25" fmla="*/ 330791 w 370486"/>
              <a:gd name="connsiteY25" fmla="*/ 172012 h 502804"/>
              <a:gd name="connsiteX26" fmla="*/ 317560 w 370486"/>
              <a:gd name="connsiteY26" fmla="*/ 158780 h 502804"/>
              <a:gd name="connsiteX27" fmla="*/ 0 w 370486"/>
              <a:gd name="connsiteY27" fmla="*/ 79390 h 502804"/>
              <a:gd name="connsiteX28" fmla="*/ 185243 w 370486"/>
              <a:gd name="connsiteY28" fmla="*/ 132317 h 502804"/>
              <a:gd name="connsiteX29" fmla="*/ 370486 w 370486"/>
              <a:gd name="connsiteY29" fmla="*/ 79390 h 502804"/>
              <a:gd name="connsiteX30" fmla="*/ 370486 w 370486"/>
              <a:gd name="connsiteY30" fmla="*/ 185244 h 502804"/>
              <a:gd name="connsiteX31" fmla="*/ 185243 w 370486"/>
              <a:gd name="connsiteY31" fmla="*/ 238171 h 502804"/>
              <a:gd name="connsiteX32" fmla="*/ 0 w 370486"/>
              <a:gd name="connsiteY32" fmla="*/ 185244 h 502804"/>
              <a:gd name="connsiteX33" fmla="*/ 185243 w 370486"/>
              <a:gd name="connsiteY33" fmla="*/ 0 h 502804"/>
              <a:gd name="connsiteX34" fmla="*/ 370486 w 370486"/>
              <a:gd name="connsiteY34" fmla="*/ 52927 h 502804"/>
              <a:gd name="connsiteX35" fmla="*/ 185243 w 370486"/>
              <a:gd name="connsiteY35" fmla="*/ 105853 h 502804"/>
              <a:gd name="connsiteX36" fmla="*/ 0 w 370486"/>
              <a:gd name="connsiteY36" fmla="*/ 52927 h 502804"/>
              <a:gd name="connsiteX37" fmla="*/ 185243 w 370486"/>
              <a:gd name="connsiteY37" fmla="*/ 0 h 502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70486" h="502804">
                <a:moveTo>
                  <a:pt x="317560" y="423414"/>
                </a:moveTo>
                <a:cubicBezTo>
                  <a:pt x="309621" y="423414"/>
                  <a:pt x="304328" y="428707"/>
                  <a:pt x="304328" y="436646"/>
                </a:cubicBezTo>
                <a:cubicBezTo>
                  <a:pt x="304328" y="444584"/>
                  <a:pt x="309621" y="449877"/>
                  <a:pt x="317560" y="449877"/>
                </a:cubicBezTo>
                <a:cubicBezTo>
                  <a:pt x="325498" y="449877"/>
                  <a:pt x="330791" y="444584"/>
                  <a:pt x="330791" y="436646"/>
                </a:cubicBezTo>
                <a:cubicBezTo>
                  <a:pt x="330791" y="428707"/>
                  <a:pt x="325498" y="423414"/>
                  <a:pt x="317560" y="423414"/>
                </a:cubicBezTo>
                <a:close/>
                <a:moveTo>
                  <a:pt x="0" y="344023"/>
                </a:moveTo>
                <a:cubicBezTo>
                  <a:pt x="0" y="373133"/>
                  <a:pt x="83359" y="396950"/>
                  <a:pt x="185243" y="396950"/>
                </a:cubicBezTo>
                <a:cubicBezTo>
                  <a:pt x="287127" y="396950"/>
                  <a:pt x="370486" y="373133"/>
                  <a:pt x="370486" y="344023"/>
                </a:cubicBezTo>
                <a:lnTo>
                  <a:pt x="370486" y="449877"/>
                </a:lnTo>
                <a:cubicBezTo>
                  <a:pt x="370486" y="478987"/>
                  <a:pt x="287127" y="502804"/>
                  <a:pt x="185243" y="502804"/>
                </a:cubicBezTo>
                <a:cubicBezTo>
                  <a:pt x="83359" y="502804"/>
                  <a:pt x="0" y="478987"/>
                  <a:pt x="0" y="449877"/>
                </a:cubicBezTo>
                <a:close/>
                <a:moveTo>
                  <a:pt x="317560" y="291097"/>
                </a:moveTo>
                <a:cubicBezTo>
                  <a:pt x="309621" y="291097"/>
                  <a:pt x="304328" y="296390"/>
                  <a:pt x="304328" y="304329"/>
                </a:cubicBezTo>
                <a:cubicBezTo>
                  <a:pt x="304328" y="312269"/>
                  <a:pt x="309621" y="317561"/>
                  <a:pt x="317560" y="317561"/>
                </a:cubicBezTo>
                <a:cubicBezTo>
                  <a:pt x="325498" y="317561"/>
                  <a:pt x="330791" y="312269"/>
                  <a:pt x="330791" y="304329"/>
                </a:cubicBezTo>
                <a:cubicBezTo>
                  <a:pt x="330791" y="296390"/>
                  <a:pt x="325498" y="291097"/>
                  <a:pt x="317560" y="291097"/>
                </a:cubicBezTo>
                <a:close/>
                <a:moveTo>
                  <a:pt x="0" y="211707"/>
                </a:moveTo>
                <a:cubicBezTo>
                  <a:pt x="0" y="240817"/>
                  <a:pt x="83359" y="264634"/>
                  <a:pt x="185243" y="264634"/>
                </a:cubicBezTo>
                <a:cubicBezTo>
                  <a:pt x="287127" y="264634"/>
                  <a:pt x="370486" y="240817"/>
                  <a:pt x="370486" y="211707"/>
                </a:cubicBezTo>
                <a:lnTo>
                  <a:pt x="370486" y="317561"/>
                </a:lnTo>
                <a:cubicBezTo>
                  <a:pt x="370486" y="346671"/>
                  <a:pt x="287127" y="370488"/>
                  <a:pt x="185243" y="370488"/>
                </a:cubicBezTo>
                <a:cubicBezTo>
                  <a:pt x="83359" y="370488"/>
                  <a:pt x="0" y="346671"/>
                  <a:pt x="0" y="317561"/>
                </a:cubicBezTo>
                <a:close/>
                <a:moveTo>
                  <a:pt x="317560" y="158780"/>
                </a:moveTo>
                <a:cubicBezTo>
                  <a:pt x="309621" y="158780"/>
                  <a:pt x="304328" y="164073"/>
                  <a:pt x="304328" y="172012"/>
                </a:cubicBezTo>
                <a:cubicBezTo>
                  <a:pt x="304328" y="179952"/>
                  <a:pt x="309621" y="185244"/>
                  <a:pt x="317560" y="185244"/>
                </a:cubicBezTo>
                <a:cubicBezTo>
                  <a:pt x="325498" y="185244"/>
                  <a:pt x="330791" y="179952"/>
                  <a:pt x="330791" y="172012"/>
                </a:cubicBezTo>
                <a:cubicBezTo>
                  <a:pt x="330791" y="164073"/>
                  <a:pt x="325498" y="158780"/>
                  <a:pt x="317560" y="158780"/>
                </a:cubicBezTo>
                <a:close/>
                <a:moveTo>
                  <a:pt x="0" y="79390"/>
                </a:moveTo>
                <a:cubicBezTo>
                  <a:pt x="0" y="108500"/>
                  <a:pt x="83359" y="132317"/>
                  <a:pt x="185243" y="132317"/>
                </a:cubicBezTo>
                <a:cubicBezTo>
                  <a:pt x="287127" y="132317"/>
                  <a:pt x="370486" y="108500"/>
                  <a:pt x="370486" y="79390"/>
                </a:cubicBezTo>
                <a:lnTo>
                  <a:pt x="370486" y="185244"/>
                </a:lnTo>
                <a:cubicBezTo>
                  <a:pt x="370486" y="214354"/>
                  <a:pt x="287127" y="238171"/>
                  <a:pt x="185243" y="238171"/>
                </a:cubicBezTo>
                <a:cubicBezTo>
                  <a:pt x="83359" y="238171"/>
                  <a:pt x="0" y="214354"/>
                  <a:pt x="0" y="185244"/>
                </a:cubicBezTo>
                <a:close/>
                <a:moveTo>
                  <a:pt x="185243" y="0"/>
                </a:moveTo>
                <a:cubicBezTo>
                  <a:pt x="287550" y="0"/>
                  <a:pt x="370486" y="23696"/>
                  <a:pt x="370486" y="52927"/>
                </a:cubicBezTo>
                <a:cubicBezTo>
                  <a:pt x="370486" y="82157"/>
                  <a:pt x="287550" y="105853"/>
                  <a:pt x="185243" y="105853"/>
                </a:cubicBezTo>
                <a:cubicBezTo>
                  <a:pt x="82936" y="105853"/>
                  <a:pt x="0" y="82157"/>
                  <a:pt x="0" y="52927"/>
                </a:cubicBezTo>
                <a:cubicBezTo>
                  <a:pt x="0" y="23696"/>
                  <a:pt x="82936" y="0"/>
                  <a:pt x="185243" y="0"/>
                </a:cubicBezTo>
                <a:close/>
              </a:path>
            </a:pathLst>
          </a:custGeom>
          <a:solidFill>
            <a:srgbClr val="42B56B"/>
          </a:solidFill>
          <a:ln w="6548" cap="flat">
            <a:noFill/>
            <a:prstDash val="solid"/>
            <a:miter/>
          </a:ln>
        </p:spPr>
        <p:txBody>
          <a:bodyPr rtlCol="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sz="1350"/>
          </a:p>
        </p:txBody>
      </p:sp>
      <p:sp>
        <p:nvSpPr>
          <p:cNvPr id="34" name="Freeform: Shape 66">
            <a:extLst>
              <a:ext uri="{FF2B5EF4-FFF2-40B4-BE49-F238E27FC236}">
                <a16:creationId xmlns:a16="http://schemas.microsoft.com/office/drawing/2014/main" id="{72C6FE39-ECD7-4036-AD93-86B0A3879BFD}"/>
              </a:ext>
            </a:extLst>
          </p:cNvPr>
          <p:cNvSpPr/>
          <p:nvPr/>
        </p:nvSpPr>
        <p:spPr>
          <a:xfrm>
            <a:off x="5249744" y="4096243"/>
            <a:ext cx="279975" cy="475096"/>
          </a:xfrm>
          <a:custGeom>
            <a:avLst/>
            <a:gdLst>
              <a:gd name="connsiteX0" fmla="*/ 129009 w 344024"/>
              <a:gd name="connsiteY0" fmla="*/ 516034 h 555730"/>
              <a:gd name="connsiteX1" fmla="*/ 215016 w 344024"/>
              <a:gd name="connsiteY1" fmla="*/ 516034 h 555730"/>
              <a:gd name="connsiteX2" fmla="*/ 172013 w 344024"/>
              <a:gd name="connsiteY2" fmla="*/ 555730 h 555730"/>
              <a:gd name="connsiteX3" fmla="*/ 129009 w 344024"/>
              <a:gd name="connsiteY3" fmla="*/ 516034 h 555730"/>
              <a:gd name="connsiteX4" fmla="*/ 105853 w 344024"/>
              <a:gd name="connsiteY4" fmla="*/ 449876 h 555730"/>
              <a:gd name="connsiteX5" fmla="*/ 238170 w 344024"/>
              <a:gd name="connsiteY5" fmla="*/ 449876 h 555730"/>
              <a:gd name="connsiteX6" fmla="*/ 258017 w 344024"/>
              <a:gd name="connsiteY6" fmla="*/ 469724 h 555730"/>
              <a:gd name="connsiteX7" fmla="*/ 238170 w 344024"/>
              <a:gd name="connsiteY7" fmla="*/ 489572 h 555730"/>
              <a:gd name="connsiteX8" fmla="*/ 105853 w 344024"/>
              <a:gd name="connsiteY8" fmla="*/ 489572 h 555730"/>
              <a:gd name="connsiteX9" fmla="*/ 86006 w 344024"/>
              <a:gd name="connsiteY9" fmla="*/ 469724 h 555730"/>
              <a:gd name="connsiteX10" fmla="*/ 105853 w 344024"/>
              <a:gd name="connsiteY10" fmla="*/ 449876 h 555730"/>
              <a:gd name="connsiteX11" fmla="*/ 105853 w 344024"/>
              <a:gd name="connsiteY11" fmla="*/ 383718 h 555730"/>
              <a:gd name="connsiteX12" fmla="*/ 238170 w 344024"/>
              <a:gd name="connsiteY12" fmla="*/ 383718 h 555730"/>
              <a:gd name="connsiteX13" fmla="*/ 258017 w 344024"/>
              <a:gd name="connsiteY13" fmla="*/ 403566 h 555730"/>
              <a:gd name="connsiteX14" fmla="*/ 238170 w 344024"/>
              <a:gd name="connsiteY14" fmla="*/ 423414 h 555730"/>
              <a:gd name="connsiteX15" fmla="*/ 105853 w 344024"/>
              <a:gd name="connsiteY15" fmla="*/ 423414 h 555730"/>
              <a:gd name="connsiteX16" fmla="*/ 86006 w 344024"/>
              <a:gd name="connsiteY16" fmla="*/ 403566 h 555730"/>
              <a:gd name="connsiteX17" fmla="*/ 105853 w 344024"/>
              <a:gd name="connsiteY17" fmla="*/ 383718 h 555730"/>
              <a:gd name="connsiteX18" fmla="*/ 172674 w 344024"/>
              <a:gd name="connsiteY18" fmla="*/ 39033 h 555730"/>
              <a:gd name="connsiteX19" fmla="*/ 40357 w 344024"/>
              <a:gd name="connsiteY19" fmla="*/ 170027 h 555730"/>
              <a:gd name="connsiteX20" fmla="*/ 40357 w 344024"/>
              <a:gd name="connsiteY20" fmla="*/ 175319 h 555730"/>
              <a:gd name="connsiteX21" fmla="*/ 49619 w 344024"/>
              <a:gd name="connsiteY21" fmla="*/ 221630 h 555730"/>
              <a:gd name="connsiteX22" fmla="*/ 72112 w 344024"/>
              <a:gd name="connsiteY22" fmla="*/ 258017 h 555730"/>
              <a:gd name="connsiteX23" fmla="*/ 110485 w 344024"/>
              <a:gd name="connsiteY23" fmla="*/ 317560 h 555730"/>
              <a:gd name="connsiteX24" fmla="*/ 172012 w 344024"/>
              <a:gd name="connsiteY24" fmla="*/ 317560 h 555730"/>
              <a:gd name="connsiteX25" fmla="*/ 234201 w 344024"/>
              <a:gd name="connsiteY25" fmla="*/ 317560 h 555730"/>
              <a:gd name="connsiteX26" fmla="*/ 272573 w 344024"/>
              <a:gd name="connsiteY26" fmla="*/ 258017 h 555730"/>
              <a:gd name="connsiteX27" fmla="*/ 295067 w 344024"/>
              <a:gd name="connsiteY27" fmla="*/ 221630 h 555730"/>
              <a:gd name="connsiteX28" fmla="*/ 304329 w 344024"/>
              <a:gd name="connsiteY28" fmla="*/ 175319 h 555730"/>
              <a:gd name="connsiteX29" fmla="*/ 304990 w 344024"/>
              <a:gd name="connsiteY29" fmla="*/ 175319 h 555730"/>
              <a:gd name="connsiteX30" fmla="*/ 304990 w 344024"/>
              <a:gd name="connsiteY30" fmla="*/ 170027 h 555730"/>
              <a:gd name="connsiteX31" fmla="*/ 172674 w 344024"/>
              <a:gd name="connsiteY31" fmla="*/ 39033 h 555730"/>
              <a:gd name="connsiteX32" fmla="*/ 172012 w 344024"/>
              <a:gd name="connsiteY32" fmla="*/ 0 h 555730"/>
              <a:gd name="connsiteX33" fmla="*/ 344024 w 344024"/>
              <a:gd name="connsiteY33" fmla="*/ 170027 h 555730"/>
              <a:gd name="connsiteX34" fmla="*/ 344024 w 344024"/>
              <a:gd name="connsiteY34" fmla="*/ 175981 h 555730"/>
              <a:gd name="connsiteX35" fmla="*/ 332115 w 344024"/>
              <a:gd name="connsiteY35" fmla="*/ 235523 h 555730"/>
              <a:gd name="connsiteX36" fmla="*/ 302344 w 344024"/>
              <a:gd name="connsiteY36" fmla="*/ 284480 h 555730"/>
              <a:gd name="connsiteX37" fmla="*/ 261988 w 344024"/>
              <a:gd name="connsiteY37" fmla="*/ 349977 h 555730"/>
              <a:gd name="connsiteX38" fmla="*/ 250079 w 344024"/>
              <a:gd name="connsiteY38" fmla="*/ 357254 h 555730"/>
              <a:gd name="connsiteX39" fmla="*/ 93946 w 344024"/>
              <a:gd name="connsiteY39" fmla="*/ 357254 h 555730"/>
              <a:gd name="connsiteX40" fmla="*/ 82036 w 344024"/>
              <a:gd name="connsiteY40" fmla="*/ 349977 h 555730"/>
              <a:gd name="connsiteX41" fmla="*/ 41680 w 344024"/>
              <a:gd name="connsiteY41" fmla="*/ 284480 h 555730"/>
              <a:gd name="connsiteX42" fmla="*/ 11908 w 344024"/>
              <a:gd name="connsiteY42" fmla="*/ 235523 h 555730"/>
              <a:gd name="connsiteX43" fmla="*/ 0 w 344024"/>
              <a:gd name="connsiteY43" fmla="*/ 175981 h 555730"/>
              <a:gd name="connsiteX44" fmla="*/ 0 w 344024"/>
              <a:gd name="connsiteY44" fmla="*/ 170027 h 555730"/>
              <a:gd name="connsiteX45" fmla="*/ 172012 w 344024"/>
              <a:gd name="connsiteY45" fmla="*/ 0 h 55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44024" h="555730">
                <a:moveTo>
                  <a:pt x="129009" y="516034"/>
                </a:moveTo>
                <a:lnTo>
                  <a:pt x="215016" y="516034"/>
                </a:lnTo>
                <a:cubicBezTo>
                  <a:pt x="213031" y="538529"/>
                  <a:pt x="194507" y="555730"/>
                  <a:pt x="172013" y="555730"/>
                </a:cubicBezTo>
                <a:cubicBezTo>
                  <a:pt x="149518" y="555730"/>
                  <a:pt x="130994" y="538529"/>
                  <a:pt x="129009" y="516034"/>
                </a:cubicBezTo>
                <a:close/>
                <a:moveTo>
                  <a:pt x="105853" y="449876"/>
                </a:moveTo>
                <a:lnTo>
                  <a:pt x="238170" y="449876"/>
                </a:lnTo>
                <a:cubicBezTo>
                  <a:pt x="249417" y="449876"/>
                  <a:pt x="258017" y="458477"/>
                  <a:pt x="258017" y="469724"/>
                </a:cubicBezTo>
                <a:cubicBezTo>
                  <a:pt x="258017" y="480971"/>
                  <a:pt x="249417" y="489572"/>
                  <a:pt x="238170" y="489572"/>
                </a:cubicBezTo>
                <a:lnTo>
                  <a:pt x="105853" y="489572"/>
                </a:lnTo>
                <a:cubicBezTo>
                  <a:pt x="94607" y="489572"/>
                  <a:pt x="86006" y="480971"/>
                  <a:pt x="86006" y="469724"/>
                </a:cubicBezTo>
                <a:cubicBezTo>
                  <a:pt x="86006" y="458477"/>
                  <a:pt x="94607" y="449876"/>
                  <a:pt x="105853" y="449876"/>
                </a:cubicBezTo>
                <a:close/>
                <a:moveTo>
                  <a:pt x="105853" y="383718"/>
                </a:moveTo>
                <a:lnTo>
                  <a:pt x="238170" y="383718"/>
                </a:lnTo>
                <a:cubicBezTo>
                  <a:pt x="249417" y="383718"/>
                  <a:pt x="258017" y="392319"/>
                  <a:pt x="258017" y="403566"/>
                </a:cubicBezTo>
                <a:cubicBezTo>
                  <a:pt x="258017" y="414813"/>
                  <a:pt x="249417" y="423414"/>
                  <a:pt x="238170" y="423414"/>
                </a:cubicBezTo>
                <a:lnTo>
                  <a:pt x="105853" y="423414"/>
                </a:lnTo>
                <a:cubicBezTo>
                  <a:pt x="94607" y="423414"/>
                  <a:pt x="86006" y="414813"/>
                  <a:pt x="86006" y="403566"/>
                </a:cubicBezTo>
                <a:cubicBezTo>
                  <a:pt x="86006" y="392319"/>
                  <a:pt x="94607" y="383718"/>
                  <a:pt x="105853" y="383718"/>
                </a:cubicBezTo>
                <a:close/>
                <a:moveTo>
                  <a:pt x="172674" y="39033"/>
                </a:moveTo>
                <a:cubicBezTo>
                  <a:pt x="100562" y="39695"/>
                  <a:pt x="41680" y="97914"/>
                  <a:pt x="40357" y="170027"/>
                </a:cubicBezTo>
                <a:lnTo>
                  <a:pt x="40357" y="175319"/>
                </a:lnTo>
                <a:cubicBezTo>
                  <a:pt x="41018" y="191197"/>
                  <a:pt x="43664" y="207075"/>
                  <a:pt x="49619" y="221630"/>
                </a:cubicBezTo>
                <a:cubicBezTo>
                  <a:pt x="54911" y="234862"/>
                  <a:pt x="62850" y="247432"/>
                  <a:pt x="72112" y="258017"/>
                </a:cubicBezTo>
                <a:cubicBezTo>
                  <a:pt x="86667" y="276541"/>
                  <a:pt x="99900" y="296389"/>
                  <a:pt x="110485" y="317560"/>
                </a:cubicBezTo>
                <a:lnTo>
                  <a:pt x="172012" y="317560"/>
                </a:lnTo>
                <a:lnTo>
                  <a:pt x="234201" y="317560"/>
                </a:lnTo>
                <a:cubicBezTo>
                  <a:pt x="244125" y="296389"/>
                  <a:pt x="257357" y="276541"/>
                  <a:pt x="272573" y="258017"/>
                </a:cubicBezTo>
                <a:cubicBezTo>
                  <a:pt x="282497" y="247432"/>
                  <a:pt x="289774" y="234862"/>
                  <a:pt x="295067" y="221630"/>
                </a:cubicBezTo>
                <a:cubicBezTo>
                  <a:pt x="300359" y="207075"/>
                  <a:pt x="303667" y="191197"/>
                  <a:pt x="304329" y="175319"/>
                </a:cubicBezTo>
                <a:lnTo>
                  <a:pt x="304990" y="175319"/>
                </a:lnTo>
                <a:lnTo>
                  <a:pt x="304990" y="170027"/>
                </a:lnTo>
                <a:cubicBezTo>
                  <a:pt x="303667" y="97253"/>
                  <a:pt x="244786" y="39695"/>
                  <a:pt x="172674" y="39033"/>
                </a:cubicBezTo>
                <a:close/>
                <a:moveTo>
                  <a:pt x="172012" y="0"/>
                </a:moveTo>
                <a:cubicBezTo>
                  <a:pt x="265957" y="662"/>
                  <a:pt x="342039" y="76082"/>
                  <a:pt x="344024" y="170027"/>
                </a:cubicBezTo>
                <a:lnTo>
                  <a:pt x="344024" y="175981"/>
                </a:lnTo>
                <a:cubicBezTo>
                  <a:pt x="343362" y="196490"/>
                  <a:pt x="339393" y="216337"/>
                  <a:pt x="332115" y="235523"/>
                </a:cubicBezTo>
                <a:cubicBezTo>
                  <a:pt x="325499" y="253386"/>
                  <a:pt x="314914" y="269926"/>
                  <a:pt x="302344" y="284480"/>
                </a:cubicBezTo>
                <a:cubicBezTo>
                  <a:pt x="286466" y="301682"/>
                  <a:pt x="269265" y="335422"/>
                  <a:pt x="261988" y="349977"/>
                </a:cubicBezTo>
                <a:cubicBezTo>
                  <a:pt x="260003" y="354608"/>
                  <a:pt x="255372" y="357254"/>
                  <a:pt x="250079" y="357254"/>
                </a:cubicBezTo>
                <a:lnTo>
                  <a:pt x="93946" y="357254"/>
                </a:lnTo>
                <a:cubicBezTo>
                  <a:pt x="88653" y="357254"/>
                  <a:pt x="84021" y="354608"/>
                  <a:pt x="82036" y="349977"/>
                </a:cubicBezTo>
                <a:cubicBezTo>
                  <a:pt x="74759" y="335422"/>
                  <a:pt x="57558" y="301682"/>
                  <a:pt x="41680" y="284480"/>
                </a:cubicBezTo>
                <a:cubicBezTo>
                  <a:pt x="29110" y="269926"/>
                  <a:pt x="19186" y="253386"/>
                  <a:pt x="11908" y="235523"/>
                </a:cubicBezTo>
                <a:cubicBezTo>
                  <a:pt x="4631" y="216337"/>
                  <a:pt x="662" y="196490"/>
                  <a:pt x="0" y="175981"/>
                </a:cubicBezTo>
                <a:lnTo>
                  <a:pt x="0" y="170027"/>
                </a:lnTo>
                <a:cubicBezTo>
                  <a:pt x="1985" y="76082"/>
                  <a:pt x="78067" y="662"/>
                  <a:pt x="172012" y="0"/>
                </a:cubicBezTo>
                <a:close/>
              </a:path>
            </a:pathLst>
          </a:custGeom>
          <a:solidFill>
            <a:srgbClr val="0097C9"/>
          </a:solidFill>
          <a:ln w="6548" cap="flat">
            <a:noFill/>
            <a:prstDash val="solid"/>
            <a:miter/>
          </a:ln>
        </p:spPr>
        <p:txBody>
          <a:bodyPr rtlCol="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sz="1350"/>
          </a:p>
        </p:txBody>
      </p:sp>
      <p:sp>
        <p:nvSpPr>
          <p:cNvPr id="35" name="Freeform: Shape 68">
            <a:extLst>
              <a:ext uri="{FF2B5EF4-FFF2-40B4-BE49-F238E27FC236}">
                <a16:creationId xmlns:a16="http://schemas.microsoft.com/office/drawing/2014/main" id="{CF271824-5036-41E9-B94C-3235064B1D22}"/>
              </a:ext>
            </a:extLst>
          </p:cNvPr>
          <p:cNvSpPr/>
          <p:nvPr/>
        </p:nvSpPr>
        <p:spPr>
          <a:xfrm>
            <a:off x="6691946" y="3420546"/>
            <a:ext cx="366282" cy="456431"/>
          </a:xfrm>
          <a:custGeom>
            <a:avLst/>
            <a:gdLst>
              <a:gd name="connsiteX0" fmla="*/ 135757 w 450075"/>
              <a:gd name="connsiteY0" fmla="*/ 227584 h 533898"/>
              <a:gd name="connsiteX1" fmla="*/ 163544 w 450075"/>
              <a:gd name="connsiteY1" fmla="*/ 255371 h 533898"/>
              <a:gd name="connsiteX2" fmla="*/ 135757 w 450075"/>
              <a:gd name="connsiteY2" fmla="*/ 283158 h 533898"/>
              <a:gd name="connsiteX3" fmla="*/ 107970 w 450075"/>
              <a:gd name="connsiteY3" fmla="*/ 255371 h 533898"/>
              <a:gd name="connsiteX4" fmla="*/ 135757 w 450075"/>
              <a:gd name="connsiteY4" fmla="*/ 227584 h 533898"/>
              <a:gd name="connsiteX5" fmla="*/ 126496 w 450075"/>
              <a:gd name="connsiteY5" fmla="*/ 175319 h 533898"/>
              <a:gd name="connsiteX6" fmla="*/ 118557 w 450075"/>
              <a:gd name="connsiteY6" fmla="*/ 191859 h 533898"/>
              <a:gd name="connsiteX7" fmla="*/ 104001 w 450075"/>
              <a:gd name="connsiteY7" fmla="*/ 197814 h 533898"/>
              <a:gd name="connsiteX8" fmla="*/ 86800 w 450075"/>
              <a:gd name="connsiteY8" fmla="*/ 191859 h 533898"/>
              <a:gd name="connsiteX9" fmla="*/ 73568 w 450075"/>
              <a:gd name="connsiteY9" fmla="*/ 205092 h 533898"/>
              <a:gd name="connsiteX10" fmla="*/ 79523 w 450075"/>
              <a:gd name="connsiteY10" fmla="*/ 222293 h 533898"/>
              <a:gd name="connsiteX11" fmla="*/ 73568 w 450075"/>
              <a:gd name="connsiteY11" fmla="*/ 236847 h 533898"/>
              <a:gd name="connsiteX12" fmla="*/ 57029 w 450075"/>
              <a:gd name="connsiteY12" fmla="*/ 244786 h 533898"/>
              <a:gd name="connsiteX13" fmla="*/ 57029 w 450075"/>
              <a:gd name="connsiteY13" fmla="*/ 263311 h 533898"/>
              <a:gd name="connsiteX14" fmla="*/ 73568 w 450075"/>
              <a:gd name="connsiteY14" fmla="*/ 271250 h 533898"/>
              <a:gd name="connsiteX15" fmla="*/ 79523 w 450075"/>
              <a:gd name="connsiteY15" fmla="*/ 285805 h 533898"/>
              <a:gd name="connsiteX16" fmla="*/ 73568 w 450075"/>
              <a:gd name="connsiteY16" fmla="*/ 303006 h 533898"/>
              <a:gd name="connsiteX17" fmla="*/ 86800 w 450075"/>
              <a:gd name="connsiteY17" fmla="*/ 316237 h 533898"/>
              <a:gd name="connsiteX18" fmla="*/ 104001 w 450075"/>
              <a:gd name="connsiteY18" fmla="*/ 310945 h 533898"/>
              <a:gd name="connsiteX19" fmla="*/ 118557 w 450075"/>
              <a:gd name="connsiteY19" fmla="*/ 316899 h 533898"/>
              <a:gd name="connsiteX20" fmla="*/ 126496 w 450075"/>
              <a:gd name="connsiteY20" fmla="*/ 333438 h 533898"/>
              <a:gd name="connsiteX21" fmla="*/ 145020 w 450075"/>
              <a:gd name="connsiteY21" fmla="*/ 333438 h 533898"/>
              <a:gd name="connsiteX22" fmla="*/ 152298 w 450075"/>
              <a:gd name="connsiteY22" fmla="*/ 317561 h 533898"/>
              <a:gd name="connsiteX23" fmla="*/ 166853 w 450075"/>
              <a:gd name="connsiteY23" fmla="*/ 311606 h 533898"/>
              <a:gd name="connsiteX24" fmla="*/ 184054 w 450075"/>
              <a:gd name="connsiteY24" fmla="*/ 317561 h 533898"/>
              <a:gd name="connsiteX25" fmla="*/ 197285 w 450075"/>
              <a:gd name="connsiteY25" fmla="*/ 304329 h 533898"/>
              <a:gd name="connsiteX26" fmla="*/ 191993 w 450075"/>
              <a:gd name="connsiteY26" fmla="*/ 287128 h 533898"/>
              <a:gd name="connsiteX27" fmla="*/ 197947 w 450075"/>
              <a:gd name="connsiteY27" fmla="*/ 272573 h 533898"/>
              <a:gd name="connsiteX28" fmla="*/ 214487 w 450075"/>
              <a:gd name="connsiteY28" fmla="*/ 264634 h 533898"/>
              <a:gd name="connsiteX29" fmla="*/ 215148 w 450075"/>
              <a:gd name="connsiteY29" fmla="*/ 244786 h 533898"/>
              <a:gd name="connsiteX30" fmla="*/ 198609 w 450075"/>
              <a:gd name="connsiteY30" fmla="*/ 236847 h 533898"/>
              <a:gd name="connsiteX31" fmla="*/ 192654 w 450075"/>
              <a:gd name="connsiteY31" fmla="*/ 222293 h 533898"/>
              <a:gd name="connsiteX32" fmla="*/ 198609 w 450075"/>
              <a:gd name="connsiteY32" fmla="*/ 205092 h 533898"/>
              <a:gd name="connsiteX33" fmla="*/ 185377 w 450075"/>
              <a:gd name="connsiteY33" fmla="*/ 191859 h 533898"/>
              <a:gd name="connsiteX34" fmla="*/ 168176 w 450075"/>
              <a:gd name="connsiteY34" fmla="*/ 197814 h 533898"/>
              <a:gd name="connsiteX35" fmla="*/ 153621 w 450075"/>
              <a:gd name="connsiteY35" fmla="*/ 191859 h 533898"/>
              <a:gd name="connsiteX36" fmla="*/ 145682 w 450075"/>
              <a:gd name="connsiteY36" fmla="*/ 175319 h 533898"/>
              <a:gd name="connsiteX37" fmla="*/ 219117 w 450075"/>
              <a:gd name="connsiteY37" fmla="*/ 93283 h 533898"/>
              <a:gd name="connsiteX38" fmla="*/ 246904 w 450075"/>
              <a:gd name="connsiteY38" fmla="*/ 121070 h 533898"/>
              <a:gd name="connsiteX39" fmla="*/ 219117 w 450075"/>
              <a:gd name="connsiteY39" fmla="*/ 148857 h 533898"/>
              <a:gd name="connsiteX40" fmla="*/ 191330 w 450075"/>
              <a:gd name="connsiteY40" fmla="*/ 121070 h 533898"/>
              <a:gd name="connsiteX41" fmla="*/ 219117 w 450075"/>
              <a:gd name="connsiteY41" fmla="*/ 93283 h 533898"/>
              <a:gd name="connsiteX42" fmla="*/ 209855 w 450075"/>
              <a:gd name="connsiteY42" fmla="*/ 41680 h 533898"/>
              <a:gd name="connsiteX43" fmla="*/ 201916 w 450075"/>
              <a:gd name="connsiteY43" fmla="*/ 58219 h 533898"/>
              <a:gd name="connsiteX44" fmla="*/ 187362 w 450075"/>
              <a:gd name="connsiteY44" fmla="*/ 64173 h 533898"/>
              <a:gd name="connsiteX45" fmla="*/ 170160 w 450075"/>
              <a:gd name="connsiteY45" fmla="*/ 58219 h 533898"/>
              <a:gd name="connsiteX46" fmla="*/ 156929 w 450075"/>
              <a:gd name="connsiteY46" fmla="*/ 71451 h 533898"/>
              <a:gd name="connsiteX47" fmla="*/ 162222 w 450075"/>
              <a:gd name="connsiteY47" fmla="*/ 88652 h 533898"/>
              <a:gd name="connsiteX48" fmla="*/ 156267 w 450075"/>
              <a:gd name="connsiteY48" fmla="*/ 103207 h 533898"/>
              <a:gd name="connsiteX49" fmla="*/ 139728 w 450075"/>
              <a:gd name="connsiteY49" fmla="*/ 111146 h 533898"/>
              <a:gd name="connsiteX50" fmla="*/ 139728 w 450075"/>
              <a:gd name="connsiteY50" fmla="*/ 129670 h 533898"/>
              <a:gd name="connsiteX51" fmla="*/ 156267 w 450075"/>
              <a:gd name="connsiteY51" fmla="*/ 137609 h 533898"/>
              <a:gd name="connsiteX52" fmla="*/ 162222 w 450075"/>
              <a:gd name="connsiteY52" fmla="*/ 152164 h 533898"/>
              <a:gd name="connsiteX53" fmla="*/ 156267 w 450075"/>
              <a:gd name="connsiteY53" fmla="*/ 169365 h 533898"/>
              <a:gd name="connsiteX54" fmla="*/ 169499 w 450075"/>
              <a:gd name="connsiteY54" fmla="*/ 182597 h 533898"/>
              <a:gd name="connsiteX55" fmla="*/ 186700 w 450075"/>
              <a:gd name="connsiteY55" fmla="*/ 176642 h 533898"/>
              <a:gd name="connsiteX56" fmla="*/ 201255 w 450075"/>
              <a:gd name="connsiteY56" fmla="*/ 182597 h 533898"/>
              <a:gd name="connsiteX57" fmla="*/ 209194 w 450075"/>
              <a:gd name="connsiteY57" fmla="*/ 199137 h 533898"/>
              <a:gd name="connsiteX58" fmla="*/ 227718 w 450075"/>
              <a:gd name="connsiteY58" fmla="*/ 199137 h 533898"/>
              <a:gd name="connsiteX59" fmla="*/ 235657 w 450075"/>
              <a:gd name="connsiteY59" fmla="*/ 183258 h 533898"/>
              <a:gd name="connsiteX60" fmla="*/ 250212 w 450075"/>
              <a:gd name="connsiteY60" fmla="*/ 177304 h 533898"/>
              <a:gd name="connsiteX61" fmla="*/ 267413 w 450075"/>
              <a:gd name="connsiteY61" fmla="*/ 183258 h 533898"/>
              <a:gd name="connsiteX62" fmla="*/ 280645 w 450075"/>
              <a:gd name="connsiteY62" fmla="*/ 170027 h 533898"/>
              <a:gd name="connsiteX63" fmla="*/ 274691 w 450075"/>
              <a:gd name="connsiteY63" fmla="*/ 152826 h 533898"/>
              <a:gd name="connsiteX64" fmla="*/ 281306 w 450075"/>
              <a:gd name="connsiteY64" fmla="*/ 138271 h 533898"/>
              <a:gd name="connsiteX65" fmla="*/ 297846 w 450075"/>
              <a:gd name="connsiteY65" fmla="*/ 130332 h 533898"/>
              <a:gd name="connsiteX66" fmla="*/ 297846 w 450075"/>
              <a:gd name="connsiteY66" fmla="*/ 110484 h 533898"/>
              <a:gd name="connsiteX67" fmla="*/ 281306 w 450075"/>
              <a:gd name="connsiteY67" fmla="*/ 102545 h 533898"/>
              <a:gd name="connsiteX68" fmla="*/ 275352 w 450075"/>
              <a:gd name="connsiteY68" fmla="*/ 87990 h 533898"/>
              <a:gd name="connsiteX69" fmla="*/ 281306 w 450075"/>
              <a:gd name="connsiteY69" fmla="*/ 70789 h 533898"/>
              <a:gd name="connsiteX70" fmla="*/ 268075 w 450075"/>
              <a:gd name="connsiteY70" fmla="*/ 57558 h 533898"/>
              <a:gd name="connsiteX71" fmla="*/ 250874 w 450075"/>
              <a:gd name="connsiteY71" fmla="*/ 63512 h 533898"/>
              <a:gd name="connsiteX72" fmla="*/ 236319 w 450075"/>
              <a:gd name="connsiteY72" fmla="*/ 57558 h 533898"/>
              <a:gd name="connsiteX73" fmla="*/ 228380 w 450075"/>
              <a:gd name="connsiteY73" fmla="*/ 41680 h 533898"/>
              <a:gd name="connsiteX74" fmla="*/ 198939 w 450075"/>
              <a:gd name="connsiteY74" fmla="*/ 0 h 533898"/>
              <a:gd name="connsiteX75" fmla="*/ 300492 w 450075"/>
              <a:gd name="connsiteY75" fmla="*/ 27786 h 533898"/>
              <a:gd name="connsiteX76" fmla="*/ 397745 w 450075"/>
              <a:gd name="connsiteY76" fmla="*/ 206415 h 533898"/>
              <a:gd name="connsiteX77" fmla="*/ 397745 w 450075"/>
              <a:gd name="connsiteY77" fmla="*/ 209723 h 533898"/>
              <a:gd name="connsiteX78" fmla="*/ 443394 w 450075"/>
              <a:gd name="connsiteY78" fmla="*/ 289112 h 533898"/>
              <a:gd name="connsiteX79" fmla="*/ 426854 w 450075"/>
              <a:gd name="connsiteY79" fmla="*/ 335423 h 533898"/>
              <a:gd name="connsiteX80" fmla="*/ 397745 w 450075"/>
              <a:gd name="connsiteY80" fmla="*/ 335423 h 533898"/>
              <a:gd name="connsiteX81" fmla="*/ 397745 w 450075"/>
              <a:gd name="connsiteY81" fmla="*/ 375118 h 533898"/>
              <a:gd name="connsiteX82" fmla="*/ 375251 w 450075"/>
              <a:gd name="connsiteY82" fmla="*/ 431353 h 533898"/>
              <a:gd name="connsiteX83" fmla="*/ 319678 w 450075"/>
              <a:gd name="connsiteY83" fmla="*/ 454508 h 533898"/>
              <a:gd name="connsiteX84" fmla="*/ 287261 w 450075"/>
              <a:gd name="connsiteY84" fmla="*/ 454508 h 533898"/>
              <a:gd name="connsiteX85" fmla="*/ 287261 w 450075"/>
              <a:gd name="connsiteY85" fmla="*/ 533898 h 533898"/>
              <a:gd name="connsiteX86" fmla="*/ 78200 w 450075"/>
              <a:gd name="connsiteY86" fmla="*/ 533898 h 533898"/>
              <a:gd name="connsiteX87" fmla="*/ 78200 w 450075"/>
              <a:gd name="connsiteY87" fmla="*/ 366518 h 533898"/>
              <a:gd name="connsiteX88" fmla="*/ 133 w 450075"/>
              <a:gd name="connsiteY88" fmla="*/ 206415 h 533898"/>
              <a:gd name="connsiteX89" fmla="*/ 97385 w 450075"/>
              <a:gd name="connsiteY89" fmla="*/ 27786 h 533898"/>
              <a:gd name="connsiteX90" fmla="*/ 198939 w 450075"/>
              <a:gd name="connsiteY90" fmla="*/ 0 h 5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50075" h="533898">
                <a:moveTo>
                  <a:pt x="135757" y="227584"/>
                </a:moveTo>
                <a:cubicBezTo>
                  <a:pt x="151103" y="227584"/>
                  <a:pt x="163544" y="240024"/>
                  <a:pt x="163544" y="255371"/>
                </a:cubicBezTo>
                <a:cubicBezTo>
                  <a:pt x="163544" y="270717"/>
                  <a:pt x="151103" y="283158"/>
                  <a:pt x="135757" y="283158"/>
                </a:cubicBezTo>
                <a:cubicBezTo>
                  <a:pt x="120410" y="283158"/>
                  <a:pt x="107970" y="270717"/>
                  <a:pt x="107970" y="255371"/>
                </a:cubicBezTo>
                <a:cubicBezTo>
                  <a:pt x="107970" y="240024"/>
                  <a:pt x="120410" y="227584"/>
                  <a:pt x="135757" y="227584"/>
                </a:cubicBezTo>
                <a:close/>
                <a:moveTo>
                  <a:pt x="126496" y="175319"/>
                </a:moveTo>
                <a:lnTo>
                  <a:pt x="118557" y="191859"/>
                </a:lnTo>
                <a:cubicBezTo>
                  <a:pt x="113263" y="193182"/>
                  <a:pt x="108632" y="195168"/>
                  <a:pt x="104001" y="197814"/>
                </a:cubicBezTo>
                <a:lnTo>
                  <a:pt x="86800" y="191859"/>
                </a:lnTo>
                <a:lnTo>
                  <a:pt x="73568" y="205092"/>
                </a:lnTo>
                <a:lnTo>
                  <a:pt x="79523" y="222293"/>
                </a:lnTo>
                <a:cubicBezTo>
                  <a:pt x="76876" y="226924"/>
                  <a:pt x="74892" y="231555"/>
                  <a:pt x="73568" y="236847"/>
                </a:cubicBezTo>
                <a:lnTo>
                  <a:pt x="57029" y="244786"/>
                </a:lnTo>
                <a:lnTo>
                  <a:pt x="57029" y="263311"/>
                </a:lnTo>
                <a:lnTo>
                  <a:pt x="73568" y="271250"/>
                </a:lnTo>
                <a:cubicBezTo>
                  <a:pt x="74892" y="276542"/>
                  <a:pt x="76876" y="281173"/>
                  <a:pt x="79523" y="285805"/>
                </a:cubicBezTo>
                <a:lnTo>
                  <a:pt x="73568" y="303006"/>
                </a:lnTo>
                <a:lnTo>
                  <a:pt x="86800" y="316237"/>
                </a:lnTo>
                <a:lnTo>
                  <a:pt x="104001" y="310945"/>
                </a:lnTo>
                <a:cubicBezTo>
                  <a:pt x="108632" y="313591"/>
                  <a:pt x="113263" y="315576"/>
                  <a:pt x="118557" y="316899"/>
                </a:cubicBezTo>
                <a:lnTo>
                  <a:pt x="126496" y="333438"/>
                </a:lnTo>
                <a:lnTo>
                  <a:pt x="145020" y="333438"/>
                </a:lnTo>
                <a:lnTo>
                  <a:pt x="152298" y="317561"/>
                </a:lnTo>
                <a:cubicBezTo>
                  <a:pt x="157590" y="316237"/>
                  <a:pt x="162222" y="314253"/>
                  <a:pt x="166853" y="311606"/>
                </a:cubicBezTo>
                <a:lnTo>
                  <a:pt x="184054" y="317561"/>
                </a:lnTo>
                <a:lnTo>
                  <a:pt x="197285" y="304329"/>
                </a:lnTo>
                <a:lnTo>
                  <a:pt x="191993" y="287128"/>
                </a:lnTo>
                <a:cubicBezTo>
                  <a:pt x="194639" y="282497"/>
                  <a:pt x="196624" y="277866"/>
                  <a:pt x="197947" y="272573"/>
                </a:cubicBezTo>
                <a:lnTo>
                  <a:pt x="214487" y="264634"/>
                </a:lnTo>
                <a:lnTo>
                  <a:pt x="215148" y="244786"/>
                </a:lnTo>
                <a:lnTo>
                  <a:pt x="198609" y="236847"/>
                </a:lnTo>
                <a:cubicBezTo>
                  <a:pt x="197285" y="231555"/>
                  <a:pt x="195301" y="226924"/>
                  <a:pt x="192654" y="222293"/>
                </a:cubicBezTo>
                <a:lnTo>
                  <a:pt x="198609" y="205092"/>
                </a:lnTo>
                <a:lnTo>
                  <a:pt x="185377" y="191859"/>
                </a:lnTo>
                <a:lnTo>
                  <a:pt x="168176" y="197814"/>
                </a:lnTo>
                <a:cubicBezTo>
                  <a:pt x="163545" y="195168"/>
                  <a:pt x="158914" y="193182"/>
                  <a:pt x="153621" y="191859"/>
                </a:cubicBezTo>
                <a:lnTo>
                  <a:pt x="145682" y="175319"/>
                </a:lnTo>
                <a:close/>
                <a:moveTo>
                  <a:pt x="219117" y="93283"/>
                </a:moveTo>
                <a:cubicBezTo>
                  <a:pt x="234334" y="93283"/>
                  <a:pt x="246904" y="105853"/>
                  <a:pt x="246904" y="121070"/>
                </a:cubicBezTo>
                <a:cubicBezTo>
                  <a:pt x="246904" y="136287"/>
                  <a:pt x="234334" y="148857"/>
                  <a:pt x="219117" y="148857"/>
                </a:cubicBezTo>
                <a:cubicBezTo>
                  <a:pt x="203900" y="148857"/>
                  <a:pt x="191330" y="136287"/>
                  <a:pt x="191330" y="121070"/>
                </a:cubicBezTo>
                <a:cubicBezTo>
                  <a:pt x="191330" y="105853"/>
                  <a:pt x="203900" y="93283"/>
                  <a:pt x="219117" y="93283"/>
                </a:cubicBezTo>
                <a:close/>
                <a:moveTo>
                  <a:pt x="209855" y="41680"/>
                </a:moveTo>
                <a:lnTo>
                  <a:pt x="201916" y="58219"/>
                </a:lnTo>
                <a:cubicBezTo>
                  <a:pt x="196624" y="59542"/>
                  <a:pt x="191993" y="61527"/>
                  <a:pt x="187362" y="64173"/>
                </a:cubicBezTo>
                <a:lnTo>
                  <a:pt x="170160" y="58219"/>
                </a:lnTo>
                <a:lnTo>
                  <a:pt x="156929" y="71451"/>
                </a:lnTo>
                <a:lnTo>
                  <a:pt x="162222" y="88652"/>
                </a:lnTo>
                <a:cubicBezTo>
                  <a:pt x="159575" y="93283"/>
                  <a:pt x="157590" y="97914"/>
                  <a:pt x="156267" y="103207"/>
                </a:cubicBezTo>
                <a:lnTo>
                  <a:pt x="139728" y="111146"/>
                </a:lnTo>
                <a:lnTo>
                  <a:pt x="139728" y="129670"/>
                </a:lnTo>
                <a:lnTo>
                  <a:pt x="156267" y="137609"/>
                </a:lnTo>
                <a:cubicBezTo>
                  <a:pt x="157590" y="142902"/>
                  <a:pt x="159575" y="147533"/>
                  <a:pt x="162222" y="152164"/>
                </a:cubicBezTo>
                <a:lnTo>
                  <a:pt x="156267" y="169365"/>
                </a:lnTo>
                <a:lnTo>
                  <a:pt x="169499" y="182597"/>
                </a:lnTo>
                <a:lnTo>
                  <a:pt x="186700" y="176642"/>
                </a:lnTo>
                <a:cubicBezTo>
                  <a:pt x="191331" y="179289"/>
                  <a:pt x="195962" y="181274"/>
                  <a:pt x="201255" y="182597"/>
                </a:cubicBezTo>
                <a:lnTo>
                  <a:pt x="209194" y="199137"/>
                </a:lnTo>
                <a:lnTo>
                  <a:pt x="227718" y="199137"/>
                </a:lnTo>
                <a:lnTo>
                  <a:pt x="235657" y="183258"/>
                </a:lnTo>
                <a:cubicBezTo>
                  <a:pt x="240950" y="181935"/>
                  <a:pt x="245581" y="179950"/>
                  <a:pt x="250212" y="177304"/>
                </a:cubicBezTo>
                <a:lnTo>
                  <a:pt x="267413" y="183258"/>
                </a:lnTo>
                <a:lnTo>
                  <a:pt x="280645" y="170027"/>
                </a:lnTo>
                <a:lnTo>
                  <a:pt x="274691" y="152826"/>
                </a:lnTo>
                <a:cubicBezTo>
                  <a:pt x="277337" y="148194"/>
                  <a:pt x="279983" y="143563"/>
                  <a:pt x="281306" y="138271"/>
                </a:cubicBezTo>
                <a:lnTo>
                  <a:pt x="297846" y="130332"/>
                </a:lnTo>
                <a:lnTo>
                  <a:pt x="297846" y="110484"/>
                </a:lnTo>
                <a:lnTo>
                  <a:pt x="281306" y="102545"/>
                </a:lnTo>
                <a:cubicBezTo>
                  <a:pt x="279983" y="97253"/>
                  <a:pt x="277998" y="92622"/>
                  <a:pt x="275352" y="87990"/>
                </a:cubicBezTo>
                <a:lnTo>
                  <a:pt x="281306" y="70789"/>
                </a:lnTo>
                <a:lnTo>
                  <a:pt x="268075" y="57558"/>
                </a:lnTo>
                <a:lnTo>
                  <a:pt x="250874" y="63512"/>
                </a:lnTo>
                <a:cubicBezTo>
                  <a:pt x="246242" y="60866"/>
                  <a:pt x="241611" y="58881"/>
                  <a:pt x="236319" y="57558"/>
                </a:cubicBezTo>
                <a:lnTo>
                  <a:pt x="228380" y="41680"/>
                </a:lnTo>
                <a:close/>
                <a:moveTo>
                  <a:pt x="198939" y="0"/>
                </a:moveTo>
                <a:cubicBezTo>
                  <a:pt x="234003" y="0"/>
                  <a:pt x="269067" y="9262"/>
                  <a:pt x="300492" y="27786"/>
                </a:cubicBezTo>
                <a:cubicBezTo>
                  <a:pt x="363343" y="65497"/>
                  <a:pt x="400391" y="133640"/>
                  <a:pt x="397745" y="206415"/>
                </a:cubicBezTo>
                <a:lnTo>
                  <a:pt x="397745" y="209723"/>
                </a:lnTo>
                <a:lnTo>
                  <a:pt x="443394" y="289112"/>
                </a:lnTo>
                <a:cubicBezTo>
                  <a:pt x="459272" y="313591"/>
                  <a:pt x="444056" y="333438"/>
                  <a:pt x="426854" y="335423"/>
                </a:cubicBezTo>
                <a:lnTo>
                  <a:pt x="397745" y="335423"/>
                </a:lnTo>
                <a:lnTo>
                  <a:pt x="397745" y="375118"/>
                </a:lnTo>
                <a:cubicBezTo>
                  <a:pt x="397745" y="396289"/>
                  <a:pt x="389806" y="416136"/>
                  <a:pt x="375251" y="431353"/>
                </a:cubicBezTo>
                <a:cubicBezTo>
                  <a:pt x="360696" y="445907"/>
                  <a:pt x="340849" y="454508"/>
                  <a:pt x="319678" y="454508"/>
                </a:cubicBezTo>
                <a:lnTo>
                  <a:pt x="287261" y="454508"/>
                </a:lnTo>
                <a:lnTo>
                  <a:pt x="287261" y="533898"/>
                </a:lnTo>
                <a:lnTo>
                  <a:pt x="78200" y="533898"/>
                </a:lnTo>
                <a:lnTo>
                  <a:pt x="78200" y="366518"/>
                </a:lnTo>
                <a:cubicBezTo>
                  <a:pt x="28581" y="328146"/>
                  <a:pt x="133" y="269265"/>
                  <a:pt x="133" y="206415"/>
                </a:cubicBezTo>
                <a:cubicBezTo>
                  <a:pt x="-2513" y="133640"/>
                  <a:pt x="34535" y="64835"/>
                  <a:pt x="97385" y="27786"/>
                </a:cubicBezTo>
                <a:cubicBezTo>
                  <a:pt x="128811" y="9262"/>
                  <a:pt x="163875" y="0"/>
                  <a:pt x="198939" y="0"/>
                </a:cubicBezTo>
                <a:close/>
              </a:path>
            </a:pathLst>
          </a:custGeom>
          <a:solidFill>
            <a:srgbClr val="ED8E4A"/>
          </a:solidFill>
          <a:ln w="6548" cap="flat">
            <a:noFill/>
            <a:prstDash val="solid"/>
            <a:miter/>
          </a:ln>
        </p:spPr>
        <p:txBody>
          <a:bodyPr rtlCol="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sz="1350"/>
          </a:p>
        </p:txBody>
      </p:sp>
      <p:sp>
        <p:nvSpPr>
          <p:cNvPr id="36" name="Freeform: Shape 65">
            <a:extLst>
              <a:ext uri="{FF2B5EF4-FFF2-40B4-BE49-F238E27FC236}">
                <a16:creationId xmlns:a16="http://schemas.microsoft.com/office/drawing/2014/main" id="{616C6C26-4141-49CF-8195-EDD8222A9954}"/>
              </a:ext>
            </a:extLst>
          </p:cNvPr>
          <p:cNvSpPr/>
          <p:nvPr/>
        </p:nvSpPr>
        <p:spPr>
          <a:xfrm>
            <a:off x="5945454" y="4782037"/>
            <a:ext cx="425347" cy="446816"/>
          </a:xfrm>
          <a:custGeom>
            <a:avLst/>
            <a:gdLst>
              <a:gd name="connsiteX0" fmla="*/ 251403 w 522652"/>
              <a:gd name="connsiteY0" fmla="*/ 112469 h 522652"/>
              <a:gd name="connsiteX1" fmla="*/ 326162 w 522652"/>
              <a:gd name="connsiteY1" fmla="*/ 130993 h 522652"/>
              <a:gd name="connsiteX2" fmla="*/ 296390 w 522652"/>
              <a:gd name="connsiteY2" fmla="*/ 160765 h 522652"/>
              <a:gd name="connsiteX3" fmla="*/ 251403 w 522652"/>
              <a:gd name="connsiteY3" fmla="*/ 152164 h 522652"/>
              <a:gd name="connsiteX4" fmla="*/ 132317 w 522652"/>
              <a:gd name="connsiteY4" fmla="*/ 271250 h 522652"/>
              <a:gd name="connsiteX5" fmla="*/ 251403 w 522652"/>
              <a:gd name="connsiteY5" fmla="*/ 390335 h 522652"/>
              <a:gd name="connsiteX6" fmla="*/ 370488 w 522652"/>
              <a:gd name="connsiteY6" fmla="*/ 271250 h 522652"/>
              <a:gd name="connsiteX7" fmla="*/ 361887 w 522652"/>
              <a:gd name="connsiteY7" fmla="*/ 226262 h 522652"/>
              <a:gd name="connsiteX8" fmla="*/ 391658 w 522652"/>
              <a:gd name="connsiteY8" fmla="*/ 196491 h 522652"/>
              <a:gd name="connsiteX9" fmla="*/ 410183 w 522652"/>
              <a:gd name="connsiteY9" fmla="*/ 271250 h 522652"/>
              <a:gd name="connsiteX10" fmla="*/ 251403 w 522652"/>
              <a:gd name="connsiteY10" fmla="*/ 430030 h 522652"/>
              <a:gd name="connsiteX11" fmla="*/ 92622 w 522652"/>
              <a:gd name="connsiteY11" fmla="*/ 271250 h 522652"/>
              <a:gd name="connsiteX12" fmla="*/ 251403 w 522652"/>
              <a:gd name="connsiteY12" fmla="*/ 112469 h 522652"/>
              <a:gd name="connsiteX13" fmla="*/ 251402 w 522652"/>
              <a:gd name="connsiteY13" fmla="*/ 19848 h 522652"/>
              <a:gd name="connsiteX14" fmla="*/ 369826 w 522652"/>
              <a:gd name="connsiteY14" fmla="*/ 48958 h 522652"/>
              <a:gd name="connsiteX15" fmla="*/ 365194 w 522652"/>
              <a:gd name="connsiteY15" fmla="*/ 53589 h 522652"/>
              <a:gd name="connsiteX16" fmla="*/ 355932 w 522652"/>
              <a:gd name="connsiteY16" fmla="*/ 62851 h 522652"/>
              <a:gd name="connsiteX17" fmla="*/ 357917 w 522652"/>
              <a:gd name="connsiteY17" fmla="*/ 76082 h 522652"/>
              <a:gd name="connsiteX18" fmla="*/ 359240 w 522652"/>
              <a:gd name="connsiteY18" fmla="*/ 89314 h 522652"/>
              <a:gd name="connsiteX19" fmla="*/ 251402 w 522652"/>
              <a:gd name="connsiteY19" fmla="*/ 59543 h 522652"/>
              <a:gd name="connsiteX20" fmla="*/ 39695 w 522652"/>
              <a:gd name="connsiteY20" fmla="*/ 271250 h 522652"/>
              <a:gd name="connsiteX21" fmla="*/ 251402 w 522652"/>
              <a:gd name="connsiteY21" fmla="*/ 482957 h 522652"/>
              <a:gd name="connsiteX22" fmla="*/ 463109 w 522652"/>
              <a:gd name="connsiteY22" fmla="*/ 271250 h 522652"/>
              <a:gd name="connsiteX23" fmla="*/ 433337 w 522652"/>
              <a:gd name="connsiteY23" fmla="*/ 163412 h 522652"/>
              <a:gd name="connsiteX24" fmla="*/ 447231 w 522652"/>
              <a:gd name="connsiteY24" fmla="*/ 165397 h 522652"/>
              <a:gd name="connsiteX25" fmla="*/ 459801 w 522652"/>
              <a:gd name="connsiteY25" fmla="*/ 166720 h 522652"/>
              <a:gd name="connsiteX26" fmla="*/ 468401 w 522652"/>
              <a:gd name="connsiteY26" fmla="*/ 157458 h 522652"/>
              <a:gd name="connsiteX27" fmla="*/ 473032 w 522652"/>
              <a:gd name="connsiteY27" fmla="*/ 153489 h 522652"/>
              <a:gd name="connsiteX28" fmla="*/ 502804 w 522652"/>
              <a:gd name="connsiteY28" fmla="*/ 271250 h 522652"/>
              <a:gd name="connsiteX29" fmla="*/ 251402 w 522652"/>
              <a:gd name="connsiteY29" fmla="*/ 522652 h 522652"/>
              <a:gd name="connsiteX30" fmla="*/ 0 w 522652"/>
              <a:gd name="connsiteY30" fmla="*/ 271250 h 522652"/>
              <a:gd name="connsiteX31" fmla="*/ 251402 w 522652"/>
              <a:gd name="connsiteY31" fmla="*/ 19848 h 522652"/>
              <a:gd name="connsiteX32" fmla="*/ 456493 w 522652"/>
              <a:gd name="connsiteY32" fmla="*/ 0 h 522652"/>
              <a:gd name="connsiteX33" fmla="*/ 463109 w 522652"/>
              <a:gd name="connsiteY33" fmla="*/ 59542 h 522652"/>
              <a:gd name="connsiteX34" fmla="*/ 522652 w 522652"/>
              <a:gd name="connsiteY34" fmla="*/ 66158 h 522652"/>
              <a:gd name="connsiteX35" fmla="*/ 449878 w 522652"/>
              <a:gd name="connsiteY35" fmla="*/ 138933 h 522652"/>
              <a:gd name="connsiteX36" fmla="*/ 415475 w 522652"/>
              <a:gd name="connsiteY36" fmla="*/ 134964 h 522652"/>
              <a:gd name="connsiteX37" fmla="*/ 309622 w 522652"/>
              <a:gd name="connsiteY37" fmla="*/ 240817 h 522652"/>
              <a:gd name="connsiteX38" fmla="*/ 316899 w 522652"/>
              <a:gd name="connsiteY38" fmla="*/ 271250 h 522652"/>
              <a:gd name="connsiteX39" fmla="*/ 250740 w 522652"/>
              <a:gd name="connsiteY39" fmla="*/ 337408 h 522652"/>
              <a:gd name="connsiteX40" fmla="*/ 184582 w 522652"/>
              <a:gd name="connsiteY40" fmla="*/ 271250 h 522652"/>
              <a:gd name="connsiteX41" fmla="*/ 250740 w 522652"/>
              <a:gd name="connsiteY41" fmla="*/ 205092 h 522652"/>
              <a:gd name="connsiteX42" fmla="*/ 281836 w 522652"/>
              <a:gd name="connsiteY42" fmla="*/ 213031 h 522652"/>
              <a:gd name="connsiteX43" fmla="*/ 387689 w 522652"/>
              <a:gd name="connsiteY43" fmla="*/ 107176 h 522652"/>
              <a:gd name="connsiteX44" fmla="*/ 383719 w 522652"/>
              <a:gd name="connsiteY44" fmla="*/ 72774 h 522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22652" h="522652">
                <a:moveTo>
                  <a:pt x="251403" y="112469"/>
                </a:moveTo>
                <a:cubicBezTo>
                  <a:pt x="278528" y="112469"/>
                  <a:pt x="303668" y="119085"/>
                  <a:pt x="326162" y="130993"/>
                </a:cubicBezTo>
                <a:lnTo>
                  <a:pt x="296390" y="160765"/>
                </a:lnTo>
                <a:cubicBezTo>
                  <a:pt x="282497" y="155472"/>
                  <a:pt x="267281" y="152164"/>
                  <a:pt x="251403" y="152164"/>
                </a:cubicBezTo>
                <a:cubicBezTo>
                  <a:pt x="185906" y="152164"/>
                  <a:pt x="132317" y="205753"/>
                  <a:pt x="132317" y="271250"/>
                </a:cubicBezTo>
                <a:cubicBezTo>
                  <a:pt x="132317" y="336746"/>
                  <a:pt x="185906" y="390335"/>
                  <a:pt x="251403" y="390335"/>
                </a:cubicBezTo>
                <a:cubicBezTo>
                  <a:pt x="316899" y="390335"/>
                  <a:pt x="370488" y="336746"/>
                  <a:pt x="370488" y="271250"/>
                </a:cubicBezTo>
                <a:cubicBezTo>
                  <a:pt x="370488" y="255372"/>
                  <a:pt x="367841" y="240155"/>
                  <a:pt x="361887" y="226262"/>
                </a:cubicBezTo>
                <a:lnTo>
                  <a:pt x="391658" y="196491"/>
                </a:lnTo>
                <a:cubicBezTo>
                  <a:pt x="403567" y="218985"/>
                  <a:pt x="410183" y="244125"/>
                  <a:pt x="410183" y="271250"/>
                </a:cubicBezTo>
                <a:cubicBezTo>
                  <a:pt x="410183" y="358579"/>
                  <a:pt x="338732" y="430030"/>
                  <a:pt x="251403" y="430030"/>
                </a:cubicBezTo>
                <a:cubicBezTo>
                  <a:pt x="164073" y="430030"/>
                  <a:pt x="92622" y="358579"/>
                  <a:pt x="92622" y="271250"/>
                </a:cubicBezTo>
                <a:cubicBezTo>
                  <a:pt x="92622" y="183920"/>
                  <a:pt x="164073" y="112469"/>
                  <a:pt x="251403" y="112469"/>
                </a:cubicBezTo>
                <a:close/>
                <a:moveTo>
                  <a:pt x="251402" y="19848"/>
                </a:moveTo>
                <a:cubicBezTo>
                  <a:pt x="294405" y="19848"/>
                  <a:pt x="334100" y="30433"/>
                  <a:pt x="369826" y="48958"/>
                </a:cubicBezTo>
                <a:lnTo>
                  <a:pt x="365194" y="53589"/>
                </a:lnTo>
                <a:lnTo>
                  <a:pt x="355932" y="62851"/>
                </a:lnTo>
                <a:lnTo>
                  <a:pt x="357917" y="76082"/>
                </a:lnTo>
                <a:lnTo>
                  <a:pt x="359240" y="89314"/>
                </a:lnTo>
                <a:cubicBezTo>
                  <a:pt x="327484" y="70128"/>
                  <a:pt x="290436" y="59543"/>
                  <a:pt x="251402" y="59543"/>
                </a:cubicBezTo>
                <a:cubicBezTo>
                  <a:pt x="134964" y="59543"/>
                  <a:pt x="39695" y="154812"/>
                  <a:pt x="39695" y="271250"/>
                </a:cubicBezTo>
                <a:cubicBezTo>
                  <a:pt x="39695" y="387689"/>
                  <a:pt x="134964" y="482957"/>
                  <a:pt x="251402" y="482957"/>
                </a:cubicBezTo>
                <a:cubicBezTo>
                  <a:pt x="367841" y="482957"/>
                  <a:pt x="463109" y="387689"/>
                  <a:pt x="463109" y="271250"/>
                </a:cubicBezTo>
                <a:cubicBezTo>
                  <a:pt x="463109" y="231555"/>
                  <a:pt x="451862" y="195168"/>
                  <a:pt x="433337" y="163412"/>
                </a:cubicBezTo>
                <a:lnTo>
                  <a:pt x="447231" y="165397"/>
                </a:lnTo>
                <a:lnTo>
                  <a:pt x="459801" y="166720"/>
                </a:lnTo>
                <a:lnTo>
                  <a:pt x="468401" y="157458"/>
                </a:lnTo>
                <a:lnTo>
                  <a:pt x="473032" y="153489"/>
                </a:lnTo>
                <a:cubicBezTo>
                  <a:pt x="492218" y="188552"/>
                  <a:pt x="502804" y="228247"/>
                  <a:pt x="502804" y="271250"/>
                </a:cubicBezTo>
                <a:cubicBezTo>
                  <a:pt x="502804" y="410183"/>
                  <a:pt x="390335" y="522652"/>
                  <a:pt x="251402" y="522652"/>
                </a:cubicBezTo>
                <a:cubicBezTo>
                  <a:pt x="112469" y="522652"/>
                  <a:pt x="0" y="410183"/>
                  <a:pt x="0" y="271250"/>
                </a:cubicBezTo>
                <a:cubicBezTo>
                  <a:pt x="0" y="132317"/>
                  <a:pt x="112469" y="19848"/>
                  <a:pt x="251402" y="19848"/>
                </a:cubicBezTo>
                <a:close/>
                <a:moveTo>
                  <a:pt x="456493" y="0"/>
                </a:moveTo>
                <a:lnTo>
                  <a:pt x="463109" y="59542"/>
                </a:lnTo>
                <a:lnTo>
                  <a:pt x="522652" y="66158"/>
                </a:lnTo>
                <a:lnTo>
                  <a:pt x="449878" y="138933"/>
                </a:lnTo>
                <a:lnTo>
                  <a:pt x="415475" y="134964"/>
                </a:lnTo>
                <a:lnTo>
                  <a:pt x="309622" y="240817"/>
                </a:lnTo>
                <a:cubicBezTo>
                  <a:pt x="314253" y="250079"/>
                  <a:pt x="316899" y="260003"/>
                  <a:pt x="316899" y="271250"/>
                </a:cubicBezTo>
                <a:cubicBezTo>
                  <a:pt x="316899" y="307637"/>
                  <a:pt x="287128" y="337408"/>
                  <a:pt x="250740" y="337408"/>
                </a:cubicBezTo>
                <a:cubicBezTo>
                  <a:pt x="214353" y="337408"/>
                  <a:pt x="184582" y="307637"/>
                  <a:pt x="184582" y="271250"/>
                </a:cubicBezTo>
                <a:cubicBezTo>
                  <a:pt x="184582" y="234863"/>
                  <a:pt x="214353" y="205092"/>
                  <a:pt x="250740" y="205092"/>
                </a:cubicBezTo>
                <a:cubicBezTo>
                  <a:pt x="261987" y="205092"/>
                  <a:pt x="272573" y="208399"/>
                  <a:pt x="281836" y="213031"/>
                </a:cubicBezTo>
                <a:lnTo>
                  <a:pt x="387689" y="107176"/>
                </a:lnTo>
                <a:lnTo>
                  <a:pt x="383719" y="72774"/>
                </a:lnTo>
                <a:close/>
              </a:path>
            </a:pathLst>
          </a:custGeom>
          <a:solidFill>
            <a:srgbClr val="E54F40"/>
          </a:solidFill>
          <a:ln w="6548" cap="flat">
            <a:noFill/>
            <a:prstDash val="solid"/>
            <a:miter/>
          </a:ln>
        </p:spPr>
        <p:txBody>
          <a:bodyPr rtlCol="0" anchor="ct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sz="1350"/>
          </a:p>
        </p:txBody>
      </p:sp>
      <p:sp>
        <p:nvSpPr>
          <p:cNvPr id="39" name="Rectangle 38">
            <a:extLst>
              <a:ext uri="{FF2B5EF4-FFF2-40B4-BE49-F238E27FC236}">
                <a16:creationId xmlns:a16="http://schemas.microsoft.com/office/drawing/2014/main" id="{1A7508FE-9FEF-44EC-A2F8-41A71F9CE2C0}"/>
              </a:ext>
            </a:extLst>
          </p:cNvPr>
          <p:cNvSpPr/>
          <p:nvPr/>
        </p:nvSpPr>
        <p:spPr>
          <a:xfrm>
            <a:off x="1981200" y="614065"/>
            <a:ext cx="3581400" cy="923330"/>
          </a:xfrm>
          <a:prstGeom prst="rect">
            <a:avLst/>
          </a:prstGeom>
          <a:noFill/>
        </p:spPr>
        <p:txBody>
          <a:bodyPr wrap="square" lIns="91440" tIns="45720" rIns="91440" bIns="45720">
            <a:spAutoFit/>
          </a:bodyPr>
          <a:lstStyle/>
          <a:p>
            <a:r>
              <a:rPr lang="en-US" sz="5400" b="1" dirty="0" err="1">
                <a:ln w="18415" cmpd="sng">
                  <a:solidFill>
                    <a:srgbClr val="FFFFFF"/>
                  </a:solidFill>
                  <a:prstDash val="solid"/>
                </a:ln>
                <a:effectLst>
                  <a:outerShdw blurRad="63500" dir="3600000" algn="tl" rotWithShape="0">
                    <a:srgbClr val="000000">
                      <a:alpha val="70000"/>
                    </a:srgbClr>
                  </a:outerShdw>
                </a:effectLst>
                <a:latin typeface="Agency FB" pitchFamily="34" charset="0"/>
              </a:rPr>
              <a:t>Mục</a:t>
            </a:r>
            <a:r>
              <a:rPr lang="en-US" sz="5400" b="1" dirty="0">
                <a:ln w="18415" cmpd="sng">
                  <a:solidFill>
                    <a:srgbClr val="FFFFFF"/>
                  </a:solidFill>
                  <a:prstDash val="solid"/>
                </a:ln>
                <a:effectLst>
                  <a:outerShdw blurRad="63500" dir="3600000" algn="tl" rotWithShape="0">
                    <a:srgbClr val="000000">
                      <a:alpha val="70000"/>
                    </a:srgbClr>
                  </a:outerShdw>
                </a:effectLst>
                <a:latin typeface="Agency FB" pitchFamily="34" charset="0"/>
              </a:rPr>
              <a:t> </a:t>
            </a:r>
            <a:r>
              <a:rPr lang="en-US" sz="5400" b="1" dirty="0" err="1">
                <a:ln w="18415" cmpd="sng">
                  <a:solidFill>
                    <a:srgbClr val="FFFFFF"/>
                  </a:solidFill>
                  <a:prstDash val="solid"/>
                </a:ln>
                <a:effectLst>
                  <a:outerShdw blurRad="63500" dir="3600000" algn="tl" rotWithShape="0">
                    <a:srgbClr val="000000">
                      <a:alpha val="70000"/>
                    </a:srgbClr>
                  </a:outerShdw>
                </a:effectLst>
                <a:latin typeface="Agency FB" pitchFamily="34" charset="0"/>
              </a:rPr>
              <a:t>tiêu</a:t>
            </a:r>
            <a:endParaRPr lang="en-US" sz="5400" b="1" dirty="0">
              <a:ln w="18415" cmpd="sng">
                <a:solidFill>
                  <a:srgbClr val="FFFFFF"/>
                </a:solidFill>
                <a:prstDash val="solid"/>
              </a:ln>
              <a:effectLst>
                <a:outerShdw blurRad="63500" dir="3600000" algn="tl" rotWithShape="0">
                  <a:srgbClr val="000000">
                    <a:alpha val="70000"/>
                  </a:srgbClr>
                </a:outerShdw>
              </a:effectLst>
              <a:latin typeface="Agency FB" pitchFamily="34" charset="0"/>
            </a:endParaRPr>
          </a:p>
        </p:txBody>
      </p:sp>
      <p:cxnSp>
        <p:nvCxnSpPr>
          <p:cNvPr id="40" name="Straight Connector 39">
            <a:extLst>
              <a:ext uri="{FF2B5EF4-FFF2-40B4-BE49-F238E27FC236}">
                <a16:creationId xmlns:a16="http://schemas.microsoft.com/office/drawing/2014/main" id="{A2A952B6-E486-4416-A4A0-04CDF68198AC}"/>
              </a:ext>
            </a:extLst>
          </p:cNvPr>
          <p:cNvCxnSpPr/>
          <p:nvPr/>
        </p:nvCxnSpPr>
        <p:spPr>
          <a:xfrm>
            <a:off x="19812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BD086741-6C38-413B-B696-C66F4D15E8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sp>
        <p:nvSpPr>
          <p:cNvPr id="43" name="Slide Number Placeholder 42">
            <a:extLst>
              <a:ext uri="{FF2B5EF4-FFF2-40B4-BE49-F238E27FC236}">
                <a16:creationId xmlns:a16="http://schemas.microsoft.com/office/drawing/2014/main" id="{849894C9-E7A5-4E77-B73F-40F651C4C948}"/>
              </a:ext>
            </a:extLst>
          </p:cNvPr>
          <p:cNvSpPr>
            <a:spLocks noGrp="1"/>
          </p:cNvSpPr>
          <p:nvPr>
            <p:ph type="sldNum" sz="quarter" idx="12"/>
          </p:nvPr>
        </p:nvSpPr>
        <p:spPr/>
        <p:txBody>
          <a:bodyPr/>
          <a:lstStyle/>
          <a:p>
            <a:fld id="{8CBE4CFB-3B74-4474-A351-225E92B0DC6F}" type="slidenum">
              <a:rPr lang="en-US" smtClean="0"/>
              <a:t>42</a:t>
            </a:fld>
            <a:endParaRPr lang="en-US"/>
          </a:p>
        </p:txBody>
      </p:sp>
    </p:spTree>
    <p:extLst>
      <p:ext uri="{BB962C8B-B14F-4D97-AF65-F5344CB8AC3E}">
        <p14:creationId xmlns:p14="http://schemas.microsoft.com/office/powerpoint/2010/main" val="31768268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3BCA0C01-DE2F-42D7-9BEE-1E8A18AC83E1}"/>
              </a:ext>
            </a:extLst>
          </p:cNvPr>
          <p:cNvGrpSpPr/>
          <p:nvPr/>
        </p:nvGrpSpPr>
        <p:grpSpPr>
          <a:xfrm>
            <a:off x="8051247" y="2128101"/>
            <a:ext cx="2380500" cy="1457244"/>
            <a:chOff x="319755" y="4258415"/>
            <a:chExt cx="2088994" cy="1942991"/>
          </a:xfrm>
        </p:grpSpPr>
        <p:sp>
          <p:nvSpPr>
            <p:cNvPr id="73" name="TextBox 71">
              <a:extLst>
                <a:ext uri="{FF2B5EF4-FFF2-40B4-BE49-F238E27FC236}">
                  <a16:creationId xmlns:a16="http://schemas.microsoft.com/office/drawing/2014/main" id="{0BF403D2-05EF-4D25-9C23-9D3E53C349FB}"/>
                </a:ext>
              </a:extLst>
            </p:cNvPr>
            <p:cNvSpPr txBox="1"/>
            <p:nvPr/>
          </p:nvSpPr>
          <p:spPr>
            <a:xfrm>
              <a:off x="319755" y="4258415"/>
              <a:ext cx="2088993" cy="523220"/>
            </a:xfrm>
            <a:prstGeom prst="rect">
              <a:avLst/>
            </a:prstGeom>
            <a:noFill/>
          </p:spPr>
          <p:txBody>
            <a:bodyPr wrap="square" lIns="0" rtlCol="0" anchor="b">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950" b="1" noProof="1">
                  <a:solidFill>
                    <a:srgbClr val="002060"/>
                  </a:solidFill>
                  <a:latin typeface="Times New Roman" panose="02020603050405020304" pitchFamily="18" charset="0"/>
                  <a:cs typeface="Times New Roman" panose="02020603050405020304" pitchFamily="18" charset="0"/>
                </a:rPr>
                <a:t>Decentralized</a:t>
              </a:r>
            </a:p>
          </p:txBody>
        </p:sp>
        <p:sp>
          <p:nvSpPr>
            <p:cNvPr id="74" name="Rectangle 73">
              <a:extLst>
                <a:ext uri="{FF2B5EF4-FFF2-40B4-BE49-F238E27FC236}">
                  <a16:creationId xmlns:a16="http://schemas.microsoft.com/office/drawing/2014/main" id="{469D3C58-E1BE-44E0-BAC0-8C400A83B6EA}"/>
                </a:ext>
              </a:extLst>
            </p:cNvPr>
            <p:cNvSpPr/>
            <p:nvPr/>
          </p:nvSpPr>
          <p:spPr>
            <a:xfrm>
              <a:off x="319756" y="4765116"/>
              <a:ext cx="2088993" cy="1436290"/>
            </a:xfrm>
            <a:prstGeom prst="rect">
              <a:avLst/>
            </a:prstGeom>
          </p:spPr>
          <p:txBody>
            <a:bodyPr wrap="square" lIns="0">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spcBef>
                  <a:spcPts val="900"/>
                </a:spcBef>
              </a:pPr>
              <a:r>
                <a:rPr lang="en-US" sz="1600" noProof="1">
                  <a:cs typeface="Times New Roman" panose="02020603050405020304" pitchFamily="18" charset="0"/>
                </a:rPr>
                <a:t>Dữ liệu phân tán(được sao chép) trên nhiều máy tính và toàn bộ blockchain hoàn toàn phi tập trung</a:t>
              </a:r>
            </a:p>
          </p:txBody>
        </p:sp>
      </p:grpSp>
      <p:grpSp>
        <p:nvGrpSpPr>
          <p:cNvPr id="65" name="Group 64">
            <a:extLst>
              <a:ext uri="{FF2B5EF4-FFF2-40B4-BE49-F238E27FC236}">
                <a16:creationId xmlns:a16="http://schemas.microsoft.com/office/drawing/2014/main" id="{60ECC711-38BB-437B-BC62-A236D0054C6F}"/>
              </a:ext>
            </a:extLst>
          </p:cNvPr>
          <p:cNvGrpSpPr/>
          <p:nvPr/>
        </p:nvGrpSpPr>
        <p:grpSpPr>
          <a:xfrm>
            <a:off x="1993970" y="4121631"/>
            <a:ext cx="1968430" cy="1703464"/>
            <a:chOff x="319755" y="4258415"/>
            <a:chExt cx="2538013" cy="2271282"/>
          </a:xfrm>
        </p:grpSpPr>
        <p:sp>
          <p:nvSpPr>
            <p:cNvPr id="69" name="TextBox 80">
              <a:extLst>
                <a:ext uri="{FF2B5EF4-FFF2-40B4-BE49-F238E27FC236}">
                  <a16:creationId xmlns:a16="http://schemas.microsoft.com/office/drawing/2014/main" id="{4AC596A4-3C62-4ACF-9E4F-6992D7F79A5E}"/>
                </a:ext>
              </a:extLst>
            </p:cNvPr>
            <p:cNvSpPr txBox="1"/>
            <p:nvPr/>
          </p:nvSpPr>
          <p:spPr>
            <a:xfrm>
              <a:off x="319755" y="4258415"/>
              <a:ext cx="2088993" cy="523220"/>
            </a:xfrm>
            <a:prstGeom prst="rect">
              <a:avLst/>
            </a:prstGeom>
            <a:noFill/>
          </p:spPr>
          <p:txBody>
            <a:bodyPr wrap="square" lIns="0" rtlCol="0" anchor="b">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950" b="1" noProof="1">
                  <a:solidFill>
                    <a:srgbClr val="FFC000"/>
                  </a:solidFill>
                  <a:latin typeface="Times New Roman" panose="02020603050405020304" pitchFamily="18" charset="0"/>
                  <a:cs typeface="Times New Roman" panose="02020603050405020304" pitchFamily="18" charset="0"/>
                </a:rPr>
                <a:t>High Security</a:t>
              </a:r>
            </a:p>
          </p:txBody>
        </p:sp>
        <p:sp>
          <p:nvSpPr>
            <p:cNvPr id="70" name="Rectangle 69">
              <a:extLst>
                <a:ext uri="{FF2B5EF4-FFF2-40B4-BE49-F238E27FC236}">
                  <a16:creationId xmlns:a16="http://schemas.microsoft.com/office/drawing/2014/main" id="{AB5FB4A8-94D4-4C9C-BD84-527A0D7117D4}"/>
                </a:ext>
              </a:extLst>
            </p:cNvPr>
            <p:cNvSpPr/>
            <p:nvPr/>
          </p:nvSpPr>
          <p:spPr>
            <a:xfrm>
              <a:off x="319756" y="4765114"/>
              <a:ext cx="2538012" cy="1764583"/>
            </a:xfrm>
            <a:prstGeom prst="rect">
              <a:avLst/>
            </a:prstGeom>
          </p:spPr>
          <p:txBody>
            <a:bodyPr wrap="square" lIns="0">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spcBef>
                  <a:spcPts val="900"/>
                </a:spcBef>
              </a:pPr>
              <a:r>
                <a:rPr lang="en-US" sz="1600" noProof="1">
                  <a:cs typeface="Times New Roman" panose="02020603050405020304" pitchFamily="18" charset="0"/>
                </a:rPr>
                <a:t>Phi tập trung, không có điểm nào cho tin tặc xâm nhập để tấn công toàn bộ hệ thống.</a:t>
              </a:r>
            </a:p>
          </p:txBody>
        </p:sp>
      </p:grpSp>
      <p:grpSp>
        <p:nvGrpSpPr>
          <p:cNvPr id="66" name="Group 65">
            <a:extLst>
              <a:ext uri="{FF2B5EF4-FFF2-40B4-BE49-F238E27FC236}">
                <a16:creationId xmlns:a16="http://schemas.microsoft.com/office/drawing/2014/main" id="{F0D296C7-39B0-45C4-884E-E8465920E2AB}"/>
              </a:ext>
            </a:extLst>
          </p:cNvPr>
          <p:cNvGrpSpPr/>
          <p:nvPr/>
        </p:nvGrpSpPr>
        <p:grpSpPr>
          <a:xfrm>
            <a:off x="8075394" y="4121631"/>
            <a:ext cx="2521193" cy="956338"/>
            <a:chOff x="319755" y="4258415"/>
            <a:chExt cx="2088993" cy="1275116"/>
          </a:xfrm>
        </p:grpSpPr>
        <p:sp>
          <p:nvSpPr>
            <p:cNvPr id="67" name="TextBox 83">
              <a:extLst>
                <a:ext uri="{FF2B5EF4-FFF2-40B4-BE49-F238E27FC236}">
                  <a16:creationId xmlns:a16="http://schemas.microsoft.com/office/drawing/2014/main" id="{EBF39867-20BB-47B4-A2A1-07BB02D269D3}"/>
                </a:ext>
              </a:extLst>
            </p:cNvPr>
            <p:cNvSpPr txBox="1"/>
            <p:nvPr/>
          </p:nvSpPr>
          <p:spPr>
            <a:xfrm>
              <a:off x="319755" y="4258415"/>
              <a:ext cx="2088993" cy="523220"/>
            </a:xfrm>
            <a:prstGeom prst="rect">
              <a:avLst/>
            </a:prstGeom>
            <a:noFill/>
          </p:spPr>
          <p:txBody>
            <a:bodyPr wrap="square" lIns="0" rtlCol="0" anchor="b">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950" b="1" noProof="1">
                  <a:solidFill>
                    <a:srgbClr val="FFFF00"/>
                  </a:solidFill>
                  <a:latin typeface="Times New Roman" panose="02020603050405020304" pitchFamily="18" charset="0"/>
                  <a:cs typeface="Times New Roman" panose="02020603050405020304" pitchFamily="18" charset="0"/>
                </a:rPr>
                <a:t>Hash</a:t>
              </a:r>
            </a:p>
          </p:txBody>
        </p:sp>
        <p:sp>
          <p:nvSpPr>
            <p:cNvPr id="68" name="Rectangle 67">
              <a:extLst>
                <a:ext uri="{FF2B5EF4-FFF2-40B4-BE49-F238E27FC236}">
                  <a16:creationId xmlns:a16="http://schemas.microsoft.com/office/drawing/2014/main" id="{155BD166-10D8-4DF1-874C-4383718A9EA4}"/>
                </a:ext>
              </a:extLst>
            </p:cNvPr>
            <p:cNvSpPr/>
            <p:nvPr/>
          </p:nvSpPr>
          <p:spPr>
            <a:xfrm>
              <a:off x="319755" y="4753832"/>
              <a:ext cx="2088993" cy="779699"/>
            </a:xfrm>
            <a:prstGeom prst="rect">
              <a:avLst/>
            </a:prstGeom>
          </p:spPr>
          <p:txBody>
            <a:bodyPr wrap="square" lIns="0">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spcBef>
                  <a:spcPts val="900"/>
                </a:spcBef>
              </a:pPr>
              <a:r>
                <a:rPr lang="en-US" sz="1600" dirty="0" err="1">
                  <a:cs typeface="Times New Roman" panose="02020603050405020304" pitchFamily="18" charset="0"/>
                </a:rPr>
                <a:t>Blockchain</a:t>
              </a:r>
              <a:r>
                <a:rPr lang="en-US" sz="1600" dirty="0">
                  <a:cs typeface="Times New Roman" panose="02020603050405020304" pitchFamily="18" charset="0"/>
                </a:rPr>
                <a:t> </a:t>
              </a:r>
              <a:r>
                <a:rPr lang="en-US" sz="1600" dirty="0" err="1">
                  <a:cs typeface="Times New Roman" panose="02020603050405020304" pitchFamily="18" charset="0"/>
                </a:rPr>
                <a:t>sử</a:t>
              </a:r>
              <a:r>
                <a:rPr lang="en-US" sz="1600" dirty="0">
                  <a:cs typeface="Times New Roman" panose="02020603050405020304" pitchFamily="18" charset="0"/>
                </a:rPr>
                <a:t> </a:t>
              </a:r>
              <a:r>
                <a:rPr lang="en-US" sz="1600" dirty="0" err="1">
                  <a:cs typeface="Times New Roman" panose="02020603050405020304" pitchFamily="18" charset="0"/>
                </a:rPr>
                <a:t>dụng</a:t>
              </a:r>
              <a:r>
                <a:rPr lang="en-US" sz="1600" dirty="0">
                  <a:cs typeface="Times New Roman" panose="02020603050405020304" pitchFamily="18" charset="0"/>
                </a:rPr>
                <a:t> </a:t>
              </a:r>
              <a:r>
                <a:rPr lang="en-US" sz="1600" dirty="0" err="1">
                  <a:cs typeface="Times New Roman" panose="02020603050405020304" pitchFamily="18" charset="0"/>
                </a:rPr>
                <a:t>hàm</a:t>
              </a:r>
              <a:r>
                <a:rPr lang="en-US" sz="1600" dirty="0">
                  <a:cs typeface="Times New Roman" panose="02020603050405020304" pitchFamily="18" charset="0"/>
                </a:rPr>
                <a:t> </a:t>
              </a:r>
              <a:r>
                <a:rPr lang="en-US" sz="1600" dirty="0" err="1">
                  <a:cs typeface="Times New Roman" panose="02020603050405020304" pitchFamily="18" charset="0"/>
                </a:rPr>
                <a:t>băm</a:t>
              </a:r>
              <a:r>
                <a:rPr lang="en-US" sz="1600" dirty="0">
                  <a:cs typeface="Times New Roman" panose="02020603050405020304" pitchFamily="18" charset="0"/>
                </a:rPr>
                <a:t> </a:t>
              </a:r>
              <a:r>
                <a:rPr lang="en-US" sz="1600" dirty="0" err="1">
                  <a:cs typeface="Times New Roman" panose="02020603050405020304" pitchFamily="18" charset="0"/>
                </a:rPr>
                <a:t>mạnh</a:t>
              </a:r>
              <a:r>
                <a:rPr lang="en-US" sz="1600" dirty="0">
                  <a:cs typeface="Times New Roman" panose="02020603050405020304" pitchFamily="18" charset="0"/>
                </a:rPr>
                <a:t>.</a:t>
              </a:r>
              <a:endParaRPr lang="en-US" sz="1600" noProof="1">
                <a:cs typeface="Times New Roman" panose="02020603050405020304" pitchFamily="18" charset="0"/>
              </a:endParaRPr>
            </a:p>
          </p:txBody>
        </p:sp>
      </p:grpSp>
      <p:grpSp>
        <p:nvGrpSpPr>
          <p:cNvPr id="85" name="Group 84">
            <a:extLst>
              <a:ext uri="{FF2B5EF4-FFF2-40B4-BE49-F238E27FC236}">
                <a16:creationId xmlns:a16="http://schemas.microsoft.com/office/drawing/2014/main" id="{E0C88DF8-CAC5-4F81-9B28-90B5F16EDBE4}"/>
              </a:ext>
            </a:extLst>
          </p:cNvPr>
          <p:cNvGrpSpPr/>
          <p:nvPr/>
        </p:nvGrpSpPr>
        <p:grpSpPr>
          <a:xfrm>
            <a:off x="1998080" y="2133599"/>
            <a:ext cx="2142672" cy="1949686"/>
            <a:chOff x="319755" y="4258415"/>
            <a:chExt cx="2597919" cy="2599580"/>
          </a:xfrm>
        </p:grpSpPr>
        <p:sp>
          <p:nvSpPr>
            <p:cNvPr id="86" name="TextBox 80">
              <a:extLst>
                <a:ext uri="{FF2B5EF4-FFF2-40B4-BE49-F238E27FC236}">
                  <a16:creationId xmlns:a16="http://schemas.microsoft.com/office/drawing/2014/main" id="{64983892-B030-40BC-82D7-BEB33A60568B}"/>
                </a:ext>
              </a:extLst>
            </p:cNvPr>
            <p:cNvSpPr txBox="1"/>
            <p:nvPr/>
          </p:nvSpPr>
          <p:spPr>
            <a:xfrm>
              <a:off x="319755" y="4258415"/>
              <a:ext cx="2088993" cy="523220"/>
            </a:xfrm>
            <a:prstGeom prst="rect">
              <a:avLst/>
            </a:prstGeom>
            <a:noFill/>
          </p:spPr>
          <p:txBody>
            <a:bodyPr wrap="square" lIns="0" rtlCol="0" anchor="b">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r>
                <a:rPr lang="en-US" sz="1950" b="1" noProof="1">
                  <a:latin typeface="Times New Roman" panose="02020603050405020304" pitchFamily="18" charset="0"/>
                  <a:cs typeface="Times New Roman" panose="02020603050405020304" pitchFamily="18" charset="0"/>
                </a:rPr>
                <a:t>Peer-to-Peer</a:t>
              </a:r>
            </a:p>
          </p:txBody>
        </p:sp>
        <p:sp>
          <p:nvSpPr>
            <p:cNvPr id="87" name="Rectangle 86">
              <a:extLst>
                <a:ext uri="{FF2B5EF4-FFF2-40B4-BE49-F238E27FC236}">
                  <a16:creationId xmlns:a16="http://schemas.microsoft.com/office/drawing/2014/main" id="{263667FF-D3A4-4166-A78E-DC6570C3136E}"/>
                </a:ext>
              </a:extLst>
            </p:cNvPr>
            <p:cNvSpPr/>
            <p:nvPr/>
          </p:nvSpPr>
          <p:spPr>
            <a:xfrm>
              <a:off x="319756" y="4765116"/>
              <a:ext cx="2597918" cy="2092879"/>
            </a:xfrm>
            <a:prstGeom prst="rect">
              <a:avLst/>
            </a:prstGeom>
          </p:spPr>
          <p:txBody>
            <a:bodyPr wrap="square" lIns="0">
              <a:spAutoFit/>
            </a:bodyPr>
            <a:ls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pPr algn="ctr">
                <a:spcBef>
                  <a:spcPts val="900"/>
                </a:spcBef>
              </a:pPr>
              <a:r>
                <a:rPr lang="en-US" sz="1600" noProof="1">
                  <a:cs typeface="Times New Roman" panose="02020603050405020304" pitchFamily="18" charset="0"/>
                </a:rPr>
                <a:t>Kiến trúc ứng dụng phân tán phân chia nhiệm vụ và khối lượng công việc giữa các ứng dụng ngang hàng</a:t>
              </a:r>
            </a:p>
          </p:txBody>
        </p:sp>
      </p:grpSp>
      <p:sp>
        <p:nvSpPr>
          <p:cNvPr id="17" name="Rectangle 16">
            <a:extLst>
              <a:ext uri="{FF2B5EF4-FFF2-40B4-BE49-F238E27FC236}">
                <a16:creationId xmlns:a16="http://schemas.microsoft.com/office/drawing/2014/main" id="{5BDB0120-55A1-4267-BB85-84D4246BE3B5}"/>
              </a:ext>
            </a:extLst>
          </p:cNvPr>
          <p:cNvSpPr/>
          <p:nvPr/>
        </p:nvSpPr>
        <p:spPr>
          <a:xfrm>
            <a:off x="1981200" y="614066"/>
            <a:ext cx="7848600" cy="830997"/>
          </a:xfrm>
          <a:prstGeom prst="rect">
            <a:avLst/>
          </a:prstGeom>
          <a:noFill/>
        </p:spPr>
        <p:txBody>
          <a:bodyPr wrap="square" lIns="91440" tIns="45720" rIns="91440" bIns="45720">
            <a:spAutoFit/>
          </a:bodyPr>
          <a:lstStyle/>
          <a:p>
            <a:r>
              <a:rPr lang="en-US" sz="4800" b="1" dirty="0" err="1">
                <a:ln w="18415" cmpd="sng">
                  <a:solidFill>
                    <a:srgbClr val="FFFFFF"/>
                  </a:solidFill>
                  <a:prstDash val="solid"/>
                </a:ln>
                <a:effectLst>
                  <a:outerShdw blurRad="63500" dir="3600000" algn="tl" rotWithShape="0">
                    <a:srgbClr val="000000">
                      <a:alpha val="70000"/>
                    </a:srgbClr>
                  </a:outerShdw>
                </a:effectLst>
                <a:latin typeface="Agency FB" pitchFamily="34" charset="0"/>
              </a:rPr>
              <a:t>Tại</a:t>
            </a:r>
            <a:r>
              <a:rPr lang="en-US" sz="4800" b="1" dirty="0">
                <a:ln w="18415" cmpd="sng">
                  <a:solidFill>
                    <a:srgbClr val="FFFFFF"/>
                  </a:solidFill>
                  <a:prstDash val="solid"/>
                </a:ln>
                <a:effectLst>
                  <a:outerShdw blurRad="63500" dir="3600000" algn="tl" rotWithShape="0">
                    <a:srgbClr val="000000">
                      <a:alpha val="70000"/>
                    </a:srgbClr>
                  </a:outerShdw>
                </a:effectLst>
                <a:latin typeface="Agency FB" pitchFamily="34" charset="0"/>
              </a:rPr>
              <a:t> </a:t>
            </a:r>
            <a:r>
              <a:rPr lang="en-US" sz="4800" b="1" dirty="0" err="1">
                <a:ln w="18415" cmpd="sng">
                  <a:solidFill>
                    <a:srgbClr val="FFFFFF"/>
                  </a:solidFill>
                  <a:prstDash val="solid"/>
                </a:ln>
                <a:effectLst>
                  <a:outerShdw blurRad="63500" dir="3600000" algn="tl" rotWithShape="0">
                    <a:srgbClr val="000000">
                      <a:alpha val="70000"/>
                    </a:srgbClr>
                  </a:outerShdw>
                </a:effectLst>
                <a:latin typeface="Agency FB" pitchFamily="34" charset="0"/>
              </a:rPr>
              <a:t>sao</a:t>
            </a:r>
            <a:r>
              <a:rPr lang="en-US" sz="4800" b="1" dirty="0">
                <a:ln w="18415" cmpd="sng">
                  <a:solidFill>
                    <a:srgbClr val="FFFFFF"/>
                  </a:solidFill>
                  <a:prstDash val="solid"/>
                </a:ln>
                <a:effectLst>
                  <a:outerShdw blurRad="63500" dir="3600000" algn="tl" rotWithShape="0">
                    <a:srgbClr val="000000">
                      <a:alpha val="70000"/>
                    </a:srgbClr>
                  </a:outerShdw>
                </a:effectLst>
                <a:latin typeface="Agency FB" pitchFamily="34" charset="0"/>
              </a:rPr>
              <a:t> </a:t>
            </a:r>
            <a:r>
              <a:rPr lang="en-US" sz="4800" b="1" dirty="0" err="1">
                <a:ln w="18415" cmpd="sng">
                  <a:solidFill>
                    <a:srgbClr val="FFFFFF"/>
                  </a:solidFill>
                  <a:prstDash val="solid"/>
                </a:ln>
                <a:effectLst>
                  <a:outerShdw blurRad="63500" dir="3600000" algn="tl" rotWithShape="0">
                    <a:srgbClr val="000000">
                      <a:alpha val="70000"/>
                    </a:srgbClr>
                  </a:outerShdw>
                </a:effectLst>
                <a:latin typeface="Agency FB" pitchFamily="34" charset="0"/>
              </a:rPr>
              <a:t>lại</a:t>
            </a:r>
            <a:r>
              <a:rPr lang="en-US" sz="4800" b="1" dirty="0">
                <a:ln w="18415" cmpd="sng">
                  <a:solidFill>
                    <a:srgbClr val="FFFFFF"/>
                  </a:solidFill>
                  <a:prstDash val="solid"/>
                </a:ln>
                <a:effectLst>
                  <a:outerShdw blurRad="63500" dir="3600000" algn="tl" rotWithShape="0">
                    <a:srgbClr val="000000">
                      <a:alpha val="70000"/>
                    </a:srgbClr>
                  </a:outerShdw>
                </a:effectLst>
                <a:latin typeface="Agency FB" pitchFamily="34" charset="0"/>
              </a:rPr>
              <a:t> </a:t>
            </a:r>
            <a:r>
              <a:rPr lang="en-US" sz="4800" b="1" dirty="0" err="1">
                <a:ln w="18415" cmpd="sng">
                  <a:solidFill>
                    <a:srgbClr val="FFFFFF"/>
                  </a:solidFill>
                  <a:prstDash val="solid"/>
                </a:ln>
                <a:effectLst>
                  <a:outerShdw blurRad="63500" dir="3600000" algn="tl" rotWithShape="0">
                    <a:srgbClr val="000000">
                      <a:alpha val="70000"/>
                    </a:srgbClr>
                  </a:outerShdw>
                </a:effectLst>
                <a:latin typeface="Agency FB" pitchFamily="34" charset="0"/>
              </a:rPr>
              <a:t>sử</a:t>
            </a:r>
            <a:r>
              <a:rPr lang="en-US" sz="4800" b="1" dirty="0">
                <a:ln w="18415" cmpd="sng">
                  <a:solidFill>
                    <a:srgbClr val="FFFFFF"/>
                  </a:solidFill>
                  <a:prstDash val="solid"/>
                </a:ln>
                <a:effectLst>
                  <a:outerShdw blurRad="63500" dir="3600000" algn="tl" rotWithShape="0">
                    <a:srgbClr val="000000">
                      <a:alpha val="70000"/>
                    </a:srgbClr>
                  </a:outerShdw>
                </a:effectLst>
                <a:latin typeface="Agency FB" pitchFamily="34" charset="0"/>
              </a:rPr>
              <a:t> </a:t>
            </a:r>
            <a:r>
              <a:rPr lang="en-US" sz="4800" b="1" dirty="0" err="1">
                <a:ln w="18415" cmpd="sng">
                  <a:solidFill>
                    <a:srgbClr val="FFFFFF"/>
                  </a:solidFill>
                  <a:prstDash val="solid"/>
                </a:ln>
                <a:effectLst>
                  <a:outerShdw blurRad="63500" dir="3600000" algn="tl" rotWithShape="0">
                    <a:srgbClr val="000000">
                      <a:alpha val="70000"/>
                    </a:srgbClr>
                  </a:outerShdw>
                </a:effectLst>
                <a:latin typeface="Agency FB" pitchFamily="34" charset="0"/>
              </a:rPr>
              <a:t>dụng</a:t>
            </a:r>
            <a:r>
              <a:rPr lang="en-US" sz="4800" b="1" dirty="0">
                <a:ln w="18415" cmpd="sng">
                  <a:solidFill>
                    <a:srgbClr val="FFFFFF"/>
                  </a:solidFill>
                  <a:prstDash val="solid"/>
                </a:ln>
                <a:effectLst>
                  <a:outerShdw blurRad="63500" dir="3600000" algn="tl" rotWithShape="0">
                    <a:srgbClr val="000000">
                      <a:alpha val="70000"/>
                    </a:srgbClr>
                  </a:outerShdw>
                </a:effectLst>
                <a:latin typeface="Agency FB" pitchFamily="34" charset="0"/>
              </a:rPr>
              <a:t> </a:t>
            </a:r>
            <a:r>
              <a:rPr lang="en-US" sz="4800" b="1" dirty="0" err="1">
                <a:ln w="18415" cmpd="sng">
                  <a:solidFill>
                    <a:srgbClr val="FFFFFF"/>
                  </a:solidFill>
                  <a:prstDash val="solid"/>
                </a:ln>
                <a:effectLst>
                  <a:outerShdw blurRad="63500" dir="3600000" algn="tl" rotWithShape="0">
                    <a:srgbClr val="000000">
                      <a:alpha val="70000"/>
                    </a:srgbClr>
                  </a:outerShdw>
                </a:effectLst>
                <a:latin typeface="Agency FB" pitchFamily="34" charset="0"/>
              </a:rPr>
              <a:t>Blockchain</a:t>
            </a:r>
            <a:r>
              <a:rPr lang="en-US" sz="4800" b="1" dirty="0">
                <a:ln w="18415" cmpd="sng">
                  <a:solidFill>
                    <a:srgbClr val="FFFFFF"/>
                  </a:solidFill>
                  <a:prstDash val="solid"/>
                </a:ln>
                <a:effectLst>
                  <a:outerShdw blurRad="63500" dir="3600000" algn="tl" rotWithShape="0">
                    <a:srgbClr val="000000">
                      <a:alpha val="70000"/>
                    </a:srgbClr>
                  </a:outerShdw>
                </a:effectLst>
                <a:latin typeface="Agency FB" pitchFamily="34" charset="0"/>
              </a:rPr>
              <a:t> ?</a:t>
            </a:r>
          </a:p>
        </p:txBody>
      </p:sp>
      <p:cxnSp>
        <p:nvCxnSpPr>
          <p:cNvPr id="18" name="Straight Connector 17">
            <a:extLst>
              <a:ext uri="{FF2B5EF4-FFF2-40B4-BE49-F238E27FC236}">
                <a16:creationId xmlns:a16="http://schemas.microsoft.com/office/drawing/2014/main" id="{23F9CCF5-582D-4111-8186-09D017D241CC}"/>
              </a:ext>
            </a:extLst>
          </p:cNvPr>
          <p:cNvCxnSpPr/>
          <p:nvPr/>
        </p:nvCxnSpPr>
        <p:spPr>
          <a:xfrm>
            <a:off x="19812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1F23B642-2099-4BC8-A3D5-8212C5F95A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sp>
        <p:nvSpPr>
          <p:cNvPr id="20" name="Slide Number Placeholder 2">
            <a:extLst>
              <a:ext uri="{FF2B5EF4-FFF2-40B4-BE49-F238E27FC236}">
                <a16:creationId xmlns:a16="http://schemas.microsoft.com/office/drawing/2014/main" id="{1A4FFDF4-B250-4E07-AE7D-E976009E8CBF}"/>
              </a:ext>
            </a:extLst>
          </p:cNvPr>
          <p:cNvSpPr txBox="1">
            <a:spLocks/>
          </p:cNvSpPr>
          <p:nvPr/>
        </p:nvSpPr>
        <p:spPr>
          <a:xfrm>
            <a:off x="8077200" y="6356351"/>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CBE4CFB-3B74-4474-A351-225E92B0DC6F}" type="slidenum">
              <a:rPr lang="en-US">
                <a:solidFill>
                  <a:srgbClr val="FFFF00"/>
                </a:solidFill>
              </a:rPr>
              <a:pPr algn="r"/>
              <a:t>43</a:t>
            </a:fld>
            <a:endParaRPr lang="en-US" dirty="0">
              <a:solidFill>
                <a:srgbClr val="FFFF00"/>
              </a:solidFill>
            </a:endParaRPr>
          </a:p>
        </p:txBody>
      </p:sp>
      <p:pic>
        <p:nvPicPr>
          <p:cNvPr id="21" name="Picture 20">
            <a:extLst>
              <a:ext uri="{FF2B5EF4-FFF2-40B4-BE49-F238E27FC236}">
                <a16:creationId xmlns:a16="http://schemas.microsoft.com/office/drawing/2014/main" id="{B94C16B3-321D-4953-A33A-617ED2892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7185" y="1938864"/>
            <a:ext cx="3477631" cy="3477631"/>
          </a:xfrm>
          <a:prstGeom prst="rect">
            <a:avLst/>
          </a:prstGeom>
        </p:spPr>
      </p:pic>
    </p:spTree>
    <p:extLst>
      <p:ext uri="{BB962C8B-B14F-4D97-AF65-F5344CB8AC3E}">
        <p14:creationId xmlns:p14="http://schemas.microsoft.com/office/powerpoint/2010/main" val="15871970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614065"/>
            <a:ext cx="3581400" cy="923330"/>
          </a:xfrm>
          <a:prstGeom prst="rect">
            <a:avLst/>
          </a:prstGeom>
          <a:noFill/>
        </p:spPr>
        <p:txBody>
          <a:bodyPr wrap="square" lIns="91440" tIns="45720" rIns="91440" bIns="45720">
            <a:spAutoFit/>
          </a:bodyPr>
          <a:lstStyle/>
          <a:p>
            <a:r>
              <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Blockchain</a:t>
            </a:r>
          </a:p>
        </p:txBody>
      </p:sp>
      <p:cxnSp>
        <p:nvCxnSpPr>
          <p:cNvPr id="3" name="Straight Connector 2"/>
          <p:cNvCxnSpPr/>
          <p:nvPr/>
        </p:nvCxnSpPr>
        <p:spPr>
          <a:xfrm>
            <a:off x="19812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sp>
        <p:nvSpPr>
          <p:cNvPr id="7" name="Rectangle 6">
            <a:extLst>
              <a:ext uri="{FF2B5EF4-FFF2-40B4-BE49-F238E27FC236}">
                <a16:creationId xmlns:a16="http://schemas.microsoft.com/office/drawing/2014/main" id="{C5AC0A19-32AE-4D99-AD4B-500EB07C0FA0}"/>
              </a:ext>
            </a:extLst>
          </p:cNvPr>
          <p:cNvSpPr/>
          <p:nvPr/>
        </p:nvSpPr>
        <p:spPr>
          <a:xfrm>
            <a:off x="1981200" y="2243078"/>
            <a:ext cx="8305800" cy="1631216"/>
          </a:xfrm>
          <a:prstGeom prst="rect">
            <a:avLst/>
          </a:prstGeom>
          <a:noFill/>
        </p:spPr>
        <p:txBody>
          <a:bodyPr wrap="square" lIns="91440" tIns="45720" rIns="91440" bIns="45720">
            <a:spAutoFit/>
          </a:bodyPr>
          <a:lstStyle/>
          <a:p>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endParaRPr>
          </a:p>
          <a:p>
            <a:pPr marL="457200" indent="-457200">
              <a:buFont typeface="Wingdings" pitchFamily="2" charset="2"/>
              <a:buChar char="Ø"/>
            </a:pP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Mỗi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block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có</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p>
          <a:p>
            <a:pPr marL="1371600" lvl="2" indent="-457200">
              <a:buFont typeface="Wingdings" panose="05000000000000000000" pitchFamily="2" charset="2"/>
              <a:buChar cha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Data</a:t>
            </a:r>
          </a:p>
          <a:p>
            <a:pPr marL="1371600" lvl="2" indent="-457200">
              <a:buFont typeface="Wingdings" panose="05000000000000000000" pitchFamily="2" charset="2"/>
              <a:buChar cha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Hash</a:t>
            </a:r>
          </a:p>
          <a:p>
            <a:pPr marL="1371600" lvl="2" indent="-457200">
              <a:buFont typeface="Wingdings" panose="05000000000000000000" pitchFamily="2" charset="2"/>
              <a:buChar cha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Hash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của</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block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trước</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đó</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endParaRPr>
          </a:p>
        </p:txBody>
      </p:sp>
      <p:sp>
        <p:nvSpPr>
          <p:cNvPr id="6" name="TextBox 5">
            <a:extLst>
              <a:ext uri="{FF2B5EF4-FFF2-40B4-BE49-F238E27FC236}">
                <a16:creationId xmlns:a16="http://schemas.microsoft.com/office/drawing/2014/main" id="{2B819036-FC87-448F-9C8F-48DF010A1A80}"/>
              </a:ext>
            </a:extLst>
          </p:cNvPr>
          <p:cNvSpPr txBox="1"/>
          <p:nvPr/>
        </p:nvSpPr>
        <p:spPr>
          <a:xfrm>
            <a:off x="1981201" y="1916668"/>
            <a:ext cx="4054443" cy="523220"/>
          </a:xfrm>
          <a:prstGeom prst="rect">
            <a:avLst/>
          </a:prstGeom>
          <a:noFill/>
        </p:spPr>
        <p:txBody>
          <a:bodyPr wrap="none" rtlCol="0">
            <a:spAutoFit/>
          </a:bodyPr>
          <a:lstStyle/>
          <a:p>
            <a:r>
              <a:rPr lang="en-US" sz="2800" b="1" u="sng" dirty="0" err="1">
                <a:solidFill>
                  <a:schemeClr val="bg1"/>
                </a:solidFill>
              </a:rPr>
              <a:t>Đặc</a:t>
            </a:r>
            <a:r>
              <a:rPr lang="en-US" sz="2800" b="1" u="sng" dirty="0">
                <a:solidFill>
                  <a:schemeClr val="bg1"/>
                </a:solidFill>
              </a:rPr>
              <a:t> </a:t>
            </a:r>
            <a:r>
              <a:rPr lang="en-US" sz="2800" b="1" u="sng" dirty="0" err="1">
                <a:solidFill>
                  <a:schemeClr val="bg1"/>
                </a:solidFill>
              </a:rPr>
              <a:t>điểm</a:t>
            </a:r>
            <a:r>
              <a:rPr lang="en-US" sz="2800" b="1" u="sng" dirty="0">
                <a:solidFill>
                  <a:schemeClr val="bg1"/>
                </a:solidFill>
              </a:rPr>
              <a:t> </a:t>
            </a:r>
            <a:r>
              <a:rPr lang="en-US" sz="2800" b="1" u="sng" dirty="0" err="1">
                <a:solidFill>
                  <a:schemeClr val="bg1"/>
                </a:solidFill>
              </a:rPr>
              <a:t>của</a:t>
            </a:r>
            <a:r>
              <a:rPr lang="en-US" sz="2800" b="1" u="sng" dirty="0">
                <a:solidFill>
                  <a:schemeClr val="bg1"/>
                </a:solidFill>
              </a:rPr>
              <a:t> </a:t>
            </a:r>
            <a:r>
              <a:rPr lang="en-US" sz="2800" b="1" u="sng" dirty="0" err="1">
                <a:solidFill>
                  <a:schemeClr val="bg1"/>
                </a:solidFill>
              </a:rPr>
              <a:t>Blockchain</a:t>
            </a:r>
            <a:r>
              <a:rPr lang="en-US" sz="2800" b="1" u="sng" dirty="0">
                <a:solidFill>
                  <a:schemeClr val="bg1"/>
                </a:solidFill>
              </a:rPr>
              <a:t> :</a:t>
            </a:r>
          </a:p>
        </p:txBody>
      </p:sp>
      <p:sp>
        <p:nvSpPr>
          <p:cNvPr id="11" name="Rectangle 10">
            <a:extLst>
              <a:ext uri="{FF2B5EF4-FFF2-40B4-BE49-F238E27FC236}">
                <a16:creationId xmlns:a16="http://schemas.microsoft.com/office/drawing/2014/main" id="{129B6BBF-3CE0-41EF-A426-D34C5E40A27A}"/>
              </a:ext>
            </a:extLst>
          </p:cNvPr>
          <p:cNvSpPr/>
          <p:nvPr/>
        </p:nvSpPr>
        <p:spPr>
          <a:xfrm>
            <a:off x="1981200" y="3614678"/>
            <a:ext cx="8305800" cy="2862322"/>
          </a:xfrm>
          <a:prstGeom prst="rect">
            <a:avLst/>
          </a:prstGeom>
          <a:noFill/>
        </p:spPr>
        <p:txBody>
          <a:bodyPr wrap="square" lIns="91440" tIns="45720" rIns="91440" bIns="45720">
            <a:spAutoFit/>
          </a:bodyPr>
          <a:lstStyle/>
          <a:p>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endParaRPr>
          </a:p>
          <a:p>
            <a:pPr marL="457200" indent="-457200">
              <a:buFont typeface="Wingdings" pitchFamily="2" charset="2"/>
              <a:buChar char="Ø"/>
            </a:pP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Sau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ghi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lại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dữ</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liệu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trong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bất</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kì</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khối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nào</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cũng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không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thể</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thay</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đổi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nếu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không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thay</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đổi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tất</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cả</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các</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khối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sau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nó</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a:t>
            </a:r>
          </a:p>
          <a:p>
            <a:pPr marL="457200" indent="-457200">
              <a:buFont typeface="Wingdings" pitchFamily="2" charset="2"/>
              <a:buChar char="Ø"/>
            </a:pP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marL="457200" indent="-457200">
              <a:buFont typeface="Wingdings" pitchFamily="2" charset="2"/>
              <a:buChar char="Ø"/>
            </a:pP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Điều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này</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cho</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phép</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những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người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tham</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gia</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mạng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có</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thể</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kiểm</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tra</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giao</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dịch</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một</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cách</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độc</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lập</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a:t>
            </a:r>
          </a:p>
          <a:p>
            <a:pPr marL="457200" indent="-457200">
              <a:buFont typeface="Wingdings" pitchFamily="2" charset="2"/>
              <a:buChar char="Ø"/>
            </a:pP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endParaRPr>
          </a:p>
          <a:p>
            <a:pPr marL="457200" indent="-457200">
              <a:buFont typeface="Wingdings" pitchFamily="2" charset="2"/>
              <a:buChar char="Ø"/>
            </a:pP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Mỗi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khối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chứa</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một</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loạt</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các</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giao</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dịch</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hợp</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lệ</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bao</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gồm</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cả</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việc</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băm</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mật</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mã</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liên</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kết</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giữa</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hai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khối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a:t>
            </a:r>
          </a:p>
        </p:txBody>
      </p:sp>
      <p:sp>
        <p:nvSpPr>
          <p:cNvPr id="8" name="Slide Number Placeholder 7">
            <a:extLst>
              <a:ext uri="{FF2B5EF4-FFF2-40B4-BE49-F238E27FC236}">
                <a16:creationId xmlns:a16="http://schemas.microsoft.com/office/drawing/2014/main" id="{D4DF613F-3F4F-4049-964E-EAC7D8143AB6}"/>
              </a:ext>
            </a:extLst>
          </p:cNvPr>
          <p:cNvSpPr>
            <a:spLocks noGrp="1"/>
          </p:cNvSpPr>
          <p:nvPr>
            <p:ph type="sldNum" sz="quarter" idx="12"/>
          </p:nvPr>
        </p:nvSpPr>
        <p:spPr/>
        <p:txBody>
          <a:bodyPr/>
          <a:lstStyle/>
          <a:p>
            <a:fld id="{8CBE4CFB-3B74-4474-A351-225E92B0DC6F}" type="slidenum">
              <a:rPr lang="en-US" smtClean="0"/>
              <a:t>44</a:t>
            </a:fld>
            <a:endParaRPr lang="en-US" dirty="0"/>
          </a:p>
        </p:txBody>
      </p:sp>
    </p:spTree>
    <p:extLst>
      <p:ext uri="{BB962C8B-B14F-4D97-AF65-F5344CB8AC3E}">
        <p14:creationId xmlns:p14="http://schemas.microsoft.com/office/powerpoint/2010/main" val="10681357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614065"/>
            <a:ext cx="3581400" cy="923330"/>
          </a:xfrm>
          <a:prstGeom prst="rect">
            <a:avLst/>
          </a:prstGeom>
          <a:noFill/>
        </p:spPr>
        <p:txBody>
          <a:bodyPr wrap="square" lIns="91440" tIns="45720" rIns="91440" bIns="45720">
            <a:spAutoFit/>
          </a:bodyPr>
          <a:lstStyle/>
          <a:p>
            <a:r>
              <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Blockchain</a:t>
            </a:r>
          </a:p>
        </p:txBody>
      </p:sp>
      <p:cxnSp>
        <p:nvCxnSpPr>
          <p:cNvPr id="3" name="Straight Connector 2"/>
          <p:cNvCxnSpPr/>
          <p:nvPr/>
        </p:nvCxnSpPr>
        <p:spPr>
          <a:xfrm>
            <a:off x="19812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sp>
        <p:nvSpPr>
          <p:cNvPr id="6" name="TextBox 5">
            <a:extLst>
              <a:ext uri="{FF2B5EF4-FFF2-40B4-BE49-F238E27FC236}">
                <a16:creationId xmlns:a16="http://schemas.microsoft.com/office/drawing/2014/main" id="{2B819036-FC87-448F-9C8F-48DF010A1A80}"/>
              </a:ext>
            </a:extLst>
          </p:cNvPr>
          <p:cNvSpPr txBox="1"/>
          <p:nvPr/>
        </p:nvSpPr>
        <p:spPr>
          <a:xfrm>
            <a:off x="1981200" y="1916669"/>
            <a:ext cx="1755096" cy="430887"/>
          </a:xfrm>
          <a:prstGeom prst="rect">
            <a:avLst/>
          </a:prstGeom>
          <a:noFill/>
        </p:spPr>
        <p:txBody>
          <a:bodyPr wrap="none" rtlCol="0">
            <a:spAutoFit/>
          </a:bodyPr>
          <a:lstStyle/>
          <a:p>
            <a:r>
              <a:rPr lang="en-US" sz="2200" b="1" u="sng" dirty="0">
                <a:solidFill>
                  <a:schemeClr val="bg1"/>
                </a:solidFill>
              </a:rPr>
              <a:t>How it woks?</a:t>
            </a:r>
          </a:p>
        </p:txBody>
      </p:sp>
      <p:pic>
        <p:nvPicPr>
          <p:cNvPr id="9" name="Picture 8">
            <a:extLst>
              <a:ext uri="{FF2B5EF4-FFF2-40B4-BE49-F238E27FC236}">
                <a16:creationId xmlns:a16="http://schemas.microsoft.com/office/drawing/2014/main" id="{84FB2AC8-B710-4002-BCFE-16C0828CF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1" y="3773422"/>
            <a:ext cx="6858801" cy="2779778"/>
          </a:xfrm>
          <a:prstGeom prst="rect">
            <a:avLst/>
          </a:prstGeom>
        </p:spPr>
      </p:pic>
      <p:sp>
        <p:nvSpPr>
          <p:cNvPr id="10" name="Rectangle 9">
            <a:extLst>
              <a:ext uri="{FF2B5EF4-FFF2-40B4-BE49-F238E27FC236}">
                <a16:creationId xmlns:a16="http://schemas.microsoft.com/office/drawing/2014/main" id="{4FC16843-D325-4A0D-9467-7A81847A156A}"/>
              </a:ext>
            </a:extLst>
          </p:cNvPr>
          <p:cNvSpPr/>
          <p:nvPr/>
        </p:nvSpPr>
        <p:spPr>
          <a:xfrm>
            <a:off x="1981200" y="2313305"/>
            <a:ext cx="8305800" cy="1015663"/>
          </a:xfrm>
          <a:prstGeom prst="rect">
            <a:avLst/>
          </a:prstGeom>
          <a:noFill/>
        </p:spPr>
        <p:txBody>
          <a:bodyPr wrap="square" lIns="91440" tIns="45720" rIns="91440" bIns="45720">
            <a:spAutoFit/>
          </a:bodyPr>
          <a:lstStyle/>
          <a:p>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endParaRPr>
          </a:p>
          <a:p>
            <a:pPr marL="457200" indent="-457200">
              <a:buFont typeface="Wingdings" pitchFamily="2" charset="2"/>
              <a:buChar char="Ø"/>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The 1</a:t>
            </a:r>
            <a:r>
              <a:rPr lang="en-US" sz="2000" baseline="30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st</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block has no predecessor, block 2 contains the hash of block 1. While block 3 contains the hash of block 2 and so on. </a:t>
            </a:r>
          </a:p>
        </p:txBody>
      </p:sp>
      <p:pic>
        <p:nvPicPr>
          <p:cNvPr id="12" name="Picture 11">
            <a:extLst>
              <a:ext uri="{FF2B5EF4-FFF2-40B4-BE49-F238E27FC236}">
                <a16:creationId xmlns:a16="http://schemas.microsoft.com/office/drawing/2014/main" id="{7457757E-2058-4AEA-A858-79887CFD56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3716374"/>
            <a:ext cx="6858000" cy="2989227"/>
          </a:xfrm>
          <a:prstGeom prst="rect">
            <a:avLst/>
          </a:prstGeom>
        </p:spPr>
      </p:pic>
      <p:sp>
        <p:nvSpPr>
          <p:cNvPr id="14" name="Rectangle 13">
            <a:extLst>
              <a:ext uri="{FF2B5EF4-FFF2-40B4-BE49-F238E27FC236}">
                <a16:creationId xmlns:a16="http://schemas.microsoft.com/office/drawing/2014/main" id="{208FE560-9FF6-4C16-B527-7AF7415863A6}"/>
              </a:ext>
            </a:extLst>
          </p:cNvPr>
          <p:cNvSpPr/>
          <p:nvPr/>
        </p:nvSpPr>
        <p:spPr>
          <a:xfrm>
            <a:off x="1981200" y="2362201"/>
            <a:ext cx="8305800" cy="1015663"/>
          </a:xfrm>
          <a:prstGeom prst="rect">
            <a:avLst/>
          </a:prstGeom>
          <a:noFill/>
        </p:spPr>
        <p:txBody>
          <a:bodyPr wrap="square" lIns="91440" tIns="45720" rIns="91440" bIns="45720">
            <a:spAutoFit/>
          </a:bodyPr>
          <a:lstStyle/>
          <a:p>
            <a:pPr marL="342900" indent="-342900">
              <a:buFont typeface="Wingdings" panose="05000000000000000000" pitchFamily="2" charset="2"/>
              <a:buChar char="Ø"/>
            </a:pP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Giả</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sử</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kẻ</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tấn</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công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có</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thể</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thay</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đổi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dữ</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liệu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ở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trong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khối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2,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đặc</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biệt</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là</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mã</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hash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cũng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thay</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đổi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Nhưng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khối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3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vẫn</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chứa</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mã</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hash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của</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khối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2,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điều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này</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làm</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cho</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khối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3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và</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tất</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cả</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các</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khối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tiếp</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theo</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không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hợp</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lệ</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a:t>
            </a:r>
          </a:p>
        </p:txBody>
      </p:sp>
      <p:sp>
        <p:nvSpPr>
          <p:cNvPr id="7" name="Slide Number Placeholder 6">
            <a:extLst>
              <a:ext uri="{FF2B5EF4-FFF2-40B4-BE49-F238E27FC236}">
                <a16:creationId xmlns:a16="http://schemas.microsoft.com/office/drawing/2014/main" id="{29FD08CF-44D5-41F2-8BDB-53EBFFC82CCE}"/>
              </a:ext>
            </a:extLst>
          </p:cNvPr>
          <p:cNvSpPr>
            <a:spLocks noGrp="1"/>
          </p:cNvSpPr>
          <p:nvPr>
            <p:ph type="sldNum" sz="quarter" idx="12"/>
          </p:nvPr>
        </p:nvSpPr>
        <p:spPr/>
        <p:txBody>
          <a:bodyPr/>
          <a:lstStyle/>
          <a:p>
            <a:fld id="{8CBE4CFB-3B74-4474-A351-225E92B0DC6F}" type="slidenum">
              <a:rPr lang="en-US" smtClean="0"/>
              <a:t>45</a:t>
            </a:fld>
            <a:endParaRPr lang="en-US" dirty="0"/>
          </a:p>
        </p:txBody>
      </p:sp>
    </p:spTree>
    <p:extLst>
      <p:ext uri="{BB962C8B-B14F-4D97-AF65-F5344CB8AC3E}">
        <p14:creationId xmlns:p14="http://schemas.microsoft.com/office/powerpoint/2010/main" val="3824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10"/>
                                        </p:tgtEl>
                                        <p:attrNameLst>
                                          <p:attrName>ppt_x</p:attrName>
                                        </p:attrNameLst>
                                      </p:cBhvr>
                                      <p:tavLst>
                                        <p:tav tm="0">
                                          <p:val>
                                            <p:strVal val="ppt_x"/>
                                          </p:val>
                                        </p:tav>
                                        <p:tav tm="100000">
                                          <p:val>
                                            <p:strVal val="ppt_x"/>
                                          </p:val>
                                        </p:tav>
                                      </p:tavLst>
                                    </p:anim>
                                    <p:anim calcmode="lin" valueType="num">
                                      <p:cBhvr additive="base">
                                        <p:cTn id="19" dur="500"/>
                                        <p:tgtEl>
                                          <p:spTgt spid="10"/>
                                        </p:tgtEl>
                                        <p:attrNameLst>
                                          <p:attrName>ppt_y</p:attrName>
                                        </p:attrNameLst>
                                      </p:cBhvr>
                                      <p:tavLst>
                                        <p:tav tm="0">
                                          <p:val>
                                            <p:strVal val="ppt_y"/>
                                          </p:val>
                                        </p:tav>
                                        <p:tav tm="100000">
                                          <p:val>
                                            <p:strVal val="1+ppt_h/2"/>
                                          </p:val>
                                        </p:tav>
                                      </p:tavLst>
                                    </p:anim>
                                    <p:set>
                                      <p:cBhvr>
                                        <p:cTn id="20" dur="1" fill="hold">
                                          <p:stCondLst>
                                            <p:cond delay="499"/>
                                          </p:stCondLst>
                                        </p:cTn>
                                        <p:tgtEl>
                                          <p:spTgt spid="10"/>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9"/>
                                        </p:tgtEl>
                                        <p:attrNameLst>
                                          <p:attrName>ppt_x</p:attrName>
                                        </p:attrNameLst>
                                      </p:cBhvr>
                                      <p:tavLst>
                                        <p:tav tm="0">
                                          <p:val>
                                            <p:strVal val="ppt_x"/>
                                          </p:val>
                                        </p:tav>
                                        <p:tav tm="100000">
                                          <p:val>
                                            <p:strVal val="ppt_x"/>
                                          </p:val>
                                        </p:tav>
                                      </p:tavLst>
                                    </p:anim>
                                    <p:anim calcmode="lin" valueType="num">
                                      <p:cBhvr additive="base">
                                        <p:cTn id="23" dur="500"/>
                                        <p:tgtEl>
                                          <p:spTgt spid="9"/>
                                        </p:tgtEl>
                                        <p:attrNameLst>
                                          <p:attrName>ppt_y</p:attrName>
                                        </p:attrNameLst>
                                      </p:cBhvr>
                                      <p:tavLst>
                                        <p:tav tm="0">
                                          <p:val>
                                            <p:strVal val="ppt_y"/>
                                          </p:val>
                                        </p:tav>
                                        <p:tav tm="100000">
                                          <p:val>
                                            <p:strVal val="1+ppt_h/2"/>
                                          </p:val>
                                        </p:tav>
                                      </p:tavLst>
                                    </p:anim>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614065"/>
            <a:ext cx="4152900" cy="923330"/>
          </a:xfrm>
          <a:prstGeom prst="rect">
            <a:avLst/>
          </a:prstGeom>
          <a:noFill/>
        </p:spPr>
        <p:txBody>
          <a:bodyPr wrap="square" lIns="91440" tIns="45720" rIns="91440" bIns="45720">
            <a:spAutoFit/>
          </a:bodyPr>
          <a:lstStyle/>
          <a:p>
            <a:r>
              <a:rPr lang="en-US" sz="5400" b="1" dirty="0" err="1">
                <a:ln w="18415" cmpd="sng">
                  <a:solidFill>
                    <a:srgbClr val="FFFFFF"/>
                  </a:solidFill>
                  <a:prstDash val="solid"/>
                </a:ln>
                <a:effectLst>
                  <a:outerShdw blurRad="63500" dir="3600000" algn="tl" rotWithShape="0">
                    <a:srgbClr val="000000">
                      <a:alpha val="70000"/>
                    </a:srgbClr>
                  </a:outerShdw>
                </a:effectLst>
                <a:latin typeface="Agency FB" pitchFamily="34" charset="0"/>
              </a:rPr>
              <a:t>Công</a:t>
            </a:r>
            <a:r>
              <a:rPr lang="en-US" sz="5400" b="1" dirty="0">
                <a:ln w="18415" cmpd="sng">
                  <a:solidFill>
                    <a:srgbClr val="FFFFFF"/>
                  </a:solidFill>
                  <a:prstDash val="solid"/>
                </a:ln>
                <a:effectLst>
                  <a:outerShdw blurRad="63500" dir="3600000" algn="tl" rotWithShape="0">
                    <a:srgbClr val="000000">
                      <a:alpha val="70000"/>
                    </a:srgbClr>
                  </a:outerShdw>
                </a:effectLst>
                <a:latin typeface="Agency FB" pitchFamily="34" charset="0"/>
              </a:rPr>
              <a:t> </a:t>
            </a:r>
            <a:r>
              <a:rPr lang="en-US" sz="5400" b="1" dirty="0" err="1">
                <a:ln w="18415" cmpd="sng">
                  <a:solidFill>
                    <a:srgbClr val="FFFFFF"/>
                  </a:solidFill>
                  <a:prstDash val="solid"/>
                </a:ln>
                <a:effectLst>
                  <a:outerShdw blurRad="63500" dir="3600000" algn="tl" rotWithShape="0">
                    <a:srgbClr val="000000">
                      <a:alpha val="70000"/>
                    </a:srgbClr>
                  </a:outerShdw>
                </a:effectLst>
                <a:latin typeface="Agency FB" pitchFamily="34" charset="0"/>
              </a:rPr>
              <a:t>nghệ</a:t>
            </a:r>
            <a:endParaRPr lang="en-US" sz="5400" b="1" dirty="0">
              <a:ln w="18415" cmpd="sng">
                <a:solidFill>
                  <a:srgbClr val="FFFFFF"/>
                </a:solidFill>
                <a:prstDash val="solid"/>
              </a:ln>
              <a:effectLst>
                <a:outerShdw blurRad="63500" dir="3600000" algn="tl" rotWithShape="0">
                  <a:srgbClr val="000000">
                    <a:alpha val="70000"/>
                  </a:srgbClr>
                </a:outerShdw>
              </a:effectLst>
              <a:latin typeface="Agency FB" pitchFamily="34" charset="0"/>
            </a:endParaRPr>
          </a:p>
        </p:txBody>
      </p:sp>
      <p:cxnSp>
        <p:nvCxnSpPr>
          <p:cNvPr id="6" name="Straight Connector 5"/>
          <p:cNvCxnSpPr/>
          <p:nvPr/>
        </p:nvCxnSpPr>
        <p:spPr>
          <a:xfrm>
            <a:off x="19812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sp>
        <p:nvSpPr>
          <p:cNvPr id="8" name="Rectangle 7"/>
          <p:cNvSpPr/>
          <p:nvPr/>
        </p:nvSpPr>
        <p:spPr>
          <a:xfrm>
            <a:off x="1981200" y="2044006"/>
            <a:ext cx="8305800" cy="2246769"/>
          </a:xfrm>
          <a:prstGeom prst="rect">
            <a:avLst/>
          </a:prstGeom>
          <a:noFill/>
        </p:spPr>
        <p:txBody>
          <a:bodyPr wrap="square" lIns="91440" tIns="45720" rIns="91440" bIns="45720">
            <a:spAutoFit/>
          </a:bodyPr>
          <a:lstStyle/>
          <a:p>
            <a:pPr marL="457200" indent="-457200">
              <a:buFont typeface="Wingdings" pitchFamily="2" charset="2"/>
              <a:buChar char="Ø"/>
            </a:pPr>
            <a:r>
              <a:rPr lang="en-US" sz="2000" dirty="0" err="1">
                <a:ln w="18415" cmpd="sng">
                  <a:solidFill>
                    <a:srgbClr val="FFFFFF"/>
                  </a:solidFill>
                  <a:prstDash val="solid"/>
                </a:ln>
                <a:solidFill>
                  <a:srgbClr val="00B0F0"/>
                </a:solidFill>
                <a:effectLst>
                  <a:outerShdw blurRad="63500" dir="3600000" algn="tl" rotWithShape="0">
                    <a:srgbClr val="000000">
                      <a:alpha val="70000"/>
                    </a:srgbClr>
                  </a:outerShdw>
                </a:effectLst>
                <a:cs typeface="Times New Roman" pitchFamily="18" charset="0"/>
              </a:rPr>
              <a:t>Hàm</a:t>
            </a:r>
            <a:r>
              <a:rPr lang="en-US" sz="2000" dirty="0">
                <a:ln w="18415" cmpd="sng">
                  <a:solidFill>
                    <a:srgbClr val="FFFFFF"/>
                  </a:solidFill>
                  <a:prstDash val="solid"/>
                </a:ln>
                <a:solidFill>
                  <a:srgbClr val="00B0F0"/>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00B0F0"/>
                </a:solidFill>
                <a:effectLst>
                  <a:outerShdw blurRad="63500" dir="3600000" algn="tl" rotWithShape="0">
                    <a:srgbClr val="000000">
                      <a:alpha val="70000"/>
                    </a:srgbClr>
                  </a:outerShdw>
                </a:effectLst>
                <a:cs typeface="Times New Roman" pitchFamily="18" charset="0"/>
              </a:rPr>
              <a:t>băm</a:t>
            </a:r>
            <a:r>
              <a:rPr lang="en-US" sz="2000" dirty="0">
                <a:ln w="18415" cmpd="sng">
                  <a:solidFill>
                    <a:srgbClr val="FFFFFF"/>
                  </a:solidFill>
                  <a:prstDash val="solid"/>
                </a:ln>
                <a:solidFill>
                  <a:srgbClr val="00B0F0"/>
                </a:solidFill>
                <a:effectLst>
                  <a:outerShdw blurRad="63500" dir="3600000" algn="tl" rotWithShape="0">
                    <a:srgbClr val="000000">
                      <a:alpha val="70000"/>
                    </a:srgbClr>
                  </a:outerShdw>
                </a:effectLst>
                <a:cs typeface="Times New Roman" pitchFamily="18" charset="0"/>
              </a:rPr>
              <a:t> SHA-256</a:t>
            </a:r>
          </a:p>
          <a:p>
            <a:pPr marL="457200" indent="-457200">
              <a:buFont typeface="Wingdings" pitchFamily="2" charset="2"/>
              <a:buChar char="Ø"/>
            </a:pPr>
            <a:endParaRPr lang="en-US" sz="2000" dirty="0" smtClean="0">
              <a:ln w="18415" cmpd="sng">
                <a:solidFill>
                  <a:srgbClr val="FFFFFF"/>
                </a:solidFill>
                <a:prstDash val="solid"/>
              </a:ln>
              <a:solidFill>
                <a:srgbClr val="00B0F0"/>
              </a:solidFill>
              <a:effectLst>
                <a:outerShdw blurRad="63500" dir="3600000" algn="tl" rotWithShape="0">
                  <a:srgbClr val="000000">
                    <a:alpha val="70000"/>
                  </a:srgbClr>
                </a:outerShdw>
              </a:effectLst>
              <a:cs typeface="Times New Roman" pitchFamily="18" charset="0"/>
            </a:endParaRPr>
          </a:p>
          <a:p>
            <a:pPr marL="457200" indent="-457200">
              <a:buFont typeface="Wingdings" pitchFamily="2" charset="2"/>
              <a:buChar char="Ø"/>
            </a:pPr>
            <a:r>
              <a:rPr lang="en-US" sz="2000" dirty="0" err="1" smtClean="0">
                <a:ln w="18415" cmpd="sng">
                  <a:solidFill>
                    <a:srgbClr val="FFFFFF"/>
                  </a:solidFill>
                  <a:prstDash val="solid"/>
                </a:ln>
                <a:solidFill>
                  <a:srgbClr val="00B0F0"/>
                </a:solidFill>
                <a:effectLst>
                  <a:outerShdw blurRad="63500" dir="3600000" algn="tl" rotWithShape="0">
                    <a:srgbClr val="000000">
                      <a:alpha val="70000"/>
                    </a:srgbClr>
                  </a:outerShdw>
                </a:effectLst>
                <a:cs typeface="Times New Roman" pitchFamily="18" charset="0"/>
              </a:rPr>
              <a:t>Blockchain</a:t>
            </a:r>
            <a:endParaRPr lang="en-US" sz="2000" dirty="0" smtClean="0">
              <a:ln w="18415" cmpd="sng">
                <a:solidFill>
                  <a:srgbClr val="FFFFFF"/>
                </a:solidFill>
                <a:prstDash val="solid"/>
              </a:ln>
              <a:solidFill>
                <a:srgbClr val="00B0F0"/>
              </a:solidFill>
              <a:effectLst>
                <a:outerShdw blurRad="63500" dir="3600000" algn="tl" rotWithShape="0">
                  <a:srgbClr val="000000">
                    <a:alpha val="70000"/>
                  </a:srgbClr>
                </a:outerShdw>
              </a:effectLst>
              <a:cs typeface="Times New Roman" pitchFamily="18" charset="0"/>
            </a:endParaRPr>
          </a:p>
          <a:p>
            <a:pPr marL="457200" indent="-457200">
              <a:buFont typeface="Wingdings" pitchFamily="2" charset="2"/>
              <a:buChar char="Ø"/>
            </a:pPr>
            <a:endParaRPr lang="en-US" sz="2000" dirty="0">
              <a:ln w="18415" cmpd="sng">
                <a:solidFill>
                  <a:srgbClr val="FFFFFF"/>
                </a:solidFill>
                <a:prstDash val="solid"/>
              </a:ln>
              <a:solidFill>
                <a:srgbClr val="00B0F0"/>
              </a:solidFill>
              <a:effectLst>
                <a:outerShdw blurRad="63500" dir="3600000" algn="tl" rotWithShape="0">
                  <a:srgbClr val="000000">
                    <a:alpha val="70000"/>
                  </a:srgbClr>
                </a:outerShdw>
              </a:effectLst>
              <a:cs typeface="Times New Roman" pitchFamily="18" charset="0"/>
            </a:endParaRPr>
          </a:p>
          <a:p>
            <a:pPr marL="457200" indent="-457200">
              <a:buFont typeface="Wingdings" pitchFamily="2" charset="2"/>
              <a:buChar char="Ø"/>
            </a:pPr>
            <a:r>
              <a:rPr lang="en-US" sz="2000" dirty="0">
                <a:ln w="18415" cmpd="sng">
                  <a:solidFill>
                    <a:srgbClr val="FFFFFF"/>
                  </a:solidFill>
                  <a:prstDash val="solid"/>
                </a:ln>
                <a:solidFill>
                  <a:srgbClr val="00B0F0"/>
                </a:solidFill>
                <a:effectLst>
                  <a:outerShdw blurRad="63500" dir="3600000" algn="tl" rotWithShape="0">
                    <a:srgbClr val="000000">
                      <a:alpha val="70000"/>
                    </a:srgbClr>
                  </a:outerShdw>
                </a:effectLst>
                <a:cs typeface="Times New Roman" pitchFamily="18" charset="0"/>
              </a:rPr>
              <a:t>Ethereum</a:t>
            </a:r>
          </a:p>
          <a:p>
            <a:pPr marL="457200" indent="-457200">
              <a:buFont typeface="Wingdings" pitchFamily="2" charset="2"/>
              <a:buChar char="Ø"/>
            </a:pPr>
            <a:endParaRPr lang="en-US" sz="2000" dirty="0">
              <a:ln w="18415" cmpd="sng">
                <a:solidFill>
                  <a:srgbClr val="FFFFFF"/>
                </a:solidFill>
                <a:prstDash val="solid"/>
              </a:ln>
              <a:solidFill>
                <a:srgbClr val="00B0F0"/>
              </a:solidFill>
              <a:effectLst>
                <a:outerShdw blurRad="63500" dir="3600000" algn="tl" rotWithShape="0">
                  <a:srgbClr val="000000">
                    <a:alpha val="70000"/>
                  </a:srgbClr>
                </a:outerShdw>
              </a:effectLst>
            </a:endParaRPr>
          </a:p>
          <a:p>
            <a:pPr marL="457200" indent="-457200">
              <a:buFont typeface="Wingdings" pitchFamily="2" charset="2"/>
              <a:buChar char="Ø"/>
            </a:pPr>
            <a:r>
              <a:rPr lang="en-US" sz="2000" dirty="0" err="1">
                <a:ln w="18415" cmpd="sng">
                  <a:solidFill>
                    <a:srgbClr val="FFFFFF"/>
                  </a:solidFill>
                  <a:prstDash val="solid"/>
                </a:ln>
                <a:solidFill>
                  <a:srgbClr val="00B0F0"/>
                </a:solidFill>
                <a:effectLst>
                  <a:outerShdw blurRad="63500" dir="3600000" algn="tl" rotWithShape="0">
                    <a:srgbClr val="000000">
                      <a:alpha val="70000"/>
                    </a:srgbClr>
                  </a:outerShdw>
                </a:effectLst>
                <a:cs typeface="Times New Roman" pitchFamily="18" charset="0"/>
              </a:rPr>
              <a:t>Hệ</a:t>
            </a:r>
            <a:r>
              <a:rPr lang="en-US" sz="2000" dirty="0">
                <a:ln w="18415" cmpd="sng">
                  <a:solidFill>
                    <a:srgbClr val="FFFFFF"/>
                  </a:solidFill>
                  <a:prstDash val="solid"/>
                </a:ln>
                <a:solidFill>
                  <a:srgbClr val="00B0F0"/>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00B0F0"/>
                </a:solidFill>
                <a:effectLst>
                  <a:outerShdw blurRad="63500" dir="3600000" algn="tl" rotWithShape="0">
                    <a:srgbClr val="000000">
                      <a:alpha val="70000"/>
                    </a:srgbClr>
                  </a:outerShdw>
                </a:effectLst>
                <a:cs typeface="Times New Roman" pitchFamily="18" charset="0"/>
              </a:rPr>
              <a:t>thống</a:t>
            </a:r>
            <a:r>
              <a:rPr lang="en-US" sz="2000" dirty="0">
                <a:ln w="18415" cmpd="sng">
                  <a:solidFill>
                    <a:srgbClr val="FFFFFF"/>
                  </a:solidFill>
                  <a:prstDash val="solid"/>
                </a:ln>
                <a:solidFill>
                  <a:srgbClr val="00B0F0"/>
                </a:solidFill>
                <a:effectLst>
                  <a:outerShdw blurRad="63500" dir="3600000" algn="tl" rotWithShape="0">
                    <a:srgbClr val="000000">
                      <a:alpha val="70000"/>
                    </a:srgbClr>
                  </a:outerShdw>
                </a:effectLst>
                <a:cs typeface="Times New Roman" pitchFamily="18" charset="0"/>
              </a:rPr>
              <a:t> file </a:t>
            </a:r>
            <a:r>
              <a:rPr lang="en-US" sz="2000" dirty="0" err="1">
                <a:ln w="18415" cmpd="sng">
                  <a:solidFill>
                    <a:srgbClr val="FFFFFF"/>
                  </a:solidFill>
                  <a:prstDash val="solid"/>
                </a:ln>
                <a:solidFill>
                  <a:srgbClr val="00B0F0"/>
                </a:solidFill>
                <a:effectLst>
                  <a:outerShdw blurRad="63500" dir="3600000" algn="tl" rotWithShape="0">
                    <a:srgbClr val="000000">
                      <a:alpha val="70000"/>
                    </a:srgbClr>
                  </a:outerShdw>
                </a:effectLst>
                <a:cs typeface="Times New Roman" pitchFamily="18" charset="0"/>
              </a:rPr>
              <a:t>toàn</a:t>
            </a:r>
            <a:r>
              <a:rPr lang="en-US" sz="2000" dirty="0">
                <a:ln w="18415" cmpd="sng">
                  <a:solidFill>
                    <a:srgbClr val="FFFFFF"/>
                  </a:solidFill>
                  <a:prstDash val="solid"/>
                </a:ln>
                <a:solidFill>
                  <a:srgbClr val="00B0F0"/>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00B0F0"/>
                </a:solidFill>
                <a:effectLst>
                  <a:outerShdw blurRad="63500" dir="3600000" algn="tl" rotWithShape="0">
                    <a:srgbClr val="000000">
                      <a:alpha val="70000"/>
                    </a:srgbClr>
                  </a:outerShdw>
                </a:effectLst>
                <a:cs typeface="Times New Roman" pitchFamily="18" charset="0"/>
              </a:rPr>
              <a:t>cầu</a:t>
            </a:r>
            <a:r>
              <a:rPr lang="en-US" sz="2000" dirty="0">
                <a:ln w="18415" cmpd="sng">
                  <a:solidFill>
                    <a:srgbClr val="FFFFFF"/>
                  </a:solidFill>
                  <a:prstDash val="solid"/>
                </a:ln>
                <a:solidFill>
                  <a:srgbClr val="00B0F0"/>
                </a:solidFill>
                <a:effectLst>
                  <a:outerShdw blurRad="63500" dir="3600000" algn="tl" rotWithShape="0">
                    <a:srgbClr val="000000">
                      <a:alpha val="70000"/>
                    </a:srgbClr>
                  </a:outerShdw>
                </a:effectLst>
                <a:cs typeface="Times New Roman" pitchFamily="18" charset="0"/>
              </a:rPr>
              <a:t> IPFS</a:t>
            </a:r>
          </a:p>
        </p:txBody>
      </p:sp>
      <p:sp>
        <p:nvSpPr>
          <p:cNvPr id="3" name="Slide Number Placeholder 2">
            <a:extLst>
              <a:ext uri="{FF2B5EF4-FFF2-40B4-BE49-F238E27FC236}">
                <a16:creationId xmlns:a16="http://schemas.microsoft.com/office/drawing/2014/main" id="{D627FE95-384D-4877-B252-C67456B32F64}"/>
              </a:ext>
            </a:extLst>
          </p:cNvPr>
          <p:cNvSpPr>
            <a:spLocks noGrp="1"/>
          </p:cNvSpPr>
          <p:nvPr>
            <p:ph type="sldNum" sz="quarter" idx="12"/>
          </p:nvPr>
        </p:nvSpPr>
        <p:spPr>
          <a:xfrm>
            <a:off x="8077200" y="6356351"/>
            <a:ext cx="2133600" cy="365125"/>
          </a:xfrm>
        </p:spPr>
        <p:txBody>
          <a:bodyPr/>
          <a:lstStyle/>
          <a:p>
            <a:fld id="{8CBE4CFB-3B74-4474-A351-225E92B0DC6F}" type="slidenum">
              <a:rPr lang="en-US" smtClean="0"/>
              <a:t>46</a:t>
            </a:fld>
            <a:endParaRPr lang="en-US" dirty="0"/>
          </a:p>
        </p:txBody>
      </p:sp>
    </p:spTree>
    <p:extLst>
      <p:ext uri="{BB962C8B-B14F-4D97-AF65-F5344CB8AC3E}">
        <p14:creationId xmlns:p14="http://schemas.microsoft.com/office/powerpoint/2010/main" val="31560850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614065"/>
            <a:ext cx="1447800" cy="923330"/>
          </a:xfrm>
          <a:prstGeom prst="rect">
            <a:avLst/>
          </a:prstGeom>
          <a:noFill/>
        </p:spPr>
        <p:txBody>
          <a:bodyPr wrap="square" lIns="91440" tIns="45720" rIns="91440" bIns="45720">
            <a:spAutoFit/>
          </a:bodyPr>
          <a:lstStyle/>
          <a:p>
            <a:r>
              <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Hash</a:t>
            </a:r>
          </a:p>
        </p:txBody>
      </p:sp>
      <p:cxnSp>
        <p:nvCxnSpPr>
          <p:cNvPr id="3" name="Straight Connector 2"/>
          <p:cNvCxnSpPr/>
          <p:nvPr/>
        </p:nvCxnSpPr>
        <p:spPr>
          <a:xfrm>
            <a:off x="19812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sp>
        <p:nvSpPr>
          <p:cNvPr id="5" name="Rectangle 4"/>
          <p:cNvSpPr/>
          <p:nvPr/>
        </p:nvSpPr>
        <p:spPr>
          <a:xfrm>
            <a:off x="1981200" y="2514600"/>
            <a:ext cx="8305800" cy="400110"/>
          </a:xfrm>
          <a:prstGeom prst="rect">
            <a:avLst/>
          </a:prstGeom>
          <a:noFill/>
        </p:spPr>
        <p:txBody>
          <a:bodyPr wrap="square" lIns="91440" tIns="45720" rIns="91440" bIns="45720">
            <a:spAutoFit/>
          </a:bodyPr>
          <a:lstStyle/>
          <a:p>
            <a:pPr marL="457200" indent="-457200">
              <a:buFont typeface="Wingdings" pitchFamily="2" charset="2"/>
              <a:buChar char="Ø"/>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Hash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có</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thể</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được</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hiểu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như</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là</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dấu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vân</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tay</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duy</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nhất</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cho</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mỗi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đầu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vào</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a:t>
            </a:r>
          </a:p>
        </p:txBody>
      </p:sp>
      <p:sp>
        <p:nvSpPr>
          <p:cNvPr id="6" name="TextBox 5"/>
          <p:cNvSpPr txBox="1"/>
          <p:nvPr/>
        </p:nvSpPr>
        <p:spPr>
          <a:xfrm>
            <a:off x="1981200" y="1916669"/>
            <a:ext cx="1435008" cy="430887"/>
          </a:xfrm>
          <a:prstGeom prst="rect">
            <a:avLst/>
          </a:prstGeom>
          <a:noFill/>
        </p:spPr>
        <p:txBody>
          <a:bodyPr wrap="none" rtlCol="0">
            <a:spAutoFit/>
          </a:bodyPr>
          <a:lstStyle/>
          <a:p>
            <a:r>
              <a:rPr lang="en-US" sz="2200" b="1" u="sng" dirty="0">
                <a:solidFill>
                  <a:schemeClr val="bg1"/>
                </a:solidFill>
              </a:rPr>
              <a:t>Hash </a:t>
            </a:r>
            <a:r>
              <a:rPr lang="en-US" sz="2200" b="1" u="sng" dirty="0" err="1">
                <a:solidFill>
                  <a:schemeClr val="bg1"/>
                </a:solidFill>
              </a:rPr>
              <a:t>là</a:t>
            </a:r>
            <a:r>
              <a:rPr lang="en-US" sz="2200" b="1" u="sng" dirty="0">
                <a:solidFill>
                  <a:schemeClr val="bg1"/>
                </a:solidFill>
              </a:rPr>
              <a:t> </a:t>
            </a:r>
            <a:r>
              <a:rPr lang="en-US" sz="2200" b="1" u="sng" dirty="0" err="1">
                <a:solidFill>
                  <a:schemeClr val="bg1"/>
                </a:solidFill>
              </a:rPr>
              <a:t>gì</a:t>
            </a:r>
            <a:r>
              <a:rPr lang="en-US" sz="2200" b="1" u="sng" dirty="0">
                <a:solidFill>
                  <a:schemeClr val="bg1"/>
                </a:solidFill>
              </a:rPr>
              <a:t>?</a:t>
            </a:r>
          </a:p>
        </p:txBody>
      </p:sp>
      <p:pic>
        <p:nvPicPr>
          <p:cNvPr id="8" name="Picture 7">
            <a:extLst>
              <a:ext uri="{FF2B5EF4-FFF2-40B4-BE49-F238E27FC236}">
                <a16:creationId xmlns:a16="http://schemas.microsoft.com/office/drawing/2014/main" id="{18B2FAC8-F225-4F4B-9086-29E77F1D5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266" y="3319462"/>
            <a:ext cx="6012755" cy="3424238"/>
          </a:xfrm>
          <a:prstGeom prst="rect">
            <a:avLst/>
          </a:prstGeom>
        </p:spPr>
      </p:pic>
      <p:sp>
        <p:nvSpPr>
          <p:cNvPr id="9" name="Slide Number Placeholder 8">
            <a:extLst>
              <a:ext uri="{FF2B5EF4-FFF2-40B4-BE49-F238E27FC236}">
                <a16:creationId xmlns:a16="http://schemas.microsoft.com/office/drawing/2014/main" id="{F53C9C88-ACF8-4770-91FF-8E5CA240FCA2}"/>
              </a:ext>
            </a:extLst>
          </p:cNvPr>
          <p:cNvSpPr>
            <a:spLocks noGrp="1"/>
          </p:cNvSpPr>
          <p:nvPr>
            <p:ph type="sldNum" sz="quarter" idx="12"/>
          </p:nvPr>
        </p:nvSpPr>
        <p:spPr/>
        <p:txBody>
          <a:bodyPr/>
          <a:lstStyle/>
          <a:p>
            <a:fld id="{8CBE4CFB-3B74-4474-A351-225E92B0DC6F}" type="slidenum">
              <a:rPr lang="en-US" smtClean="0"/>
              <a:t>47</a:t>
            </a:fld>
            <a:endParaRPr lang="en-US" dirty="0"/>
          </a:p>
        </p:txBody>
      </p:sp>
    </p:spTree>
    <p:extLst>
      <p:ext uri="{BB962C8B-B14F-4D97-AF65-F5344CB8AC3E}">
        <p14:creationId xmlns:p14="http://schemas.microsoft.com/office/powerpoint/2010/main" val="17141612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614065"/>
            <a:ext cx="1447800" cy="923330"/>
          </a:xfrm>
          <a:prstGeom prst="rect">
            <a:avLst/>
          </a:prstGeom>
          <a:noFill/>
        </p:spPr>
        <p:txBody>
          <a:bodyPr wrap="square" lIns="91440" tIns="45720" rIns="91440" bIns="45720">
            <a:spAutoFit/>
          </a:bodyPr>
          <a:lstStyle/>
          <a:p>
            <a:r>
              <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Hash</a:t>
            </a:r>
          </a:p>
        </p:txBody>
      </p:sp>
      <p:cxnSp>
        <p:nvCxnSpPr>
          <p:cNvPr id="3" name="Straight Connector 2"/>
          <p:cNvCxnSpPr/>
          <p:nvPr/>
        </p:nvCxnSpPr>
        <p:spPr>
          <a:xfrm>
            <a:off x="19812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sp>
        <p:nvSpPr>
          <p:cNvPr id="6" name="TextBox 5"/>
          <p:cNvSpPr txBox="1"/>
          <p:nvPr/>
        </p:nvSpPr>
        <p:spPr>
          <a:xfrm>
            <a:off x="1981200" y="1916668"/>
            <a:ext cx="4857164" cy="523220"/>
          </a:xfrm>
          <a:prstGeom prst="rect">
            <a:avLst/>
          </a:prstGeom>
          <a:noFill/>
        </p:spPr>
        <p:txBody>
          <a:bodyPr wrap="none" rtlCol="0">
            <a:spAutoFit/>
          </a:bodyPr>
          <a:lstStyle/>
          <a:p>
            <a:r>
              <a:rPr lang="en-US" sz="2800" b="1" u="sng" dirty="0" err="1">
                <a:solidFill>
                  <a:schemeClr val="bg1"/>
                </a:solidFill>
              </a:rPr>
              <a:t>Tại</a:t>
            </a:r>
            <a:r>
              <a:rPr lang="en-US" sz="2800" b="1" u="sng" dirty="0">
                <a:solidFill>
                  <a:schemeClr val="bg1"/>
                </a:solidFill>
              </a:rPr>
              <a:t> </a:t>
            </a:r>
            <a:r>
              <a:rPr lang="en-US" sz="2800" b="1" u="sng" dirty="0" err="1">
                <a:solidFill>
                  <a:schemeClr val="bg1"/>
                </a:solidFill>
              </a:rPr>
              <a:t>sao</a:t>
            </a:r>
            <a:r>
              <a:rPr lang="en-US" sz="2800" b="1" u="sng" dirty="0">
                <a:solidFill>
                  <a:schemeClr val="bg1"/>
                </a:solidFill>
              </a:rPr>
              <a:t> </a:t>
            </a:r>
            <a:r>
              <a:rPr lang="en-US" sz="2800" b="1" u="sng" dirty="0" err="1">
                <a:solidFill>
                  <a:schemeClr val="bg1"/>
                </a:solidFill>
              </a:rPr>
              <a:t>chúng</a:t>
            </a:r>
            <a:r>
              <a:rPr lang="en-US" sz="2800" b="1" u="sng" dirty="0">
                <a:solidFill>
                  <a:schemeClr val="bg1"/>
                </a:solidFill>
              </a:rPr>
              <a:t> ta </a:t>
            </a:r>
            <a:r>
              <a:rPr lang="en-US" sz="2800" b="1" u="sng" dirty="0" err="1">
                <a:solidFill>
                  <a:schemeClr val="bg1"/>
                </a:solidFill>
              </a:rPr>
              <a:t>lại</a:t>
            </a:r>
            <a:r>
              <a:rPr lang="en-US" sz="2800" b="1" u="sng" dirty="0">
                <a:solidFill>
                  <a:schemeClr val="bg1"/>
                </a:solidFill>
              </a:rPr>
              <a:t> </a:t>
            </a:r>
            <a:r>
              <a:rPr lang="en-US" sz="2800" b="1" u="sng" dirty="0" err="1">
                <a:solidFill>
                  <a:schemeClr val="bg1"/>
                </a:solidFill>
              </a:rPr>
              <a:t>dùng</a:t>
            </a:r>
            <a:r>
              <a:rPr lang="en-US" sz="2800" b="1" u="sng" dirty="0">
                <a:solidFill>
                  <a:schemeClr val="bg1"/>
                </a:solidFill>
              </a:rPr>
              <a:t> hash ?</a:t>
            </a:r>
          </a:p>
        </p:txBody>
      </p:sp>
      <p:sp>
        <p:nvSpPr>
          <p:cNvPr id="9" name="Rectangle 8">
            <a:extLst>
              <a:ext uri="{FF2B5EF4-FFF2-40B4-BE49-F238E27FC236}">
                <a16:creationId xmlns:a16="http://schemas.microsoft.com/office/drawing/2014/main" id="{AC14554B-1FDD-492C-B000-B3A736198D08}"/>
              </a:ext>
            </a:extLst>
          </p:cNvPr>
          <p:cNvSpPr/>
          <p:nvPr/>
        </p:nvSpPr>
        <p:spPr>
          <a:xfrm>
            <a:off x="1981200" y="2514600"/>
            <a:ext cx="8305800" cy="2677656"/>
          </a:xfrm>
          <a:prstGeom prst="rect">
            <a:avLst/>
          </a:prstGeom>
          <a:noFill/>
        </p:spPr>
        <p:txBody>
          <a:bodyPr wrap="square" lIns="91440" tIns="45720" rIns="91440" bIns="45720">
            <a:spAutoFit/>
          </a:bodyPr>
          <a:lstStyle/>
          <a:p>
            <a:pPr marL="457200" indent="-457200">
              <a:buFont typeface="Wingdings" pitchFamily="2" charset="2"/>
              <a:buChar char="Ø"/>
            </a:pP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Hàm</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băm</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được</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sử</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dụng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rộng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rãi</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trên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Internet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để</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lưu</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trữ</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mật</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khẩu</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an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toàn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tìm</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các</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bản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ghi</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trùng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lặp</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lưu</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trữ</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và</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truy</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xuất</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dữ</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liệu</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nhanh</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chóng,vv</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endParaRPr>
          </a:p>
          <a:p>
            <a:pPr marL="457200" indent="-457200">
              <a:buFont typeface="Wingdings" pitchFamily="2" charset="2"/>
              <a:buChar char="Ø"/>
            </a:pP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Bất</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kể</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đầu</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vào</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đầu</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ra</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luôn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có</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kích</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thước</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giống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nhau</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(256 bits).</a:t>
            </a:r>
          </a:p>
          <a:p>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endParaRPr>
          </a:p>
          <a:p>
            <a:pPr marL="457200" indent="-457200">
              <a:buFont typeface="Wingdings" pitchFamily="2" charset="2"/>
              <a:buChar char="Ø"/>
            </a:pP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Một</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thay</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đổi</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nhỏ</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đầu</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vào</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sẽ</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thay</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đổi</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hoàn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toàn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đầu</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ra.</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endParaRPr>
          </a:p>
        </p:txBody>
      </p:sp>
      <p:sp>
        <p:nvSpPr>
          <p:cNvPr id="7" name="Slide Number Placeholder 6">
            <a:extLst>
              <a:ext uri="{FF2B5EF4-FFF2-40B4-BE49-F238E27FC236}">
                <a16:creationId xmlns:a16="http://schemas.microsoft.com/office/drawing/2014/main" id="{E798BEE0-8F18-4BB6-A6D2-2EAD23BEA2CD}"/>
              </a:ext>
            </a:extLst>
          </p:cNvPr>
          <p:cNvSpPr>
            <a:spLocks noGrp="1"/>
          </p:cNvSpPr>
          <p:nvPr>
            <p:ph type="sldNum" sz="quarter" idx="12"/>
          </p:nvPr>
        </p:nvSpPr>
        <p:spPr/>
        <p:txBody>
          <a:bodyPr/>
          <a:lstStyle/>
          <a:p>
            <a:fld id="{8CBE4CFB-3B74-4474-A351-225E92B0DC6F}" type="slidenum">
              <a:rPr lang="en-US" smtClean="0"/>
              <a:t>48</a:t>
            </a:fld>
            <a:endParaRPr lang="en-US" dirty="0"/>
          </a:p>
        </p:txBody>
      </p:sp>
    </p:spTree>
    <p:extLst>
      <p:ext uri="{BB962C8B-B14F-4D97-AF65-F5344CB8AC3E}">
        <p14:creationId xmlns:p14="http://schemas.microsoft.com/office/powerpoint/2010/main" val="1675598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614065"/>
            <a:ext cx="3581400" cy="923330"/>
          </a:xfrm>
          <a:prstGeom prst="rect">
            <a:avLst/>
          </a:prstGeom>
          <a:noFill/>
        </p:spPr>
        <p:txBody>
          <a:bodyPr wrap="square" lIns="91440" tIns="45720" rIns="91440" bIns="45720">
            <a:spAutoFit/>
          </a:bodyPr>
          <a:lstStyle/>
          <a:p>
            <a:r>
              <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Ethereum</a:t>
            </a:r>
          </a:p>
        </p:txBody>
      </p:sp>
      <p:cxnSp>
        <p:nvCxnSpPr>
          <p:cNvPr id="3" name="Straight Connector 2"/>
          <p:cNvCxnSpPr/>
          <p:nvPr/>
        </p:nvCxnSpPr>
        <p:spPr>
          <a:xfrm>
            <a:off x="19812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sp>
        <p:nvSpPr>
          <p:cNvPr id="5" name="Rectangle 4"/>
          <p:cNvSpPr/>
          <p:nvPr/>
        </p:nvSpPr>
        <p:spPr>
          <a:xfrm>
            <a:off x="1981200" y="2465726"/>
            <a:ext cx="8305800" cy="2246769"/>
          </a:xfrm>
          <a:prstGeom prst="rect">
            <a:avLst/>
          </a:prstGeom>
          <a:noFill/>
        </p:spPr>
        <p:txBody>
          <a:bodyPr wrap="square" lIns="91440" tIns="45720" rIns="91440" bIns="45720">
            <a:spAutoFit/>
          </a:bodyPr>
          <a:lstStyle/>
          <a:p>
            <a:pPr marL="457200" indent="-457200">
              <a:buFont typeface="Wingdings" pitchFamily="2" charset="2"/>
              <a:buChar char="Ø"/>
            </a:pP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Ethreum</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là</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một</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nền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tảng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điện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toán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đám</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mây</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dựa</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trên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blockchain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công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khai</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và</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mã</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nguồn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mở</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để</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xây</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dựng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ứng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dụng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phi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tập</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trung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a:t>
            </a:r>
          </a:p>
          <a:p>
            <a:pPr marL="457200" indent="-457200">
              <a:buFont typeface="Wingdings" pitchFamily="2" charset="2"/>
              <a:buChar char="Ø"/>
            </a:pP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Chúng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ta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sử</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dụng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ethereum</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để</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triên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khai</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hợp</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đồng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thông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minh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bằng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ngôn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ngữ</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solidity</a:t>
            </a:r>
          </a:p>
          <a:p>
            <a:pPr marL="457200" indent="-457200">
              <a:buFont typeface="Wingdings" pitchFamily="2" charset="2"/>
              <a:buChar char="Ø"/>
            </a:pP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endParaRPr>
          </a:p>
        </p:txBody>
      </p:sp>
      <p:sp>
        <p:nvSpPr>
          <p:cNvPr id="6" name="TextBox 5">
            <a:extLst>
              <a:ext uri="{FF2B5EF4-FFF2-40B4-BE49-F238E27FC236}">
                <a16:creationId xmlns:a16="http://schemas.microsoft.com/office/drawing/2014/main" id="{FE835E87-CF9A-4CF7-A929-10A7D78C9542}"/>
              </a:ext>
            </a:extLst>
          </p:cNvPr>
          <p:cNvSpPr txBox="1"/>
          <p:nvPr/>
        </p:nvSpPr>
        <p:spPr>
          <a:xfrm>
            <a:off x="1981200" y="1916668"/>
            <a:ext cx="2578270" cy="523220"/>
          </a:xfrm>
          <a:prstGeom prst="rect">
            <a:avLst/>
          </a:prstGeom>
          <a:noFill/>
        </p:spPr>
        <p:txBody>
          <a:bodyPr wrap="none" rtlCol="0">
            <a:spAutoFit/>
          </a:bodyPr>
          <a:lstStyle/>
          <a:p>
            <a:r>
              <a:rPr lang="en-US" sz="2800" b="1" u="sng" dirty="0" err="1">
                <a:solidFill>
                  <a:schemeClr val="bg1"/>
                </a:solidFill>
              </a:rPr>
              <a:t>Ethereum</a:t>
            </a:r>
            <a:r>
              <a:rPr lang="en-US" sz="2800" b="1" u="sng" dirty="0">
                <a:solidFill>
                  <a:schemeClr val="bg1"/>
                </a:solidFill>
              </a:rPr>
              <a:t> </a:t>
            </a:r>
            <a:r>
              <a:rPr lang="en-US" sz="2800" b="1" u="sng" dirty="0" err="1">
                <a:solidFill>
                  <a:schemeClr val="bg1"/>
                </a:solidFill>
              </a:rPr>
              <a:t>là</a:t>
            </a:r>
            <a:r>
              <a:rPr lang="en-US" sz="2800" b="1" u="sng" dirty="0">
                <a:solidFill>
                  <a:schemeClr val="bg1"/>
                </a:solidFill>
              </a:rPr>
              <a:t> </a:t>
            </a:r>
            <a:r>
              <a:rPr lang="en-US" sz="2800" b="1" u="sng" dirty="0" err="1">
                <a:solidFill>
                  <a:schemeClr val="bg1"/>
                </a:solidFill>
              </a:rPr>
              <a:t>gì</a:t>
            </a:r>
            <a:r>
              <a:rPr lang="en-US" sz="2800" b="1" u="sng" dirty="0">
                <a:solidFill>
                  <a:schemeClr val="bg1"/>
                </a:solidFill>
              </a:rPr>
              <a:t> ?</a:t>
            </a:r>
          </a:p>
        </p:txBody>
      </p:sp>
      <p:sp>
        <p:nvSpPr>
          <p:cNvPr id="8" name="Slide Number Placeholder 7">
            <a:extLst>
              <a:ext uri="{FF2B5EF4-FFF2-40B4-BE49-F238E27FC236}">
                <a16:creationId xmlns:a16="http://schemas.microsoft.com/office/drawing/2014/main" id="{1413E332-0C68-4054-A44C-50E0C0E2A916}"/>
              </a:ext>
            </a:extLst>
          </p:cNvPr>
          <p:cNvSpPr>
            <a:spLocks noGrp="1"/>
          </p:cNvSpPr>
          <p:nvPr>
            <p:ph type="sldNum" sz="quarter" idx="12"/>
          </p:nvPr>
        </p:nvSpPr>
        <p:spPr/>
        <p:txBody>
          <a:bodyPr/>
          <a:lstStyle/>
          <a:p>
            <a:fld id="{8CBE4CFB-3B74-4474-A351-225E92B0DC6F}" type="slidenum">
              <a:rPr lang="en-US" smtClean="0"/>
              <a:t>49</a:t>
            </a:fld>
            <a:endParaRPr lang="en-US" dirty="0"/>
          </a:p>
        </p:txBody>
      </p:sp>
    </p:spTree>
    <p:extLst>
      <p:ext uri="{BB962C8B-B14F-4D97-AF65-F5344CB8AC3E}">
        <p14:creationId xmlns:p14="http://schemas.microsoft.com/office/powerpoint/2010/main" val="4067597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prstGeom prst="rect">
            <a:avLst/>
          </a:prstGeom>
        </p:spPr>
        <p:txBody>
          <a:bodyPr>
            <a:normAutofit fontScale="90000"/>
          </a:bodyPr>
          <a:lstStyle/>
          <a:p>
            <a:pPr lvl="0">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1.1.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Khái</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niệm</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74" name="Shape 74"/>
          <p:cNvSpPr/>
          <p:nvPr/>
        </p:nvSpPr>
        <p:spPr>
          <a:xfrm>
            <a:off x="3453966" y="1263189"/>
            <a:ext cx="5275856" cy="635001"/>
          </a:xfrm>
          <a:prstGeom prst="rect">
            <a:avLst/>
          </a:prstGeom>
          <a:solidFill>
            <a:schemeClr val="accent1"/>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75" name="Shape 75"/>
          <p:cNvSpPr/>
          <p:nvPr/>
        </p:nvSpPr>
        <p:spPr>
          <a:xfrm>
            <a:off x="3453966" y="2226846"/>
            <a:ext cx="5275855" cy="635001"/>
          </a:xfrm>
          <a:prstGeom prst="rect">
            <a:avLst/>
          </a:prstGeom>
          <a:solidFill>
            <a:schemeClr val="accent2"/>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76" name="Shape 76"/>
          <p:cNvSpPr/>
          <p:nvPr/>
        </p:nvSpPr>
        <p:spPr>
          <a:xfrm>
            <a:off x="3453966" y="3264156"/>
            <a:ext cx="5275855" cy="635000"/>
          </a:xfrm>
          <a:prstGeom prst="rect">
            <a:avLst/>
          </a:prstGeom>
          <a:solidFill>
            <a:schemeClr val="accent3">
              <a:lumMod val="50000"/>
            </a:schemeClr>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78" name="Shape 78"/>
          <p:cNvSpPr/>
          <p:nvPr/>
        </p:nvSpPr>
        <p:spPr>
          <a:xfrm>
            <a:off x="3453965" y="4177721"/>
            <a:ext cx="5275856" cy="635001"/>
          </a:xfrm>
          <a:prstGeom prst="rect">
            <a:avLst/>
          </a:prstGeom>
          <a:solidFill>
            <a:schemeClr val="accent4">
              <a:lumMod val="75000"/>
            </a:schemeClr>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83" name="Shape 83"/>
          <p:cNvSpPr/>
          <p:nvPr/>
        </p:nvSpPr>
        <p:spPr>
          <a:xfrm>
            <a:off x="3706557" y="3406451"/>
            <a:ext cx="412360" cy="350409"/>
          </a:xfrm>
          <a:custGeom>
            <a:avLst/>
            <a:gdLst/>
            <a:ahLst/>
            <a:cxnLst>
              <a:cxn ang="0">
                <a:pos x="wd2" y="hd2"/>
              </a:cxn>
              <a:cxn ang="5400000">
                <a:pos x="wd2" y="hd2"/>
              </a:cxn>
              <a:cxn ang="10800000">
                <a:pos x="wd2" y="hd2"/>
              </a:cxn>
              <a:cxn ang="16200000">
                <a:pos x="wd2" y="hd2"/>
              </a:cxn>
            </a:cxnLst>
            <a:rect l="0" t="0" r="r" b="b"/>
            <a:pathLst>
              <a:path w="21600" h="21600" extrusionOk="0">
                <a:moveTo>
                  <a:pt x="9981" y="3550"/>
                </a:moveTo>
                <a:cubicBezTo>
                  <a:pt x="9221" y="3550"/>
                  <a:pt x="8606" y="4157"/>
                  <a:pt x="8585" y="4909"/>
                </a:cubicBezTo>
                <a:lnTo>
                  <a:pt x="8582" y="4909"/>
                </a:lnTo>
                <a:cubicBezTo>
                  <a:pt x="8582" y="5667"/>
                  <a:pt x="9191" y="6282"/>
                  <a:pt x="9946" y="6301"/>
                </a:cubicBezTo>
                <a:lnTo>
                  <a:pt x="9946" y="6304"/>
                </a:lnTo>
                <a:lnTo>
                  <a:pt x="12334" y="6304"/>
                </a:lnTo>
                <a:lnTo>
                  <a:pt x="12334" y="1552"/>
                </a:lnTo>
                <a:cubicBezTo>
                  <a:pt x="12233" y="2668"/>
                  <a:pt x="11301" y="3550"/>
                  <a:pt x="10157" y="3550"/>
                </a:cubicBezTo>
                <a:lnTo>
                  <a:pt x="9981" y="3550"/>
                </a:lnTo>
                <a:close/>
                <a:moveTo>
                  <a:pt x="10157" y="2752"/>
                </a:moveTo>
                <a:cubicBezTo>
                  <a:pt x="10914" y="2752"/>
                  <a:pt x="11531" y="2145"/>
                  <a:pt x="11551" y="1392"/>
                </a:cubicBezTo>
                <a:lnTo>
                  <a:pt x="11554" y="1392"/>
                </a:lnTo>
                <a:cubicBezTo>
                  <a:pt x="11554" y="636"/>
                  <a:pt x="10947" y="20"/>
                  <a:pt x="10193" y="0"/>
                </a:cubicBezTo>
                <a:lnTo>
                  <a:pt x="0" y="0"/>
                </a:lnTo>
                <a:lnTo>
                  <a:pt x="1543" y="1543"/>
                </a:lnTo>
                <a:lnTo>
                  <a:pt x="0" y="3086"/>
                </a:lnTo>
                <a:lnTo>
                  <a:pt x="1543" y="4629"/>
                </a:lnTo>
                <a:lnTo>
                  <a:pt x="0" y="6171"/>
                </a:lnTo>
                <a:lnTo>
                  <a:pt x="1543" y="7714"/>
                </a:lnTo>
                <a:lnTo>
                  <a:pt x="0" y="9257"/>
                </a:lnTo>
                <a:lnTo>
                  <a:pt x="1543" y="10800"/>
                </a:lnTo>
                <a:lnTo>
                  <a:pt x="2" y="12343"/>
                </a:lnTo>
                <a:lnTo>
                  <a:pt x="1543" y="13886"/>
                </a:lnTo>
                <a:lnTo>
                  <a:pt x="7714" y="13886"/>
                </a:lnTo>
                <a:lnTo>
                  <a:pt x="7714" y="4629"/>
                </a:lnTo>
                <a:cubicBezTo>
                  <a:pt x="7736" y="3437"/>
                  <a:pt x="8781" y="2752"/>
                  <a:pt x="9981" y="2752"/>
                </a:cubicBezTo>
                <a:lnTo>
                  <a:pt x="10157" y="2752"/>
                </a:lnTo>
                <a:close/>
                <a:moveTo>
                  <a:pt x="19711" y="8914"/>
                </a:moveTo>
                <a:lnTo>
                  <a:pt x="21600" y="6943"/>
                </a:lnTo>
                <a:lnTo>
                  <a:pt x="10029" y="6943"/>
                </a:lnTo>
                <a:cubicBezTo>
                  <a:pt x="8486" y="6943"/>
                  <a:pt x="8486" y="6171"/>
                  <a:pt x="8486" y="6171"/>
                </a:cubicBezTo>
                <a:lnTo>
                  <a:pt x="8486" y="19286"/>
                </a:lnTo>
                <a:cubicBezTo>
                  <a:pt x="8486" y="19286"/>
                  <a:pt x="8486" y="21600"/>
                  <a:pt x="10646" y="21600"/>
                </a:cubicBezTo>
                <a:lnTo>
                  <a:pt x="21600" y="21600"/>
                </a:lnTo>
                <a:lnTo>
                  <a:pt x="19711" y="19788"/>
                </a:lnTo>
                <a:lnTo>
                  <a:pt x="21600" y="17974"/>
                </a:lnTo>
                <a:lnTo>
                  <a:pt x="19711" y="16163"/>
                </a:lnTo>
                <a:lnTo>
                  <a:pt x="21600" y="14351"/>
                </a:lnTo>
                <a:lnTo>
                  <a:pt x="19711" y="12537"/>
                </a:lnTo>
                <a:lnTo>
                  <a:pt x="21600" y="10725"/>
                </a:lnTo>
                <a:lnTo>
                  <a:pt x="19711" y="8914"/>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87" name="Shape 87"/>
          <p:cNvSpPr/>
          <p:nvPr/>
        </p:nvSpPr>
        <p:spPr>
          <a:xfrm>
            <a:off x="3705155" y="1416390"/>
            <a:ext cx="350409" cy="350409"/>
          </a:xfrm>
          <a:custGeom>
            <a:avLst/>
            <a:gdLst/>
            <a:ahLst/>
            <a:cxnLst>
              <a:cxn ang="0">
                <a:pos x="wd2" y="hd2"/>
              </a:cxn>
              <a:cxn ang="5400000">
                <a:pos x="wd2" y="hd2"/>
              </a:cxn>
              <a:cxn ang="10800000">
                <a:pos x="wd2" y="hd2"/>
              </a:cxn>
              <a:cxn ang="16200000">
                <a:pos x="wd2" y="hd2"/>
              </a:cxn>
            </a:cxnLst>
            <a:rect l="0" t="0" r="r" b="b"/>
            <a:pathLst>
              <a:path w="21600" h="21600" extrusionOk="0">
                <a:moveTo>
                  <a:pt x="0" y="1543"/>
                </a:moveTo>
                <a:lnTo>
                  <a:pt x="6943" y="1543"/>
                </a:lnTo>
                <a:lnTo>
                  <a:pt x="6943" y="0"/>
                </a:lnTo>
                <a:lnTo>
                  <a:pt x="0" y="0"/>
                </a:lnTo>
                <a:lnTo>
                  <a:pt x="0" y="1543"/>
                </a:lnTo>
                <a:close/>
                <a:moveTo>
                  <a:pt x="7714" y="1543"/>
                </a:moveTo>
                <a:lnTo>
                  <a:pt x="14657" y="1543"/>
                </a:lnTo>
                <a:lnTo>
                  <a:pt x="14657" y="0"/>
                </a:lnTo>
                <a:lnTo>
                  <a:pt x="7714" y="0"/>
                </a:lnTo>
                <a:lnTo>
                  <a:pt x="7714" y="1543"/>
                </a:lnTo>
                <a:close/>
                <a:moveTo>
                  <a:pt x="18902" y="12"/>
                </a:moveTo>
                <a:cubicBezTo>
                  <a:pt x="17410" y="12"/>
                  <a:pt x="16200" y="561"/>
                  <a:pt x="16200" y="1554"/>
                </a:cubicBezTo>
                <a:lnTo>
                  <a:pt x="16200" y="3086"/>
                </a:lnTo>
                <a:lnTo>
                  <a:pt x="21600" y="3086"/>
                </a:lnTo>
                <a:lnTo>
                  <a:pt x="21600" y="1554"/>
                </a:lnTo>
                <a:cubicBezTo>
                  <a:pt x="21600" y="561"/>
                  <a:pt x="20392" y="12"/>
                  <a:pt x="18902" y="12"/>
                </a:cubicBezTo>
                <a:moveTo>
                  <a:pt x="0" y="21600"/>
                </a:moveTo>
                <a:lnTo>
                  <a:pt x="6943" y="21600"/>
                </a:lnTo>
                <a:lnTo>
                  <a:pt x="6943" y="20057"/>
                </a:lnTo>
                <a:lnTo>
                  <a:pt x="0" y="20057"/>
                </a:lnTo>
                <a:lnTo>
                  <a:pt x="0" y="21600"/>
                </a:lnTo>
                <a:close/>
                <a:moveTo>
                  <a:pt x="0" y="19286"/>
                </a:moveTo>
                <a:lnTo>
                  <a:pt x="6943" y="19286"/>
                </a:lnTo>
                <a:lnTo>
                  <a:pt x="6943" y="2314"/>
                </a:lnTo>
                <a:lnTo>
                  <a:pt x="0" y="2314"/>
                </a:lnTo>
                <a:lnTo>
                  <a:pt x="0" y="19286"/>
                </a:lnTo>
                <a:close/>
                <a:moveTo>
                  <a:pt x="1543" y="3857"/>
                </a:moveTo>
                <a:lnTo>
                  <a:pt x="5400" y="3857"/>
                </a:lnTo>
                <a:lnTo>
                  <a:pt x="5400" y="4629"/>
                </a:lnTo>
                <a:lnTo>
                  <a:pt x="1543" y="4629"/>
                </a:lnTo>
                <a:lnTo>
                  <a:pt x="1543" y="3857"/>
                </a:lnTo>
                <a:close/>
                <a:moveTo>
                  <a:pt x="1543" y="5400"/>
                </a:moveTo>
                <a:lnTo>
                  <a:pt x="5400" y="5400"/>
                </a:lnTo>
                <a:lnTo>
                  <a:pt x="5400" y="6171"/>
                </a:lnTo>
                <a:lnTo>
                  <a:pt x="1543" y="6171"/>
                </a:lnTo>
                <a:lnTo>
                  <a:pt x="1543" y="5400"/>
                </a:lnTo>
                <a:close/>
                <a:moveTo>
                  <a:pt x="7714" y="19286"/>
                </a:moveTo>
                <a:lnTo>
                  <a:pt x="14657" y="19286"/>
                </a:lnTo>
                <a:lnTo>
                  <a:pt x="14657" y="2314"/>
                </a:lnTo>
                <a:lnTo>
                  <a:pt x="7714" y="2314"/>
                </a:lnTo>
                <a:lnTo>
                  <a:pt x="7714" y="19286"/>
                </a:lnTo>
                <a:close/>
                <a:moveTo>
                  <a:pt x="9257" y="3857"/>
                </a:moveTo>
                <a:lnTo>
                  <a:pt x="13114" y="3857"/>
                </a:lnTo>
                <a:lnTo>
                  <a:pt x="13114" y="4629"/>
                </a:lnTo>
                <a:lnTo>
                  <a:pt x="9257" y="4629"/>
                </a:lnTo>
                <a:lnTo>
                  <a:pt x="9257" y="3857"/>
                </a:lnTo>
                <a:close/>
                <a:moveTo>
                  <a:pt x="9257" y="5400"/>
                </a:moveTo>
                <a:lnTo>
                  <a:pt x="13114" y="5400"/>
                </a:lnTo>
                <a:lnTo>
                  <a:pt x="13114" y="6171"/>
                </a:lnTo>
                <a:lnTo>
                  <a:pt x="9257" y="6171"/>
                </a:lnTo>
                <a:lnTo>
                  <a:pt x="9257" y="5400"/>
                </a:lnTo>
                <a:close/>
                <a:moveTo>
                  <a:pt x="7714" y="21600"/>
                </a:moveTo>
                <a:lnTo>
                  <a:pt x="14657" y="21600"/>
                </a:lnTo>
                <a:lnTo>
                  <a:pt x="14657" y="20057"/>
                </a:lnTo>
                <a:lnTo>
                  <a:pt x="7714" y="20057"/>
                </a:lnTo>
                <a:lnTo>
                  <a:pt x="7714" y="21600"/>
                </a:lnTo>
                <a:close/>
                <a:moveTo>
                  <a:pt x="18900" y="21588"/>
                </a:moveTo>
                <a:lnTo>
                  <a:pt x="21600" y="16971"/>
                </a:lnTo>
                <a:lnTo>
                  <a:pt x="16200" y="16971"/>
                </a:lnTo>
                <a:lnTo>
                  <a:pt x="18900" y="21588"/>
                </a:lnTo>
                <a:close/>
                <a:moveTo>
                  <a:pt x="16200" y="16200"/>
                </a:moveTo>
                <a:lnTo>
                  <a:pt x="21600" y="16200"/>
                </a:lnTo>
                <a:lnTo>
                  <a:pt x="21600" y="3857"/>
                </a:lnTo>
                <a:lnTo>
                  <a:pt x="16200" y="3857"/>
                </a:lnTo>
                <a:lnTo>
                  <a:pt x="16200" y="16200"/>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88" name="Shape 88"/>
          <p:cNvSpPr/>
          <p:nvPr/>
        </p:nvSpPr>
        <p:spPr>
          <a:xfrm>
            <a:off x="4357876" y="1439203"/>
            <a:ext cx="1476366"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200">
                <a:solidFill>
                  <a:srgbClr val="FFFFFF"/>
                </a:solidFill>
                <a:latin typeface="Roboto Regular"/>
                <a:ea typeface="Roboto Regular"/>
                <a:cs typeface="Roboto Regular"/>
                <a:sym typeface="Roboto Regular"/>
              </a:defRPr>
            </a:lvl1pPr>
          </a:lstStyle>
          <a:p>
            <a:pPr lvl="0">
              <a:defRPr sz="1800">
                <a:solidFill>
                  <a:srgbClr val="000000"/>
                </a:solidFill>
              </a:defRPr>
            </a:pPr>
            <a:r>
              <a:rPr lang="en-US" sz="1600" dirty="0" err="1">
                <a:solidFill>
                  <a:schemeClr val="tx1">
                    <a:lumMod val="95000"/>
                  </a:schemeClr>
                </a:solidFill>
              </a:rPr>
              <a:t>Sổ</a:t>
            </a:r>
            <a:r>
              <a:rPr lang="en-US" sz="1600" dirty="0">
                <a:solidFill>
                  <a:schemeClr val="tx1">
                    <a:lumMod val="95000"/>
                  </a:schemeClr>
                </a:solidFill>
              </a:rPr>
              <a:t> </a:t>
            </a:r>
            <a:r>
              <a:rPr lang="en-US" sz="1600" dirty="0" err="1">
                <a:solidFill>
                  <a:schemeClr val="tx1">
                    <a:lumMod val="95000"/>
                  </a:schemeClr>
                </a:solidFill>
              </a:rPr>
              <a:t>cái</a:t>
            </a:r>
            <a:r>
              <a:rPr lang="en-US" sz="1600" dirty="0">
                <a:solidFill>
                  <a:schemeClr val="tx1">
                    <a:lumMod val="95000"/>
                  </a:schemeClr>
                </a:solidFill>
              </a:rPr>
              <a:t> </a:t>
            </a:r>
            <a:r>
              <a:rPr lang="en-US" sz="1600" dirty="0" err="1">
                <a:solidFill>
                  <a:schemeClr val="tx1">
                    <a:lumMod val="95000"/>
                  </a:schemeClr>
                </a:solidFill>
              </a:rPr>
              <a:t>phân</a:t>
            </a:r>
            <a:r>
              <a:rPr lang="en-US" sz="1600" dirty="0">
                <a:solidFill>
                  <a:schemeClr val="tx1">
                    <a:lumMod val="95000"/>
                  </a:schemeClr>
                </a:solidFill>
              </a:rPr>
              <a:t> </a:t>
            </a:r>
            <a:r>
              <a:rPr lang="en-US" sz="1600" dirty="0" err="1">
                <a:solidFill>
                  <a:schemeClr val="tx1">
                    <a:lumMod val="95000"/>
                  </a:schemeClr>
                </a:solidFill>
              </a:rPr>
              <a:t>tán</a:t>
            </a:r>
            <a:endParaRPr sz="1600" dirty="0">
              <a:solidFill>
                <a:schemeClr val="tx1">
                  <a:lumMod val="95000"/>
                </a:schemeClr>
              </a:solidFill>
            </a:endParaRPr>
          </a:p>
        </p:txBody>
      </p:sp>
      <p:sp>
        <p:nvSpPr>
          <p:cNvPr id="89" name="Shape 89"/>
          <p:cNvSpPr/>
          <p:nvPr/>
        </p:nvSpPr>
        <p:spPr>
          <a:xfrm>
            <a:off x="4393010" y="2416837"/>
            <a:ext cx="1534074"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200">
                <a:solidFill>
                  <a:srgbClr val="FFFFFF"/>
                </a:solidFill>
                <a:latin typeface="Roboto Regular"/>
                <a:ea typeface="Roboto Regular"/>
                <a:cs typeface="Roboto Regular"/>
                <a:sym typeface="Roboto Regular"/>
              </a:defRPr>
            </a:lvl1pPr>
          </a:lstStyle>
          <a:p>
            <a:pPr lvl="0">
              <a:defRPr sz="1800">
                <a:solidFill>
                  <a:srgbClr val="000000"/>
                </a:solidFill>
              </a:defRPr>
            </a:pPr>
            <a:r>
              <a:rPr lang="en-US" sz="1600" dirty="0" err="1">
                <a:solidFill>
                  <a:schemeClr val="tx1">
                    <a:lumMod val="95000"/>
                  </a:schemeClr>
                </a:solidFill>
              </a:rPr>
              <a:t>Duy</a:t>
            </a:r>
            <a:r>
              <a:rPr lang="en-US" sz="1600" dirty="0">
                <a:solidFill>
                  <a:schemeClr val="tx1">
                    <a:lumMod val="95000"/>
                  </a:schemeClr>
                </a:solidFill>
              </a:rPr>
              <a:t> </a:t>
            </a:r>
            <a:r>
              <a:rPr lang="en-US" sz="1600" dirty="0" err="1">
                <a:solidFill>
                  <a:schemeClr val="tx1">
                    <a:lumMod val="95000"/>
                  </a:schemeClr>
                </a:solidFill>
              </a:rPr>
              <a:t>trì</a:t>
            </a:r>
            <a:r>
              <a:rPr lang="en-US" sz="1600" dirty="0">
                <a:solidFill>
                  <a:schemeClr val="tx1">
                    <a:lumMod val="95000"/>
                  </a:schemeClr>
                </a:solidFill>
              </a:rPr>
              <a:t> </a:t>
            </a:r>
            <a:r>
              <a:rPr lang="en-US" sz="1600" dirty="0" err="1">
                <a:solidFill>
                  <a:schemeClr val="tx1">
                    <a:lumMod val="95000"/>
                  </a:schemeClr>
                </a:solidFill>
              </a:rPr>
              <a:t>giao</a:t>
            </a:r>
            <a:r>
              <a:rPr lang="en-US" sz="1600" dirty="0">
                <a:solidFill>
                  <a:schemeClr val="tx1">
                    <a:lumMod val="95000"/>
                  </a:schemeClr>
                </a:solidFill>
              </a:rPr>
              <a:t> </a:t>
            </a:r>
            <a:r>
              <a:rPr lang="en-US" sz="1600" dirty="0" err="1">
                <a:solidFill>
                  <a:schemeClr val="tx1">
                    <a:lumMod val="95000"/>
                  </a:schemeClr>
                </a:solidFill>
              </a:rPr>
              <a:t>dịch</a:t>
            </a:r>
            <a:endParaRPr sz="1600" dirty="0">
              <a:solidFill>
                <a:schemeClr val="tx1">
                  <a:lumMod val="95000"/>
                </a:schemeClr>
              </a:solidFill>
            </a:endParaRPr>
          </a:p>
        </p:txBody>
      </p:sp>
      <p:sp>
        <p:nvSpPr>
          <p:cNvPr id="90" name="Shape 90"/>
          <p:cNvSpPr/>
          <p:nvPr/>
        </p:nvSpPr>
        <p:spPr>
          <a:xfrm>
            <a:off x="4356694" y="3430543"/>
            <a:ext cx="4254613" cy="29751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3200">
                <a:solidFill>
                  <a:srgbClr val="FFFFFF"/>
                </a:solidFill>
                <a:latin typeface="Roboto Regular"/>
                <a:ea typeface="Roboto Regular"/>
                <a:cs typeface="Roboto Regular"/>
                <a:sym typeface="Roboto Regular"/>
              </a:defRPr>
            </a:lvl1pPr>
          </a:lstStyle>
          <a:p>
            <a:pPr lvl="0">
              <a:defRPr sz="1800">
                <a:solidFill>
                  <a:srgbClr val="000000"/>
                </a:solidFill>
              </a:defRPr>
            </a:pPr>
            <a:r>
              <a:rPr lang="en-US" sz="1600" dirty="0" err="1">
                <a:solidFill>
                  <a:schemeClr val="tx1">
                    <a:lumMod val="95000"/>
                  </a:schemeClr>
                </a:solidFill>
              </a:rPr>
              <a:t>Chống</a:t>
            </a:r>
            <a:r>
              <a:rPr lang="en-US" sz="1600" dirty="0">
                <a:solidFill>
                  <a:schemeClr val="tx1">
                    <a:lumMod val="95000"/>
                  </a:schemeClr>
                </a:solidFill>
              </a:rPr>
              <a:t> </a:t>
            </a:r>
            <a:r>
              <a:rPr lang="en-US" sz="1600" dirty="0" err="1">
                <a:solidFill>
                  <a:schemeClr val="tx1">
                    <a:lumMod val="95000"/>
                  </a:schemeClr>
                </a:solidFill>
              </a:rPr>
              <a:t>giả</a:t>
            </a:r>
            <a:r>
              <a:rPr lang="en-US" sz="1600" dirty="0">
                <a:solidFill>
                  <a:schemeClr val="tx1">
                    <a:lumMod val="95000"/>
                  </a:schemeClr>
                </a:solidFill>
              </a:rPr>
              <a:t> </a:t>
            </a:r>
            <a:r>
              <a:rPr lang="en-US" sz="1600" dirty="0" err="1">
                <a:solidFill>
                  <a:schemeClr val="tx1">
                    <a:lumMod val="95000"/>
                  </a:schemeClr>
                </a:solidFill>
              </a:rPr>
              <a:t>mạo</a:t>
            </a:r>
            <a:r>
              <a:rPr lang="en-US" sz="1600" dirty="0">
                <a:solidFill>
                  <a:schemeClr val="tx1">
                    <a:lumMod val="95000"/>
                  </a:schemeClr>
                </a:solidFill>
              </a:rPr>
              <a:t> </a:t>
            </a:r>
            <a:r>
              <a:rPr lang="en-US" sz="1600" dirty="0" err="1">
                <a:solidFill>
                  <a:schemeClr val="tx1">
                    <a:lumMod val="95000"/>
                  </a:schemeClr>
                </a:solidFill>
              </a:rPr>
              <a:t>dữ</a:t>
            </a:r>
            <a:r>
              <a:rPr lang="en-US" sz="1600" dirty="0">
                <a:solidFill>
                  <a:schemeClr val="tx1">
                    <a:lumMod val="95000"/>
                  </a:schemeClr>
                </a:solidFill>
              </a:rPr>
              <a:t> </a:t>
            </a:r>
            <a:r>
              <a:rPr lang="en-US" sz="1600" dirty="0" err="1">
                <a:solidFill>
                  <a:schemeClr val="tx1">
                    <a:lumMod val="95000"/>
                  </a:schemeClr>
                </a:solidFill>
              </a:rPr>
              <a:t>liệu</a:t>
            </a:r>
            <a:endParaRPr sz="1600" dirty="0">
              <a:solidFill>
                <a:schemeClr val="tx1">
                  <a:lumMod val="95000"/>
                </a:schemeClr>
              </a:solidFill>
            </a:endParaRPr>
          </a:p>
        </p:txBody>
      </p:sp>
      <p:sp>
        <p:nvSpPr>
          <p:cNvPr id="27" name="Shape 91"/>
          <p:cNvSpPr/>
          <p:nvPr/>
        </p:nvSpPr>
        <p:spPr>
          <a:xfrm>
            <a:off x="4393009" y="4348422"/>
            <a:ext cx="4218297" cy="29751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3200">
                <a:solidFill>
                  <a:srgbClr val="FFFFFF"/>
                </a:solidFill>
                <a:latin typeface="Roboto Regular"/>
                <a:ea typeface="Roboto Regular"/>
                <a:cs typeface="Roboto Regular"/>
                <a:sym typeface="Roboto Regular"/>
              </a:defRPr>
            </a:lvl1pPr>
          </a:lstStyle>
          <a:p>
            <a:pPr lvl="0">
              <a:defRPr sz="1800">
                <a:solidFill>
                  <a:srgbClr val="000000"/>
                </a:solidFill>
              </a:defRPr>
            </a:pPr>
            <a:r>
              <a:rPr lang="en-US" sz="1600" dirty="0" err="1">
                <a:solidFill>
                  <a:schemeClr val="tx1">
                    <a:lumMod val="95000"/>
                  </a:schemeClr>
                </a:solidFill>
              </a:rPr>
              <a:t>Bằng</a:t>
            </a:r>
            <a:r>
              <a:rPr lang="en-US" sz="1600" dirty="0">
                <a:solidFill>
                  <a:schemeClr val="tx1">
                    <a:lumMod val="95000"/>
                  </a:schemeClr>
                </a:solidFill>
              </a:rPr>
              <a:t> </a:t>
            </a:r>
            <a:r>
              <a:rPr lang="en-US" sz="1600" dirty="0" err="1">
                <a:solidFill>
                  <a:schemeClr val="tx1">
                    <a:lumMod val="95000"/>
                  </a:schemeClr>
                </a:solidFill>
              </a:rPr>
              <a:t>mã</a:t>
            </a:r>
            <a:r>
              <a:rPr lang="en-US" sz="1600" dirty="0">
                <a:solidFill>
                  <a:schemeClr val="tx1">
                    <a:lumMod val="95000"/>
                  </a:schemeClr>
                </a:solidFill>
              </a:rPr>
              <a:t> </a:t>
            </a:r>
            <a:r>
              <a:rPr lang="en-US" sz="1600" dirty="0" err="1">
                <a:solidFill>
                  <a:schemeClr val="tx1">
                    <a:lumMod val="95000"/>
                  </a:schemeClr>
                </a:solidFill>
              </a:rPr>
              <a:t>hóa</a:t>
            </a:r>
            <a:r>
              <a:rPr lang="en-US" sz="1600" dirty="0">
                <a:solidFill>
                  <a:schemeClr val="tx1">
                    <a:lumMod val="95000"/>
                  </a:schemeClr>
                </a:solidFill>
              </a:rPr>
              <a:t> </a:t>
            </a:r>
            <a:r>
              <a:rPr lang="en-US" sz="1600" dirty="0" err="1">
                <a:solidFill>
                  <a:schemeClr val="tx1">
                    <a:lumMod val="95000"/>
                  </a:schemeClr>
                </a:solidFill>
              </a:rPr>
              <a:t>băm</a:t>
            </a:r>
            <a:endParaRPr sz="1600" dirty="0">
              <a:solidFill>
                <a:schemeClr val="tx1">
                  <a:lumMod val="95000"/>
                </a:schemeClr>
              </a:solidFill>
            </a:endParaRPr>
          </a:p>
        </p:txBody>
      </p:sp>
      <p:sp>
        <p:nvSpPr>
          <p:cNvPr id="21" name="Shape 78"/>
          <p:cNvSpPr/>
          <p:nvPr/>
        </p:nvSpPr>
        <p:spPr>
          <a:xfrm>
            <a:off x="3453965" y="5066250"/>
            <a:ext cx="5275856" cy="635001"/>
          </a:xfrm>
          <a:prstGeom prst="rect">
            <a:avLst/>
          </a:prstGeom>
          <a:solidFill>
            <a:schemeClr val="accent5"/>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22" name="Shape 91"/>
          <p:cNvSpPr/>
          <p:nvPr/>
        </p:nvSpPr>
        <p:spPr>
          <a:xfrm>
            <a:off x="4374851" y="5215031"/>
            <a:ext cx="4218297" cy="29751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3200">
                <a:solidFill>
                  <a:srgbClr val="FFFFFF"/>
                </a:solidFill>
                <a:latin typeface="Roboto Regular"/>
                <a:ea typeface="Roboto Regular"/>
                <a:cs typeface="Roboto Regular"/>
                <a:sym typeface="Roboto Regular"/>
              </a:defRPr>
            </a:lvl1pPr>
          </a:lstStyle>
          <a:p>
            <a:pPr lvl="0">
              <a:defRPr sz="1800">
                <a:solidFill>
                  <a:srgbClr val="000000"/>
                </a:solidFill>
              </a:defRPr>
            </a:pPr>
            <a:r>
              <a:rPr lang="en-US" sz="1600" dirty="0" err="1">
                <a:solidFill>
                  <a:schemeClr val="tx1">
                    <a:lumMod val="95000"/>
                  </a:schemeClr>
                </a:solidFill>
              </a:rPr>
              <a:t>Cơ</a:t>
            </a:r>
            <a:r>
              <a:rPr lang="en-US" sz="1600" dirty="0">
                <a:solidFill>
                  <a:schemeClr val="tx1">
                    <a:lumMod val="95000"/>
                  </a:schemeClr>
                </a:solidFill>
              </a:rPr>
              <a:t> </a:t>
            </a:r>
            <a:r>
              <a:rPr lang="en-US" sz="1600" dirty="0" err="1">
                <a:solidFill>
                  <a:schemeClr val="tx1">
                    <a:lumMod val="95000"/>
                  </a:schemeClr>
                </a:solidFill>
              </a:rPr>
              <a:t>chế</a:t>
            </a:r>
            <a:r>
              <a:rPr lang="en-US" sz="1600" dirty="0">
                <a:solidFill>
                  <a:schemeClr val="tx1">
                    <a:lumMod val="95000"/>
                  </a:schemeClr>
                </a:solidFill>
              </a:rPr>
              <a:t> </a:t>
            </a:r>
            <a:r>
              <a:rPr lang="en-US" sz="1600" dirty="0" err="1">
                <a:solidFill>
                  <a:schemeClr val="tx1">
                    <a:lumMod val="95000"/>
                  </a:schemeClr>
                </a:solidFill>
              </a:rPr>
              <a:t>đồng</a:t>
            </a:r>
            <a:r>
              <a:rPr lang="en-US" sz="1600" dirty="0">
                <a:solidFill>
                  <a:schemeClr val="tx1">
                    <a:lumMod val="95000"/>
                  </a:schemeClr>
                </a:solidFill>
              </a:rPr>
              <a:t> </a:t>
            </a:r>
            <a:r>
              <a:rPr lang="en-US" sz="1600" dirty="0" err="1">
                <a:solidFill>
                  <a:schemeClr val="tx1">
                    <a:lumMod val="95000"/>
                  </a:schemeClr>
                </a:solidFill>
              </a:rPr>
              <a:t>thuận</a:t>
            </a:r>
            <a:endParaRPr sz="1600" dirty="0">
              <a:solidFill>
                <a:schemeClr val="tx1">
                  <a:lumMod val="95000"/>
                </a:schemeClr>
              </a:solidFill>
            </a:endParaRPr>
          </a:p>
        </p:txBody>
      </p:sp>
      <p:sp>
        <p:nvSpPr>
          <p:cNvPr id="23" name="Shape 612"/>
          <p:cNvSpPr/>
          <p:nvPr/>
        </p:nvSpPr>
        <p:spPr>
          <a:xfrm>
            <a:off x="3700380" y="4348421"/>
            <a:ext cx="350409" cy="350409"/>
          </a:xfrm>
          <a:custGeom>
            <a:avLst/>
            <a:gdLst/>
            <a:ahLst/>
            <a:cxnLst>
              <a:cxn ang="0">
                <a:pos x="wd2" y="hd2"/>
              </a:cxn>
              <a:cxn ang="5400000">
                <a:pos x="wd2" y="hd2"/>
              </a:cxn>
              <a:cxn ang="10800000">
                <a:pos x="wd2" y="hd2"/>
              </a:cxn>
              <a:cxn ang="16200000">
                <a:pos x="wd2" y="hd2"/>
              </a:cxn>
            </a:cxnLst>
            <a:rect l="0" t="0" r="r" b="b"/>
            <a:pathLst>
              <a:path w="20865" h="21600" extrusionOk="0">
                <a:moveTo>
                  <a:pt x="12033" y="6161"/>
                </a:moveTo>
                <a:cubicBezTo>
                  <a:pt x="12103" y="5998"/>
                  <a:pt x="11931" y="5545"/>
                  <a:pt x="12085" y="5385"/>
                </a:cubicBezTo>
                <a:lnTo>
                  <a:pt x="13994" y="3407"/>
                </a:lnTo>
                <a:cubicBezTo>
                  <a:pt x="14148" y="3248"/>
                  <a:pt x="14587" y="3425"/>
                  <a:pt x="14744" y="3355"/>
                </a:cubicBezTo>
                <a:lnTo>
                  <a:pt x="17453" y="549"/>
                </a:lnTo>
                <a:cubicBezTo>
                  <a:pt x="16797" y="203"/>
                  <a:pt x="16080" y="25"/>
                  <a:pt x="15359" y="25"/>
                </a:cubicBezTo>
                <a:cubicBezTo>
                  <a:pt x="14174" y="25"/>
                  <a:pt x="12988" y="493"/>
                  <a:pt x="12084" y="1429"/>
                </a:cubicBezTo>
                <a:lnTo>
                  <a:pt x="10174" y="3407"/>
                </a:lnTo>
                <a:cubicBezTo>
                  <a:pt x="8718" y="4912"/>
                  <a:pt x="8437" y="7167"/>
                  <a:pt x="9321" y="8966"/>
                </a:cubicBezTo>
                <a:lnTo>
                  <a:pt x="12033" y="6161"/>
                </a:lnTo>
                <a:close/>
                <a:moveTo>
                  <a:pt x="16642" y="6223"/>
                </a:moveTo>
                <a:lnTo>
                  <a:pt x="20865" y="1854"/>
                </a:lnTo>
                <a:lnTo>
                  <a:pt x="19076" y="0"/>
                </a:lnTo>
                <a:lnTo>
                  <a:pt x="14854" y="4371"/>
                </a:lnTo>
                <a:lnTo>
                  <a:pt x="16642" y="6223"/>
                </a:lnTo>
                <a:close/>
                <a:moveTo>
                  <a:pt x="3215" y="15289"/>
                </a:moveTo>
                <a:cubicBezTo>
                  <a:pt x="3283" y="15126"/>
                  <a:pt x="3111" y="14673"/>
                  <a:pt x="3265" y="14514"/>
                </a:cubicBezTo>
                <a:lnTo>
                  <a:pt x="5177" y="12536"/>
                </a:lnTo>
                <a:cubicBezTo>
                  <a:pt x="5331" y="12377"/>
                  <a:pt x="5768" y="12554"/>
                  <a:pt x="5925" y="12485"/>
                </a:cubicBezTo>
                <a:lnTo>
                  <a:pt x="8635" y="9679"/>
                </a:lnTo>
                <a:cubicBezTo>
                  <a:pt x="7978" y="9333"/>
                  <a:pt x="7261" y="9155"/>
                  <a:pt x="6540" y="9155"/>
                </a:cubicBezTo>
                <a:cubicBezTo>
                  <a:pt x="5356" y="9155"/>
                  <a:pt x="4171" y="9623"/>
                  <a:pt x="3265" y="10559"/>
                </a:cubicBezTo>
                <a:lnTo>
                  <a:pt x="1356" y="12536"/>
                </a:lnTo>
                <a:cubicBezTo>
                  <a:pt x="-98" y="14041"/>
                  <a:pt x="-380" y="16296"/>
                  <a:pt x="503" y="18095"/>
                </a:cubicBezTo>
                <a:lnTo>
                  <a:pt x="3215" y="15289"/>
                </a:lnTo>
                <a:close/>
                <a:moveTo>
                  <a:pt x="5811" y="13730"/>
                </a:moveTo>
                <a:lnTo>
                  <a:pt x="7601" y="15583"/>
                </a:lnTo>
                <a:lnTo>
                  <a:pt x="14829" y="8102"/>
                </a:lnTo>
                <a:lnTo>
                  <a:pt x="13040" y="6249"/>
                </a:lnTo>
                <a:lnTo>
                  <a:pt x="5811" y="13730"/>
                </a:lnTo>
                <a:close/>
                <a:moveTo>
                  <a:pt x="17625" y="6337"/>
                </a:moveTo>
                <a:cubicBezTo>
                  <a:pt x="17556" y="6500"/>
                  <a:pt x="17728" y="6953"/>
                  <a:pt x="17574" y="7113"/>
                </a:cubicBezTo>
                <a:lnTo>
                  <a:pt x="15665" y="9090"/>
                </a:lnTo>
                <a:cubicBezTo>
                  <a:pt x="15511" y="9249"/>
                  <a:pt x="15074" y="9072"/>
                  <a:pt x="14915" y="9142"/>
                </a:cubicBezTo>
                <a:lnTo>
                  <a:pt x="12206" y="11947"/>
                </a:lnTo>
                <a:cubicBezTo>
                  <a:pt x="12863" y="12294"/>
                  <a:pt x="13581" y="12471"/>
                  <a:pt x="14300" y="12471"/>
                </a:cubicBezTo>
                <a:cubicBezTo>
                  <a:pt x="15484" y="12471"/>
                  <a:pt x="16671" y="12005"/>
                  <a:pt x="17575" y="11068"/>
                </a:cubicBezTo>
                <a:lnTo>
                  <a:pt x="19484" y="9090"/>
                </a:lnTo>
                <a:cubicBezTo>
                  <a:pt x="20938" y="7585"/>
                  <a:pt x="21220" y="5331"/>
                  <a:pt x="20337" y="3532"/>
                </a:cubicBezTo>
                <a:lnTo>
                  <a:pt x="17625" y="6337"/>
                </a:lnTo>
                <a:close/>
                <a:moveTo>
                  <a:pt x="4222" y="15378"/>
                </a:moveTo>
                <a:lnTo>
                  <a:pt x="0" y="19749"/>
                </a:lnTo>
                <a:lnTo>
                  <a:pt x="1788" y="21600"/>
                </a:lnTo>
                <a:lnTo>
                  <a:pt x="6011" y="17231"/>
                </a:lnTo>
                <a:lnTo>
                  <a:pt x="4222" y="15378"/>
                </a:lnTo>
                <a:close/>
                <a:moveTo>
                  <a:pt x="8806" y="15466"/>
                </a:moveTo>
                <a:cubicBezTo>
                  <a:pt x="8738" y="15630"/>
                  <a:pt x="8908" y="16082"/>
                  <a:pt x="8754" y="16242"/>
                </a:cubicBezTo>
                <a:lnTo>
                  <a:pt x="6844" y="18218"/>
                </a:lnTo>
                <a:cubicBezTo>
                  <a:pt x="6690" y="18378"/>
                  <a:pt x="6253" y="18202"/>
                  <a:pt x="6096" y="18271"/>
                </a:cubicBezTo>
                <a:lnTo>
                  <a:pt x="3387" y="21076"/>
                </a:lnTo>
                <a:cubicBezTo>
                  <a:pt x="4043" y="21423"/>
                  <a:pt x="4760" y="21600"/>
                  <a:pt x="5481" y="21600"/>
                </a:cubicBezTo>
                <a:cubicBezTo>
                  <a:pt x="6666" y="21600"/>
                  <a:pt x="7850" y="21134"/>
                  <a:pt x="8756" y="20198"/>
                </a:cubicBezTo>
                <a:lnTo>
                  <a:pt x="10666" y="18219"/>
                </a:lnTo>
                <a:cubicBezTo>
                  <a:pt x="12120" y="16714"/>
                  <a:pt x="12401" y="14460"/>
                  <a:pt x="11518" y="12661"/>
                </a:cubicBezTo>
                <a:lnTo>
                  <a:pt x="8806" y="15466"/>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24" name="Shape 82"/>
          <p:cNvSpPr/>
          <p:nvPr/>
        </p:nvSpPr>
        <p:spPr>
          <a:xfrm>
            <a:off x="3778372" y="5215030"/>
            <a:ext cx="349007" cy="350408"/>
          </a:xfrm>
          <a:custGeom>
            <a:avLst/>
            <a:gdLst/>
            <a:ahLst/>
            <a:cxnLst>
              <a:cxn ang="0">
                <a:pos x="wd2" y="hd2"/>
              </a:cxn>
              <a:cxn ang="5400000">
                <a:pos x="wd2" y="hd2"/>
              </a:cxn>
              <a:cxn ang="10800000">
                <a:pos x="wd2" y="hd2"/>
              </a:cxn>
              <a:cxn ang="16200000">
                <a:pos x="wd2" y="hd2"/>
              </a:cxn>
            </a:cxnLst>
            <a:rect l="0" t="0" r="r" b="b"/>
            <a:pathLst>
              <a:path w="21600" h="20326" extrusionOk="0">
                <a:moveTo>
                  <a:pt x="0" y="20326"/>
                </a:moveTo>
                <a:lnTo>
                  <a:pt x="2323" y="20326"/>
                </a:lnTo>
                <a:lnTo>
                  <a:pt x="2323" y="0"/>
                </a:lnTo>
                <a:lnTo>
                  <a:pt x="0" y="0"/>
                </a:lnTo>
                <a:lnTo>
                  <a:pt x="0" y="20326"/>
                </a:lnTo>
                <a:close/>
                <a:moveTo>
                  <a:pt x="15461" y="7168"/>
                </a:moveTo>
                <a:cubicBezTo>
                  <a:pt x="15461" y="7168"/>
                  <a:pt x="20060" y="6529"/>
                  <a:pt x="21512" y="2181"/>
                </a:cubicBezTo>
                <a:cubicBezTo>
                  <a:pt x="15404" y="5089"/>
                  <a:pt x="10843" y="-1274"/>
                  <a:pt x="3098" y="237"/>
                </a:cubicBezTo>
                <a:lnTo>
                  <a:pt x="3098" y="10163"/>
                </a:lnTo>
                <a:cubicBezTo>
                  <a:pt x="10843" y="8681"/>
                  <a:pt x="15231" y="14882"/>
                  <a:pt x="21166" y="12370"/>
                </a:cubicBezTo>
                <a:cubicBezTo>
                  <a:pt x="21280" y="12308"/>
                  <a:pt x="21483" y="12250"/>
                  <a:pt x="21600" y="12181"/>
                </a:cubicBezTo>
                <a:cubicBezTo>
                  <a:pt x="19524" y="11750"/>
                  <a:pt x="17536" y="9330"/>
                  <a:pt x="15461" y="7168"/>
                </a:cubicBezTo>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28" name="Shape 86"/>
          <p:cNvSpPr/>
          <p:nvPr/>
        </p:nvSpPr>
        <p:spPr>
          <a:xfrm>
            <a:off x="3713899" y="2415965"/>
            <a:ext cx="332922" cy="309215"/>
          </a:xfrm>
          <a:custGeom>
            <a:avLst/>
            <a:gdLst/>
            <a:ahLst/>
            <a:cxnLst>
              <a:cxn ang="0">
                <a:pos x="wd2" y="hd2"/>
              </a:cxn>
              <a:cxn ang="5400000">
                <a:pos x="wd2" y="hd2"/>
              </a:cxn>
              <a:cxn ang="10800000">
                <a:pos x="wd2" y="hd2"/>
              </a:cxn>
              <a:cxn ang="16200000">
                <a:pos x="wd2" y="hd2"/>
              </a:cxn>
            </a:cxnLst>
            <a:rect l="0" t="0" r="r" b="b"/>
            <a:pathLst>
              <a:path w="21600" h="21600" extrusionOk="0">
                <a:moveTo>
                  <a:pt x="1553" y="0"/>
                </a:moveTo>
                <a:lnTo>
                  <a:pt x="0" y="13956"/>
                </a:lnTo>
                <a:lnTo>
                  <a:pt x="0" y="21600"/>
                </a:lnTo>
                <a:lnTo>
                  <a:pt x="21600" y="21600"/>
                </a:lnTo>
                <a:lnTo>
                  <a:pt x="21600" y="13956"/>
                </a:lnTo>
                <a:lnTo>
                  <a:pt x="20059" y="73"/>
                </a:lnTo>
                <a:lnTo>
                  <a:pt x="20059" y="0"/>
                </a:lnTo>
                <a:lnTo>
                  <a:pt x="12855" y="0"/>
                </a:lnTo>
                <a:lnTo>
                  <a:pt x="14873" y="2312"/>
                </a:lnTo>
                <a:lnTo>
                  <a:pt x="17906" y="2312"/>
                </a:lnTo>
                <a:lnTo>
                  <a:pt x="18921" y="11571"/>
                </a:lnTo>
                <a:lnTo>
                  <a:pt x="14861" y="11571"/>
                </a:lnTo>
                <a:lnTo>
                  <a:pt x="14335" y="15423"/>
                </a:lnTo>
                <a:lnTo>
                  <a:pt x="7265" y="15423"/>
                </a:lnTo>
                <a:lnTo>
                  <a:pt x="6739" y="11571"/>
                </a:lnTo>
                <a:lnTo>
                  <a:pt x="2679" y="11571"/>
                </a:lnTo>
                <a:lnTo>
                  <a:pt x="3694" y="2312"/>
                </a:lnTo>
                <a:lnTo>
                  <a:pt x="6727" y="2312"/>
                </a:lnTo>
                <a:lnTo>
                  <a:pt x="8745" y="0"/>
                </a:lnTo>
                <a:lnTo>
                  <a:pt x="1553" y="0"/>
                </a:lnTo>
                <a:close/>
                <a:moveTo>
                  <a:pt x="10800" y="0"/>
                </a:moveTo>
                <a:lnTo>
                  <a:pt x="5406" y="6164"/>
                </a:lnTo>
                <a:lnTo>
                  <a:pt x="9259" y="6164"/>
                </a:lnTo>
                <a:lnTo>
                  <a:pt x="9259" y="12341"/>
                </a:lnTo>
                <a:lnTo>
                  <a:pt x="12341" y="12341"/>
                </a:lnTo>
                <a:lnTo>
                  <a:pt x="12341" y="6164"/>
                </a:lnTo>
                <a:lnTo>
                  <a:pt x="16194" y="6164"/>
                </a:lnTo>
                <a:lnTo>
                  <a:pt x="10800" y="0"/>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Tree>
    <p:extLst>
      <p:ext uri="{BB962C8B-B14F-4D97-AF65-F5344CB8AC3E}">
        <p14:creationId xmlns:p14="http://schemas.microsoft.com/office/powerpoint/2010/main" val="1034550336"/>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614065"/>
            <a:ext cx="1219200" cy="923330"/>
          </a:xfrm>
          <a:prstGeom prst="rect">
            <a:avLst/>
          </a:prstGeom>
          <a:noFill/>
        </p:spPr>
        <p:txBody>
          <a:bodyPr wrap="square" lIns="91440" tIns="45720" rIns="91440" bIns="45720">
            <a:spAutoFit/>
          </a:bodyPr>
          <a:lstStyle/>
          <a:p>
            <a:r>
              <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Ipfs</a:t>
            </a:r>
          </a:p>
        </p:txBody>
      </p:sp>
      <p:cxnSp>
        <p:nvCxnSpPr>
          <p:cNvPr id="3" name="Straight Connector 2"/>
          <p:cNvCxnSpPr/>
          <p:nvPr/>
        </p:nvCxnSpPr>
        <p:spPr>
          <a:xfrm>
            <a:off x="19812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sp>
        <p:nvSpPr>
          <p:cNvPr id="5" name="Rectangle 4"/>
          <p:cNvSpPr/>
          <p:nvPr/>
        </p:nvSpPr>
        <p:spPr>
          <a:xfrm>
            <a:off x="1981200" y="2362200"/>
            <a:ext cx="8305800" cy="707886"/>
          </a:xfrm>
          <a:prstGeom prst="rect">
            <a:avLst/>
          </a:prstGeom>
          <a:noFill/>
        </p:spPr>
        <p:txBody>
          <a:bodyPr wrap="square" lIns="91440" tIns="45720" rIns="91440" bIns="45720">
            <a:spAutoFit/>
          </a:bodyPr>
          <a:lstStyle/>
          <a:p>
            <a:pPr marL="457200" indent="-457200">
              <a:buFont typeface="Wingdings" pitchFamily="2" charset="2"/>
              <a:buChar char="Ø"/>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IPFS  (Inter Planetary File System)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là</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hệ</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thống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mạng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ngang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hang peer to peer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để</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lưu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trữ</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và</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chia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sẻ</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dữ</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liệu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trong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hệ</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thống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tệp</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phấn</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tán</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a:t>
            </a:r>
          </a:p>
        </p:txBody>
      </p:sp>
      <p:sp>
        <p:nvSpPr>
          <p:cNvPr id="6" name="TextBox 5">
            <a:extLst>
              <a:ext uri="{FF2B5EF4-FFF2-40B4-BE49-F238E27FC236}">
                <a16:creationId xmlns:a16="http://schemas.microsoft.com/office/drawing/2014/main" id="{B33E230C-FC74-4761-A3AF-2259D3D492E9}"/>
              </a:ext>
            </a:extLst>
          </p:cNvPr>
          <p:cNvSpPr txBox="1"/>
          <p:nvPr/>
        </p:nvSpPr>
        <p:spPr>
          <a:xfrm>
            <a:off x="1981201" y="1916669"/>
            <a:ext cx="1404039" cy="430887"/>
          </a:xfrm>
          <a:prstGeom prst="rect">
            <a:avLst/>
          </a:prstGeom>
          <a:noFill/>
        </p:spPr>
        <p:txBody>
          <a:bodyPr wrap="none" rtlCol="0">
            <a:spAutoFit/>
          </a:bodyPr>
          <a:lstStyle/>
          <a:p>
            <a:r>
              <a:rPr lang="en-US" sz="2200" b="1" u="sng" dirty="0">
                <a:solidFill>
                  <a:schemeClr val="bg1"/>
                </a:solidFill>
              </a:rPr>
              <a:t>IPFS </a:t>
            </a:r>
            <a:r>
              <a:rPr lang="en-US" sz="2200" b="1" u="sng" dirty="0" err="1">
                <a:solidFill>
                  <a:schemeClr val="bg1"/>
                </a:solidFill>
              </a:rPr>
              <a:t>là</a:t>
            </a:r>
            <a:r>
              <a:rPr lang="en-US" sz="2200" b="1" u="sng" dirty="0">
                <a:solidFill>
                  <a:schemeClr val="bg1"/>
                </a:solidFill>
              </a:rPr>
              <a:t> </a:t>
            </a:r>
            <a:r>
              <a:rPr lang="en-US" sz="2200" b="1" u="sng" dirty="0" err="1">
                <a:solidFill>
                  <a:schemeClr val="bg1"/>
                </a:solidFill>
              </a:rPr>
              <a:t>gì</a:t>
            </a:r>
            <a:r>
              <a:rPr lang="en-US" sz="2200" b="1" u="sng" dirty="0">
                <a:solidFill>
                  <a:schemeClr val="bg1"/>
                </a:solidFill>
              </a:rPr>
              <a:t> ?</a:t>
            </a:r>
          </a:p>
        </p:txBody>
      </p:sp>
      <p:sp>
        <p:nvSpPr>
          <p:cNvPr id="7" name="TextBox 6">
            <a:extLst>
              <a:ext uri="{FF2B5EF4-FFF2-40B4-BE49-F238E27FC236}">
                <a16:creationId xmlns:a16="http://schemas.microsoft.com/office/drawing/2014/main" id="{CB9C1D5D-9A4F-4FDE-858B-1F183B22D207}"/>
              </a:ext>
            </a:extLst>
          </p:cNvPr>
          <p:cNvSpPr txBox="1"/>
          <p:nvPr/>
        </p:nvSpPr>
        <p:spPr>
          <a:xfrm>
            <a:off x="1981200" y="1866416"/>
            <a:ext cx="1915588" cy="430887"/>
          </a:xfrm>
          <a:prstGeom prst="rect">
            <a:avLst/>
          </a:prstGeom>
          <a:noFill/>
        </p:spPr>
        <p:txBody>
          <a:bodyPr wrap="square" rtlCol="0">
            <a:spAutoFit/>
          </a:bodyPr>
          <a:lstStyle/>
          <a:p>
            <a:r>
              <a:rPr lang="en-US" sz="2200" b="1" u="sng" dirty="0">
                <a:solidFill>
                  <a:schemeClr val="bg1"/>
                </a:solidFill>
              </a:rPr>
              <a:t>IPFS </a:t>
            </a:r>
            <a:r>
              <a:rPr lang="en-US" sz="2200" b="1" u="sng" dirty="0" err="1">
                <a:solidFill>
                  <a:schemeClr val="bg1"/>
                </a:solidFill>
              </a:rPr>
              <a:t>là</a:t>
            </a:r>
            <a:r>
              <a:rPr lang="en-US" sz="2200" b="1" u="sng" dirty="0">
                <a:solidFill>
                  <a:schemeClr val="bg1"/>
                </a:solidFill>
              </a:rPr>
              <a:t> </a:t>
            </a:r>
            <a:r>
              <a:rPr lang="en-US" sz="2200" b="1" u="sng" dirty="0" err="1">
                <a:solidFill>
                  <a:schemeClr val="bg1"/>
                </a:solidFill>
              </a:rPr>
              <a:t>gì</a:t>
            </a:r>
            <a:r>
              <a:rPr lang="en-US" sz="2200" b="1" u="sng" dirty="0">
                <a:solidFill>
                  <a:schemeClr val="bg1"/>
                </a:solidFill>
              </a:rPr>
              <a:t>??</a:t>
            </a:r>
          </a:p>
        </p:txBody>
      </p:sp>
      <p:sp>
        <p:nvSpPr>
          <p:cNvPr id="8" name="Rectangle 7">
            <a:extLst>
              <a:ext uri="{FF2B5EF4-FFF2-40B4-BE49-F238E27FC236}">
                <a16:creationId xmlns:a16="http://schemas.microsoft.com/office/drawing/2014/main" id="{2E5FDC85-1E4E-48EA-9585-52E83672AA4F}"/>
              </a:ext>
            </a:extLst>
          </p:cNvPr>
          <p:cNvSpPr/>
          <p:nvPr/>
        </p:nvSpPr>
        <p:spPr>
          <a:xfrm>
            <a:off x="1847926" y="2141537"/>
            <a:ext cx="8077200" cy="1323439"/>
          </a:xfrm>
          <a:prstGeom prst="rect">
            <a:avLst/>
          </a:prstGeom>
          <a:noFill/>
        </p:spPr>
        <p:txBody>
          <a:bodyPr wrap="square" lIns="91440" tIns="45720" rIns="91440" bIns="45720">
            <a:spAutoFit/>
          </a:bodyPr>
          <a:lstStyle/>
          <a:p>
            <a:pPr marL="457200" indent="-457200">
              <a:buFont typeface="Wingdings" pitchFamily="2" charset="2"/>
              <a:buChar char="Ø"/>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IPFS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cho</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phép</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người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dùng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không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chỉ</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nhận</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mà</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còn</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lưu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trữ</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theo</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cách</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tương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tự</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như</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BitTorrent</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a:t>
            </a:r>
          </a:p>
          <a:p>
            <a:pPr marL="457200" indent="-457200">
              <a:buFont typeface="Wingdings" pitchFamily="2" charset="2"/>
              <a:buChar char="Ø"/>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IPFS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yêu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cầu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mạng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tìm</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các</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khối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đang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lưu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trữ</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nội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dung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đằng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sau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các</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hàm</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băm</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của</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file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đó</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a:t>
            </a:r>
          </a:p>
        </p:txBody>
      </p:sp>
      <p:pic>
        <p:nvPicPr>
          <p:cNvPr id="3080" name="Picture 8">
            <a:extLst>
              <a:ext uri="{FF2B5EF4-FFF2-40B4-BE49-F238E27FC236}">
                <a16:creationId xmlns:a16="http://schemas.microsoft.com/office/drawing/2014/main" id="{EC1A561E-C06C-45CA-A70C-F3D8BA2272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1" y="3795356"/>
            <a:ext cx="5372253" cy="262550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74220871-C53A-406E-A981-AB253569D767}"/>
              </a:ext>
            </a:extLst>
          </p:cNvPr>
          <p:cNvSpPr>
            <a:spLocks noGrp="1"/>
          </p:cNvSpPr>
          <p:nvPr>
            <p:ph type="sldNum" sz="quarter" idx="12"/>
          </p:nvPr>
        </p:nvSpPr>
        <p:spPr/>
        <p:txBody>
          <a:bodyPr/>
          <a:lstStyle/>
          <a:p>
            <a:fld id="{8CBE4CFB-3B74-4474-A351-225E92B0DC6F}" type="slidenum">
              <a:rPr lang="en-US" smtClean="0"/>
              <a:t>50</a:t>
            </a:fld>
            <a:endParaRPr lang="en-US" dirty="0"/>
          </a:p>
        </p:txBody>
      </p:sp>
    </p:spTree>
    <p:extLst>
      <p:ext uri="{BB962C8B-B14F-4D97-AF65-F5344CB8AC3E}">
        <p14:creationId xmlns:p14="http://schemas.microsoft.com/office/powerpoint/2010/main" val="270617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5"/>
                                        </p:tgtEl>
                                        <p:attrNameLst>
                                          <p:attrName>ppt_x</p:attrName>
                                        </p:attrNameLst>
                                      </p:cBhvr>
                                      <p:tavLst>
                                        <p:tav tm="0">
                                          <p:val>
                                            <p:strVal val="ppt_x"/>
                                          </p:val>
                                        </p:tav>
                                        <p:tav tm="100000">
                                          <p:val>
                                            <p:strVal val="ppt_x"/>
                                          </p:val>
                                        </p:tav>
                                      </p:tavLst>
                                    </p:anim>
                                    <p:anim calcmode="lin" valueType="num">
                                      <p:cBhvr additive="base">
                                        <p:cTn id="17" dur="500"/>
                                        <p:tgtEl>
                                          <p:spTgt spid="5"/>
                                        </p:tgtEl>
                                        <p:attrNameLst>
                                          <p:attrName>ppt_y</p:attrName>
                                        </p:attrNameLst>
                                      </p:cBhvr>
                                      <p:tavLst>
                                        <p:tav tm="0">
                                          <p:val>
                                            <p:strVal val="ppt_y"/>
                                          </p:val>
                                        </p:tav>
                                        <p:tav tm="100000">
                                          <p:val>
                                            <p:strVal val="1+ppt_h/2"/>
                                          </p:val>
                                        </p:tav>
                                      </p:tavLst>
                                    </p:anim>
                                    <p:set>
                                      <p:cBhvr>
                                        <p:cTn id="18" dur="1" fill="hold">
                                          <p:stCondLst>
                                            <p:cond delay="499"/>
                                          </p:stCondLst>
                                        </p:cTn>
                                        <p:tgtEl>
                                          <p:spTgt spid="5"/>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6"/>
                                        </p:tgtEl>
                                        <p:attrNameLst>
                                          <p:attrName>ppt_x</p:attrName>
                                        </p:attrNameLst>
                                      </p:cBhvr>
                                      <p:tavLst>
                                        <p:tav tm="0">
                                          <p:val>
                                            <p:strVal val="ppt_x"/>
                                          </p:val>
                                        </p:tav>
                                        <p:tav tm="100000">
                                          <p:val>
                                            <p:strVal val="ppt_x"/>
                                          </p:val>
                                        </p:tav>
                                      </p:tavLst>
                                    </p:anim>
                                    <p:anim calcmode="lin" valueType="num">
                                      <p:cBhvr additive="base">
                                        <p:cTn id="21" dur="500"/>
                                        <p:tgtEl>
                                          <p:spTgt spid="6"/>
                                        </p:tgtEl>
                                        <p:attrNameLst>
                                          <p:attrName>ppt_y</p:attrName>
                                        </p:attrNameLst>
                                      </p:cBhvr>
                                      <p:tavLst>
                                        <p:tav tm="0">
                                          <p:val>
                                            <p:strVal val="ppt_y"/>
                                          </p:val>
                                        </p:tav>
                                        <p:tav tm="100000">
                                          <p:val>
                                            <p:strVal val="1+ppt_h/2"/>
                                          </p:val>
                                        </p:tav>
                                      </p:tavLst>
                                    </p:anim>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080"/>
                                        </p:tgtEl>
                                        <p:attrNameLst>
                                          <p:attrName>style.visibility</p:attrName>
                                        </p:attrNameLst>
                                      </p:cBhvr>
                                      <p:to>
                                        <p:strVal val="visible"/>
                                      </p:to>
                                    </p:set>
                                    <p:anim calcmode="lin" valueType="num">
                                      <p:cBhvr additive="base">
                                        <p:cTn id="27" dur="500" fill="hold"/>
                                        <p:tgtEl>
                                          <p:spTgt spid="3080"/>
                                        </p:tgtEl>
                                        <p:attrNameLst>
                                          <p:attrName>ppt_x</p:attrName>
                                        </p:attrNameLst>
                                      </p:cBhvr>
                                      <p:tavLst>
                                        <p:tav tm="0">
                                          <p:val>
                                            <p:strVal val="#ppt_x"/>
                                          </p:val>
                                        </p:tav>
                                        <p:tav tm="100000">
                                          <p:val>
                                            <p:strVal val="#ppt_x"/>
                                          </p:val>
                                        </p:tav>
                                      </p:tavLst>
                                    </p:anim>
                                    <p:anim calcmode="lin" valueType="num">
                                      <p:cBhvr additive="base">
                                        <p:cTn id="28" dur="500" fill="hold"/>
                                        <p:tgtEl>
                                          <p:spTgt spid="308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31"/>
          <p:cNvSpPr/>
          <p:nvPr/>
        </p:nvSpPr>
        <p:spPr>
          <a:xfrm>
            <a:off x="6512110" y="2937508"/>
            <a:ext cx="2275957" cy="346218"/>
          </a:xfrm>
          <a:prstGeom prst="rect">
            <a:avLst/>
          </a:prstGeom>
          <a:noFill/>
          <a:ln>
            <a:noFill/>
          </a:ln>
        </p:spPr>
        <p:txBody>
          <a:bodyPr spcFirstLastPara="1" wrap="square" lIns="68569" tIns="34275" rIns="68569" bIns="34275" anchor="t" anchorCtr="0">
            <a:spAutoFit/>
          </a:bodyPr>
          <a:lstStyle/>
          <a:p>
            <a:pPr algn="ctr"/>
            <a:r>
              <a:rPr lang="en-US" b="1" dirty="0" err="1">
                <a:solidFill>
                  <a:srgbClr val="FFFF00"/>
                </a:solidFill>
                <a:ea typeface="Calibri"/>
                <a:cs typeface="Times New Roman" panose="02020603050405020304" pitchFamily="18" charset="0"/>
                <a:sym typeface="Calibri"/>
              </a:rPr>
              <a:t>Tải</a:t>
            </a:r>
            <a:r>
              <a:rPr lang="en-US" b="1" dirty="0">
                <a:solidFill>
                  <a:srgbClr val="FFFF00"/>
                </a:solidFill>
                <a:ea typeface="Calibri"/>
                <a:cs typeface="Times New Roman" panose="02020603050405020304" pitchFamily="18" charset="0"/>
                <a:sym typeface="Calibri"/>
              </a:rPr>
              <a:t> </a:t>
            </a:r>
            <a:r>
              <a:rPr lang="en-US" b="1" dirty="0" err="1">
                <a:solidFill>
                  <a:srgbClr val="FFFF00"/>
                </a:solidFill>
                <a:ea typeface="Calibri"/>
                <a:cs typeface="Times New Roman" panose="02020603050405020304" pitchFamily="18" charset="0"/>
                <a:sym typeface="Calibri"/>
              </a:rPr>
              <a:t>xuống</a:t>
            </a:r>
            <a:r>
              <a:rPr lang="en-US" b="1" dirty="0">
                <a:solidFill>
                  <a:srgbClr val="FFFF00"/>
                </a:solidFill>
                <a:ea typeface="Calibri"/>
                <a:cs typeface="Times New Roman" panose="02020603050405020304" pitchFamily="18" charset="0"/>
                <a:sym typeface="Calibri"/>
              </a:rPr>
              <a:t> </a:t>
            </a:r>
            <a:r>
              <a:rPr lang="en-US" b="1" dirty="0" err="1">
                <a:solidFill>
                  <a:srgbClr val="FFFF00"/>
                </a:solidFill>
                <a:ea typeface="Calibri"/>
                <a:cs typeface="Times New Roman" panose="02020603050405020304" pitchFamily="18" charset="0"/>
                <a:sym typeface="Calibri"/>
              </a:rPr>
              <a:t>các</a:t>
            </a:r>
            <a:r>
              <a:rPr lang="en-US" b="1" dirty="0">
                <a:solidFill>
                  <a:srgbClr val="FFFF00"/>
                </a:solidFill>
                <a:ea typeface="Calibri"/>
                <a:cs typeface="Times New Roman" panose="02020603050405020304" pitchFamily="18" charset="0"/>
                <a:sym typeface="Calibri"/>
              </a:rPr>
              <a:t> </a:t>
            </a:r>
            <a:r>
              <a:rPr lang="en-US" b="1" dirty="0" err="1">
                <a:solidFill>
                  <a:srgbClr val="FFFF00"/>
                </a:solidFill>
                <a:ea typeface="Calibri"/>
                <a:cs typeface="Times New Roman" panose="02020603050405020304" pitchFamily="18" charset="0"/>
                <a:sym typeface="Calibri"/>
              </a:rPr>
              <a:t>hồ</a:t>
            </a:r>
            <a:r>
              <a:rPr lang="en-US" b="1" dirty="0">
                <a:solidFill>
                  <a:srgbClr val="FFFF00"/>
                </a:solidFill>
                <a:ea typeface="Calibri"/>
                <a:cs typeface="Times New Roman" panose="02020603050405020304" pitchFamily="18" charset="0"/>
                <a:sym typeface="Calibri"/>
              </a:rPr>
              <a:t> </a:t>
            </a:r>
            <a:r>
              <a:rPr lang="en-US" b="1" dirty="0" err="1">
                <a:solidFill>
                  <a:srgbClr val="FFFF00"/>
                </a:solidFill>
                <a:ea typeface="Calibri"/>
                <a:cs typeface="Times New Roman" panose="02020603050405020304" pitchFamily="18" charset="0"/>
                <a:sym typeface="Calibri"/>
              </a:rPr>
              <a:t>sơ</a:t>
            </a:r>
            <a:endParaRPr b="1" dirty="0">
              <a:solidFill>
                <a:srgbClr val="FFFF00"/>
              </a:solidFill>
              <a:ea typeface="Calibri"/>
              <a:cs typeface="Times New Roman" panose="02020603050405020304" pitchFamily="18" charset="0"/>
              <a:sym typeface="Calibri"/>
            </a:endParaRPr>
          </a:p>
        </p:txBody>
      </p:sp>
      <p:sp>
        <p:nvSpPr>
          <p:cNvPr id="1813" name="Google Shape;1813;p31"/>
          <p:cNvSpPr txBox="1"/>
          <p:nvPr/>
        </p:nvSpPr>
        <p:spPr>
          <a:xfrm>
            <a:off x="2260185" y="3552231"/>
            <a:ext cx="1268466" cy="346218"/>
          </a:xfrm>
          <a:prstGeom prst="rect">
            <a:avLst/>
          </a:prstGeom>
          <a:noFill/>
          <a:ln>
            <a:noFill/>
          </a:ln>
        </p:spPr>
        <p:txBody>
          <a:bodyPr spcFirstLastPara="1" wrap="square" lIns="68569" tIns="34275" rIns="68569" bIns="34275" anchor="t" anchorCtr="0">
            <a:spAutoFit/>
          </a:bodyPr>
          <a:lstStyle/>
          <a:p>
            <a:pPr algn="ctr"/>
            <a:r>
              <a:rPr lang="en-US" b="1" dirty="0" err="1">
                <a:solidFill>
                  <a:srgbClr val="FFC000"/>
                </a:solidFill>
                <a:ea typeface="Calibri"/>
                <a:cs typeface="Times New Roman" panose="02020603050405020304" pitchFamily="18" charset="0"/>
                <a:sym typeface="Calibri"/>
              </a:rPr>
              <a:t>Đăng</a:t>
            </a:r>
            <a:r>
              <a:rPr lang="en-US" b="1" dirty="0">
                <a:solidFill>
                  <a:srgbClr val="FFC000"/>
                </a:solidFill>
                <a:ea typeface="Calibri"/>
                <a:cs typeface="Times New Roman" panose="02020603050405020304" pitchFamily="18" charset="0"/>
                <a:sym typeface="Calibri"/>
              </a:rPr>
              <a:t> </a:t>
            </a:r>
            <a:r>
              <a:rPr lang="en-US" b="1" dirty="0" err="1">
                <a:solidFill>
                  <a:srgbClr val="FFC000"/>
                </a:solidFill>
                <a:ea typeface="Calibri"/>
                <a:cs typeface="Times New Roman" panose="02020603050405020304" pitchFamily="18" charset="0"/>
                <a:sym typeface="Calibri"/>
              </a:rPr>
              <a:t>nhập</a:t>
            </a:r>
            <a:endParaRPr b="1" dirty="0">
              <a:solidFill>
                <a:srgbClr val="FFC000"/>
              </a:solidFill>
              <a:ea typeface="Calibri"/>
              <a:cs typeface="Times New Roman" panose="02020603050405020304" pitchFamily="18" charset="0"/>
              <a:sym typeface="Calibri"/>
            </a:endParaRPr>
          </a:p>
        </p:txBody>
      </p:sp>
      <p:sp>
        <p:nvSpPr>
          <p:cNvPr id="1814" name="Google Shape;1814;p31"/>
          <p:cNvSpPr txBox="1"/>
          <p:nvPr/>
        </p:nvSpPr>
        <p:spPr>
          <a:xfrm>
            <a:off x="5155314" y="3570081"/>
            <a:ext cx="1868490" cy="346218"/>
          </a:xfrm>
          <a:prstGeom prst="rect">
            <a:avLst/>
          </a:prstGeom>
          <a:noFill/>
          <a:ln>
            <a:noFill/>
          </a:ln>
        </p:spPr>
        <p:txBody>
          <a:bodyPr spcFirstLastPara="1" wrap="square" lIns="68569" tIns="34275" rIns="68569" bIns="34275" anchor="t" anchorCtr="0">
            <a:spAutoFit/>
          </a:bodyPr>
          <a:lstStyle/>
          <a:p>
            <a:pPr algn="ctr"/>
            <a:r>
              <a:rPr lang="en-US" b="1" dirty="0" err="1">
                <a:solidFill>
                  <a:srgbClr val="7030A0"/>
                </a:solidFill>
                <a:ea typeface="Calibri"/>
                <a:cs typeface="Times New Roman" panose="02020603050405020304" pitchFamily="18" charset="0"/>
                <a:sym typeface="Calibri"/>
              </a:rPr>
              <a:t>Xác</a:t>
            </a:r>
            <a:r>
              <a:rPr lang="en-US" b="1" dirty="0">
                <a:solidFill>
                  <a:srgbClr val="7030A0"/>
                </a:solidFill>
                <a:ea typeface="Calibri"/>
                <a:cs typeface="Times New Roman" panose="02020603050405020304" pitchFamily="18" charset="0"/>
                <a:sym typeface="Calibri"/>
              </a:rPr>
              <a:t> minh </a:t>
            </a:r>
            <a:r>
              <a:rPr lang="en-US" b="1" dirty="0" err="1">
                <a:solidFill>
                  <a:srgbClr val="7030A0"/>
                </a:solidFill>
                <a:ea typeface="Calibri"/>
                <a:cs typeface="Times New Roman" panose="02020603050405020304" pitchFamily="18" charset="0"/>
                <a:sym typeface="Calibri"/>
              </a:rPr>
              <a:t>tài</a:t>
            </a:r>
            <a:r>
              <a:rPr lang="en-US" b="1" dirty="0">
                <a:solidFill>
                  <a:srgbClr val="7030A0"/>
                </a:solidFill>
                <a:ea typeface="Calibri"/>
                <a:cs typeface="Times New Roman" panose="02020603050405020304" pitchFamily="18" charset="0"/>
                <a:sym typeface="Calibri"/>
              </a:rPr>
              <a:t> </a:t>
            </a:r>
            <a:r>
              <a:rPr lang="en-US" b="1" dirty="0" err="1">
                <a:solidFill>
                  <a:srgbClr val="7030A0"/>
                </a:solidFill>
                <a:ea typeface="Calibri"/>
                <a:cs typeface="Times New Roman" panose="02020603050405020304" pitchFamily="18" charset="0"/>
                <a:sym typeface="Calibri"/>
              </a:rPr>
              <a:t>liệu</a:t>
            </a:r>
            <a:endParaRPr b="1" dirty="0">
              <a:solidFill>
                <a:srgbClr val="7030A0"/>
              </a:solidFill>
              <a:ea typeface="Calibri"/>
              <a:cs typeface="Times New Roman" panose="02020603050405020304" pitchFamily="18" charset="0"/>
              <a:sym typeface="Calibri"/>
            </a:endParaRPr>
          </a:p>
        </p:txBody>
      </p:sp>
      <p:sp>
        <p:nvSpPr>
          <p:cNvPr id="1815" name="Google Shape;1815;p31"/>
          <p:cNvSpPr txBox="1"/>
          <p:nvPr/>
        </p:nvSpPr>
        <p:spPr>
          <a:xfrm>
            <a:off x="3728680" y="2937508"/>
            <a:ext cx="1582365" cy="346218"/>
          </a:xfrm>
          <a:prstGeom prst="rect">
            <a:avLst/>
          </a:prstGeom>
          <a:noFill/>
          <a:ln>
            <a:noFill/>
          </a:ln>
        </p:spPr>
        <p:txBody>
          <a:bodyPr spcFirstLastPara="1" wrap="square" lIns="68569" tIns="34275" rIns="68569" bIns="34275" anchor="t" anchorCtr="0">
            <a:spAutoFit/>
          </a:bodyPr>
          <a:lstStyle/>
          <a:p>
            <a:pPr algn="ctr"/>
            <a:r>
              <a:rPr lang="en-US" b="1" dirty="0" err="1">
                <a:solidFill>
                  <a:srgbClr val="002060"/>
                </a:solidFill>
                <a:ea typeface="Calibri"/>
                <a:cs typeface="Times New Roman" panose="02020603050405020304" pitchFamily="18" charset="0"/>
                <a:sym typeface="Calibri"/>
              </a:rPr>
              <a:t>Thêm</a:t>
            </a:r>
            <a:r>
              <a:rPr lang="en-US" b="1" dirty="0">
                <a:solidFill>
                  <a:srgbClr val="002060"/>
                </a:solidFill>
                <a:ea typeface="Calibri"/>
                <a:cs typeface="Times New Roman" panose="02020603050405020304" pitchFamily="18" charset="0"/>
                <a:sym typeface="Calibri"/>
              </a:rPr>
              <a:t> </a:t>
            </a:r>
            <a:r>
              <a:rPr lang="en-US" b="1" dirty="0" err="1">
                <a:solidFill>
                  <a:srgbClr val="002060"/>
                </a:solidFill>
                <a:ea typeface="Calibri"/>
                <a:cs typeface="Times New Roman" panose="02020603050405020304" pitchFamily="18" charset="0"/>
                <a:sym typeface="Calibri"/>
              </a:rPr>
              <a:t>hồ</a:t>
            </a:r>
            <a:r>
              <a:rPr lang="en-US" b="1" dirty="0">
                <a:solidFill>
                  <a:srgbClr val="002060"/>
                </a:solidFill>
                <a:ea typeface="Calibri"/>
                <a:cs typeface="Times New Roman" panose="02020603050405020304" pitchFamily="18" charset="0"/>
                <a:sym typeface="Calibri"/>
              </a:rPr>
              <a:t> </a:t>
            </a:r>
            <a:r>
              <a:rPr lang="en-US" b="1" dirty="0" err="1">
                <a:solidFill>
                  <a:srgbClr val="002060"/>
                </a:solidFill>
                <a:ea typeface="Calibri"/>
                <a:cs typeface="Times New Roman" panose="02020603050405020304" pitchFamily="18" charset="0"/>
                <a:sym typeface="Calibri"/>
              </a:rPr>
              <a:t>sơ</a:t>
            </a:r>
            <a:endParaRPr b="1" dirty="0">
              <a:solidFill>
                <a:srgbClr val="002060"/>
              </a:solidFill>
              <a:ea typeface="Calibri"/>
              <a:cs typeface="Times New Roman" panose="02020603050405020304" pitchFamily="18" charset="0"/>
              <a:sym typeface="Calibri"/>
            </a:endParaRPr>
          </a:p>
        </p:txBody>
      </p:sp>
      <p:sp>
        <p:nvSpPr>
          <p:cNvPr id="1816" name="Google Shape;1816;p31"/>
          <p:cNvSpPr txBox="1"/>
          <p:nvPr/>
        </p:nvSpPr>
        <p:spPr>
          <a:xfrm>
            <a:off x="8355471" y="3616096"/>
            <a:ext cx="1577058" cy="346218"/>
          </a:xfrm>
          <a:prstGeom prst="rect">
            <a:avLst/>
          </a:prstGeom>
          <a:noFill/>
          <a:ln>
            <a:noFill/>
          </a:ln>
        </p:spPr>
        <p:txBody>
          <a:bodyPr spcFirstLastPara="1" wrap="square" lIns="68569" tIns="34275" rIns="68569" bIns="34275" anchor="t" anchorCtr="0">
            <a:spAutoFit/>
          </a:bodyPr>
          <a:lstStyle/>
          <a:p>
            <a:pPr algn="ctr"/>
            <a:r>
              <a:rPr lang="en-US" b="1" dirty="0" err="1">
                <a:solidFill>
                  <a:schemeClr val="accent3">
                    <a:lumMod val="40000"/>
                    <a:lumOff val="60000"/>
                  </a:schemeClr>
                </a:solidFill>
                <a:latin typeface="Times New Roman" panose="02020603050405020304" pitchFamily="18" charset="0"/>
                <a:ea typeface="Calibri"/>
                <a:cs typeface="Times New Roman" panose="02020603050405020304" pitchFamily="18" charset="0"/>
                <a:sym typeface="Calibri"/>
              </a:rPr>
              <a:t>Quản</a:t>
            </a:r>
            <a:r>
              <a:rPr lang="en-US" b="1" dirty="0">
                <a:solidFill>
                  <a:schemeClr val="accent3">
                    <a:lumMod val="40000"/>
                    <a:lumOff val="60000"/>
                  </a:schemeClr>
                </a:solidFill>
                <a:latin typeface="Times New Roman" panose="02020603050405020304" pitchFamily="18" charset="0"/>
                <a:ea typeface="Calibri"/>
                <a:cs typeface="Times New Roman" panose="02020603050405020304" pitchFamily="18" charset="0"/>
                <a:sym typeface="Calibri"/>
              </a:rPr>
              <a:t> </a:t>
            </a:r>
            <a:r>
              <a:rPr lang="en-US" b="1" dirty="0" err="1">
                <a:solidFill>
                  <a:schemeClr val="accent3">
                    <a:lumMod val="40000"/>
                    <a:lumOff val="60000"/>
                  </a:schemeClr>
                </a:solidFill>
                <a:latin typeface="Times New Roman" panose="02020603050405020304" pitchFamily="18" charset="0"/>
                <a:ea typeface="Calibri"/>
                <a:cs typeface="Times New Roman" panose="02020603050405020304" pitchFamily="18" charset="0"/>
                <a:sym typeface="Calibri"/>
              </a:rPr>
              <a:t>lý</a:t>
            </a:r>
            <a:r>
              <a:rPr lang="en-US" b="1" dirty="0">
                <a:solidFill>
                  <a:schemeClr val="accent3">
                    <a:lumMod val="40000"/>
                    <a:lumOff val="60000"/>
                  </a:schemeClr>
                </a:solidFill>
                <a:latin typeface="Times New Roman" panose="02020603050405020304" pitchFamily="18" charset="0"/>
                <a:ea typeface="Calibri"/>
                <a:cs typeface="Times New Roman" panose="02020603050405020304" pitchFamily="18" charset="0"/>
                <a:sym typeface="Calibri"/>
              </a:rPr>
              <a:t> </a:t>
            </a:r>
            <a:r>
              <a:rPr lang="en-US" b="1" dirty="0" err="1">
                <a:solidFill>
                  <a:schemeClr val="accent3">
                    <a:lumMod val="40000"/>
                    <a:lumOff val="60000"/>
                  </a:schemeClr>
                </a:solidFill>
                <a:latin typeface="Times New Roman" panose="02020603050405020304" pitchFamily="18" charset="0"/>
                <a:ea typeface="Calibri"/>
                <a:cs typeface="Times New Roman" panose="02020603050405020304" pitchFamily="18" charset="0"/>
                <a:sym typeface="Calibri"/>
              </a:rPr>
              <a:t>ví</a:t>
            </a:r>
            <a:endParaRPr b="1" dirty="0">
              <a:solidFill>
                <a:schemeClr val="accent3">
                  <a:lumMod val="40000"/>
                  <a:lumOff val="60000"/>
                </a:schemeClr>
              </a:solidFill>
              <a:latin typeface="Times New Roman" panose="02020603050405020304" pitchFamily="18" charset="0"/>
              <a:ea typeface="Calibri"/>
              <a:cs typeface="Times New Roman" panose="02020603050405020304" pitchFamily="18" charset="0"/>
              <a:sym typeface="Calibri"/>
            </a:endParaRPr>
          </a:p>
        </p:txBody>
      </p:sp>
      <p:sp>
        <p:nvSpPr>
          <p:cNvPr id="1817" name="Google Shape;1817;p31"/>
          <p:cNvSpPr txBox="1"/>
          <p:nvPr/>
        </p:nvSpPr>
        <p:spPr>
          <a:xfrm>
            <a:off x="1939290" y="4186260"/>
            <a:ext cx="1965150" cy="1054104"/>
          </a:xfrm>
          <a:prstGeom prst="rect">
            <a:avLst/>
          </a:prstGeom>
          <a:noFill/>
          <a:ln>
            <a:noFill/>
          </a:ln>
        </p:spPr>
        <p:txBody>
          <a:bodyPr spcFirstLastPara="1" wrap="square" lIns="68569" tIns="34275" rIns="68569" bIns="34275" anchor="t" anchorCtr="0">
            <a:spAutoFit/>
          </a:bodyPr>
          <a:lstStyle/>
          <a:p>
            <a:pPr algn="ctr"/>
            <a:r>
              <a:rPr lang="en-US" sz="1600" dirty="0">
                <a:solidFill>
                  <a:schemeClr val="bg1"/>
                </a:solidFill>
                <a:cs typeface="Times New Roman" panose="02020603050405020304" pitchFamily="18" charset="0"/>
              </a:rPr>
              <a:t>Existing users need to submit their name before accessing the system.</a:t>
            </a:r>
            <a:endParaRPr sz="1600" dirty="0">
              <a:solidFill>
                <a:schemeClr val="bg1"/>
              </a:solidFill>
              <a:cs typeface="Times New Roman" panose="02020603050405020304" pitchFamily="18" charset="0"/>
            </a:endParaRPr>
          </a:p>
        </p:txBody>
      </p:sp>
      <p:sp>
        <p:nvSpPr>
          <p:cNvPr id="1818" name="Google Shape;1818;p31"/>
          <p:cNvSpPr/>
          <p:nvPr/>
        </p:nvSpPr>
        <p:spPr>
          <a:xfrm>
            <a:off x="2194500" y="3388500"/>
            <a:ext cx="7803000" cy="40500"/>
          </a:xfrm>
          <a:prstGeom prst="rect">
            <a:avLst/>
          </a:prstGeom>
          <a:solidFill>
            <a:srgbClr val="AAAAAA"/>
          </a:solidFill>
          <a:ln>
            <a:noFill/>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819" name="Google Shape;1819;p31"/>
          <p:cNvSpPr/>
          <p:nvPr/>
        </p:nvSpPr>
        <p:spPr>
          <a:xfrm>
            <a:off x="2834050" y="3285265"/>
            <a:ext cx="243000" cy="243000"/>
          </a:xfrm>
          <a:prstGeom prst="diamond">
            <a:avLst/>
          </a:prstGeom>
          <a:solidFill>
            <a:schemeClr val="lt1"/>
          </a:solidFill>
          <a:ln w="4445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820" name="Google Shape;1820;p31"/>
          <p:cNvSpPr/>
          <p:nvPr/>
        </p:nvSpPr>
        <p:spPr>
          <a:xfrm>
            <a:off x="7519913" y="3285265"/>
            <a:ext cx="243000" cy="243000"/>
          </a:xfrm>
          <a:prstGeom prst="diamond">
            <a:avLst/>
          </a:prstGeom>
          <a:solidFill>
            <a:schemeClr val="lt1"/>
          </a:solidFill>
          <a:ln w="44450" cap="flat" cmpd="sng">
            <a:solidFill>
              <a:schemeClr val="accent3"/>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821" name="Google Shape;1821;p31"/>
          <p:cNvSpPr/>
          <p:nvPr/>
        </p:nvSpPr>
        <p:spPr>
          <a:xfrm>
            <a:off x="5957959" y="3285265"/>
            <a:ext cx="243000" cy="243000"/>
          </a:xfrm>
          <a:prstGeom prst="diamond">
            <a:avLst/>
          </a:prstGeom>
          <a:solidFill>
            <a:schemeClr val="lt1"/>
          </a:solidFill>
          <a:ln w="44450" cap="flat" cmpd="sng">
            <a:solidFill>
              <a:schemeClr val="accent4"/>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822" name="Google Shape;1822;p31"/>
          <p:cNvSpPr/>
          <p:nvPr/>
        </p:nvSpPr>
        <p:spPr>
          <a:xfrm>
            <a:off x="4398362" y="3289178"/>
            <a:ext cx="243000" cy="243000"/>
          </a:xfrm>
          <a:prstGeom prst="diamond">
            <a:avLst/>
          </a:prstGeom>
          <a:solidFill>
            <a:schemeClr val="lt1"/>
          </a:solidFill>
          <a:ln w="44450" cap="flat" cmpd="sng">
            <a:solidFill>
              <a:schemeClr val="accent5"/>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grpSp>
        <p:nvGrpSpPr>
          <p:cNvPr id="1823" name="Google Shape;1823;p31"/>
          <p:cNvGrpSpPr/>
          <p:nvPr/>
        </p:nvGrpSpPr>
        <p:grpSpPr>
          <a:xfrm>
            <a:off x="9027136" y="3224325"/>
            <a:ext cx="352076" cy="352076"/>
            <a:chOff x="7220590" y="2396228"/>
            <a:chExt cx="774900" cy="774900"/>
          </a:xfrm>
        </p:grpSpPr>
        <p:sp>
          <p:nvSpPr>
            <p:cNvPr id="1824" name="Google Shape;1824;p31"/>
            <p:cNvSpPr/>
            <p:nvPr/>
          </p:nvSpPr>
          <p:spPr>
            <a:xfrm>
              <a:off x="7220590" y="2396228"/>
              <a:ext cx="774900" cy="774900"/>
            </a:xfrm>
            <a:prstGeom prst="diamond">
              <a:avLst/>
            </a:prstGeom>
            <a:solidFill>
              <a:schemeClr val="lt1"/>
            </a:solidFill>
            <a:ln w="4445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sp>
          <p:nvSpPr>
            <p:cNvPr id="1825" name="Google Shape;1825;p31"/>
            <p:cNvSpPr/>
            <p:nvPr/>
          </p:nvSpPr>
          <p:spPr>
            <a:xfrm>
              <a:off x="7392331" y="2567969"/>
              <a:ext cx="431400" cy="431400"/>
            </a:xfrm>
            <a:prstGeom prst="diamond">
              <a:avLst/>
            </a:prstGeom>
            <a:solidFill>
              <a:schemeClr val="accent1"/>
            </a:solidFill>
            <a:ln w="4445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Calibri"/>
                <a:ea typeface="Calibri"/>
                <a:cs typeface="Calibri"/>
                <a:sym typeface="Calibri"/>
              </a:endParaRPr>
            </a:p>
          </p:txBody>
        </p:sp>
      </p:grpSp>
      <p:sp>
        <p:nvSpPr>
          <p:cNvPr id="1827" name="Google Shape;1827;p31"/>
          <p:cNvSpPr txBox="1"/>
          <p:nvPr/>
        </p:nvSpPr>
        <p:spPr>
          <a:xfrm>
            <a:off x="3099129" y="2300376"/>
            <a:ext cx="2841464" cy="561662"/>
          </a:xfrm>
          <a:prstGeom prst="rect">
            <a:avLst/>
          </a:prstGeom>
          <a:noFill/>
          <a:ln>
            <a:noFill/>
          </a:ln>
        </p:spPr>
        <p:txBody>
          <a:bodyPr spcFirstLastPara="1" wrap="square" lIns="68569" tIns="34275" rIns="68569" bIns="34275" anchor="t" anchorCtr="0">
            <a:spAutoFit/>
          </a:bodyPr>
          <a:lstStyle/>
          <a:p>
            <a:pPr algn="ctr"/>
            <a:r>
              <a:rPr lang="en-US" sz="1600" dirty="0" err="1">
                <a:solidFill>
                  <a:schemeClr val="bg1"/>
                </a:solidFill>
                <a:ea typeface="Calibri"/>
                <a:cs typeface="Times New Roman" panose="02020603050405020304" pitchFamily="18" charset="0"/>
                <a:sym typeface="Calibri"/>
              </a:rPr>
              <a:t>Thêm</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hàm</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băm</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của</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hồ</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sơ</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trong</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mạng</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blockchain</a:t>
            </a:r>
            <a:r>
              <a:rPr lang="en-US" sz="1600" dirty="0">
                <a:solidFill>
                  <a:schemeClr val="bg1"/>
                </a:solidFill>
                <a:ea typeface="Calibri"/>
                <a:cs typeface="Times New Roman" panose="02020603050405020304" pitchFamily="18" charset="0"/>
                <a:sym typeface="Calibri"/>
              </a:rPr>
              <a:t>.</a:t>
            </a:r>
            <a:endParaRPr sz="1600" dirty="0">
              <a:solidFill>
                <a:schemeClr val="bg1"/>
              </a:solidFill>
              <a:ea typeface="Calibri"/>
              <a:cs typeface="Times New Roman" panose="02020603050405020304" pitchFamily="18" charset="0"/>
              <a:sym typeface="Calibri"/>
            </a:endParaRPr>
          </a:p>
        </p:txBody>
      </p:sp>
      <p:sp>
        <p:nvSpPr>
          <p:cNvPr id="23" name="Google Shape;1827;p31">
            <a:extLst>
              <a:ext uri="{FF2B5EF4-FFF2-40B4-BE49-F238E27FC236}">
                <a16:creationId xmlns:a16="http://schemas.microsoft.com/office/drawing/2014/main" id="{EB39D3F2-2D86-41F2-AA9E-5D5227CF600C}"/>
              </a:ext>
            </a:extLst>
          </p:cNvPr>
          <p:cNvSpPr txBox="1"/>
          <p:nvPr/>
        </p:nvSpPr>
        <p:spPr>
          <a:xfrm>
            <a:off x="6667513" y="2180051"/>
            <a:ext cx="2359623" cy="807883"/>
          </a:xfrm>
          <a:prstGeom prst="rect">
            <a:avLst/>
          </a:prstGeom>
          <a:noFill/>
          <a:ln>
            <a:noFill/>
          </a:ln>
        </p:spPr>
        <p:txBody>
          <a:bodyPr spcFirstLastPara="1" wrap="square" lIns="68569" tIns="34275" rIns="68569" bIns="34275" anchor="t" anchorCtr="0">
            <a:spAutoFit/>
          </a:bodyPr>
          <a:lstStyle/>
          <a:p>
            <a:pPr algn="ctr"/>
            <a:r>
              <a:rPr lang="en-US" sz="1600" dirty="0" err="1">
                <a:solidFill>
                  <a:schemeClr val="bg1"/>
                </a:solidFill>
                <a:ea typeface="Calibri"/>
                <a:cs typeface="Times New Roman" panose="02020603050405020304" pitchFamily="18" charset="0"/>
                <a:sym typeface="Calibri"/>
              </a:rPr>
              <a:t>Tải</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xuống</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dữ</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liệu</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đã</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tải</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xuống</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bằng</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cách</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sử</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dụng</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các</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mã</a:t>
            </a:r>
            <a:r>
              <a:rPr lang="en-US" sz="1600" dirty="0">
                <a:solidFill>
                  <a:schemeClr val="bg1"/>
                </a:solidFill>
                <a:ea typeface="Calibri"/>
                <a:cs typeface="Times New Roman" panose="02020603050405020304" pitchFamily="18" charset="0"/>
                <a:sym typeface="Calibri"/>
              </a:rPr>
              <a:t> hash</a:t>
            </a:r>
            <a:endParaRPr sz="1600" dirty="0">
              <a:solidFill>
                <a:schemeClr val="bg1"/>
              </a:solidFill>
              <a:ea typeface="Calibri"/>
              <a:cs typeface="Times New Roman" panose="02020603050405020304" pitchFamily="18" charset="0"/>
              <a:sym typeface="Calibri"/>
            </a:endParaRPr>
          </a:p>
        </p:txBody>
      </p:sp>
      <p:sp>
        <p:nvSpPr>
          <p:cNvPr id="24" name="Google Shape;1827;p31">
            <a:extLst>
              <a:ext uri="{FF2B5EF4-FFF2-40B4-BE49-F238E27FC236}">
                <a16:creationId xmlns:a16="http://schemas.microsoft.com/office/drawing/2014/main" id="{892F320A-615D-472A-A7E5-0FBD566620B5}"/>
              </a:ext>
            </a:extLst>
          </p:cNvPr>
          <p:cNvSpPr txBox="1"/>
          <p:nvPr/>
        </p:nvSpPr>
        <p:spPr>
          <a:xfrm>
            <a:off x="4975384" y="3955844"/>
            <a:ext cx="1965150" cy="561662"/>
          </a:xfrm>
          <a:prstGeom prst="rect">
            <a:avLst/>
          </a:prstGeom>
          <a:noFill/>
          <a:ln>
            <a:noFill/>
          </a:ln>
        </p:spPr>
        <p:txBody>
          <a:bodyPr spcFirstLastPara="1" wrap="square" lIns="68569" tIns="34275" rIns="68569" bIns="34275" anchor="t" anchorCtr="0">
            <a:spAutoFit/>
          </a:bodyPr>
          <a:lstStyle/>
          <a:p>
            <a:pPr algn="ctr"/>
            <a:r>
              <a:rPr lang="en-US" sz="1600" dirty="0" err="1">
                <a:solidFill>
                  <a:schemeClr val="bg1"/>
                </a:solidFill>
                <a:ea typeface="Calibri"/>
                <a:cs typeface="Times New Roman" panose="02020603050405020304" pitchFamily="18" charset="0"/>
                <a:sym typeface="Calibri"/>
              </a:rPr>
              <a:t>Xác</a:t>
            </a:r>
            <a:r>
              <a:rPr lang="en-US" sz="1600" dirty="0">
                <a:solidFill>
                  <a:schemeClr val="bg1"/>
                </a:solidFill>
                <a:ea typeface="Calibri"/>
                <a:cs typeface="Times New Roman" panose="02020603050405020304" pitchFamily="18" charset="0"/>
                <a:sym typeface="Calibri"/>
              </a:rPr>
              <a:t> minh </a:t>
            </a:r>
            <a:r>
              <a:rPr lang="en-US" sz="1600" dirty="0" err="1">
                <a:solidFill>
                  <a:schemeClr val="bg1"/>
                </a:solidFill>
                <a:ea typeface="Calibri"/>
                <a:cs typeface="Times New Roman" panose="02020603050405020304" pitchFamily="18" charset="0"/>
                <a:sym typeface="Calibri"/>
              </a:rPr>
              <a:t>tài</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liệu</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với</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nhiều</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thông</a:t>
            </a:r>
            <a:r>
              <a:rPr lang="en-US" sz="1600" dirty="0">
                <a:solidFill>
                  <a:schemeClr val="bg1"/>
                </a:solidFill>
                <a:ea typeface="Calibri"/>
                <a:cs typeface="Times New Roman" panose="02020603050405020304" pitchFamily="18" charset="0"/>
                <a:sym typeface="Calibri"/>
              </a:rPr>
              <a:t> tin.</a:t>
            </a:r>
            <a:endParaRPr sz="1600" dirty="0">
              <a:solidFill>
                <a:schemeClr val="bg1"/>
              </a:solidFill>
              <a:ea typeface="Calibri"/>
              <a:cs typeface="Times New Roman" panose="02020603050405020304" pitchFamily="18" charset="0"/>
              <a:sym typeface="Calibri"/>
            </a:endParaRPr>
          </a:p>
        </p:txBody>
      </p:sp>
      <p:sp>
        <p:nvSpPr>
          <p:cNvPr id="26" name="Google Shape;1827;p31">
            <a:extLst>
              <a:ext uri="{FF2B5EF4-FFF2-40B4-BE49-F238E27FC236}">
                <a16:creationId xmlns:a16="http://schemas.microsoft.com/office/drawing/2014/main" id="{61F475F0-CA92-4D1F-A254-D6BA855D4941}"/>
              </a:ext>
            </a:extLst>
          </p:cNvPr>
          <p:cNvSpPr txBox="1"/>
          <p:nvPr/>
        </p:nvSpPr>
        <p:spPr>
          <a:xfrm>
            <a:off x="8220596" y="3955845"/>
            <a:ext cx="1965150" cy="807883"/>
          </a:xfrm>
          <a:prstGeom prst="rect">
            <a:avLst/>
          </a:prstGeom>
          <a:noFill/>
          <a:ln>
            <a:noFill/>
          </a:ln>
        </p:spPr>
        <p:txBody>
          <a:bodyPr spcFirstLastPara="1" wrap="square" lIns="68569" tIns="34275" rIns="68569" bIns="34275" anchor="t" anchorCtr="0">
            <a:spAutoFit/>
          </a:bodyPr>
          <a:lstStyle/>
          <a:p>
            <a:pPr algn="ctr"/>
            <a:r>
              <a:rPr lang="en-US" sz="1600" dirty="0" err="1">
                <a:solidFill>
                  <a:schemeClr val="bg1"/>
                </a:solidFill>
                <a:ea typeface="Calibri"/>
                <a:cs typeface="Times New Roman" panose="02020603050405020304" pitchFamily="18" charset="0"/>
                <a:sym typeface="Calibri"/>
              </a:rPr>
              <a:t>Quản</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lý</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đồng</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Ethereum</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sử</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dụng</a:t>
            </a:r>
            <a:r>
              <a:rPr lang="en-US" sz="1600" dirty="0">
                <a:solidFill>
                  <a:schemeClr val="bg1"/>
                </a:solidFill>
                <a:ea typeface="Calibri"/>
                <a:cs typeface="Times New Roman" panose="02020603050405020304" pitchFamily="18" charset="0"/>
                <a:sym typeface="Calibri"/>
              </a:rPr>
              <a:t> </a:t>
            </a:r>
            <a:r>
              <a:rPr lang="en-US" sz="1600" dirty="0" err="1">
                <a:solidFill>
                  <a:schemeClr val="bg1"/>
                </a:solidFill>
                <a:ea typeface="Calibri"/>
                <a:cs typeface="Times New Roman" panose="02020603050405020304" pitchFamily="18" charset="0"/>
                <a:sym typeface="Calibri"/>
              </a:rPr>
              <a:t>MetaMask</a:t>
            </a:r>
            <a:r>
              <a:rPr lang="en-US" sz="1600" dirty="0">
                <a:solidFill>
                  <a:schemeClr val="bg1"/>
                </a:solidFill>
                <a:ea typeface="Calibri"/>
                <a:cs typeface="Times New Roman" panose="02020603050405020304" pitchFamily="18" charset="0"/>
                <a:sym typeface="Calibri"/>
              </a:rPr>
              <a:t>.</a:t>
            </a:r>
            <a:endParaRPr sz="1600" dirty="0">
              <a:solidFill>
                <a:schemeClr val="bg1"/>
              </a:solidFill>
              <a:ea typeface="Calibri"/>
              <a:cs typeface="Times New Roman" panose="02020603050405020304" pitchFamily="18" charset="0"/>
              <a:sym typeface="Calibri"/>
            </a:endParaRPr>
          </a:p>
        </p:txBody>
      </p:sp>
      <p:sp>
        <p:nvSpPr>
          <p:cNvPr id="25" name="Rectangle 24">
            <a:extLst>
              <a:ext uri="{FF2B5EF4-FFF2-40B4-BE49-F238E27FC236}">
                <a16:creationId xmlns:a16="http://schemas.microsoft.com/office/drawing/2014/main" id="{0349FE3F-2BCA-4C3B-AD62-A8A13FDE926D}"/>
              </a:ext>
            </a:extLst>
          </p:cNvPr>
          <p:cNvSpPr/>
          <p:nvPr/>
        </p:nvSpPr>
        <p:spPr>
          <a:xfrm>
            <a:off x="1981200" y="614065"/>
            <a:ext cx="2895600" cy="923330"/>
          </a:xfrm>
          <a:prstGeom prst="rect">
            <a:avLst/>
          </a:prstGeom>
          <a:noFill/>
        </p:spPr>
        <p:txBody>
          <a:bodyPr wrap="square" lIns="91440" tIns="45720" rIns="91440" bIns="45720">
            <a:spAutoFit/>
          </a:bodyPr>
          <a:lstStyle/>
          <a:p>
            <a:r>
              <a:rPr lang="en-US" sz="5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Đặc</a:t>
            </a:r>
            <a:r>
              <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 </a:t>
            </a:r>
            <a:r>
              <a:rPr lang="en-US" sz="5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điểm</a:t>
            </a:r>
            <a:endPar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endParaRPr>
          </a:p>
        </p:txBody>
      </p:sp>
      <p:cxnSp>
        <p:nvCxnSpPr>
          <p:cNvPr id="28" name="Straight Connector 27">
            <a:extLst>
              <a:ext uri="{FF2B5EF4-FFF2-40B4-BE49-F238E27FC236}">
                <a16:creationId xmlns:a16="http://schemas.microsoft.com/office/drawing/2014/main" id="{8D48855D-BCEE-41B3-AA97-231BFA738DB9}"/>
              </a:ext>
            </a:extLst>
          </p:cNvPr>
          <p:cNvCxnSpPr/>
          <p:nvPr/>
        </p:nvCxnSpPr>
        <p:spPr>
          <a:xfrm>
            <a:off x="19812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79963D78-C5A1-4CBD-A085-4678CC5C28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sp>
        <p:nvSpPr>
          <p:cNvPr id="3" name="Slide Number Placeholder 2">
            <a:extLst>
              <a:ext uri="{FF2B5EF4-FFF2-40B4-BE49-F238E27FC236}">
                <a16:creationId xmlns:a16="http://schemas.microsoft.com/office/drawing/2014/main" id="{D3AF3744-FE35-43EB-86A7-CC759C0DAB6C}"/>
              </a:ext>
            </a:extLst>
          </p:cNvPr>
          <p:cNvSpPr>
            <a:spLocks noGrp="1"/>
          </p:cNvSpPr>
          <p:nvPr>
            <p:ph type="sldNum" sz="quarter" idx="12"/>
          </p:nvPr>
        </p:nvSpPr>
        <p:spPr/>
        <p:txBody>
          <a:bodyPr/>
          <a:lstStyle/>
          <a:p>
            <a:fld id="{8CBE4CFB-3B74-4474-A351-225E92B0DC6F}" type="slidenum">
              <a:rPr lang="en-US" smtClean="0"/>
              <a:t>51</a:t>
            </a:fld>
            <a:endParaRPr lang="en-US" dirty="0"/>
          </a:p>
        </p:txBody>
      </p:sp>
    </p:spTree>
    <p:extLst>
      <p:ext uri="{BB962C8B-B14F-4D97-AF65-F5344CB8AC3E}">
        <p14:creationId xmlns:p14="http://schemas.microsoft.com/office/powerpoint/2010/main" val="11132070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89B39D-4C12-4A20-A8DF-72EB24DD27B5}"/>
              </a:ext>
            </a:extLst>
          </p:cNvPr>
          <p:cNvSpPr/>
          <p:nvPr/>
        </p:nvSpPr>
        <p:spPr>
          <a:xfrm>
            <a:off x="1981200" y="614065"/>
            <a:ext cx="4152900" cy="923330"/>
          </a:xfrm>
          <a:prstGeom prst="rect">
            <a:avLst/>
          </a:prstGeom>
          <a:noFill/>
        </p:spPr>
        <p:txBody>
          <a:bodyPr wrap="square" lIns="91440" tIns="45720" rIns="91440" bIns="45720">
            <a:spAutoFit/>
          </a:bodyPr>
          <a:lstStyle/>
          <a:p>
            <a:r>
              <a:rPr lang="en-US" sz="5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Triển</a:t>
            </a:r>
            <a:r>
              <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 </a:t>
            </a:r>
            <a:r>
              <a:rPr lang="en-US" sz="5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khai</a:t>
            </a:r>
            <a:endPar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endParaRPr>
          </a:p>
        </p:txBody>
      </p:sp>
      <p:cxnSp>
        <p:nvCxnSpPr>
          <p:cNvPr id="3" name="Straight Connector 2">
            <a:extLst>
              <a:ext uri="{FF2B5EF4-FFF2-40B4-BE49-F238E27FC236}">
                <a16:creationId xmlns:a16="http://schemas.microsoft.com/office/drawing/2014/main" id="{BD37BC75-0FF7-438B-8890-5D274699EE96}"/>
              </a:ext>
            </a:extLst>
          </p:cNvPr>
          <p:cNvCxnSpPr/>
          <p:nvPr/>
        </p:nvCxnSpPr>
        <p:spPr>
          <a:xfrm>
            <a:off x="19431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F31000B-4DCD-4C16-9905-1E167F579287}"/>
              </a:ext>
            </a:extLst>
          </p:cNvPr>
          <p:cNvSpPr/>
          <p:nvPr/>
        </p:nvSpPr>
        <p:spPr>
          <a:xfrm>
            <a:off x="1981200" y="2044006"/>
            <a:ext cx="8305800" cy="3477875"/>
          </a:xfrm>
          <a:prstGeom prst="rect">
            <a:avLst/>
          </a:prstGeom>
          <a:noFill/>
        </p:spPr>
        <p:txBody>
          <a:bodyPr wrap="square" lIns="91440" tIns="45720" rIns="91440" bIns="45720">
            <a:spAutoFit/>
          </a:bodyPr>
          <a:lstStyle/>
          <a:p>
            <a:pPr marL="457200" indent="-457200">
              <a:buFont typeface="Wingdings" pitchFamily="2" charset="2"/>
              <a:buChar char="Ø"/>
            </a:pP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Chúng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tôi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đã</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triển</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khai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hợp</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đồng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thông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minh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trong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Ethereum</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Testnet</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endParaRPr>
          </a:p>
          <a:p>
            <a:pPr marL="457200" indent="-457200">
              <a:buFont typeface="Wingdings" pitchFamily="2" charset="2"/>
              <a:buChar char="Ø"/>
            </a:pP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Sử</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dụng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Node.js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và</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We3.js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để</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tạo</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website.</a:t>
            </a:r>
          </a:p>
          <a:p>
            <a:pPr marL="457200" indent="-457200">
              <a:buFont typeface="Wingdings" pitchFamily="2" charset="2"/>
              <a:buChar char="Ø"/>
            </a:pP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endParaRPr>
          </a:p>
          <a:p>
            <a:pPr marL="457200" indent="-457200">
              <a:buFont typeface="Wingdings" pitchFamily="2" charset="2"/>
              <a:buChar char="Ø"/>
            </a:pP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Đã</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thêm</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hàm</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đăng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nhập</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thêm</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tài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liệu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xác</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minh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tài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liệu</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sử</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dụng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hợp</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đồng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thông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minh</a:t>
            </a:r>
          </a:p>
          <a:p>
            <a:pPr marL="457200" indent="-457200">
              <a:buFont typeface="Wingdings" pitchFamily="2" charset="2"/>
              <a:buChar char="Ø"/>
            </a:pP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marL="457200" indent="-457200">
              <a:buFont typeface="Wingdings" pitchFamily="2" charset="2"/>
              <a:buChar char="Ø"/>
            </a:pP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Đã</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thêm</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hàm</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Dowload</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sử</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dụng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IPFS</a:t>
            </a:r>
          </a:p>
          <a:p>
            <a:pPr marL="457200" indent="-457200">
              <a:buFont typeface="Wingdings" pitchFamily="2" charset="2"/>
              <a:buChar char="Ø"/>
            </a:pP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endParaRPr>
          </a:p>
          <a:p>
            <a:pPr marL="457200" indent="-457200">
              <a:buFont typeface="Wingdings" pitchFamily="2" charset="2"/>
              <a:buChar char="Ø"/>
            </a:pP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Triển</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khai</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website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trong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hệ</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thống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heroku</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endParaRPr>
          </a:p>
          <a:p>
            <a:pPr marL="457200" indent="-457200">
              <a:buFont typeface="Wingdings" pitchFamily="2" charset="2"/>
              <a:buChar char="Ø"/>
            </a:pP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endParaRPr>
          </a:p>
          <a:p>
            <a:pPr marL="457200" indent="-457200">
              <a:buFont typeface="Wingdings" pitchFamily="2" charset="2"/>
              <a:buChar char="Ø"/>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Website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của</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chúng</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ta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là</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trực</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 </a:t>
            </a:r>
            <a:r>
              <a:rPr lang="en-US" sz="20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tuyến</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anose="02020603050405020304" pitchFamily="18" charset="0"/>
              </a:rPr>
              <a:t>.</a:t>
            </a:r>
          </a:p>
        </p:txBody>
      </p:sp>
      <p:pic>
        <p:nvPicPr>
          <p:cNvPr id="8" name="Picture 7">
            <a:extLst>
              <a:ext uri="{FF2B5EF4-FFF2-40B4-BE49-F238E27FC236}">
                <a16:creationId xmlns:a16="http://schemas.microsoft.com/office/drawing/2014/main" id="{BCE88B9D-F203-4581-9A75-4B74D03F30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sp>
        <p:nvSpPr>
          <p:cNvPr id="6" name="Slide Number Placeholder 5">
            <a:extLst>
              <a:ext uri="{FF2B5EF4-FFF2-40B4-BE49-F238E27FC236}">
                <a16:creationId xmlns:a16="http://schemas.microsoft.com/office/drawing/2014/main" id="{431E5255-8006-4172-8848-F66E5993BEBD}"/>
              </a:ext>
            </a:extLst>
          </p:cNvPr>
          <p:cNvSpPr>
            <a:spLocks noGrp="1"/>
          </p:cNvSpPr>
          <p:nvPr>
            <p:ph type="sldNum" sz="quarter" idx="12"/>
          </p:nvPr>
        </p:nvSpPr>
        <p:spPr/>
        <p:txBody>
          <a:bodyPr/>
          <a:lstStyle/>
          <a:p>
            <a:fld id="{8CBE4CFB-3B74-4474-A351-225E92B0DC6F}" type="slidenum">
              <a:rPr lang="en-US" smtClean="0"/>
              <a:t>52</a:t>
            </a:fld>
            <a:endParaRPr lang="en-US" dirty="0"/>
          </a:p>
        </p:txBody>
      </p:sp>
    </p:spTree>
    <p:extLst>
      <p:ext uri="{BB962C8B-B14F-4D97-AF65-F5344CB8AC3E}">
        <p14:creationId xmlns:p14="http://schemas.microsoft.com/office/powerpoint/2010/main" val="652709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89B39D-4C12-4A20-A8DF-72EB24DD27B5}"/>
              </a:ext>
            </a:extLst>
          </p:cNvPr>
          <p:cNvSpPr/>
          <p:nvPr/>
        </p:nvSpPr>
        <p:spPr>
          <a:xfrm>
            <a:off x="1981200" y="614065"/>
            <a:ext cx="4152900" cy="923330"/>
          </a:xfrm>
          <a:prstGeom prst="rect">
            <a:avLst/>
          </a:prstGeom>
          <a:noFill/>
        </p:spPr>
        <p:txBody>
          <a:bodyPr wrap="square" lIns="91440" tIns="45720" rIns="91440" bIns="45720">
            <a:spAutoFit/>
          </a:bodyPr>
          <a:lstStyle/>
          <a:p>
            <a:r>
              <a:rPr lang="en-US" sz="5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Quy</a:t>
            </a:r>
            <a:r>
              <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 </a:t>
            </a:r>
            <a:r>
              <a:rPr lang="en-US" sz="5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trình</a:t>
            </a:r>
            <a:endPar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endParaRPr>
          </a:p>
        </p:txBody>
      </p:sp>
      <p:cxnSp>
        <p:nvCxnSpPr>
          <p:cNvPr id="3" name="Straight Connector 2">
            <a:extLst>
              <a:ext uri="{FF2B5EF4-FFF2-40B4-BE49-F238E27FC236}">
                <a16:creationId xmlns:a16="http://schemas.microsoft.com/office/drawing/2014/main" id="{BD37BC75-0FF7-438B-8890-5D274699EE96}"/>
              </a:ext>
            </a:extLst>
          </p:cNvPr>
          <p:cNvCxnSpPr/>
          <p:nvPr/>
        </p:nvCxnSpPr>
        <p:spPr>
          <a:xfrm>
            <a:off x="19431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CE88B9D-F203-4581-9A75-4B74D03F30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pic>
        <p:nvPicPr>
          <p:cNvPr id="2050" name="Picture 2">
            <a:extLst>
              <a:ext uri="{FF2B5EF4-FFF2-40B4-BE49-F238E27FC236}">
                <a16:creationId xmlns:a16="http://schemas.microsoft.com/office/drawing/2014/main" id="{6868048C-D02E-46FB-A7EC-EAF0E21197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981207"/>
            <a:ext cx="6781800" cy="441959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90AB9EF3-925B-4759-9B95-41476824C929}"/>
              </a:ext>
            </a:extLst>
          </p:cNvPr>
          <p:cNvSpPr>
            <a:spLocks noGrp="1"/>
          </p:cNvSpPr>
          <p:nvPr>
            <p:ph type="sldNum" sz="quarter" idx="12"/>
          </p:nvPr>
        </p:nvSpPr>
        <p:spPr/>
        <p:txBody>
          <a:bodyPr/>
          <a:lstStyle/>
          <a:p>
            <a:fld id="{8CBE4CFB-3B74-4474-A351-225E92B0DC6F}" type="slidenum">
              <a:rPr lang="en-US" smtClean="0"/>
              <a:t>53</a:t>
            </a:fld>
            <a:endParaRPr lang="en-US" dirty="0"/>
          </a:p>
        </p:txBody>
      </p:sp>
    </p:spTree>
    <p:extLst>
      <p:ext uri="{BB962C8B-B14F-4D97-AF65-F5344CB8AC3E}">
        <p14:creationId xmlns:p14="http://schemas.microsoft.com/office/powerpoint/2010/main" val="5488275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153CB68-42FD-4473-83AB-8FE5B3367F33}"/>
              </a:ext>
            </a:extLst>
          </p:cNvPr>
          <p:cNvSpPr>
            <a:spLocks noGrp="1"/>
          </p:cNvSpPr>
          <p:nvPr>
            <p:ph type="sldNum" sz="quarter" idx="12"/>
          </p:nvPr>
        </p:nvSpPr>
        <p:spPr/>
        <p:txBody>
          <a:bodyPr/>
          <a:lstStyle/>
          <a:p>
            <a:fld id="{8CBE4CFB-3B74-4474-A351-225E92B0DC6F}" type="slidenum">
              <a:rPr lang="en-US" smtClean="0"/>
              <a:t>54</a:t>
            </a:fld>
            <a:endParaRPr lang="en-US" dirty="0"/>
          </a:p>
        </p:txBody>
      </p:sp>
      <p:sp>
        <p:nvSpPr>
          <p:cNvPr id="8" name="Rectangle 7">
            <a:extLst>
              <a:ext uri="{FF2B5EF4-FFF2-40B4-BE49-F238E27FC236}">
                <a16:creationId xmlns:a16="http://schemas.microsoft.com/office/drawing/2014/main" id="{F3D5D53C-B561-4B2B-94A9-D5CBD240F210}"/>
              </a:ext>
            </a:extLst>
          </p:cNvPr>
          <p:cNvSpPr/>
          <p:nvPr/>
        </p:nvSpPr>
        <p:spPr>
          <a:xfrm>
            <a:off x="1981200" y="614065"/>
            <a:ext cx="4152900" cy="923330"/>
          </a:xfrm>
          <a:prstGeom prst="rect">
            <a:avLst/>
          </a:prstGeom>
          <a:noFill/>
        </p:spPr>
        <p:txBody>
          <a:bodyPr wrap="square" lIns="91440" tIns="45720" rIns="91440" bIns="45720">
            <a:spAutoFit/>
          </a:bodyPr>
          <a:lstStyle/>
          <a:p>
            <a:r>
              <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Demo</a:t>
            </a:r>
          </a:p>
        </p:txBody>
      </p:sp>
      <p:cxnSp>
        <p:nvCxnSpPr>
          <p:cNvPr id="9" name="Straight Connector 8">
            <a:extLst>
              <a:ext uri="{FF2B5EF4-FFF2-40B4-BE49-F238E27FC236}">
                <a16:creationId xmlns:a16="http://schemas.microsoft.com/office/drawing/2014/main" id="{B587F5B4-D5FE-4975-AC29-AE1B3F34F7CB}"/>
              </a:ext>
            </a:extLst>
          </p:cNvPr>
          <p:cNvCxnSpPr/>
          <p:nvPr/>
        </p:nvCxnSpPr>
        <p:spPr>
          <a:xfrm>
            <a:off x="19431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3193292-4960-40C7-B808-3F9134A3FB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spTree>
    <p:extLst>
      <p:ext uri="{BB962C8B-B14F-4D97-AF65-F5344CB8AC3E}">
        <p14:creationId xmlns:p14="http://schemas.microsoft.com/office/powerpoint/2010/main" val="30609599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826C75-B436-4BD1-97AD-A656240D06CE}"/>
              </a:ext>
            </a:extLst>
          </p:cNvPr>
          <p:cNvSpPr/>
          <p:nvPr/>
        </p:nvSpPr>
        <p:spPr>
          <a:xfrm>
            <a:off x="1981200" y="614065"/>
            <a:ext cx="4152900" cy="923330"/>
          </a:xfrm>
          <a:prstGeom prst="rect">
            <a:avLst/>
          </a:prstGeom>
          <a:noFill/>
        </p:spPr>
        <p:txBody>
          <a:bodyPr wrap="square" lIns="91440" tIns="45720" rIns="91440" bIns="45720">
            <a:spAutoFit/>
          </a:bodyPr>
          <a:lstStyle/>
          <a:p>
            <a:r>
              <a:rPr lang="en-US" sz="5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Hạn</a:t>
            </a:r>
            <a:r>
              <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 </a:t>
            </a:r>
            <a:r>
              <a:rPr lang="en-US" sz="5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chế</a:t>
            </a:r>
            <a:endPar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endParaRPr>
          </a:p>
        </p:txBody>
      </p:sp>
      <p:cxnSp>
        <p:nvCxnSpPr>
          <p:cNvPr id="3" name="Straight Connector 2">
            <a:extLst>
              <a:ext uri="{FF2B5EF4-FFF2-40B4-BE49-F238E27FC236}">
                <a16:creationId xmlns:a16="http://schemas.microsoft.com/office/drawing/2014/main" id="{29B50637-3A16-496D-B230-9C3BEC24F8E0}"/>
              </a:ext>
            </a:extLst>
          </p:cNvPr>
          <p:cNvCxnSpPr/>
          <p:nvPr/>
        </p:nvCxnSpPr>
        <p:spPr>
          <a:xfrm>
            <a:off x="19812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1AB25DD-318D-4621-9AAE-047F898CE641}"/>
              </a:ext>
            </a:extLst>
          </p:cNvPr>
          <p:cNvSpPr/>
          <p:nvPr/>
        </p:nvSpPr>
        <p:spPr>
          <a:xfrm>
            <a:off x="1981200" y="2044005"/>
            <a:ext cx="8305800" cy="3046988"/>
          </a:xfrm>
          <a:prstGeom prst="rect">
            <a:avLst/>
          </a:prstGeom>
          <a:noFill/>
        </p:spPr>
        <p:txBody>
          <a:bodyPr wrap="square" lIns="91440" tIns="45720" rIns="91440" bIns="45720">
            <a:spAutoFit/>
          </a:bodyPr>
          <a:lstStyle/>
          <a:p>
            <a:pPr marL="457200" indent="-457200">
              <a:buFont typeface="Wingdings" pitchFamily="2" charset="2"/>
              <a:buChar char="Ø"/>
            </a:pP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Yêu</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cầu</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có</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tiền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kỹ</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thuật</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số</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để</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tham</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gia</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website</a:t>
            </a:r>
          </a:p>
          <a:p>
            <a:pPr marL="457200" indent="-457200">
              <a:buFont typeface="Wingdings" pitchFamily="2" charset="2"/>
              <a:buChar char="Ø"/>
            </a:pP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endParaRPr>
          </a:p>
          <a:p>
            <a:pPr marL="457200" indent="-457200">
              <a:buFont typeface="Wingdings" pitchFamily="2" charset="2"/>
              <a:buChar char="Ø"/>
            </a:pP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Mỗi</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người</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dùng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phải</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đăng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nhập</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không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hỗ</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trợ</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tài</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khoản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khách</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endParaRPr>
          </a:p>
          <a:p>
            <a:pPr marL="457200" indent="-457200">
              <a:buFont typeface="Wingdings" pitchFamily="2" charset="2"/>
              <a:buChar char="Ø"/>
            </a:pP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endParaRPr>
          </a:p>
          <a:p>
            <a:pPr marL="457200" indent="-457200">
              <a:buFont typeface="Wingdings" pitchFamily="2" charset="2"/>
              <a:buChar char="Ø"/>
            </a:pP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Cần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một</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số</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lượng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nhỏ</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tiền</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kỹ</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thuật</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số</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để</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thêm</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tài</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liệu</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đăng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nhập</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marL="457200" indent="-457200">
              <a:buFont typeface="Wingdings" pitchFamily="2" charset="2"/>
              <a:buChar char="Ø"/>
            </a:pP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IPFS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sẽ</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xóa</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các</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file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nếu</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node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nhỏ</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a:t>
            </a:r>
            <a:r>
              <a:rPr lang="en-US" sz="2400" dirty="0" err="1">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đang</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cs typeface="Times New Roman" pitchFamily="18" charset="0"/>
              </a:rPr>
              <a:t> seeding file.</a:t>
            </a:r>
          </a:p>
        </p:txBody>
      </p:sp>
      <p:pic>
        <p:nvPicPr>
          <p:cNvPr id="10" name="Picture 9">
            <a:extLst>
              <a:ext uri="{FF2B5EF4-FFF2-40B4-BE49-F238E27FC236}">
                <a16:creationId xmlns:a16="http://schemas.microsoft.com/office/drawing/2014/main" id="{E10D9040-6C8D-4D5F-90AE-DFB5E2E032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sp>
        <p:nvSpPr>
          <p:cNvPr id="6" name="Slide Number Placeholder 5">
            <a:extLst>
              <a:ext uri="{FF2B5EF4-FFF2-40B4-BE49-F238E27FC236}">
                <a16:creationId xmlns:a16="http://schemas.microsoft.com/office/drawing/2014/main" id="{A0AE4DFC-3C3E-4306-9129-90E3603D933A}"/>
              </a:ext>
            </a:extLst>
          </p:cNvPr>
          <p:cNvSpPr>
            <a:spLocks noGrp="1"/>
          </p:cNvSpPr>
          <p:nvPr>
            <p:ph type="sldNum" sz="quarter" idx="12"/>
          </p:nvPr>
        </p:nvSpPr>
        <p:spPr/>
        <p:txBody>
          <a:bodyPr/>
          <a:lstStyle/>
          <a:p>
            <a:fld id="{8CBE4CFB-3B74-4474-A351-225E92B0DC6F}" type="slidenum">
              <a:rPr lang="en-US" smtClean="0"/>
              <a:t>55</a:t>
            </a:fld>
            <a:endParaRPr lang="en-US" dirty="0"/>
          </a:p>
        </p:txBody>
      </p:sp>
    </p:spTree>
    <p:extLst>
      <p:ext uri="{BB962C8B-B14F-4D97-AF65-F5344CB8AC3E}">
        <p14:creationId xmlns:p14="http://schemas.microsoft.com/office/powerpoint/2010/main" val="29684334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3CA2F44-79B0-4EE9-9E44-4381DEDD7A3E}"/>
              </a:ext>
            </a:extLst>
          </p:cNvPr>
          <p:cNvGrpSpPr/>
          <p:nvPr/>
        </p:nvGrpSpPr>
        <p:grpSpPr>
          <a:xfrm>
            <a:off x="2446117" y="2008484"/>
            <a:ext cx="7231284" cy="4316117"/>
            <a:chOff x="769717" y="1438573"/>
            <a:chExt cx="6407396" cy="3980855"/>
          </a:xfrm>
        </p:grpSpPr>
        <p:sp>
          <p:nvSpPr>
            <p:cNvPr id="35" name="Freeform: Shape 34">
              <a:extLst>
                <a:ext uri="{FF2B5EF4-FFF2-40B4-BE49-F238E27FC236}">
                  <a16:creationId xmlns:a16="http://schemas.microsoft.com/office/drawing/2014/main" id="{BE913685-EC4A-4621-85A2-54903E93E726}"/>
                </a:ext>
              </a:extLst>
            </p:cNvPr>
            <p:cNvSpPr/>
            <p:nvPr/>
          </p:nvSpPr>
          <p:spPr>
            <a:xfrm>
              <a:off x="2817258" y="2205633"/>
              <a:ext cx="4292336" cy="562571"/>
            </a:xfrm>
            <a:custGeom>
              <a:avLst/>
              <a:gdLst>
                <a:gd name="connsiteX0" fmla="*/ 0 w 7630820"/>
                <a:gd name="connsiteY0" fmla="*/ 0 h 1000125"/>
                <a:gd name="connsiteX1" fmla="*/ 7464129 w 7630820"/>
                <a:gd name="connsiteY1" fmla="*/ 0 h 1000125"/>
                <a:gd name="connsiteX2" fmla="*/ 7630820 w 7630820"/>
                <a:gd name="connsiteY2" fmla="*/ 166691 h 1000125"/>
                <a:gd name="connsiteX3" fmla="*/ 7630820 w 7630820"/>
                <a:gd name="connsiteY3" fmla="*/ 833434 h 1000125"/>
                <a:gd name="connsiteX4" fmla="*/ 7464129 w 7630820"/>
                <a:gd name="connsiteY4" fmla="*/ 1000125 h 1000125"/>
                <a:gd name="connsiteX5" fmla="*/ 465061 w 7630820"/>
                <a:gd name="connsiteY5" fmla="*/ 1000125 h 1000125"/>
                <a:gd name="connsiteX6" fmla="*/ 458189 w 7630820"/>
                <a:gd name="connsiteY6" fmla="*/ 973399 h 1000125"/>
                <a:gd name="connsiteX7" fmla="*/ 154270 w 7630820"/>
                <a:gd name="connsiteY7" fmla="*/ 253936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30820" h="1000125">
                  <a:moveTo>
                    <a:pt x="0" y="0"/>
                  </a:moveTo>
                  <a:lnTo>
                    <a:pt x="7464129" y="0"/>
                  </a:lnTo>
                  <a:cubicBezTo>
                    <a:pt x="7556190" y="0"/>
                    <a:pt x="7630820" y="74630"/>
                    <a:pt x="7630820" y="166691"/>
                  </a:cubicBezTo>
                  <a:lnTo>
                    <a:pt x="7630820" y="833434"/>
                  </a:lnTo>
                  <a:cubicBezTo>
                    <a:pt x="7630820" y="925495"/>
                    <a:pt x="7556190" y="1000125"/>
                    <a:pt x="7464129" y="1000125"/>
                  </a:cubicBezTo>
                  <a:lnTo>
                    <a:pt x="465061" y="1000125"/>
                  </a:lnTo>
                  <a:lnTo>
                    <a:pt x="458189" y="973399"/>
                  </a:lnTo>
                  <a:cubicBezTo>
                    <a:pt x="380024" y="722091"/>
                    <a:pt x="277821" y="481373"/>
                    <a:pt x="154270" y="253936"/>
                  </a:cubicBezTo>
                  <a:close/>
                </a:path>
              </a:pathLst>
            </a:custGeom>
            <a:solidFill>
              <a:schemeClr val="tx2"/>
            </a:solidFill>
            <a:ln w="285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08610" tIns="25718" rIns="822960" bIns="25718" numCol="1" spcCol="0" rtlCol="0" fromWordArt="0" anchor="ctr" anchorCtr="0" forceAA="0" compatLnSpc="1">
              <a:prstTxWarp prst="textNoShape">
                <a:avLst/>
              </a:prstTxWarp>
              <a:noAutofit/>
            </a:bodyPr>
            <a:lstStyle/>
            <a:p>
              <a:pPr>
                <a:spcAft>
                  <a:spcPts val="338"/>
                </a:spcAft>
              </a:pPr>
              <a:r>
                <a:rPr lang="en-US" sz="1600" noProof="1">
                  <a:solidFill>
                    <a:schemeClr val="bg1">
                      <a:lumMod val="95000"/>
                    </a:schemeClr>
                  </a:solidFill>
                </a:rPr>
                <a:t>Làm cho quy trình linh hoạt hơn bằng cách sử dụng hỗ trợ của khách.</a:t>
              </a:r>
            </a:p>
          </p:txBody>
        </p:sp>
        <p:sp>
          <p:nvSpPr>
            <p:cNvPr id="36" name="Freeform: Shape 35">
              <a:extLst>
                <a:ext uri="{FF2B5EF4-FFF2-40B4-BE49-F238E27FC236}">
                  <a16:creationId xmlns:a16="http://schemas.microsoft.com/office/drawing/2014/main" id="{CAA0DAB2-B0EA-4D63-A0DA-B793FE4EF1A3}"/>
                </a:ext>
              </a:extLst>
            </p:cNvPr>
            <p:cNvSpPr/>
            <p:nvPr/>
          </p:nvSpPr>
          <p:spPr>
            <a:xfrm>
              <a:off x="3094903" y="2830621"/>
              <a:ext cx="4014691" cy="562571"/>
            </a:xfrm>
            <a:custGeom>
              <a:avLst/>
              <a:gdLst>
                <a:gd name="connsiteX0" fmla="*/ 0 w 7137228"/>
                <a:gd name="connsiteY0" fmla="*/ 0 h 1000125"/>
                <a:gd name="connsiteX1" fmla="*/ 6970537 w 7137228"/>
                <a:gd name="connsiteY1" fmla="*/ 0 h 1000125"/>
                <a:gd name="connsiteX2" fmla="*/ 7137228 w 7137228"/>
                <a:gd name="connsiteY2" fmla="*/ 166691 h 1000125"/>
                <a:gd name="connsiteX3" fmla="*/ 7137228 w 7137228"/>
                <a:gd name="connsiteY3" fmla="*/ 833434 h 1000125"/>
                <a:gd name="connsiteX4" fmla="*/ 6970537 w 7137228"/>
                <a:gd name="connsiteY4" fmla="*/ 1000125 h 1000125"/>
                <a:gd name="connsiteX5" fmla="*/ 142205 w 7137228"/>
                <a:gd name="connsiteY5" fmla="*/ 1000125 h 1000125"/>
                <a:gd name="connsiteX6" fmla="*/ 124288 w 7137228"/>
                <a:gd name="connsiteY6" fmla="*/ 645317 h 1000125"/>
                <a:gd name="connsiteX7" fmla="*/ 63480 w 7137228"/>
                <a:gd name="connsiteY7" fmla="*/ 246879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7228" h="1000125">
                  <a:moveTo>
                    <a:pt x="0" y="0"/>
                  </a:moveTo>
                  <a:lnTo>
                    <a:pt x="6970537" y="0"/>
                  </a:lnTo>
                  <a:cubicBezTo>
                    <a:pt x="7062598" y="0"/>
                    <a:pt x="7137228" y="74630"/>
                    <a:pt x="7137228" y="166691"/>
                  </a:cubicBezTo>
                  <a:lnTo>
                    <a:pt x="7137228" y="833434"/>
                  </a:lnTo>
                  <a:cubicBezTo>
                    <a:pt x="7137228" y="925495"/>
                    <a:pt x="7062598" y="1000125"/>
                    <a:pt x="6970537" y="1000125"/>
                  </a:cubicBezTo>
                  <a:lnTo>
                    <a:pt x="142205" y="1000125"/>
                  </a:lnTo>
                  <a:lnTo>
                    <a:pt x="124288" y="645317"/>
                  </a:lnTo>
                  <a:cubicBezTo>
                    <a:pt x="110589" y="510417"/>
                    <a:pt x="90207" y="377492"/>
                    <a:pt x="63480" y="246879"/>
                  </a:cubicBezTo>
                  <a:close/>
                </a:path>
              </a:pathLst>
            </a:custGeom>
            <a:solidFill>
              <a:schemeClr val="accent4"/>
            </a:solidFill>
            <a:ln w="285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08610" tIns="25718" rIns="822960" bIns="25718" numCol="1" spcCol="0" rtlCol="0" fromWordArt="0" anchor="ctr" anchorCtr="0" forceAA="0" compatLnSpc="1">
              <a:prstTxWarp prst="textNoShape">
                <a:avLst/>
              </a:prstTxWarp>
              <a:noAutofit/>
            </a:bodyPr>
            <a:lstStyle/>
            <a:p>
              <a:pPr>
                <a:spcAft>
                  <a:spcPts val="338"/>
                </a:spcAft>
              </a:pPr>
              <a:r>
                <a:rPr lang="en-US" sz="1600" noProof="1">
                  <a:solidFill>
                    <a:schemeClr val="bg1"/>
                  </a:solidFill>
                </a:rPr>
                <a:t>Tạo và triển khai hợp đồng với các cấu trúc lại do người dùng xác định</a:t>
              </a:r>
            </a:p>
          </p:txBody>
        </p:sp>
        <p:sp>
          <p:nvSpPr>
            <p:cNvPr id="37" name="Freeform: Shape 36">
              <a:extLst>
                <a:ext uri="{FF2B5EF4-FFF2-40B4-BE49-F238E27FC236}">
                  <a16:creationId xmlns:a16="http://schemas.microsoft.com/office/drawing/2014/main" id="{DD03AFBD-585C-42A4-90E7-C3962E1A970E}"/>
                </a:ext>
              </a:extLst>
            </p:cNvPr>
            <p:cNvSpPr/>
            <p:nvPr/>
          </p:nvSpPr>
          <p:spPr>
            <a:xfrm>
              <a:off x="3094903" y="3455608"/>
              <a:ext cx="4014691" cy="562571"/>
            </a:xfrm>
            <a:custGeom>
              <a:avLst/>
              <a:gdLst>
                <a:gd name="connsiteX0" fmla="*/ 142205 w 7137228"/>
                <a:gd name="connsiteY0" fmla="*/ 0 h 1000125"/>
                <a:gd name="connsiteX1" fmla="*/ 6970537 w 7137228"/>
                <a:gd name="connsiteY1" fmla="*/ 0 h 1000125"/>
                <a:gd name="connsiteX2" fmla="*/ 7137228 w 7137228"/>
                <a:gd name="connsiteY2" fmla="*/ 166691 h 1000125"/>
                <a:gd name="connsiteX3" fmla="*/ 7137228 w 7137228"/>
                <a:gd name="connsiteY3" fmla="*/ 833434 h 1000125"/>
                <a:gd name="connsiteX4" fmla="*/ 6970537 w 7137228"/>
                <a:gd name="connsiteY4" fmla="*/ 1000125 h 1000125"/>
                <a:gd name="connsiteX5" fmla="*/ 0 w 7137228"/>
                <a:gd name="connsiteY5" fmla="*/ 1000125 h 1000125"/>
                <a:gd name="connsiteX6" fmla="*/ 63480 w 7137228"/>
                <a:gd name="connsiteY6" fmla="*/ 753246 h 1000125"/>
                <a:gd name="connsiteX7" fmla="*/ 124288 w 7137228"/>
                <a:gd name="connsiteY7" fmla="*/ 354808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37228" h="1000125">
                  <a:moveTo>
                    <a:pt x="142205" y="0"/>
                  </a:moveTo>
                  <a:lnTo>
                    <a:pt x="6970537" y="0"/>
                  </a:lnTo>
                  <a:cubicBezTo>
                    <a:pt x="7062598" y="0"/>
                    <a:pt x="7137228" y="74630"/>
                    <a:pt x="7137228" y="166691"/>
                  </a:cubicBezTo>
                  <a:lnTo>
                    <a:pt x="7137228" y="833434"/>
                  </a:lnTo>
                  <a:cubicBezTo>
                    <a:pt x="7137228" y="925495"/>
                    <a:pt x="7062598" y="1000125"/>
                    <a:pt x="6970537" y="1000125"/>
                  </a:cubicBezTo>
                  <a:lnTo>
                    <a:pt x="0" y="1000125"/>
                  </a:lnTo>
                  <a:lnTo>
                    <a:pt x="63480" y="753246"/>
                  </a:lnTo>
                  <a:cubicBezTo>
                    <a:pt x="90207" y="622633"/>
                    <a:pt x="110589" y="489708"/>
                    <a:pt x="124288" y="354808"/>
                  </a:cubicBezTo>
                  <a:close/>
                </a:path>
              </a:pathLst>
            </a:custGeom>
            <a:solidFill>
              <a:schemeClr val="accent3"/>
            </a:solidFill>
            <a:ln w="285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08610" tIns="25718" rIns="822960" bIns="25718" numCol="1" spcCol="0" rtlCol="0" fromWordArt="0" anchor="ctr" anchorCtr="0" forceAA="0" compatLnSpc="1">
              <a:prstTxWarp prst="textNoShape">
                <a:avLst/>
              </a:prstTxWarp>
              <a:noAutofit/>
            </a:bodyPr>
            <a:lstStyle/>
            <a:p>
              <a:pPr>
                <a:spcAft>
                  <a:spcPts val="338"/>
                </a:spcAft>
              </a:pPr>
              <a:r>
                <a:rPr lang="en-US" sz="1600" noProof="1">
                  <a:solidFill>
                    <a:srgbClr val="C00000"/>
                  </a:solidFill>
                </a:rPr>
                <a:t>Bao gồm tính năng thêm tài liệu với quyền admin.</a:t>
              </a:r>
            </a:p>
          </p:txBody>
        </p:sp>
        <p:sp>
          <p:nvSpPr>
            <p:cNvPr id="38" name="Freeform: Shape 37">
              <a:extLst>
                <a:ext uri="{FF2B5EF4-FFF2-40B4-BE49-F238E27FC236}">
                  <a16:creationId xmlns:a16="http://schemas.microsoft.com/office/drawing/2014/main" id="{DDBD1EE8-E333-4602-90E5-BEAF0D173AB6}"/>
                </a:ext>
              </a:extLst>
            </p:cNvPr>
            <p:cNvSpPr/>
            <p:nvPr/>
          </p:nvSpPr>
          <p:spPr>
            <a:xfrm>
              <a:off x="2884776" y="4080596"/>
              <a:ext cx="4292337" cy="562571"/>
            </a:xfrm>
            <a:custGeom>
              <a:avLst/>
              <a:gdLst>
                <a:gd name="connsiteX0" fmla="*/ 465061 w 7630821"/>
                <a:gd name="connsiteY0" fmla="*/ 0 h 1000125"/>
                <a:gd name="connsiteX1" fmla="*/ 7464130 w 7630821"/>
                <a:gd name="connsiteY1" fmla="*/ 0 h 1000125"/>
                <a:gd name="connsiteX2" fmla="*/ 7630821 w 7630821"/>
                <a:gd name="connsiteY2" fmla="*/ 166691 h 1000125"/>
                <a:gd name="connsiteX3" fmla="*/ 7630821 w 7630821"/>
                <a:gd name="connsiteY3" fmla="*/ 833434 h 1000125"/>
                <a:gd name="connsiteX4" fmla="*/ 7464130 w 7630821"/>
                <a:gd name="connsiteY4" fmla="*/ 1000125 h 1000125"/>
                <a:gd name="connsiteX5" fmla="*/ 0 w 7630821"/>
                <a:gd name="connsiteY5" fmla="*/ 1000125 h 1000125"/>
                <a:gd name="connsiteX6" fmla="*/ 154271 w 7630821"/>
                <a:gd name="connsiteY6" fmla="*/ 746188 h 1000125"/>
                <a:gd name="connsiteX7" fmla="*/ 458190 w 7630821"/>
                <a:gd name="connsiteY7" fmla="*/ 26726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30821" h="1000125">
                  <a:moveTo>
                    <a:pt x="465061" y="0"/>
                  </a:moveTo>
                  <a:lnTo>
                    <a:pt x="7464130" y="0"/>
                  </a:lnTo>
                  <a:cubicBezTo>
                    <a:pt x="7556191" y="0"/>
                    <a:pt x="7630821" y="74630"/>
                    <a:pt x="7630821" y="166691"/>
                  </a:cubicBezTo>
                  <a:lnTo>
                    <a:pt x="7630821" y="833434"/>
                  </a:lnTo>
                  <a:cubicBezTo>
                    <a:pt x="7630821" y="925495"/>
                    <a:pt x="7556191" y="1000125"/>
                    <a:pt x="7464130" y="1000125"/>
                  </a:cubicBezTo>
                  <a:lnTo>
                    <a:pt x="0" y="1000125"/>
                  </a:lnTo>
                  <a:lnTo>
                    <a:pt x="154271" y="746188"/>
                  </a:lnTo>
                  <a:cubicBezTo>
                    <a:pt x="277822" y="518751"/>
                    <a:pt x="380025" y="278034"/>
                    <a:pt x="458190" y="26726"/>
                  </a:cubicBezTo>
                  <a:close/>
                </a:path>
              </a:pathLst>
            </a:custGeom>
            <a:solidFill>
              <a:schemeClr val="accent6"/>
            </a:solidFill>
            <a:ln w="285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08610" tIns="25718" rIns="822960" bIns="25718" numCol="1" spcCol="0" rtlCol="0" fromWordArt="0" anchor="ctr" anchorCtr="0" forceAA="0" compatLnSpc="1">
              <a:prstTxWarp prst="textNoShape">
                <a:avLst/>
              </a:prstTxWarp>
              <a:noAutofit/>
            </a:bodyPr>
            <a:lstStyle/>
            <a:p>
              <a:r>
                <a:rPr lang="en-US" sz="1600" noProof="1">
                  <a:solidFill>
                    <a:schemeClr val="tx1"/>
                  </a:solidFill>
                </a:rPr>
                <a:t>Làm chức năng quản lý ví thân thiện với người dùng hơn.</a:t>
              </a:r>
            </a:p>
          </p:txBody>
        </p:sp>
        <p:cxnSp>
          <p:nvCxnSpPr>
            <p:cNvPr id="39" name="Straight Connector 38">
              <a:extLst>
                <a:ext uri="{FF2B5EF4-FFF2-40B4-BE49-F238E27FC236}">
                  <a16:creationId xmlns:a16="http://schemas.microsoft.com/office/drawing/2014/main" id="{3CA0B960-CB8D-47D9-A81D-A4A0729707DE}"/>
                </a:ext>
              </a:extLst>
            </p:cNvPr>
            <p:cNvCxnSpPr/>
            <p:nvPr/>
          </p:nvCxnSpPr>
          <p:spPr>
            <a:xfrm>
              <a:off x="6411494" y="2294037"/>
              <a:ext cx="0" cy="385763"/>
            </a:xfrm>
            <a:prstGeom prst="line">
              <a:avLst/>
            </a:prstGeom>
            <a:solidFill>
              <a:schemeClr val="bg1"/>
            </a:solidFill>
            <a:ln w="28575">
              <a:solidFill>
                <a:schemeClr val="bg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a:extLst>
                <a:ext uri="{FF2B5EF4-FFF2-40B4-BE49-F238E27FC236}">
                  <a16:creationId xmlns:a16="http://schemas.microsoft.com/office/drawing/2014/main" id="{5680FB27-835F-44F9-86B9-8AFB2C310835}"/>
                </a:ext>
              </a:extLst>
            </p:cNvPr>
            <p:cNvCxnSpPr/>
            <p:nvPr/>
          </p:nvCxnSpPr>
          <p:spPr>
            <a:xfrm>
              <a:off x="6422209" y="2919024"/>
              <a:ext cx="0" cy="385763"/>
            </a:xfrm>
            <a:prstGeom prst="line">
              <a:avLst/>
            </a:prstGeom>
            <a:solidFill>
              <a:schemeClr val="bg1"/>
            </a:solidFill>
            <a:ln w="28575">
              <a:solidFill>
                <a:schemeClr val="bg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a:extLst>
                <a:ext uri="{FF2B5EF4-FFF2-40B4-BE49-F238E27FC236}">
                  <a16:creationId xmlns:a16="http://schemas.microsoft.com/office/drawing/2014/main" id="{E2E9CB7C-965B-4B5C-89D7-1183BA27FC9A}"/>
                </a:ext>
              </a:extLst>
            </p:cNvPr>
            <p:cNvCxnSpPr/>
            <p:nvPr/>
          </p:nvCxnSpPr>
          <p:spPr>
            <a:xfrm>
              <a:off x="6411494" y="3544012"/>
              <a:ext cx="0" cy="385763"/>
            </a:xfrm>
            <a:prstGeom prst="line">
              <a:avLst/>
            </a:prstGeom>
            <a:solidFill>
              <a:schemeClr val="bg1"/>
            </a:solidFill>
            <a:ln w="28575">
              <a:solidFill>
                <a:schemeClr val="bg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a:extLst>
                <a:ext uri="{FF2B5EF4-FFF2-40B4-BE49-F238E27FC236}">
                  <a16:creationId xmlns:a16="http://schemas.microsoft.com/office/drawing/2014/main" id="{521F43F8-5112-46DE-88F4-E28CD09D4F20}"/>
                </a:ext>
              </a:extLst>
            </p:cNvPr>
            <p:cNvCxnSpPr/>
            <p:nvPr/>
          </p:nvCxnSpPr>
          <p:spPr>
            <a:xfrm>
              <a:off x="6422209" y="4169000"/>
              <a:ext cx="0" cy="385763"/>
            </a:xfrm>
            <a:prstGeom prst="line">
              <a:avLst/>
            </a:prstGeom>
            <a:solidFill>
              <a:schemeClr val="bg1"/>
            </a:solidFill>
            <a:ln w="28575">
              <a:solidFill>
                <a:schemeClr val="bg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nvGrpSpPr>
            <p:cNvPr id="3" name="Graphic 72" descr="Users">
              <a:extLst>
                <a:ext uri="{FF2B5EF4-FFF2-40B4-BE49-F238E27FC236}">
                  <a16:creationId xmlns:a16="http://schemas.microsoft.com/office/drawing/2014/main" id="{919462F2-23EF-430E-870D-6597696C7A75}"/>
                </a:ext>
              </a:extLst>
            </p:cNvPr>
            <p:cNvGrpSpPr/>
            <p:nvPr/>
          </p:nvGrpSpPr>
          <p:grpSpPr>
            <a:xfrm>
              <a:off x="6549968" y="2999203"/>
              <a:ext cx="358763" cy="221108"/>
              <a:chOff x="10275999" y="2902567"/>
              <a:chExt cx="637801" cy="393081"/>
            </a:xfrm>
            <a:solidFill>
              <a:schemeClr val="tx1">
                <a:lumMod val="95000"/>
                <a:lumOff val="5000"/>
              </a:schemeClr>
            </a:solidFill>
          </p:grpSpPr>
          <p:sp>
            <p:nvSpPr>
              <p:cNvPr id="4" name="Freeform: Shape 3">
                <a:extLst>
                  <a:ext uri="{FF2B5EF4-FFF2-40B4-BE49-F238E27FC236}">
                    <a16:creationId xmlns:a16="http://schemas.microsoft.com/office/drawing/2014/main" id="{39D125F0-E338-4E3E-9447-A6B92D049097}"/>
                  </a:ext>
                </a:extLst>
              </p:cNvPr>
              <p:cNvSpPr/>
              <p:nvPr/>
            </p:nvSpPr>
            <p:spPr>
              <a:xfrm>
                <a:off x="10344826" y="2902567"/>
                <a:ext cx="137655" cy="130007"/>
              </a:xfrm>
              <a:custGeom>
                <a:avLst/>
                <a:gdLst>
                  <a:gd name="connsiteX0" fmla="*/ 137655 w 137654"/>
                  <a:gd name="connsiteY0" fmla="*/ 68827 h 130007"/>
                  <a:gd name="connsiteX1" fmla="*/ 68827 w 137654"/>
                  <a:gd name="connsiteY1" fmla="*/ 137655 h 130007"/>
                  <a:gd name="connsiteX2" fmla="*/ 0 w 137654"/>
                  <a:gd name="connsiteY2" fmla="*/ 68827 h 130007"/>
                  <a:gd name="connsiteX3" fmla="*/ 68827 w 137654"/>
                  <a:gd name="connsiteY3" fmla="*/ 0 h 130007"/>
                  <a:gd name="connsiteX4" fmla="*/ 137655 w 137654"/>
                  <a:gd name="connsiteY4" fmla="*/ 68827 h 13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54" h="130007">
                    <a:moveTo>
                      <a:pt x="137655" y="68827"/>
                    </a:moveTo>
                    <a:cubicBezTo>
                      <a:pt x="137655" y="106840"/>
                      <a:pt x="106840" y="137655"/>
                      <a:pt x="68827" y="137655"/>
                    </a:cubicBezTo>
                    <a:cubicBezTo>
                      <a:pt x="30815" y="137655"/>
                      <a:pt x="0" y="106840"/>
                      <a:pt x="0" y="68827"/>
                    </a:cubicBezTo>
                    <a:cubicBezTo>
                      <a:pt x="0" y="30815"/>
                      <a:pt x="30815" y="0"/>
                      <a:pt x="68827" y="0"/>
                    </a:cubicBezTo>
                    <a:cubicBezTo>
                      <a:pt x="106840" y="0"/>
                      <a:pt x="137655" y="30815"/>
                      <a:pt x="137655" y="68827"/>
                    </a:cubicBezTo>
                    <a:close/>
                  </a:path>
                </a:pathLst>
              </a:custGeom>
              <a:grpFill/>
              <a:ln w="7640"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US" sz="1013"/>
              </a:p>
            </p:txBody>
          </p:sp>
          <p:sp>
            <p:nvSpPr>
              <p:cNvPr id="5" name="Freeform: Shape 4">
                <a:extLst>
                  <a:ext uri="{FF2B5EF4-FFF2-40B4-BE49-F238E27FC236}">
                    <a16:creationId xmlns:a16="http://schemas.microsoft.com/office/drawing/2014/main" id="{609C72F7-DF26-4180-AD9F-5CF403DCD103}"/>
                  </a:ext>
                </a:extLst>
              </p:cNvPr>
              <p:cNvSpPr/>
              <p:nvPr/>
            </p:nvSpPr>
            <p:spPr>
              <a:xfrm>
                <a:off x="10711906" y="2902567"/>
                <a:ext cx="137655" cy="130007"/>
              </a:xfrm>
              <a:custGeom>
                <a:avLst/>
                <a:gdLst>
                  <a:gd name="connsiteX0" fmla="*/ 137655 w 137654"/>
                  <a:gd name="connsiteY0" fmla="*/ 68827 h 130007"/>
                  <a:gd name="connsiteX1" fmla="*/ 68827 w 137654"/>
                  <a:gd name="connsiteY1" fmla="*/ 137655 h 130007"/>
                  <a:gd name="connsiteX2" fmla="*/ 0 w 137654"/>
                  <a:gd name="connsiteY2" fmla="*/ 68827 h 130007"/>
                  <a:gd name="connsiteX3" fmla="*/ 68827 w 137654"/>
                  <a:gd name="connsiteY3" fmla="*/ 0 h 130007"/>
                  <a:gd name="connsiteX4" fmla="*/ 137655 w 137654"/>
                  <a:gd name="connsiteY4" fmla="*/ 68827 h 13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54" h="130007">
                    <a:moveTo>
                      <a:pt x="137655" y="68827"/>
                    </a:moveTo>
                    <a:cubicBezTo>
                      <a:pt x="137655" y="106840"/>
                      <a:pt x="106840" y="137655"/>
                      <a:pt x="68827" y="137655"/>
                    </a:cubicBezTo>
                    <a:cubicBezTo>
                      <a:pt x="30815" y="137655"/>
                      <a:pt x="0" y="106840"/>
                      <a:pt x="0" y="68827"/>
                    </a:cubicBezTo>
                    <a:cubicBezTo>
                      <a:pt x="0" y="30815"/>
                      <a:pt x="30815" y="0"/>
                      <a:pt x="68827" y="0"/>
                    </a:cubicBezTo>
                    <a:cubicBezTo>
                      <a:pt x="106840" y="0"/>
                      <a:pt x="137655" y="30815"/>
                      <a:pt x="137655" y="68827"/>
                    </a:cubicBezTo>
                    <a:close/>
                  </a:path>
                </a:pathLst>
              </a:custGeom>
              <a:grpFill/>
              <a:ln w="7640"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US" sz="1013"/>
              </a:p>
            </p:txBody>
          </p:sp>
          <p:sp>
            <p:nvSpPr>
              <p:cNvPr id="6" name="Freeform: Shape 5">
                <a:extLst>
                  <a:ext uri="{FF2B5EF4-FFF2-40B4-BE49-F238E27FC236}">
                    <a16:creationId xmlns:a16="http://schemas.microsoft.com/office/drawing/2014/main" id="{C850EEBE-8B34-48CC-9E64-6C6C24D818B5}"/>
                  </a:ext>
                </a:extLst>
              </p:cNvPr>
              <p:cNvSpPr/>
              <p:nvPr/>
            </p:nvSpPr>
            <p:spPr>
              <a:xfrm>
                <a:off x="10459539" y="3165641"/>
                <a:ext cx="275310" cy="130007"/>
              </a:xfrm>
              <a:custGeom>
                <a:avLst/>
                <a:gdLst>
                  <a:gd name="connsiteX0" fmla="*/ 275310 w 275309"/>
                  <a:gd name="connsiteY0" fmla="*/ 137655 h 130007"/>
                  <a:gd name="connsiteX1" fmla="*/ 275310 w 275309"/>
                  <a:gd name="connsiteY1" fmla="*/ 68827 h 130007"/>
                  <a:gd name="connsiteX2" fmla="*/ 261544 w 275309"/>
                  <a:gd name="connsiteY2" fmla="*/ 41296 h 130007"/>
                  <a:gd name="connsiteX3" fmla="*/ 194246 w 275309"/>
                  <a:gd name="connsiteY3" fmla="*/ 9177 h 130007"/>
                  <a:gd name="connsiteX4" fmla="*/ 137655 w 275309"/>
                  <a:gd name="connsiteY4" fmla="*/ 0 h 130007"/>
                  <a:gd name="connsiteX5" fmla="*/ 81063 w 275309"/>
                  <a:gd name="connsiteY5" fmla="*/ 9177 h 130007"/>
                  <a:gd name="connsiteX6" fmla="*/ 13765 w 275309"/>
                  <a:gd name="connsiteY6" fmla="*/ 41296 h 130007"/>
                  <a:gd name="connsiteX7" fmla="*/ 0 w 275309"/>
                  <a:gd name="connsiteY7" fmla="*/ 68827 h 130007"/>
                  <a:gd name="connsiteX8" fmla="*/ 0 w 275309"/>
                  <a:gd name="connsiteY8" fmla="*/ 137655 h 130007"/>
                  <a:gd name="connsiteX9" fmla="*/ 275310 w 275309"/>
                  <a:gd name="connsiteY9" fmla="*/ 137655 h 13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5309" h="130007">
                    <a:moveTo>
                      <a:pt x="275310" y="137655"/>
                    </a:moveTo>
                    <a:lnTo>
                      <a:pt x="275310" y="68827"/>
                    </a:lnTo>
                    <a:cubicBezTo>
                      <a:pt x="275310" y="58121"/>
                      <a:pt x="270721" y="47414"/>
                      <a:pt x="261544" y="41296"/>
                    </a:cubicBezTo>
                    <a:cubicBezTo>
                      <a:pt x="243190" y="26001"/>
                      <a:pt x="218718" y="15295"/>
                      <a:pt x="194246" y="9177"/>
                    </a:cubicBezTo>
                    <a:cubicBezTo>
                      <a:pt x="177422" y="4588"/>
                      <a:pt x="157538" y="0"/>
                      <a:pt x="137655" y="0"/>
                    </a:cubicBezTo>
                    <a:cubicBezTo>
                      <a:pt x="119301" y="0"/>
                      <a:pt x="99417" y="3059"/>
                      <a:pt x="81063" y="9177"/>
                    </a:cubicBezTo>
                    <a:cubicBezTo>
                      <a:pt x="56591" y="15295"/>
                      <a:pt x="33649" y="27531"/>
                      <a:pt x="13765" y="41296"/>
                    </a:cubicBezTo>
                    <a:cubicBezTo>
                      <a:pt x="4588" y="48944"/>
                      <a:pt x="0" y="58121"/>
                      <a:pt x="0" y="68827"/>
                    </a:cubicBezTo>
                    <a:lnTo>
                      <a:pt x="0" y="137655"/>
                    </a:lnTo>
                    <a:lnTo>
                      <a:pt x="275310" y="137655"/>
                    </a:lnTo>
                    <a:close/>
                  </a:path>
                </a:pathLst>
              </a:custGeom>
              <a:grpFill/>
              <a:ln w="7640"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US" sz="1013"/>
              </a:p>
            </p:txBody>
          </p:sp>
          <p:sp>
            <p:nvSpPr>
              <p:cNvPr id="7" name="Freeform: Shape 6">
                <a:extLst>
                  <a:ext uri="{FF2B5EF4-FFF2-40B4-BE49-F238E27FC236}">
                    <a16:creationId xmlns:a16="http://schemas.microsoft.com/office/drawing/2014/main" id="{AB57E1E3-426F-4336-8E08-3DE535CE4B49}"/>
                  </a:ext>
                </a:extLst>
              </p:cNvPr>
              <p:cNvSpPr/>
              <p:nvPr/>
            </p:nvSpPr>
            <p:spPr>
              <a:xfrm>
                <a:off x="10528366" y="3009632"/>
                <a:ext cx="137655" cy="137655"/>
              </a:xfrm>
              <a:custGeom>
                <a:avLst/>
                <a:gdLst>
                  <a:gd name="connsiteX0" fmla="*/ 137655 w 137654"/>
                  <a:gd name="connsiteY0" fmla="*/ 68827 h 137654"/>
                  <a:gd name="connsiteX1" fmla="*/ 68827 w 137654"/>
                  <a:gd name="connsiteY1" fmla="*/ 137655 h 137654"/>
                  <a:gd name="connsiteX2" fmla="*/ 0 w 137654"/>
                  <a:gd name="connsiteY2" fmla="*/ 68827 h 137654"/>
                  <a:gd name="connsiteX3" fmla="*/ 68827 w 137654"/>
                  <a:gd name="connsiteY3" fmla="*/ 0 h 137654"/>
                  <a:gd name="connsiteX4" fmla="*/ 137655 w 137654"/>
                  <a:gd name="connsiteY4" fmla="*/ 68827 h 137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54" h="137654">
                    <a:moveTo>
                      <a:pt x="137655" y="68827"/>
                    </a:moveTo>
                    <a:cubicBezTo>
                      <a:pt x="137655" y="106840"/>
                      <a:pt x="106840" y="137655"/>
                      <a:pt x="68827" y="137655"/>
                    </a:cubicBezTo>
                    <a:cubicBezTo>
                      <a:pt x="30815" y="137655"/>
                      <a:pt x="0" y="106840"/>
                      <a:pt x="0" y="68827"/>
                    </a:cubicBezTo>
                    <a:cubicBezTo>
                      <a:pt x="0" y="30815"/>
                      <a:pt x="30815" y="0"/>
                      <a:pt x="68827" y="0"/>
                    </a:cubicBezTo>
                    <a:cubicBezTo>
                      <a:pt x="106840" y="0"/>
                      <a:pt x="137655" y="30815"/>
                      <a:pt x="137655" y="68827"/>
                    </a:cubicBezTo>
                    <a:close/>
                  </a:path>
                </a:pathLst>
              </a:custGeom>
              <a:grpFill/>
              <a:ln w="7640"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US" sz="1013"/>
              </a:p>
            </p:txBody>
          </p:sp>
          <p:sp>
            <p:nvSpPr>
              <p:cNvPr id="8" name="Freeform: Shape 7">
                <a:extLst>
                  <a:ext uri="{FF2B5EF4-FFF2-40B4-BE49-F238E27FC236}">
                    <a16:creationId xmlns:a16="http://schemas.microsoft.com/office/drawing/2014/main" id="{A201E46E-6A0E-409A-8721-4F1C3DE0E97A}"/>
                  </a:ext>
                </a:extLst>
              </p:cNvPr>
              <p:cNvSpPr/>
              <p:nvPr/>
            </p:nvSpPr>
            <p:spPr>
              <a:xfrm>
                <a:off x="10669080" y="3058576"/>
                <a:ext cx="244720" cy="137655"/>
              </a:xfrm>
              <a:custGeom>
                <a:avLst/>
                <a:gdLst>
                  <a:gd name="connsiteX0" fmla="*/ 235543 w 244719"/>
                  <a:gd name="connsiteY0" fmla="*/ 41296 h 137654"/>
                  <a:gd name="connsiteX1" fmla="*/ 168245 w 244719"/>
                  <a:gd name="connsiteY1" fmla="*/ 9177 h 137654"/>
                  <a:gd name="connsiteX2" fmla="*/ 111653 w 244719"/>
                  <a:gd name="connsiteY2" fmla="*/ 0 h 137654"/>
                  <a:gd name="connsiteX3" fmla="*/ 55062 w 244719"/>
                  <a:gd name="connsiteY3" fmla="*/ 9177 h 137654"/>
                  <a:gd name="connsiteX4" fmla="*/ 27531 w 244719"/>
                  <a:gd name="connsiteY4" fmla="*/ 19883 h 137654"/>
                  <a:gd name="connsiteX5" fmla="*/ 27531 w 244719"/>
                  <a:gd name="connsiteY5" fmla="*/ 21413 h 137654"/>
                  <a:gd name="connsiteX6" fmla="*/ 0 w 244719"/>
                  <a:gd name="connsiteY6" fmla="*/ 88711 h 137654"/>
                  <a:gd name="connsiteX7" fmla="*/ 70357 w 244719"/>
                  <a:gd name="connsiteY7" fmla="*/ 123889 h 137654"/>
                  <a:gd name="connsiteX8" fmla="*/ 82593 w 244719"/>
                  <a:gd name="connsiteY8" fmla="*/ 137655 h 137654"/>
                  <a:gd name="connsiteX9" fmla="*/ 249308 w 244719"/>
                  <a:gd name="connsiteY9" fmla="*/ 137655 h 137654"/>
                  <a:gd name="connsiteX10" fmla="*/ 249308 w 244719"/>
                  <a:gd name="connsiteY10" fmla="*/ 68827 h 137654"/>
                  <a:gd name="connsiteX11" fmla="*/ 235543 w 244719"/>
                  <a:gd name="connsiteY11" fmla="*/ 41296 h 13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719" h="137654">
                    <a:moveTo>
                      <a:pt x="235543" y="41296"/>
                    </a:moveTo>
                    <a:cubicBezTo>
                      <a:pt x="217189" y="26001"/>
                      <a:pt x="192717" y="15295"/>
                      <a:pt x="168245" y="9177"/>
                    </a:cubicBezTo>
                    <a:cubicBezTo>
                      <a:pt x="151420" y="4588"/>
                      <a:pt x="131537" y="0"/>
                      <a:pt x="111653" y="0"/>
                    </a:cubicBezTo>
                    <a:cubicBezTo>
                      <a:pt x="93299" y="0"/>
                      <a:pt x="73416" y="3059"/>
                      <a:pt x="55062" y="9177"/>
                    </a:cubicBezTo>
                    <a:cubicBezTo>
                      <a:pt x="45885" y="12236"/>
                      <a:pt x="36708" y="15295"/>
                      <a:pt x="27531" y="19883"/>
                    </a:cubicBezTo>
                    <a:lnTo>
                      <a:pt x="27531" y="21413"/>
                    </a:lnTo>
                    <a:cubicBezTo>
                      <a:pt x="27531" y="47414"/>
                      <a:pt x="16824" y="71886"/>
                      <a:pt x="0" y="88711"/>
                    </a:cubicBezTo>
                    <a:cubicBezTo>
                      <a:pt x="29060" y="97888"/>
                      <a:pt x="52003" y="110124"/>
                      <a:pt x="70357" y="123889"/>
                    </a:cubicBezTo>
                    <a:cubicBezTo>
                      <a:pt x="74945" y="128478"/>
                      <a:pt x="79534" y="131537"/>
                      <a:pt x="82593" y="137655"/>
                    </a:cubicBezTo>
                    <a:lnTo>
                      <a:pt x="249308" y="137655"/>
                    </a:lnTo>
                    <a:lnTo>
                      <a:pt x="249308" y="68827"/>
                    </a:lnTo>
                    <a:cubicBezTo>
                      <a:pt x="249308" y="58121"/>
                      <a:pt x="244720" y="47414"/>
                      <a:pt x="235543" y="41296"/>
                    </a:cubicBezTo>
                    <a:close/>
                  </a:path>
                </a:pathLst>
              </a:custGeom>
              <a:grpFill/>
              <a:ln w="7640"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US" sz="1013"/>
              </a:p>
            </p:txBody>
          </p:sp>
          <p:sp>
            <p:nvSpPr>
              <p:cNvPr id="9" name="Freeform: Shape 8">
                <a:extLst>
                  <a:ext uri="{FF2B5EF4-FFF2-40B4-BE49-F238E27FC236}">
                    <a16:creationId xmlns:a16="http://schemas.microsoft.com/office/drawing/2014/main" id="{BE4505D4-C397-4AEB-AA4A-0C5468B2B08E}"/>
                  </a:ext>
                </a:extLst>
              </p:cNvPr>
              <p:cNvSpPr/>
              <p:nvPr/>
            </p:nvSpPr>
            <p:spPr>
              <a:xfrm>
                <a:off x="10275999" y="3058576"/>
                <a:ext cx="244720" cy="137655"/>
              </a:xfrm>
              <a:custGeom>
                <a:avLst/>
                <a:gdLst>
                  <a:gd name="connsiteX0" fmla="*/ 178951 w 244719"/>
                  <a:gd name="connsiteY0" fmla="*/ 123889 h 137654"/>
                  <a:gd name="connsiteX1" fmla="*/ 178951 w 244719"/>
                  <a:gd name="connsiteY1" fmla="*/ 123889 h 137654"/>
                  <a:gd name="connsiteX2" fmla="*/ 249308 w 244719"/>
                  <a:gd name="connsiteY2" fmla="*/ 88711 h 137654"/>
                  <a:gd name="connsiteX3" fmla="*/ 221777 w 244719"/>
                  <a:gd name="connsiteY3" fmla="*/ 21413 h 137654"/>
                  <a:gd name="connsiteX4" fmla="*/ 221777 w 244719"/>
                  <a:gd name="connsiteY4" fmla="*/ 18354 h 137654"/>
                  <a:gd name="connsiteX5" fmla="*/ 194246 w 244719"/>
                  <a:gd name="connsiteY5" fmla="*/ 9177 h 137654"/>
                  <a:gd name="connsiteX6" fmla="*/ 137655 w 244719"/>
                  <a:gd name="connsiteY6" fmla="*/ 0 h 137654"/>
                  <a:gd name="connsiteX7" fmla="*/ 81063 w 244719"/>
                  <a:gd name="connsiteY7" fmla="*/ 9177 h 137654"/>
                  <a:gd name="connsiteX8" fmla="*/ 13765 w 244719"/>
                  <a:gd name="connsiteY8" fmla="*/ 41296 h 137654"/>
                  <a:gd name="connsiteX9" fmla="*/ 0 w 244719"/>
                  <a:gd name="connsiteY9" fmla="*/ 68827 h 137654"/>
                  <a:gd name="connsiteX10" fmla="*/ 0 w 244719"/>
                  <a:gd name="connsiteY10" fmla="*/ 137655 h 137654"/>
                  <a:gd name="connsiteX11" fmla="*/ 165186 w 244719"/>
                  <a:gd name="connsiteY11" fmla="*/ 137655 h 137654"/>
                  <a:gd name="connsiteX12" fmla="*/ 178951 w 244719"/>
                  <a:gd name="connsiteY12" fmla="*/ 123889 h 13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4719" h="137654">
                    <a:moveTo>
                      <a:pt x="178951" y="123889"/>
                    </a:moveTo>
                    <a:lnTo>
                      <a:pt x="178951" y="123889"/>
                    </a:lnTo>
                    <a:cubicBezTo>
                      <a:pt x="200364" y="108594"/>
                      <a:pt x="224836" y="96358"/>
                      <a:pt x="249308" y="88711"/>
                    </a:cubicBezTo>
                    <a:cubicBezTo>
                      <a:pt x="232484" y="70357"/>
                      <a:pt x="221777" y="47414"/>
                      <a:pt x="221777" y="21413"/>
                    </a:cubicBezTo>
                    <a:cubicBezTo>
                      <a:pt x="221777" y="19883"/>
                      <a:pt x="221777" y="19883"/>
                      <a:pt x="221777" y="18354"/>
                    </a:cubicBezTo>
                    <a:cubicBezTo>
                      <a:pt x="212600" y="15295"/>
                      <a:pt x="203423" y="10706"/>
                      <a:pt x="194246" y="9177"/>
                    </a:cubicBezTo>
                    <a:cubicBezTo>
                      <a:pt x="177422" y="4588"/>
                      <a:pt x="157538" y="0"/>
                      <a:pt x="137655" y="0"/>
                    </a:cubicBezTo>
                    <a:cubicBezTo>
                      <a:pt x="119301" y="0"/>
                      <a:pt x="99417" y="3059"/>
                      <a:pt x="81063" y="9177"/>
                    </a:cubicBezTo>
                    <a:cubicBezTo>
                      <a:pt x="56591" y="16824"/>
                      <a:pt x="33649" y="27531"/>
                      <a:pt x="13765" y="41296"/>
                    </a:cubicBezTo>
                    <a:cubicBezTo>
                      <a:pt x="4588" y="47414"/>
                      <a:pt x="0" y="58121"/>
                      <a:pt x="0" y="68827"/>
                    </a:cubicBezTo>
                    <a:lnTo>
                      <a:pt x="0" y="137655"/>
                    </a:lnTo>
                    <a:lnTo>
                      <a:pt x="165186" y="137655"/>
                    </a:lnTo>
                    <a:cubicBezTo>
                      <a:pt x="169774" y="131537"/>
                      <a:pt x="172833" y="128478"/>
                      <a:pt x="178951" y="123889"/>
                    </a:cubicBezTo>
                    <a:close/>
                  </a:path>
                </a:pathLst>
              </a:custGeom>
              <a:grpFill/>
              <a:ln w="7640"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US" sz="1013"/>
              </a:p>
            </p:txBody>
          </p:sp>
        </p:grpSp>
        <p:sp>
          <p:nvSpPr>
            <p:cNvPr id="10" name="Graphic 73" descr="Puzzle">
              <a:extLst>
                <a:ext uri="{FF2B5EF4-FFF2-40B4-BE49-F238E27FC236}">
                  <a16:creationId xmlns:a16="http://schemas.microsoft.com/office/drawing/2014/main" id="{10B760EB-5ECC-4397-886E-F3290F5D1D3E}"/>
                </a:ext>
              </a:extLst>
            </p:cNvPr>
            <p:cNvSpPr/>
            <p:nvPr/>
          </p:nvSpPr>
          <p:spPr>
            <a:xfrm>
              <a:off x="6558571" y="3556223"/>
              <a:ext cx="344137" cy="344137"/>
            </a:xfrm>
            <a:custGeom>
              <a:avLst/>
              <a:gdLst>
                <a:gd name="connsiteX0" fmla="*/ 395375 w 611799"/>
                <a:gd name="connsiteY0" fmla="*/ 464203 h 611799"/>
                <a:gd name="connsiteX1" fmla="*/ 362491 w 611799"/>
                <a:gd name="connsiteY1" fmla="*/ 363256 h 611799"/>
                <a:gd name="connsiteX2" fmla="*/ 367844 w 611799"/>
                <a:gd name="connsiteY2" fmla="*/ 357903 h 611799"/>
                <a:gd name="connsiteX3" fmla="*/ 470321 w 611799"/>
                <a:gd name="connsiteY3" fmla="*/ 389257 h 611799"/>
                <a:gd name="connsiteX4" fmla="*/ 524618 w 611799"/>
                <a:gd name="connsiteY4" fmla="*/ 432848 h 611799"/>
                <a:gd name="connsiteX5" fmla="*/ 611799 w 611799"/>
                <a:gd name="connsiteY5" fmla="*/ 345667 h 611799"/>
                <a:gd name="connsiteX6" fmla="*/ 481792 w 611799"/>
                <a:gd name="connsiteY6" fmla="*/ 215659 h 611799"/>
                <a:gd name="connsiteX7" fmla="*/ 525383 w 611799"/>
                <a:gd name="connsiteY7" fmla="*/ 161362 h 611799"/>
                <a:gd name="connsiteX8" fmla="*/ 556737 w 611799"/>
                <a:gd name="connsiteY8" fmla="*/ 58886 h 611799"/>
                <a:gd name="connsiteX9" fmla="*/ 551384 w 611799"/>
                <a:gd name="connsiteY9" fmla="*/ 53532 h 611799"/>
                <a:gd name="connsiteX10" fmla="*/ 450437 w 611799"/>
                <a:gd name="connsiteY10" fmla="*/ 86417 h 611799"/>
                <a:gd name="connsiteX11" fmla="*/ 396140 w 611799"/>
                <a:gd name="connsiteY11" fmla="*/ 130007 h 611799"/>
                <a:gd name="connsiteX12" fmla="*/ 266133 w 611799"/>
                <a:gd name="connsiteY12" fmla="*/ 0 h 611799"/>
                <a:gd name="connsiteX13" fmla="*/ 178187 w 611799"/>
                <a:gd name="connsiteY13" fmla="*/ 87181 h 611799"/>
                <a:gd name="connsiteX14" fmla="*/ 221777 w 611799"/>
                <a:gd name="connsiteY14" fmla="*/ 141479 h 611799"/>
                <a:gd name="connsiteX15" fmla="*/ 254661 w 611799"/>
                <a:gd name="connsiteY15" fmla="*/ 242425 h 611799"/>
                <a:gd name="connsiteX16" fmla="*/ 249308 w 611799"/>
                <a:gd name="connsiteY16" fmla="*/ 247779 h 611799"/>
                <a:gd name="connsiteX17" fmla="*/ 146832 w 611799"/>
                <a:gd name="connsiteY17" fmla="*/ 216424 h 611799"/>
                <a:gd name="connsiteX18" fmla="*/ 92535 w 611799"/>
                <a:gd name="connsiteY18" fmla="*/ 172833 h 611799"/>
                <a:gd name="connsiteX19" fmla="*/ 0 w 611799"/>
                <a:gd name="connsiteY19" fmla="*/ 266133 h 611799"/>
                <a:gd name="connsiteX20" fmla="*/ 130007 w 611799"/>
                <a:gd name="connsiteY20" fmla="*/ 396140 h 611799"/>
                <a:gd name="connsiteX21" fmla="*/ 86417 w 611799"/>
                <a:gd name="connsiteY21" fmla="*/ 450437 h 611799"/>
                <a:gd name="connsiteX22" fmla="*/ 55062 w 611799"/>
                <a:gd name="connsiteY22" fmla="*/ 552914 h 611799"/>
                <a:gd name="connsiteX23" fmla="*/ 60415 w 611799"/>
                <a:gd name="connsiteY23" fmla="*/ 558267 h 611799"/>
                <a:gd name="connsiteX24" fmla="*/ 161362 w 611799"/>
                <a:gd name="connsiteY24" fmla="*/ 525383 h 611799"/>
                <a:gd name="connsiteX25" fmla="*/ 215659 w 611799"/>
                <a:gd name="connsiteY25" fmla="*/ 481792 h 611799"/>
                <a:gd name="connsiteX26" fmla="*/ 345667 w 611799"/>
                <a:gd name="connsiteY26" fmla="*/ 611799 h 611799"/>
                <a:gd name="connsiteX27" fmla="*/ 438966 w 611799"/>
                <a:gd name="connsiteY27" fmla="*/ 518500 h 611799"/>
                <a:gd name="connsiteX28" fmla="*/ 395375 w 611799"/>
                <a:gd name="connsiteY28" fmla="*/ 464203 h 61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1799" h="611799">
                  <a:moveTo>
                    <a:pt x="395375" y="464203"/>
                  </a:moveTo>
                  <a:cubicBezTo>
                    <a:pt x="344902" y="465732"/>
                    <a:pt x="326548" y="400728"/>
                    <a:pt x="362491" y="363256"/>
                  </a:cubicBezTo>
                  <a:lnTo>
                    <a:pt x="367844" y="357903"/>
                  </a:lnTo>
                  <a:cubicBezTo>
                    <a:pt x="405317" y="321959"/>
                    <a:pt x="471850" y="338784"/>
                    <a:pt x="470321" y="389257"/>
                  </a:cubicBezTo>
                  <a:cubicBezTo>
                    <a:pt x="469556" y="418318"/>
                    <a:pt x="503970" y="453496"/>
                    <a:pt x="524618" y="432848"/>
                  </a:cubicBezTo>
                  <a:lnTo>
                    <a:pt x="611799" y="345667"/>
                  </a:lnTo>
                  <a:lnTo>
                    <a:pt x="481792" y="215659"/>
                  </a:lnTo>
                  <a:cubicBezTo>
                    <a:pt x="461144" y="195011"/>
                    <a:pt x="496322" y="160597"/>
                    <a:pt x="525383" y="161362"/>
                  </a:cubicBezTo>
                  <a:cubicBezTo>
                    <a:pt x="575856" y="162892"/>
                    <a:pt x="592680" y="96358"/>
                    <a:pt x="556737" y="58886"/>
                  </a:cubicBezTo>
                  <a:lnTo>
                    <a:pt x="551384" y="53532"/>
                  </a:lnTo>
                  <a:cubicBezTo>
                    <a:pt x="513911" y="17589"/>
                    <a:pt x="448908" y="35943"/>
                    <a:pt x="450437" y="86417"/>
                  </a:cubicBezTo>
                  <a:cubicBezTo>
                    <a:pt x="451202" y="115477"/>
                    <a:pt x="416788" y="150656"/>
                    <a:pt x="396140" y="130007"/>
                  </a:cubicBezTo>
                  <a:lnTo>
                    <a:pt x="266133" y="0"/>
                  </a:lnTo>
                  <a:lnTo>
                    <a:pt x="178187" y="87181"/>
                  </a:lnTo>
                  <a:cubicBezTo>
                    <a:pt x="157538" y="107830"/>
                    <a:pt x="192717" y="142243"/>
                    <a:pt x="221777" y="141479"/>
                  </a:cubicBezTo>
                  <a:cubicBezTo>
                    <a:pt x="272251" y="139949"/>
                    <a:pt x="290605" y="204953"/>
                    <a:pt x="254661" y="242425"/>
                  </a:cubicBezTo>
                  <a:lnTo>
                    <a:pt x="249308" y="247779"/>
                  </a:lnTo>
                  <a:cubicBezTo>
                    <a:pt x="211835" y="283722"/>
                    <a:pt x="145302" y="266897"/>
                    <a:pt x="146832" y="216424"/>
                  </a:cubicBezTo>
                  <a:cubicBezTo>
                    <a:pt x="147597" y="187364"/>
                    <a:pt x="113183" y="152185"/>
                    <a:pt x="92535" y="172833"/>
                  </a:cubicBezTo>
                  <a:lnTo>
                    <a:pt x="0" y="266133"/>
                  </a:lnTo>
                  <a:lnTo>
                    <a:pt x="130007" y="396140"/>
                  </a:lnTo>
                  <a:cubicBezTo>
                    <a:pt x="150656" y="416788"/>
                    <a:pt x="115477" y="451202"/>
                    <a:pt x="86417" y="450437"/>
                  </a:cubicBezTo>
                  <a:cubicBezTo>
                    <a:pt x="35943" y="448908"/>
                    <a:pt x="19119" y="515441"/>
                    <a:pt x="55062" y="552914"/>
                  </a:cubicBezTo>
                  <a:lnTo>
                    <a:pt x="60415" y="558267"/>
                  </a:lnTo>
                  <a:cubicBezTo>
                    <a:pt x="97888" y="594210"/>
                    <a:pt x="162892" y="575856"/>
                    <a:pt x="161362" y="525383"/>
                  </a:cubicBezTo>
                  <a:cubicBezTo>
                    <a:pt x="160597" y="496322"/>
                    <a:pt x="195011" y="461144"/>
                    <a:pt x="215659" y="481792"/>
                  </a:cubicBezTo>
                  <a:lnTo>
                    <a:pt x="345667" y="611799"/>
                  </a:lnTo>
                  <a:lnTo>
                    <a:pt x="438966" y="518500"/>
                  </a:lnTo>
                  <a:cubicBezTo>
                    <a:pt x="459614" y="497852"/>
                    <a:pt x="425200" y="463438"/>
                    <a:pt x="395375" y="464203"/>
                  </a:cubicBezTo>
                  <a:close/>
                </a:path>
              </a:pathLst>
            </a:custGeom>
            <a:solidFill>
              <a:schemeClr val="tx1">
                <a:lumMod val="95000"/>
                <a:lumOff val="5000"/>
              </a:schemeClr>
            </a:solidFill>
            <a:ln w="7640"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US" sz="1013"/>
            </a:p>
          </p:txBody>
        </p:sp>
        <p:grpSp>
          <p:nvGrpSpPr>
            <p:cNvPr id="11" name="Graphic 74" descr="Lightbulb">
              <a:extLst>
                <a:ext uri="{FF2B5EF4-FFF2-40B4-BE49-F238E27FC236}">
                  <a16:creationId xmlns:a16="http://schemas.microsoft.com/office/drawing/2014/main" id="{8E9F61A4-0D38-4F48-8A3B-EBA0C0744637}"/>
                </a:ext>
              </a:extLst>
            </p:cNvPr>
            <p:cNvGrpSpPr/>
            <p:nvPr/>
          </p:nvGrpSpPr>
          <p:grpSpPr>
            <a:xfrm>
              <a:off x="6621260" y="4181210"/>
              <a:ext cx="223689" cy="361344"/>
              <a:chOff x="10402744" y="5003916"/>
              <a:chExt cx="397669" cy="642389"/>
            </a:xfrm>
            <a:solidFill>
              <a:schemeClr val="tx1">
                <a:lumMod val="95000"/>
                <a:lumOff val="5000"/>
              </a:schemeClr>
            </a:solidFill>
          </p:grpSpPr>
          <p:sp>
            <p:nvSpPr>
              <p:cNvPr id="12" name="Freeform: Shape 11">
                <a:extLst>
                  <a:ext uri="{FF2B5EF4-FFF2-40B4-BE49-F238E27FC236}">
                    <a16:creationId xmlns:a16="http://schemas.microsoft.com/office/drawing/2014/main" id="{2D5804E4-126D-41A0-9634-18B490D96BC6}"/>
                  </a:ext>
                </a:extLst>
              </p:cNvPr>
              <p:cNvSpPr/>
              <p:nvPr/>
            </p:nvSpPr>
            <p:spPr>
              <a:xfrm>
                <a:off x="10502161" y="5447470"/>
                <a:ext cx="198835" cy="45885"/>
              </a:xfrm>
              <a:custGeom>
                <a:avLst/>
                <a:gdLst>
                  <a:gd name="connsiteX0" fmla="*/ 22942 w 198834"/>
                  <a:gd name="connsiteY0" fmla="*/ 0 h 45884"/>
                  <a:gd name="connsiteX1" fmla="*/ 175892 w 198834"/>
                  <a:gd name="connsiteY1" fmla="*/ 0 h 45884"/>
                  <a:gd name="connsiteX2" fmla="*/ 198835 w 198834"/>
                  <a:gd name="connsiteY2" fmla="*/ 22942 h 45884"/>
                  <a:gd name="connsiteX3" fmla="*/ 175892 w 198834"/>
                  <a:gd name="connsiteY3" fmla="*/ 45885 h 45884"/>
                  <a:gd name="connsiteX4" fmla="*/ 22942 w 198834"/>
                  <a:gd name="connsiteY4" fmla="*/ 45885 h 45884"/>
                  <a:gd name="connsiteX5" fmla="*/ 0 w 198834"/>
                  <a:gd name="connsiteY5" fmla="*/ 22942 h 45884"/>
                  <a:gd name="connsiteX6" fmla="*/ 22942 w 198834"/>
                  <a:gd name="connsiteY6" fmla="*/ 0 h 45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834" h="45884">
                    <a:moveTo>
                      <a:pt x="22942" y="0"/>
                    </a:moveTo>
                    <a:lnTo>
                      <a:pt x="175892" y="0"/>
                    </a:lnTo>
                    <a:cubicBezTo>
                      <a:pt x="188893" y="0"/>
                      <a:pt x="198835" y="9942"/>
                      <a:pt x="198835" y="22942"/>
                    </a:cubicBezTo>
                    <a:cubicBezTo>
                      <a:pt x="198835" y="35943"/>
                      <a:pt x="188893" y="45885"/>
                      <a:pt x="175892" y="45885"/>
                    </a:cubicBezTo>
                    <a:lnTo>
                      <a:pt x="22942" y="45885"/>
                    </a:lnTo>
                    <a:cubicBezTo>
                      <a:pt x="9942" y="45885"/>
                      <a:pt x="0" y="35943"/>
                      <a:pt x="0" y="22942"/>
                    </a:cubicBezTo>
                    <a:cubicBezTo>
                      <a:pt x="0" y="9942"/>
                      <a:pt x="9942" y="0"/>
                      <a:pt x="22942" y="0"/>
                    </a:cubicBezTo>
                    <a:close/>
                  </a:path>
                </a:pathLst>
              </a:custGeom>
              <a:grpFill/>
              <a:ln w="7640"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US" sz="1013"/>
              </a:p>
            </p:txBody>
          </p:sp>
          <p:sp>
            <p:nvSpPr>
              <p:cNvPr id="13" name="Freeform: Shape 12">
                <a:extLst>
                  <a:ext uri="{FF2B5EF4-FFF2-40B4-BE49-F238E27FC236}">
                    <a16:creationId xmlns:a16="http://schemas.microsoft.com/office/drawing/2014/main" id="{38319707-47EF-499B-ABD8-054EC435FBC2}"/>
                  </a:ext>
                </a:extLst>
              </p:cNvPr>
              <p:cNvSpPr/>
              <p:nvPr/>
            </p:nvSpPr>
            <p:spPr>
              <a:xfrm>
                <a:off x="10502161" y="5523945"/>
                <a:ext cx="198835" cy="45885"/>
              </a:xfrm>
              <a:custGeom>
                <a:avLst/>
                <a:gdLst>
                  <a:gd name="connsiteX0" fmla="*/ 22942 w 198834"/>
                  <a:gd name="connsiteY0" fmla="*/ 0 h 45884"/>
                  <a:gd name="connsiteX1" fmla="*/ 175892 w 198834"/>
                  <a:gd name="connsiteY1" fmla="*/ 0 h 45884"/>
                  <a:gd name="connsiteX2" fmla="*/ 198835 w 198834"/>
                  <a:gd name="connsiteY2" fmla="*/ 22942 h 45884"/>
                  <a:gd name="connsiteX3" fmla="*/ 175892 w 198834"/>
                  <a:gd name="connsiteY3" fmla="*/ 45885 h 45884"/>
                  <a:gd name="connsiteX4" fmla="*/ 22942 w 198834"/>
                  <a:gd name="connsiteY4" fmla="*/ 45885 h 45884"/>
                  <a:gd name="connsiteX5" fmla="*/ 0 w 198834"/>
                  <a:gd name="connsiteY5" fmla="*/ 22942 h 45884"/>
                  <a:gd name="connsiteX6" fmla="*/ 22942 w 198834"/>
                  <a:gd name="connsiteY6" fmla="*/ 0 h 45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834" h="45884">
                    <a:moveTo>
                      <a:pt x="22942" y="0"/>
                    </a:moveTo>
                    <a:lnTo>
                      <a:pt x="175892" y="0"/>
                    </a:lnTo>
                    <a:cubicBezTo>
                      <a:pt x="188893" y="0"/>
                      <a:pt x="198835" y="9942"/>
                      <a:pt x="198835" y="22942"/>
                    </a:cubicBezTo>
                    <a:cubicBezTo>
                      <a:pt x="198835" y="35943"/>
                      <a:pt x="188893" y="45885"/>
                      <a:pt x="175892" y="45885"/>
                    </a:cubicBezTo>
                    <a:lnTo>
                      <a:pt x="22942" y="45885"/>
                    </a:lnTo>
                    <a:cubicBezTo>
                      <a:pt x="9942" y="45885"/>
                      <a:pt x="0" y="35943"/>
                      <a:pt x="0" y="22942"/>
                    </a:cubicBezTo>
                    <a:cubicBezTo>
                      <a:pt x="0" y="9942"/>
                      <a:pt x="9942" y="0"/>
                      <a:pt x="22942" y="0"/>
                    </a:cubicBezTo>
                    <a:close/>
                  </a:path>
                </a:pathLst>
              </a:custGeom>
              <a:grpFill/>
              <a:ln w="7640"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US" sz="1013"/>
              </a:p>
            </p:txBody>
          </p:sp>
          <p:sp>
            <p:nvSpPr>
              <p:cNvPr id="14" name="Freeform: Shape 13">
                <a:extLst>
                  <a:ext uri="{FF2B5EF4-FFF2-40B4-BE49-F238E27FC236}">
                    <a16:creationId xmlns:a16="http://schemas.microsoft.com/office/drawing/2014/main" id="{93A8AAFF-E10F-4975-9A73-2EBB62936F61}"/>
                  </a:ext>
                </a:extLst>
              </p:cNvPr>
              <p:cNvSpPr/>
              <p:nvPr/>
            </p:nvSpPr>
            <p:spPr>
              <a:xfrm>
                <a:off x="10551870" y="5600420"/>
                <a:ext cx="99417" cy="45885"/>
              </a:xfrm>
              <a:custGeom>
                <a:avLst/>
                <a:gdLst>
                  <a:gd name="connsiteX0" fmla="*/ 0 w 99417"/>
                  <a:gd name="connsiteY0" fmla="*/ 0 h 45884"/>
                  <a:gd name="connsiteX1" fmla="*/ 49709 w 99417"/>
                  <a:gd name="connsiteY1" fmla="*/ 45885 h 45884"/>
                  <a:gd name="connsiteX2" fmla="*/ 99417 w 99417"/>
                  <a:gd name="connsiteY2" fmla="*/ 0 h 45884"/>
                  <a:gd name="connsiteX3" fmla="*/ 0 w 99417"/>
                  <a:gd name="connsiteY3" fmla="*/ 0 h 45884"/>
                </a:gdLst>
                <a:ahLst/>
                <a:cxnLst>
                  <a:cxn ang="0">
                    <a:pos x="connsiteX0" y="connsiteY0"/>
                  </a:cxn>
                  <a:cxn ang="0">
                    <a:pos x="connsiteX1" y="connsiteY1"/>
                  </a:cxn>
                  <a:cxn ang="0">
                    <a:pos x="connsiteX2" y="connsiteY2"/>
                  </a:cxn>
                  <a:cxn ang="0">
                    <a:pos x="connsiteX3" y="connsiteY3"/>
                  </a:cxn>
                </a:cxnLst>
                <a:rect l="l" t="t" r="r" b="b"/>
                <a:pathLst>
                  <a:path w="99417" h="45884">
                    <a:moveTo>
                      <a:pt x="0" y="0"/>
                    </a:moveTo>
                    <a:cubicBezTo>
                      <a:pt x="2294" y="26001"/>
                      <a:pt x="23707" y="45885"/>
                      <a:pt x="49709" y="45885"/>
                    </a:cubicBezTo>
                    <a:cubicBezTo>
                      <a:pt x="75710" y="45885"/>
                      <a:pt x="97123" y="26001"/>
                      <a:pt x="99417" y="0"/>
                    </a:cubicBezTo>
                    <a:lnTo>
                      <a:pt x="0" y="0"/>
                    </a:lnTo>
                    <a:close/>
                  </a:path>
                </a:pathLst>
              </a:custGeom>
              <a:grpFill/>
              <a:ln w="7640"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US" sz="1013"/>
              </a:p>
            </p:txBody>
          </p:sp>
          <p:sp>
            <p:nvSpPr>
              <p:cNvPr id="15" name="Freeform: Shape 14">
                <a:extLst>
                  <a:ext uri="{FF2B5EF4-FFF2-40B4-BE49-F238E27FC236}">
                    <a16:creationId xmlns:a16="http://schemas.microsoft.com/office/drawing/2014/main" id="{8D00FA85-B7CD-4335-88BC-86A8EBD25057}"/>
                  </a:ext>
                </a:extLst>
              </p:cNvPr>
              <p:cNvSpPr/>
              <p:nvPr/>
            </p:nvSpPr>
            <p:spPr>
              <a:xfrm>
                <a:off x="10402744" y="5003916"/>
                <a:ext cx="397669" cy="412964"/>
              </a:xfrm>
              <a:custGeom>
                <a:avLst/>
                <a:gdLst>
                  <a:gd name="connsiteX0" fmla="*/ 198835 w 397669"/>
                  <a:gd name="connsiteY0" fmla="*/ 0 h 412964"/>
                  <a:gd name="connsiteX1" fmla="*/ 198835 w 397669"/>
                  <a:gd name="connsiteY1" fmla="*/ 0 h 412964"/>
                  <a:gd name="connsiteX2" fmla="*/ 198835 w 397669"/>
                  <a:gd name="connsiteY2" fmla="*/ 0 h 412964"/>
                  <a:gd name="connsiteX3" fmla="*/ 0 w 397669"/>
                  <a:gd name="connsiteY3" fmla="*/ 196540 h 412964"/>
                  <a:gd name="connsiteX4" fmla="*/ 0 w 397669"/>
                  <a:gd name="connsiteY4" fmla="*/ 203423 h 412964"/>
                  <a:gd name="connsiteX5" fmla="*/ 13765 w 397669"/>
                  <a:gd name="connsiteY5" fmla="*/ 272251 h 412964"/>
                  <a:gd name="connsiteX6" fmla="*/ 48179 w 397669"/>
                  <a:gd name="connsiteY6" fmla="*/ 328842 h 412964"/>
                  <a:gd name="connsiteX7" fmla="*/ 94829 w 397669"/>
                  <a:gd name="connsiteY7" fmla="*/ 404552 h 412964"/>
                  <a:gd name="connsiteX8" fmla="*/ 108594 w 397669"/>
                  <a:gd name="connsiteY8" fmla="*/ 412964 h 412964"/>
                  <a:gd name="connsiteX9" fmla="*/ 289075 w 397669"/>
                  <a:gd name="connsiteY9" fmla="*/ 412964 h 412964"/>
                  <a:gd name="connsiteX10" fmla="*/ 302841 w 397669"/>
                  <a:gd name="connsiteY10" fmla="*/ 404552 h 412964"/>
                  <a:gd name="connsiteX11" fmla="*/ 349490 w 397669"/>
                  <a:gd name="connsiteY11" fmla="*/ 328842 h 412964"/>
                  <a:gd name="connsiteX12" fmla="*/ 383904 w 397669"/>
                  <a:gd name="connsiteY12" fmla="*/ 272251 h 412964"/>
                  <a:gd name="connsiteX13" fmla="*/ 397669 w 397669"/>
                  <a:gd name="connsiteY13" fmla="*/ 203423 h 412964"/>
                  <a:gd name="connsiteX14" fmla="*/ 397669 w 397669"/>
                  <a:gd name="connsiteY14" fmla="*/ 196540 h 412964"/>
                  <a:gd name="connsiteX15" fmla="*/ 198835 w 397669"/>
                  <a:gd name="connsiteY15" fmla="*/ 0 h 412964"/>
                  <a:gd name="connsiteX16" fmla="*/ 351785 w 397669"/>
                  <a:gd name="connsiteY16" fmla="*/ 202658 h 412964"/>
                  <a:gd name="connsiteX17" fmla="*/ 341078 w 397669"/>
                  <a:gd name="connsiteY17" fmla="*/ 256191 h 412964"/>
                  <a:gd name="connsiteX18" fmla="*/ 315077 w 397669"/>
                  <a:gd name="connsiteY18" fmla="*/ 298252 h 412964"/>
                  <a:gd name="connsiteX19" fmla="*/ 270721 w 397669"/>
                  <a:gd name="connsiteY19" fmla="*/ 367080 h 412964"/>
                  <a:gd name="connsiteX20" fmla="*/ 198835 w 397669"/>
                  <a:gd name="connsiteY20" fmla="*/ 367080 h 412964"/>
                  <a:gd name="connsiteX21" fmla="*/ 127713 w 397669"/>
                  <a:gd name="connsiteY21" fmla="*/ 367080 h 412964"/>
                  <a:gd name="connsiteX22" fmla="*/ 83358 w 397669"/>
                  <a:gd name="connsiteY22" fmla="*/ 298252 h 412964"/>
                  <a:gd name="connsiteX23" fmla="*/ 57356 w 397669"/>
                  <a:gd name="connsiteY23" fmla="*/ 256191 h 412964"/>
                  <a:gd name="connsiteX24" fmla="*/ 46650 w 397669"/>
                  <a:gd name="connsiteY24" fmla="*/ 202658 h 412964"/>
                  <a:gd name="connsiteX25" fmla="*/ 46650 w 397669"/>
                  <a:gd name="connsiteY25" fmla="*/ 196540 h 412964"/>
                  <a:gd name="connsiteX26" fmla="*/ 199599 w 397669"/>
                  <a:gd name="connsiteY26" fmla="*/ 45120 h 412964"/>
                  <a:gd name="connsiteX27" fmla="*/ 199599 w 397669"/>
                  <a:gd name="connsiteY27" fmla="*/ 45120 h 412964"/>
                  <a:gd name="connsiteX28" fmla="*/ 199599 w 397669"/>
                  <a:gd name="connsiteY28" fmla="*/ 45120 h 412964"/>
                  <a:gd name="connsiteX29" fmla="*/ 199599 w 397669"/>
                  <a:gd name="connsiteY29" fmla="*/ 45120 h 412964"/>
                  <a:gd name="connsiteX30" fmla="*/ 199599 w 397669"/>
                  <a:gd name="connsiteY30" fmla="*/ 45120 h 412964"/>
                  <a:gd name="connsiteX31" fmla="*/ 199599 w 397669"/>
                  <a:gd name="connsiteY31" fmla="*/ 45120 h 412964"/>
                  <a:gd name="connsiteX32" fmla="*/ 199599 w 397669"/>
                  <a:gd name="connsiteY32" fmla="*/ 45120 h 412964"/>
                  <a:gd name="connsiteX33" fmla="*/ 352549 w 397669"/>
                  <a:gd name="connsiteY33" fmla="*/ 196540 h 412964"/>
                  <a:gd name="connsiteX34" fmla="*/ 352549 w 397669"/>
                  <a:gd name="connsiteY34" fmla="*/ 202658 h 4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97669" h="412964">
                    <a:moveTo>
                      <a:pt x="198835" y="0"/>
                    </a:moveTo>
                    <a:cubicBezTo>
                      <a:pt x="198835" y="0"/>
                      <a:pt x="198835" y="0"/>
                      <a:pt x="198835" y="0"/>
                    </a:cubicBezTo>
                    <a:cubicBezTo>
                      <a:pt x="198835" y="0"/>
                      <a:pt x="198835" y="0"/>
                      <a:pt x="198835" y="0"/>
                    </a:cubicBezTo>
                    <a:cubicBezTo>
                      <a:pt x="90240" y="765"/>
                      <a:pt x="2294" y="87946"/>
                      <a:pt x="0" y="196540"/>
                    </a:cubicBezTo>
                    <a:lnTo>
                      <a:pt x="0" y="203423"/>
                    </a:lnTo>
                    <a:cubicBezTo>
                      <a:pt x="765" y="227130"/>
                      <a:pt x="5353" y="250073"/>
                      <a:pt x="13765" y="272251"/>
                    </a:cubicBezTo>
                    <a:cubicBezTo>
                      <a:pt x="22178" y="292899"/>
                      <a:pt x="33649" y="312018"/>
                      <a:pt x="48179" y="328842"/>
                    </a:cubicBezTo>
                    <a:cubicBezTo>
                      <a:pt x="66533" y="348726"/>
                      <a:pt x="86417" y="387728"/>
                      <a:pt x="94829" y="404552"/>
                    </a:cubicBezTo>
                    <a:cubicBezTo>
                      <a:pt x="97123" y="409905"/>
                      <a:pt x="102476" y="412964"/>
                      <a:pt x="108594" y="412964"/>
                    </a:cubicBezTo>
                    <a:lnTo>
                      <a:pt x="289075" y="412964"/>
                    </a:lnTo>
                    <a:cubicBezTo>
                      <a:pt x="295193" y="412964"/>
                      <a:pt x="300546" y="409905"/>
                      <a:pt x="302841" y="404552"/>
                    </a:cubicBezTo>
                    <a:cubicBezTo>
                      <a:pt x="311253" y="387728"/>
                      <a:pt x="331136" y="348726"/>
                      <a:pt x="349490" y="328842"/>
                    </a:cubicBezTo>
                    <a:cubicBezTo>
                      <a:pt x="364021" y="312018"/>
                      <a:pt x="376256" y="292899"/>
                      <a:pt x="383904" y="272251"/>
                    </a:cubicBezTo>
                    <a:cubicBezTo>
                      <a:pt x="392316" y="250073"/>
                      <a:pt x="396905" y="227130"/>
                      <a:pt x="397669" y="203423"/>
                    </a:cubicBezTo>
                    <a:lnTo>
                      <a:pt x="397669" y="196540"/>
                    </a:lnTo>
                    <a:cubicBezTo>
                      <a:pt x="395375" y="87946"/>
                      <a:pt x="307429" y="765"/>
                      <a:pt x="198835" y="0"/>
                    </a:cubicBezTo>
                    <a:close/>
                    <a:moveTo>
                      <a:pt x="351785" y="202658"/>
                    </a:moveTo>
                    <a:cubicBezTo>
                      <a:pt x="351020" y="221012"/>
                      <a:pt x="347196" y="239366"/>
                      <a:pt x="341078" y="256191"/>
                    </a:cubicBezTo>
                    <a:cubicBezTo>
                      <a:pt x="334960" y="271486"/>
                      <a:pt x="326548" y="286016"/>
                      <a:pt x="315077" y="298252"/>
                    </a:cubicBezTo>
                    <a:cubicBezTo>
                      <a:pt x="297487" y="319665"/>
                      <a:pt x="282192" y="342608"/>
                      <a:pt x="270721" y="367080"/>
                    </a:cubicBezTo>
                    <a:lnTo>
                      <a:pt x="198835" y="367080"/>
                    </a:lnTo>
                    <a:lnTo>
                      <a:pt x="127713" y="367080"/>
                    </a:lnTo>
                    <a:cubicBezTo>
                      <a:pt x="115477" y="342608"/>
                      <a:pt x="100182" y="319665"/>
                      <a:pt x="83358" y="298252"/>
                    </a:cubicBezTo>
                    <a:cubicBezTo>
                      <a:pt x="72651" y="286016"/>
                      <a:pt x="63474" y="271486"/>
                      <a:pt x="57356" y="256191"/>
                    </a:cubicBezTo>
                    <a:cubicBezTo>
                      <a:pt x="50473" y="239366"/>
                      <a:pt x="47414" y="221012"/>
                      <a:pt x="46650" y="202658"/>
                    </a:cubicBezTo>
                    <a:lnTo>
                      <a:pt x="46650" y="196540"/>
                    </a:lnTo>
                    <a:cubicBezTo>
                      <a:pt x="48179" y="113183"/>
                      <a:pt x="116242" y="45885"/>
                      <a:pt x="199599" y="45120"/>
                    </a:cubicBezTo>
                    <a:lnTo>
                      <a:pt x="199599" y="45120"/>
                    </a:lnTo>
                    <a:lnTo>
                      <a:pt x="199599" y="45120"/>
                    </a:lnTo>
                    <a:cubicBezTo>
                      <a:pt x="199599" y="45120"/>
                      <a:pt x="199599" y="45120"/>
                      <a:pt x="199599" y="45120"/>
                    </a:cubicBezTo>
                    <a:cubicBezTo>
                      <a:pt x="199599" y="45120"/>
                      <a:pt x="199599" y="45120"/>
                      <a:pt x="199599" y="45120"/>
                    </a:cubicBezTo>
                    <a:lnTo>
                      <a:pt x="199599" y="45120"/>
                    </a:lnTo>
                    <a:lnTo>
                      <a:pt x="199599" y="45120"/>
                    </a:lnTo>
                    <a:cubicBezTo>
                      <a:pt x="282957" y="45885"/>
                      <a:pt x="351020" y="112418"/>
                      <a:pt x="352549" y="196540"/>
                    </a:cubicBezTo>
                    <a:lnTo>
                      <a:pt x="352549" y="202658"/>
                    </a:lnTo>
                    <a:close/>
                  </a:path>
                </a:pathLst>
              </a:custGeom>
              <a:grpFill/>
              <a:ln w="7640"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US" sz="1013"/>
              </a:p>
            </p:txBody>
          </p:sp>
        </p:grpSp>
        <p:grpSp>
          <p:nvGrpSpPr>
            <p:cNvPr id="16" name="Graphic 75" descr="Rocket">
              <a:extLst>
                <a:ext uri="{FF2B5EF4-FFF2-40B4-BE49-F238E27FC236}">
                  <a16:creationId xmlns:a16="http://schemas.microsoft.com/office/drawing/2014/main" id="{CB16CFC8-8C93-4198-BC20-F4C2FD9BBB60}"/>
                </a:ext>
              </a:extLst>
            </p:cNvPr>
            <p:cNvGrpSpPr/>
            <p:nvPr/>
          </p:nvGrpSpPr>
          <p:grpSpPr>
            <a:xfrm>
              <a:off x="6557309" y="2314295"/>
              <a:ext cx="344969" cy="344693"/>
              <a:chOff x="10289051" y="1684954"/>
              <a:chExt cx="613278" cy="612788"/>
            </a:xfrm>
            <a:solidFill>
              <a:schemeClr val="bg1">
                <a:lumMod val="95000"/>
              </a:schemeClr>
            </a:solidFill>
          </p:grpSpPr>
          <p:sp>
            <p:nvSpPr>
              <p:cNvPr id="17" name="Freeform: Shape 16">
                <a:extLst>
                  <a:ext uri="{FF2B5EF4-FFF2-40B4-BE49-F238E27FC236}">
                    <a16:creationId xmlns:a16="http://schemas.microsoft.com/office/drawing/2014/main" id="{A1C17C2B-A9A3-4B08-8F9F-C4904CF82C4A}"/>
                  </a:ext>
                </a:extLst>
              </p:cNvPr>
              <p:cNvSpPr/>
              <p:nvPr/>
            </p:nvSpPr>
            <p:spPr>
              <a:xfrm>
                <a:off x="10764674" y="1684954"/>
                <a:ext cx="137655" cy="130007"/>
              </a:xfrm>
              <a:custGeom>
                <a:avLst/>
                <a:gdLst>
                  <a:gd name="connsiteX0" fmla="*/ 136890 w 137654"/>
                  <a:gd name="connsiteY0" fmla="*/ 4048 h 130007"/>
                  <a:gd name="connsiteX1" fmla="*/ 0 w 137654"/>
                  <a:gd name="connsiteY1" fmla="*/ 20873 h 130007"/>
                  <a:gd name="connsiteX2" fmla="*/ 62709 w 137654"/>
                  <a:gd name="connsiteY2" fmla="*/ 70582 h 130007"/>
                  <a:gd name="connsiteX3" fmla="*/ 113183 w 137654"/>
                  <a:gd name="connsiteY3" fmla="*/ 134820 h 130007"/>
                  <a:gd name="connsiteX4" fmla="*/ 136890 w 137654"/>
                  <a:gd name="connsiteY4" fmla="*/ 4048 h 13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54" h="130007">
                    <a:moveTo>
                      <a:pt x="136890" y="4048"/>
                    </a:moveTo>
                    <a:cubicBezTo>
                      <a:pt x="126184" y="-6658"/>
                      <a:pt x="57356" y="5578"/>
                      <a:pt x="0" y="20873"/>
                    </a:cubicBezTo>
                    <a:cubicBezTo>
                      <a:pt x="20648" y="33109"/>
                      <a:pt x="42061" y="49933"/>
                      <a:pt x="62709" y="70582"/>
                    </a:cubicBezTo>
                    <a:cubicBezTo>
                      <a:pt x="84122" y="91995"/>
                      <a:pt x="100947" y="113408"/>
                      <a:pt x="113183" y="134820"/>
                    </a:cubicBezTo>
                    <a:cubicBezTo>
                      <a:pt x="128478" y="75935"/>
                      <a:pt x="148361" y="14755"/>
                      <a:pt x="136890" y="4048"/>
                    </a:cubicBezTo>
                    <a:close/>
                  </a:path>
                </a:pathLst>
              </a:custGeom>
              <a:grpFill/>
              <a:ln w="7640"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US" sz="1013"/>
              </a:p>
            </p:txBody>
          </p:sp>
          <p:sp>
            <p:nvSpPr>
              <p:cNvPr id="18" name="Freeform: Shape 17">
                <a:extLst>
                  <a:ext uri="{FF2B5EF4-FFF2-40B4-BE49-F238E27FC236}">
                    <a16:creationId xmlns:a16="http://schemas.microsoft.com/office/drawing/2014/main" id="{DCE77C10-C983-4663-BA12-08AFEA70ED46}"/>
                  </a:ext>
                </a:extLst>
              </p:cNvPr>
              <p:cNvSpPr/>
              <p:nvPr/>
            </p:nvSpPr>
            <p:spPr>
              <a:xfrm>
                <a:off x="10289051" y="1895197"/>
                <a:ext cx="183540" cy="175892"/>
              </a:xfrm>
              <a:custGeom>
                <a:avLst/>
                <a:gdLst>
                  <a:gd name="connsiteX0" fmla="*/ 186547 w 183539"/>
                  <a:gd name="connsiteY0" fmla="*/ 11758 h 175892"/>
                  <a:gd name="connsiteX1" fmla="*/ 160546 w 183539"/>
                  <a:gd name="connsiteY1" fmla="*/ 1816 h 175892"/>
                  <a:gd name="connsiteX2" fmla="*/ 129956 w 183539"/>
                  <a:gd name="connsiteY2" fmla="*/ 7934 h 175892"/>
                  <a:gd name="connsiteX3" fmla="*/ 8361 w 183539"/>
                  <a:gd name="connsiteY3" fmla="*/ 129530 h 175892"/>
                  <a:gd name="connsiteX4" fmla="*/ 34362 w 183539"/>
                  <a:gd name="connsiteY4" fmla="*/ 177709 h 175892"/>
                  <a:gd name="connsiteX5" fmla="*/ 136074 w 183539"/>
                  <a:gd name="connsiteY5" fmla="*/ 154766 h 175892"/>
                  <a:gd name="connsiteX6" fmla="*/ 186547 w 183539"/>
                  <a:gd name="connsiteY6" fmla="*/ 11758 h 17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539" h="175892">
                    <a:moveTo>
                      <a:pt x="186547" y="11758"/>
                    </a:moveTo>
                    <a:lnTo>
                      <a:pt x="160546" y="1816"/>
                    </a:lnTo>
                    <a:cubicBezTo>
                      <a:pt x="149839" y="-2007"/>
                      <a:pt x="138368" y="287"/>
                      <a:pt x="129956" y="7934"/>
                    </a:cubicBezTo>
                    <a:lnTo>
                      <a:pt x="8361" y="129530"/>
                    </a:lnTo>
                    <a:cubicBezTo>
                      <a:pt x="-11523" y="149413"/>
                      <a:pt x="6831" y="183827"/>
                      <a:pt x="34362" y="177709"/>
                    </a:cubicBezTo>
                    <a:lnTo>
                      <a:pt x="136074" y="154766"/>
                    </a:lnTo>
                    <a:cubicBezTo>
                      <a:pt x="144486" y="116529"/>
                      <a:pt x="158251" y="65291"/>
                      <a:pt x="186547" y="11758"/>
                    </a:cubicBezTo>
                    <a:close/>
                  </a:path>
                </a:pathLst>
              </a:custGeom>
              <a:grpFill/>
              <a:ln w="7640"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US" sz="1013"/>
              </a:p>
            </p:txBody>
          </p:sp>
          <p:sp>
            <p:nvSpPr>
              <p:cNvPr id="19" name="Freeform: Shape 18">
                <a:extLst>
                  <a:ext uri="{FF2B5EF4-FFF2-40B4-BE49-F238E27FC236}">
                    <a16:creationId xmlns:a16="http://schemas.microsoft.com/office/drawing/2014/main" id="{FE37BDEB-28CD-48DE-8630-02F764BE5200}"/>
                  </a:ext>
                </a:extLst>
              </p:cNvPr>
              <p:cNvSpPr/>
              <p:nvPr/>
            </p:nvSpPr>
            <p:spPr>
              <a:xfrm>
                <a:off x="10513869" y="2106555"/>
                <a:ext cx="175892" cy="191187"/>
              </a:xfrm>
              <a:custGeom>
                <a:avLst/>
                <a:gdLst>
                  <a:gd name="connsiteX0" fmla="*/ 164388 w 175892"/>
                  <a:gd name="connsiteY0" fmla="*/ 0 h 191187"/>
                  <a:gd name="connsiteX1" fmla="*/ 24439 w 175892"/>
                  <a:gd name="connsiteY1" fmla="*/ 48944 h 191187"/>
                  <a:gd name="connsiteX2" fmla="*/ 732 w 175892"/>
                  <a:gd name="connsiteY2" fmla="*/ 157538 h 191187"/>
                  <a:gd name="connsiteX3" fmla="*/ 48911 w 175892"/>
                  <a:gd name="connsiteY3" fmla="*/ 183540 h 191187"/>
                  <a:gd name="connsiteX4" fmla="*/ 170506 w 175892"/>
                  <a:gd name="connsiteY4" fmla="*/ 61945 h 191187"/>
                  <a:gd name="connsiteX5" fmla="*/ 176624 w 175892"/>
                  <a:gd name="connsiteY5" fmla="*/ 31355 h 191187"/>
                  <a:gd name="connsiteX6" fmla="*/ 164388 w 175892"/>
                  <a:gd name="connsiteY6" fmla="*/ 0 h 19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892" h="191187">
                    <a:moveTo>
                      <a:pt x="164388" y="0"/>
                    </a:moveTo>
                    <a:cubicBezTo>
                      <a:pt x="113150" y="26766"/>
                      <a:pt x="64206" y="41296"/>
                      <a:pt x="24439" y="48944"/>
                    </a:cubicBezTo>
                    <a:lnTo>
                      <a:pt x="732" y="157538"/>
                    </a:lnTo>
                    <a:cubicBezTo>
                      <a:pt x="-5386" y="185069"/>
                      <a:pt x="28263" y="204188"/>
                      <a:pt x="48911" y="183540"/>
                    </a:cubicBezTo>
                    <a:lnTo>
                      <a:pt x="170506" y="61945"/>
                    </a:lnTo>
                    <a:cubicBezTo>
                      <a:pt x="178154" y="54297"/>
                      <a:pt x="181213" y="42061"/>
                      <a:pt x="176624" y="31355"/>
                    </a:cubicBezTo>
                    <a:lnTo>
                      <a:pt x="164388" y="0"/>
                    </a:lnTo>
                    <a:close/>
                  </a:path>
                </a:pathLst>
              </a:custGeom>
              <a:grpFill/>
              <a:ln w="7640"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US" sz="1013"/>
              </a:p>
            </p:txBody>
          </p:sp>
          <p:sp>
            <p:nvSpPr>
              <p:cNvPr id="20" name="Freeform: Shape 19">
                <a:extLst>
                  <a:ext uri="{FF2B5EF4-FFF2-40B4-BE49-F238E27FC236}">
                    <a16:creationId xmlns:a16="http://schemas.microsoft.com/office/drawing/2014/main" id="{182AD3DC-859A-4DE6-9727-A7EDEF4F70ED}"/>
                  </a:ext>
                </a:extLst>
              </p:cNvPr>
              <p:cNvSpPr/>
              <p:nvPr/>
            </p:nvSpPr>
            <p:spPr>
              <a:xfrm>
                <a:off x="10451891" y="1719592"/>
                <a:ext cx="405317" cy="405317"/>
              </a:xfrm>
              <a:custGeom>
                <a:avLst/>
                <a:gdLst>
                  <a:gd name="connsiteX0" fmla="*/ 271486 w 405316"/>
                  <a:gd name="connsiteY0" fmla="*/ 0 h 405316"/>
                  <a:gd name="connsiteX1" fmla="*/ 125419 w 405316"/>
                  <a:gd name="connsiteY1" fmla="*/ 99417 h 405316"/>
                  <a:gd name="connsiteX2" fmla="*/ 0 w 405316"/>
                  <a:gd name="connsiteY2" fmla="*/ 363256 h 405316"/>
                  <a:gd name="connsiteX3" fmla="*/ 47414 w 405316"/>
                  <a:gd name="connsiteY3" fmla="*/ 410670 h 405316"/>
                  <a:gd name="connsiteX4" fmla="*/ 312018 w 405316"/>
                  <a:gd name="connsiteY4" fmla="*/ 286016 h 405316"/>
                  <a:gd name="connsiteX5" fmla="*/ 411435 w 405316"/>
                  <a:gd name="connsiteY5" fmla="*/ 140714 h 405316"/>
                  <a:gd name="connsiteX6" fmla="*/ 353314 w 405316"/>
                  <a:gd name="connsiteY6" fmla="*/ 56591 h 405316"/>
                  <a:gd name="connsiteX7" fmla="*/ 271486 w 405316"/>
                  <a:gd name="connsiteY7" fmla="*/ 0 h 405316"/>
                  <a:gd name="connsiteX8" fmla="*/ 310488 w 405316"/>
                  <a:gd name="connsiteY8" fmla="*/ 165186 h 405316"/>
                  <a:gd name="connsiteX9" fmla="*/ 245484 w 405316"/>
                  <a:gd name="connsiteY9" fmla="*/ 165186 h 405316"/>
                  <a:gd name="connsiteX10" fmla="*/ 245484 w 405316"/>
                  <a:gd name="connsiteY10" fmla="*/ 100182 h 405316"/>
                  <a:gd name="connsiteX11" fmla="*/ 310488 w 405316"/>
                  <a:gd name="connsiteY11" fmla="*/ 100182 h 405316"/>
                  <a:gd name="connsiteX12" fmla="*/ 310488 w 405316"/>
                  <a:gd name="connsiteY12" fmla="*/ 165186 h 40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5316" h="405316">
                    <a:moveTo>
                      <a:pt x="271486" y="0"/>
                    </a:moveTo>
                    <a:cubicBezTo>
                      <a:pt x="226366" y="18354"/>
                      <a:pt x="175128" y="49709"/>
                      <a:pt x="125419" y="99417"/>
                    </a:cubicBezTo>
                    <a:cubicBezTo>
                      <a:pt x="34414" y="190422"/>
                      <a:pt x="7647" y="300546"/>
                      <a:pt x="0" y="363256"/>
                    </a:cubicBezTo>
                    <a:lnTo>
                      <a:pt x="47414" y="410670"/>
                    </a:lnTo>
                    <a:cubicBezTo>
                      <a:pt x="110124" y="403023"/>
                      <a:pt x="221012" y="377021"/>
                      <a:pt x="312018" y="286016"/>
                    </a:cubicBezTo>
                    <a:cubicBezTo>
                      <a:pt x="361726" y="236307"/>
                      <a:pt x="393081" y="185834"/>
                      <a:pt x="411435" y="140714"/>
                    </a:cubicBezTo>
                    <a:cubicBezTo>
                      <a:pt x="401493" y="115477"/>
                      <a:pt x="381610" y="85652"/>
                      <a:pt x="353314" y="56591"/>
                    </a:cubicBezTo>
                    <a:cubicBezTo>
                      <a:pt x="325783" y="29825"/>
                      <a:pt x="296723" y="9942"/>
                      <a:pt x="271486" y="0"/>
                    </a:cubicBezTo>
                    <a:close/>
                    <a:moveTo>
                      <a:pt x="310488" y="165186"/>
                    </a:moveTo>
                    <a:cubicBezTo>
                      <a:pt x="292899" y="182775"/>
                      <a:pt x="263838" y="182775"/>
                      <a:pt x="245484" y="165186"/>
                    </a:cubicBezTo>
                    <a:cubicBezTo>
                      <a:pt x="227895" y="147597"/>
                      <a:pt x="227895" y="118536"/>
                      <a:pt x="245484" y="100182"/>
                    </a:cubicBezTo>
                    <a:cubicBezTo>
                      <a:pt x="263074" y="82593"/>
                      <a:pt x="292134" y="82593"/>
                      <a:pt x="310488" y="100182"/>
                    </a:cubicBezTo>
                    <a:cubicBezTo>
                      <a:pt x="328077" y="118536"/>
                      <a:pt x="328077" y="147597"/>
                      <a:pt x="310488" y="165186"/>
                    </a:cubicBezTo>
                    <a:close/>
                  </a:path>
                </a:pathLst>
              </a:custGeom>
              <a:grpFill/>
              <a:ln w="7640"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US" sz="1013"/>
              </a:p>
            </p:txBody>
          </p:sp>
          <p:sp>
            <p:nvSpPr>
              <p:cNvPr id="21" name="Freeform: Shape 20">
                <a:extLst>
                  <a:ext uri="{FF2B5EF4-FFF2-40B4-BE49-F238E27FC236}">
                    <a16:creationId xmlns:a16="http://schemas.microsoft.com/office/drawing/2014/main" id="{2183796F-559E-4E2F-9889-F3145871A82A}"/>
                  </a:ext>
                </a:extLst>
              </p:cNvPr>
              <p:cNvSpPr/>
              <p:nvPr/>
            </p:nvSpPr>
            <p:spPr>
              <a:xfrm>
                <a:off x="10361817" y="2111414"/>
                <a:ext cx="107065" cy="107065"/>
              </a:xfrm>
              <a:custGeom>
                <a:avLst/>
                <a:gdLst>
                  <a:gd name="connsiteX0" fmla="*/ 89309 w 107064"/>
                  <a:gd name="connsiteY0" fmla="*/ 19613 h 107064"/>
                  <a:gd name="connsiteX1" fmla="*/ 53366 w 107064"/>
                  <a:gd name="connsiteY1" fmla="*/ 11965 h 107064"/>
                  <a:gd name="connsiteX2" fmla="*/ 2128 w 107064"/>
                  <a:gd name="connsiteY2" fmla="*/ 106794 h 107064"/>
                  <a:gd name="connsiteX3" fmla="*/ 96956 w 107064"/>
                  <a:gd name="connsiteY3" fmla="*/ 55556 h 107064"/>
                  <a:gd name="connsiteX4" fmla="*/ 89309 w 107064"/>
                  <a:gd name="connsiteY4" fmla="*/ 19613 h 107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064" h="107064">
                    <a:moveTo>
                      <a:pt x="89309" y="19613"/>
                    </a:moveTo>
                    <a:cubicBezTo>
                      <a:pt x="77073" y="7377"/>
                      <a:pt x="78603" y="-13271"/>
                      <a:pt x="53366" y="11965"/>
                    </a:cubicBezTo>
                    <a:cubicBezTo>
                      <a:pt x="28129" y="37202"/>
                      <a:pt x="-9344" y="94558"/>
                      <a:pt x="2128" y="106794"/>
                    </a:cubicBezTo>
                    <a:cubicBezTo>
                      <a:pt x="14364" y="119030"/>
                      <a:pt x="71720" y="80793"/>
                      <a:pt x="96956" y="55556"/>
                    </a:cubicBezTo>
                    <a:cubicBezTo>
                      <a:pt x="122193" y="29555"/>
                      <a:pt x="101545" y="31084"/>
                      <a:pt x="89309" y="19613"/>
                    </a:cubicBezTo>
                    <a:close/>
                  </a:path>
                </a:pathLst>
              </a:custGeom>
              <a:grpFill/>
              <a:ln w="7640" cap="flat">
                <a:noFill/>
                <a:prstDash val="solid"/>
                <a:miter/>
              </a:ln>
            </p:spPr>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endParaRPr lang="en-US" sz="1013"/>
              </a:p>
            </p:txBody>
          </p:sp>
        </p:grpSp>
        <p:sp>
          <p:nvSpPr>
            <p:cNvPr id="48" name="Freeform: Shape 47">
              <a:extLst>
                <a:ext uri="{FF2B5EF4-FFF2-40B4-BE49-F238E27FC236}">
                  <a16:creationId xmlns:a16="http://schemas.microsoft.com/office/drawing/2014/main" id="{A7C61258-9DBB-4817-AEBB-65AD62EAED83}"/>
                </a:ext>
              </a:extLst>
            </p:cNvPr>
            <p:cNvSpPr/>
            <p:nvPr/>
          </p:nvSpPr>
          <p:spPr>
            <a:xfrm>
              <a:off x="769717" y="1438573"/>
              <a:ext cx="2139954" cy="3980855"/>
            </a:xfrm>
            <a:custGeom>
              <a:avLst/>
              <a:gdLst>
                <a:gd name="connsiteX0" fmla="*/ 199369 w 2853272"/>
                <a:gd name="connsiteY0" fmla="*/ 0 h 5307806"/>
                <a:gd name="connsiteX1" fmla="*/ 2853272 w 2853272"/>
                <a:gd name="connsiteY1" fmla="*/ 2653903 h 5307806"/>
                <a:gd name="connsiteX2" fmla="*/ 199369 w 2853272"/>
                <a:gd name="connsiteY2" fmla="*/ 5307806 h 5307806"/>
                <a:gd name="connsiteX3" fmla="*/ 0 w 2853272"/>
                <a:gd name="connsiteY3" fmla="*/ 5297739 h 5307806"/>
                <a:gd name="connsiteX4" fmla="*/ 0 w 2853272"/>
                <a:gd name="connsiteY4" fmla="*/ 10067 h 5307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72" h="5307806">
                  <a:moveTo>
                    <a:pt x="199369" y="0"/>
                  </a:moveTo>
                  <a:cubicBezTo>
                    <a:pt x="1665079" y="0"/>
                    <a:pt x="2853272" y="1188193"/>
                    <a:pt x="2853272" y="2653903"/>
                  </a:cubicBezTo>
                  <a:cubicBezTo>
                    <a:pt x="2853272" y="4119613"/>
                    <a:pt x="1665079" y="5307806"/>
                    <a:pt x="199369" y="5307806"/>
                  </a:cubicBezTo>
                  <a:lnTo>
                    <a:pt x="0" y="5297739"/>
                  </a:lnTo>
                  <a:lnTo>
                    <a:pt x="0" y="10067"/>
                  </a:lnTo>
                  <a:close/>
                </a:path>
              </a:pathLst>
            </a:cu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46" name="Freeform: Shape 45">
              <a:extLst>
                <a:ext uri="{FF2B5EF4-FFF2-40B4-BE49-F238E27FC236}">
                  <a16:creationId xmlns:a16="http://schemas.microsoft.com/office/drawing/2014/main" id="{6F680901-2F90-4A49-9B90-8094CE4A7E30}"/>
                </a:ext>
              </a:extLst>
            </p:cNvPr>
            <p:cNvSpPr/>
            <p:nvPr/>
          </p:nvSpPr>
          <p:spPr>
            <a:xfrm>
              <a:off x="769719" y="2122787"/>
              <a:ext cx="1455739" cy="2612426"/>
            </a:xfrm>
            <a:custGeom>
              <a:avLst/>
              <a:gdLst>
                <a:gd name="connsiteX0" fmla="*/ 199368 w 1940985"/>
                <a:gd name="connsiteY0" fmla="*/ 0 h 3483234"/>
                <a:gd name="connsiteX1" fmla="*/ 1940985 w 1940985"/>
                <a:gd name="connsiteY1" fmla="*/ 1741617 h 3483234"/>
                <a:gd name="connsiteX2" fmla="*/ 199368 w 1940985"/>
                <a:gd name="connsiteY2" fmla="*/ 3483234 h 3483234"/>
                <a:gd name="connsiteX3" fmla="*/ 21298 w 1940985"/>
                <a:gd name="connsiteY3" fmla="*/ 3474242 h 3483234"/>
                <a:gd name="connsiteX4" fmla="*/ 0 w 1940985"/>
                <a:gd name="connsiteY4" fmla="*/ 3470992 h 3483234"/>
                <a:gd name="connsiteX5" fmla="*/ 0 w 1940985"/>
                <a:gd name="connsiteY5" fmla="*/ 12242 h 3483234"/>
                <a:gd name="connsiteX6" fmla="*/ 21298 w 1940985"/>
                <a:gd name="connsiteY6" fmla="*/ 8992 h 3483234"/>
                <a:gd name="connsiteX7" fmla="*/ 199368 w 1940985"/>
                <a:gd name="connsiteY7" fmla="*/ 0 h 3483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0985" h="3483234">
                  <a:moveTo>
                    <a:pt x="199368" y="0"/>
                  </a:moveTo>
                  <a:cubicBezTo>
                    <a:pt x="1161237" y="0"/>
                    <a:pt x="1940985" y="779748"/>
                    <a:pt x="1940985" y="1741617"/>
                  </a:cubicBezTo>
                  <a:cubicBezTo>
                    <a:pt x="1940985" y="2703486"/>
                    <a:pt x="1161237" y="3483234"/>
                    <a:pt x="199368" y="3483234"/>
                  </a:cubicBezTo>
                  <a:cubicBezTo>
                    <a:pt x="139251" y="3483234"/>
                    <a:pt x="79846" y="3480188"/>
                    <a:pt x="21298" y="3474242"/>
                  </a:cubicBezTo>
                  <a:lnTo>
                    <a:pt x="0" y="3470992"/>
                  </a:lnTo>
                  <a:lnTo>
                    <a:pt x="0" y="12242"/>
                  </a:lnTo>
                  <a:lnTo>
                    <a:pt x="21298" y="8992"/>
                  </a:lnTo>
                  <a:cubicBezTo>
                    <a:pt x="79846" y="3046"/>
                    <a:pt x="139251" y="0"/>
                    <a:pt x="199368" y="0"/>
                  </a:cubicBezTo>
                  <a:close/>
                </a:path>
              </a:pathLst>
            </a:custGeom>
            <a:gradFill>
              <a:gsLst>
                <a:gs pos="0">
                  <a:schemeClr val="bg1">
                    <a:lumMod val="95000"/>
                  </a:schemeClr>
                </a:gs>
                <a:gs pos="50000">
                  <a:schemeClr val="bg1">
                    <a:lumMod val="85000"/>
                  </a:schemeClr>
                </a:gs>
                <a:gs pos="100000">
                  <a:schemeClr val="bg1">
                    <a:lumMod val="75000"/>
                  </a:schemeClr>
                </a:gs>
              </a:gsLs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8580" tIns="34290" rIns="137160" bIns="34290" numCol="1" spcCol="0" rtlCol="0" fromWordArt="0" anchor="ctr" anchorCtr="0" forceAA="0" compatLnSpc="1">
              <a:prstTxWarp prst="textNoShape">
                <a:avLst/>
              </a:prstTxWarp>
              <a:noAutofit/>
            </a:bodyPr>
            <a:lstStyle/>
            <a:p>
              <a:r>
                <a:rPr lang="en-US" sz="2700" b="1" cap="all" dirty="0" err="1">
                  <a:solidFill>
                    <a:schemeClr val="tx1">
                      <a:lumMod val="85000"/>
                      <a:lumOff val="15000"/>
                    </a:schemeClr>
                  </a:solidFill>
                </a:rPr>
                <a:t>Mục</a:t>
              </a:r>
              <a:r>
                <a:rPr lang="en-US" sz="2700" b="1" cap="all" dirty="0">
                  <a:solidFill>
                    <a:schemeClr val="tx1">
                      <a:lumMod val="85000"/>
                      <a:lumOff val="15000"/>
                    </a:schemeClr>
                  </a:solidFill>
                </a:rPr>
                <a:t> </a:t>
              </a:r>
              <a:r>
                <a:rPr lang="en-US" sz="2700" b="1" cap="all" dirty="0" err="1">
                  <a:solidFill>
                    <a:schemeClr val="tx1">
                      <a:lumMod val="85000"/>
                      <a:lumOff val="15000"/>
                    </a:schemeClr>
                  </a:solidFill>
                </a:rPr>
                <a:t>tiêu</a:t>
              </a:r>
              <a:r>
                <a:rPr lang="en-US" sz="2700" b="1" cap="all" dirty="0">
                  <a:solidFill>
                    <a:schemeClr val="tx1">
                      <a:lumMod val="85000"/>
                      <a:lumOff val="15000"/>
                    </a:schemeClr>
                  </a:solidFill>
                </a:rPr>
                <a:t> </a:t>
              </a:r>
              <a:r>
                <a:rPr lang="en-US" sz="2700" b="1" cap="all" dirty="0" err="1">
                  <a:solidFill>
                    <a:schemeClr val="tx1">
                      <a:lumMod val="85000"/>
                      <a:lumOff val="15000"/>
                    </a:schemeClr>
                  </a:solidFill>
                </a:rPr>
                <a:t>tương</a:t>
              </a:r>
              <a:r>
                <a:rPr lang="en-US" sz="2700" b="1" cap="all" dirty="0">
                  <a:solidFill>
                    <a:schemeClr val="tx1">
                      <a:lumMod val="85000"/>
                      <a:lumOff val="15000"/>
                    </a:schemeClr>
                  </a:solidFill>
                </a:rPr>
                <a:t> </a:t>
              </a:r>
              <a:r>
                <a:rPr lang="en-US" sz="2700" b="1" cap="all" dirty="0" err="1">
                  <a:solidFill>
                    <a:schemeClr val="tx1">
                      <a:lumMod val="85000"/>
                      <a:lumOff val="15000"/>
                    </a:schemeClr>
                  </a:solidFill>
                </a:rPr>
                <a:t>lai</a:t>
              </a:r>
              <a:endParaRPr lang="en-US" sz="2700" b="1" cap="all" dirty="0">
                <a:solidFill>
                  <a:schemeClr val="tx1">
                    <a:lumMod val="85000"/>
                    <a:lumOff val="15000"/>
                  </a:schemeClr>
                </a:solidFill>
              </a:endParaRPr>
            </a:p>
          </p:txBody>
        </p:sp>
      </p:grpSp>
      <p:sp>
        <p:nvSpPr>
          <p:cNvPr id="33" name="Rectangle 32">
            <a:extLst>
              <a:ext uri="{FF2B5EF4-FFF2-40B4-BE49-F238E27FC236}">
                <a16:creationId xmlns:a16="http://schemas.microsoft.com/office/drawing/2014/main" id="{380482B1-C782-4ABF-9B84-27E634A0D3A5}"/>
              </a:ext>
            </a:extLst>
          </p:cNvPr>
          <p:cNvSpPr/>
          <p:nvPr/>
        </p:nvSpPr>
        <p:spPr>
          <a:xfrm>
            <a:off x="1981200" y="614066"/>
            <a:ext cx="7386026" cy="769441"/>
          </a:xfrm>
          <a:prstGeom prst="rect">
            <a:avLst/>
          </a:prstGeom>
          <a:noFill/>
        </p:spPr>
        <p:txBody>
          <a:bodyPr wrap="square" lIns="91440" tIns="45720" rIns="91440" bIns="45720">
            <a:spAutoFit/>
          </a:bodyPr>
          <a:lstStyle/>
          <a:p>
            <a:r>
              <a:rPr lang="en-US" sz="4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Hướng</a:t>
            </a:r>
            <a:r>
              <a:rPr lang="en-US" sz="4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 </a:t>
            </a:r>
            <a:r>
              <a:rPr lang="en-US" sz="4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phát</a:t>
            </a:r>
            <a:r>
              <a:rPr lang="en-US" sz="4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 </a:t>
            </a:r>
            <a:r>
              <a:rPr lang="en-US" sz="4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triển</a:t>
            </a:r>
            <a:r>
              <a:rPr lang="en-US" sz="4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 </a:t>
            </a:r>
            <a:r>
              <a:rPr lang="en-US" sz="4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trong</a:t>
            </a:r>
            <a:r>
              <a:rPr lang="en-US" sz="4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 </a:t>
            </a:r>
            <a:r>
              <a:rPr lang="en-US" sz="4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tương</a:t>
            </a:r>
            <a:r>
              <a:rPr lang="en-US" sz="4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 </a:t>
            </a:r>
            <a:r>
              <a:rPr lang="en-US" sz="4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lai</a:t>
            </a:r>
            <a:endParaRPr lang="en-US" sz="4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endParaRPr>
          </a:p>
        </p:txBody>
      </p:sp>
      <p:cxnSp>
        <p:nvCxnSpPr>
          <p:cNvPr id="43" name="Straight Connector 42">
            <a:extLst>
              <a:ext uri="{FF2B5EF4-FFF2-40B4-BE49-F238E27FC236}">
                <a16:creationId xmlns:a16="http://schemas.microsoft.com/office/drawing/2014/main" id="{EDABA910-81C1-4F36-9A40-13ECC49207AF}"/>
              </a:ext>
            </a:extLst>
          </p:cNvPr>
          <p:cNvCxnSpPr/>
          <p:nvPr/>
        </p:nvCxnSpPr>
        <p:spPr>
          <a:xfrm>
            <a:off x="19812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D05065D7-FC25-446C-92B4-C14459A8F7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sp>
        <p:nvSpPr>
          <p:cNvPr id="23" name="Slide Number Placeholder 22">
            <a:extLst>
              <a:ext uri="{FF2B5EF4-FFF2-40B4-BE49-F238E27FC236}">
                <a16:creationId xmlns:a16="http://schemas.microsoft.com/office/drawing/2014/main" id="{8A8A3909-12D2-4E9F-A653-F8981B4AFD95}"/>
              </a:ext>
            </a:extLst>
          </p:cNvPr>
          <p:cNvSpPr>
            <a:spLocks noGrp="1"/>
          </p:cNvSpPr>
          <p:nvPr>
            <p:ph type="sldNum" sz="quarter" idx="12"/>
          </p:nvPr>
        </p:nvSpPr>
        <p:spPr/>
        <p:txBody>
          <a:bodyPr/>
          <a:lstStyle/>
          <a:p>
            <a:fld id="{8CBE4CFB-3B74-4474-A351-225E92B0DC6F}" type="slidenum">
              <a:rPr lang="en-US" smtClean="0"/>
              <a:t>56</a:t>
            </a:fld>
            <a:endParaRPr lang="en-US"/>
          </a:p>
        </p:txBody>
      </p:sp>
    </p:spTree>
    <p:extLst>
      <p:ext uri="{BB962C8B-B14F-4D97-AF65-F5344CB8AC3E}">
        <p14:creationId xmlns:p14="http://schemas.microsoft.com/office/powerpoint/2010/main" val="4595319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914"/>
        <p:cNvGrpSpPr/>
        <p:nvPr/>
      </p:nvGrpSpPr>
      <p:grpSpPr>
        <a:xfrm>
          <a:off x="0" y="0"/>
          <a:ext cx="0" cy="0"/>
          <a:chOff x="0" y="0"/>
          <a:chExt cx="0" cy="0"/>
        </a:xfrm>
      </p:grpSpPr>
      <p:grpSp>
        <p:nvGrpSpPr>
          <p:cNvPr id="1917" name="Google Shape;1917;p37"/>
          <p:cNvGrpSpPr/>
          <p:nvPr/>
        </p:nvGrpSpPr>
        <p:grpSpPr>
          <a:xfrm>
            <a:off x="2176048" y="2125484"/>
            <a:ext cx="7866892" cy="3949240"/>
            <a:chOff x="1132134" y="2006623"/>
            <a:chExt cx="7867088" cy="3949338"/>
          </a:xfrm>
        </p:grpSpPr>
        <p:grpSp>
          <p:nvGrpSpPr>
            <p:cNvPr id="1918" name="Google Shape;1918;p37"/>
            <p:cNvGrpSpPr/>
            <p:nvPr/>
          </p:nvGrpSpPr>
          <p:grpSpPr>
            <a:xfrm>
              <a:off x="1132134" y="2006623"/>
              <a:ext cx="7867088" cy="3949338"/>
              <a:chOff x="1543281" y="2080990"/>
              <a:chExt cx="6933188" cy="3480511"/>
            </a:xfrm>
          </p:grpSpPr>
          <p:sp>
            <p:nvSpPr>
              <p:cNvPr id="1919" name="Google Shape;1919;p37"/>
              <p:cNvSpPr txBox="1"/>
              <p:nvPr/>
            </p:nvSpPr>
            <p:spPr>
              <a:xfrm>
                <a:off x="6413457" y="2658041"/>
                <a:ext cx="1460100" cy="739122"/>
              </a:xfrm>
              <a:prstGeom prst="rect">
                <a:avLst/>
              </a:prstGeom>
              <a:noFill/>
              <a:ln>
                <a:noFill/>
              </a:ln>
            </p:spPr>
            <p:txBody>
              <a:bodyPr spcFirstLastPara="1" wrap="square" lIns="68569" tIns="34275" rIns="68569" bIns="34275" anchor="t" anchorCtr="0">
                <a:spAutoFit/>
              </a:bodyPr>
              <a:lstStyle/>
              <a:p>
                <a:pPr algn="r"/>
                <a:r>
                  <a:rPr lang="en-US" b="1" dirty="0">
                    <a:solidFill>
                      <a:schemeClr val="bg1"/>
                    </a:solidFill>
                    <a:ea typeface="Calibri"/>
                    <a:cs typeface="Calibri"/>
                    <a:sym typeface="Calibri"/>
                  </a:rPr>
                  <a:t>ĐIỂM YẾU</a:t>
                </a:r>
              </a:p>
              <a:p>
                <a:pPr marL="285750" indent="-285750" algn="r">
                  <a:buFont typeface="Courier New" panose="02070309020205020404" pitchFamily="49" charset="0"/>
                  <a:buChar char="o"/>
                </a:pPr>
                <a:r>
                  <a:rPr lang="en-US" sz="1600" dirty="0" err="1">
                    <a:solidFill>
                      <a:schemeClr val="bg1"/>
                    </a:solidFill>
                    <a:ea typeface="Calibri"/>
                    <a:cs typeface="Calibri"/>
                    <a:sym typeface="Calibri"/>
                  </a:rPr>
                  <a:t>Yêu</a:t>
                </a:r>
                <a:r>
                  <a:rPr lang="en-US" sz="1600" dirty="0">
                    <a:solidFill>
                      <a:schemeClr val="bg1"/>
                    </a:solidFill>
                    <a:ea typeface="Calibri"/>
                    <a:cs typeface="Calibri"/>
                    <a:sym typeface="Calibri"/>
                  </a:rPr>
                  <a:t> </a:t>
                </a:r>
                <a:r>
                  <a:rPr lang="en-US" sz="1600" dirty="0" err="1">
                    <a:solidFill>
                      <a:schemeClr val="bg1"/>
                    </a:solidFill>
                    <a:ea typeface="Calibri"/>
                    <a:cs typeface="Calibri"/>
                    <a:sym typeface="Calibri"/>
                  </a:rPr>
                  <a:t>cầu</a:t>
                </a:r>
                <a:r>
                  <a:rPr lang="en-US" sz="1600" dirty="0">
                    <a:solidFill>
                      <a:schemeClr val="bg1"/>
                    </a:solidFill>
                    <a:ea typeface="Calibri"/>
                    <a:cs typeface="Calibri"/>
                    <a:sym typeface="Calibri"/>
                  </a:rPr>
                  <a:t> Crypto       </a:t>
                </a:r>
              </a:p>
              <a:p>
                <a:pPr marL="285750" indent="-285750" algn="r">
                  <a:buFont typeface="Courier New" panose="02070309020205020404" pitchFamily="49" charset="0"/>
                  <a:buChar char="o"/>
                </a:pPr>
                <a:r>
                  <a:rPr lang="en-US" sz="1600" dirty="0">
                    <a:solidFill>
                      <a:schemeClr val="bg1"/>
                    </a:solidFill>
                    <a:ea typeface="Calibri"/>
                    <a:cs typeface="Calibri"/>
                    <a:sym typeface="Calibri"/>
                  </a:rPr>
                  <a:t>So </a:t>
                </a:r>
                <a:r>
                  <a:rPr lang="en-US" sz="1600" dirty="0" err="1">
                    <a:solidFill>
                      <a:schemeClr val="bg1"/>
                    </a:solidFill>
                    <a:ea typeface="Calibri"/>
                    <a:cs typeface="Calibri"/>
                    <a:sym typeface="Calibri"/>
                  </a:rPr>
                  <a:t>sánh</a:t>
                </a:r>
                <a:r>
                  <a:rPr lang="en-US" sz="1600" dirty="0">
                    <a:solidFill>
                      <a:schemeClr val="bg1"/>
                    </a:solidFill>
                    <a:ea typeface="Calibri"/>
                    <a:cs typeface="Calibri"/>
                    <a:sym typeface="Calibri"/>
                  </a:rPr>
                  <a:t> </a:t>
                </a:r>
                <a:r>
                  <a:rPr lang="en-US" sz="1600" dirty="0" err="1">
                    <a:solidFill>
                      <a:schemeClr val="bg1"/>
                    </a:solidFill>
                    <a:ea typeface="Calibri"/>
                    <a:cs typeface="Calibri"/>
                    <a:sym typeface="Calibri"/>
                  </a:rPr>
                  <a:t>chậm</a:t>
                </a:r>
                <a:r>
                  <a:rPr lang="en-US" sz="1600" dirty="0">
                    <a:solidFill>
                      <a:schemeClr val="bg1"/>
                    </a:solidFill>
                    <a:ea typeface="Calibri"/>
                    <a:cs typeface="Calibri"/>
                    <a:sym typeface="Calibri"/>
                  </a:rPr>
                  <a:t> </a:t>
                </a:r>
              </a:p>
            </p:txBody>
          </p:sp>
          <p:sp>
            <p:nvSpPr>
              <p:cNvPr id="1920" name="Google Shape;1920;p37"/>
              <p:cNvSpPr txBox="1"/>
              <p:nvPr/>
            </p:nvSpPr>
            <p:spPr>
              <a:xfrm>
                <a:off x="6078416" y="3954389"/>
                <a:ext cx="1782600" cy="739122"/>
              </a:xfrm>
              <a:prstGeom prst="rect">
                <a:avLst/>
              </a:prstGeom>
              <a:noFill/>
              <a:ln>
                <a:noFill/>
              </a:ln>
            </p:spPr>
            <p:txBody>
              <a:bodyPr spcFirstLastPara="1" wrap="square" lIns="68569" tIns="34275" rIns="68569" bIns="34275" anchor="t" anchorCtr="0">
                <a:spAutoFit/>
              </a:bodyPr>
              <a:lstStyle/>
              <a:p>
                <a:pPr algn="r"/>
                <a:r>
                  <a:rPr lang="en-US" b="1" dirty="0">
                    <a:solidFill>
                      <a:schemeClr val="bg1"/>
                    </a:solidFill>
                    <a:ea typeface="Calibri"/>
                    <a:cs typeface="Calibri"/>
                    <a:sym typeface="Calibri"/>
                  </a:rPr>
                  <a:t>THREATS</a:t>
                </a:r>
              </a:p>
              <a:p>
                <a:pPr marL="285750" indent="-285750" algn="r">
                  <a:buFont typeface="Courier New" panose="02070309020205020404" pitchFamily="49" charset="0"/>
                  <a:buChar char="o"/>
                </a:pPr>
                <a:r>
                  <a:rPr lang="en-US" sz="1600" dirty="0">
                    <a:solidFill>
                      <a:schemeClr val="bg1"/>
                    </a:solidFill>
                    <a:cs typeface="Calibri"/>
                    <a:sym typeface="Calibri"/>
                  </a:rPr>
                  <a:t>Quantum Supremacy</a:t>
                </a:r>
                <a:endParaRPr sz="1600" dirty="0">
                  <a:solidFill>
                    <a:schemeClr val="bg1"/>
                  </a:solidFill>
                </a:endParaRPr>
              </a:p>
            </p:txBody>
          </p:sp>
          <p:sp>
            <p:nvSpPr>
              <p:cNvPr id="1921" name="Google Shape;1921;p37"/>
              <p:cNvSpPr txBox="1"/>
              <p:nvPr/>
            </p:nvSpPr>
            <p:spPr>
              <a:xfrm>
                <a:off x="2041916" y="2658037"/>
                <a:ext cx="1494600" cy="1173116"/>
              </a:xfrm>
              <a:prstGeom prst="rect">
                <a:avLst/>
              </a:prstGeom>
              <a:noFill/>
              <a:ln>
                <a:noFill/>
              </a:ln>
            </p:spPr>
            <p:txBody>
              <a:bodyPr spcFirstLastPara="1" wrap="square" lIns="68569" tIns="34275" rIns="68569" bIns="34275" anchor="t" anchorCtr="0">
                <a:spAutoFit/>
              </a:bodyPr>
              <a:lstStyle/>
              <a:p>
                <a:r>
                  <a:rPr lang="en-US" b="1" dirty="0">
                    <a:solidFill>
                      <a:schemeClr val="bg1"/>
                    </a:solidFill>
                    <a:ea typeface="Calibri"/>
                    <a:cs typeface="Calibri"/>
                    <a:sym typeface="Calibri"/>
                  </a:rPr>
                  <a:t>ĐIỂM MẠNH</a:t>
                </a:r>
              </a:p>
              <a:p>
                <a:pPr marL="285750" indent="-285750">
                  <a:buFont typeface="Courier New" panose="02070309020205020404" pitchFamily="49" charset="0"/>
                  <a:buChar char="o"/>
                </a:pPr>
                <a:r>
                  <a:rPr lang="en-US" sz="1600" dirty="0">
                    <a:solidFill>
                      <a:schemeClr val="bg1"/>
                    </a:solidFill>
                    <a:ea typeface="Quicksand"/>
                    <a:cs typeface="Quicksand"/>
                    <a:sym typeface="Quicksand"/>
                  </a:rPr>
                  <a:t>Phi </a:t>
                </a:r>
                <a:r>
                  <a:rPr lang="en-US" sz="1600" dirty="0" err="1">
                    <a:solidFill>
                      <a:schemeClr val="bg1"/>
                    </a:solidFill>
                    <a:ea typeface="Quicksand"/>
                    <a:cs typeface="Quicksand"/>
                    <a:sym typeface="Quicksand"/>
                  </a:rPr>
                  <a:t>tập</a:t>
                </a:r>
                <a:r>
                  <a:rPr lang="en-US" sz="1600" dirty="0">
                    <a:solidFill>
                      <a:schemeClr val="bg1"/>
                    </a:solidFill>
                    <a:ea typeface="Quicksand"/>
                    <a:cs typeface="Quicksand"/>
                    <a:sym typeface="Quicksand"/>
                  </a:rPr>
                  <a:t> </a:t>
                </a:r>
                <a:r>
                  <a:rPr lang="en-US" sz="1600" dirty="0" err="1">
                    <a:solidFill>
                      <a:schemeClr val="bg1"/>
                    </a:solidFill>
                    <a:ea typeface="Quicksand"/>
                    <a:cs typeface="Quicksand"/>
                    <a:sym typeface="Quicksand"/>
                  </a:rPr>
                  <a:t>trung</a:t>
                </a:r>
                <a:endParaRPr lang="en-US" sz="1600" dirty="0">
                  <a:solidFill>
                    <a:schemeClr val="bg1"/>
                  </a:solidFill>
                  <a:ea typeface="Quicksand"/>
                  <a:cs typeface="Quicksand"/>
                  <a:sym typeface="Quicksand"/>
                </a:endParaRPr>
              </a:p>
              <a:p>
                <a:pPr marL="285750" indent="-285750">
                  <a:buFont typeface="Courier New" panose="02070309020205020404" pitchFamily="49" charset="0"/>
                  <a:buChar char="o"/>
                </a:pPr>
                <a:r>
                  <a:rPr lang="en-US" sz="1600" dirty="0">
                    <a:solidFill>
                      <a:schemeClr val="bg1"/>
                    </a:solidFill>
                    <a:ea typeface="Quicksand"/>
                    <a:cs typeface="Quicksand"/>
                    <a:sym typeface="Quicksand"/>
                  </a:rPr>
                  <a:t>An </a:t>
                </a:r>
                <a:r>
                  <a:rPr lang="en-US" sz="1600" dirty="0" err="1">
                    <a:solidFill>
                      <a:schemeClr val="bg1"/>
                    </a:solidFill>
                    <a:ea typeface="Quicksand"/>
                    <a:cs typeface="Quicksand"/>
                    <a:sym typeface="Quicksand"/>
                  </a:rPr>
                  <a:t>toàn</a:t>
                </a:r>
                <a:endParaRPr lang="en-US" sz="1600" dirty="0">
                  <a:solidFill>
                    <a:schemeClr val="bg1"/>
                  </a:solidFill>
                  <a:ea typeface="Quicksand"/>
                  <a:cs typeface="Quicksand"/>
                  <a:sym typeface="Quicksand"/>
                </a:endParaRPr>
              </a:p>
              <a:p>
                <a:pPr marL="285750" indent="-285750">
                  <a:buFont typeface="Courier New" panose="02070309020205020404" pitchFamily="49" charset="0"/>
                  <a:buChar char="o"/>
                </a:pPr>
                <a:r>
                  <a:rPr lang="en-US" sz="1600" dirty="0" err="1">
                    <a:solidFill>
                      <a:schemeClr val="bg1"/>
                    </a:solidFill>
                    <a:ea typeface="Quicksand"/>
                    <a:cs typeface="Quicksand"/>
                    <a:sym typeface="Quicksand"/>
                  </a:rPr>
                  <a:t>Hiệu</a:t>
                </a:r>
                <a:r>
                  <a:rPr lang="en-US" sz="1600" dirty="0">
                    <a:solidFill>
                      <a:schemeClr val="bg1"/>
                    </a:solidFill>
                    <a:ea typeface="Quicksand"/>
                    <a:cs typeface="Quicksand"/>
                    <a:sym typeface="Quicksand"/>
                  </a:rPr>
                  <a:t> </a:t>
                </a:r>
                <a:r>
                  <a:rPr lang="en-US" sz="1600" dirty="0" err="1">
                    <a:solidFill>
                      <a:schemeClr val="bg1"/>
                    </a:solidFill>
                    <a:ea typeface="Quicksand"/>
                    <a:cs typeface="Quicksand"/>
                    <a:sym typeface="Quicksand"/>
                  </a:rPr>
                  <a:t>quả</a:t>
                </a:r>
                <a:r>
                  <a:rPr lang="en-US" sz="1600" dirty="0">
                    <a:solidFill>
                      <a:schemeClr val="bg1"/>
                    </a:solidFill>
                    <a:ea typeface="Quicksand"/>
                    <a:cs typeface="Quicksand"/>
                    <a:sym typeface="Quicksand"/>
                  </a:rPr>
                  <a:t> </a:t>
                </a:r>
              </a:p>
              <a:p>
                <a:pPr marL="285750" indent="-285750">
                  <a:buFont typeface="Courier New" panose="02070309020205020404" pitchFamily="49" charset="0"/>
                  <a:buChar char="o"/>
                </a:pPr>
                <a:r>
                  <a:rPr lang="en-US" sz="1600" dirty="0" err="1">
                    <a:solidFill>
                      <a:schemeClr val="bg1"/>
                    </a:solidFill>
                    <a:ea typeface="Quicksand"/>
                    <a:cs typeface="Quicksand"/>
                    <a:sym typeface="Quicksand"/>
                  </a:rPr>
                  <a:t>Đáng</a:t>
                </a:r>
                <a:r>
                  <a:rPr lang="en-US" sz="1600" dirty="0">
                    <a:solidFill>
                      <a:schemeClr val="bg1"/>
                    </a:solidFill>
                    <a:ea typeface="Quicksand"/>
                    <a:cs typeface="Quicksand"/>
                    <a:sym typeface="Quicksand"/>
                  </a:rPr>
                  <a:t> tin </a:t>
                </a:r>
                <a:r>
                  <a:rPr lang="en-US" sz="1600" dirty="0" err="1">
                    <a:solidFill>
                      <a:schemeClr val="bg1"/>
                    </a:solidFill>
                    <a:ea typeface="Quicksand"/>
                    <a:cs typeface="Quicksand"/>
                    <a:sym typeface="Quicksand"/>
                  </a:rPr>
                  <a:t>cậy</a:t>
                </a:r>
                <a:r>
                  <a:rPr lang="en-US" sz="1600" dirty="0">
                    <a:solidFill>
                      <a:schemeClr val="bg1"/>
                    </a:solidFill>
                    <a:ea typeface="Quicksand"/>
                    <a:cs typeface="Quicksand"/>
                    <a:sym typeface="Quicksand"/>
                  </a:rPr>
                  <a:t> </a:t>
                </a:r>
                <a:endParaRPr sz="1600" dirty="0">
                  <a:solidFill>
                    <a:schemeClr val="bg1"/>
                  </a:solidFill>
                  <a:ea typeface="Quicksand"/>
                  <a:cs typeface="Quicksand"/>
                  <a:sym typeface="Quicksand"/>
                </a:endParaRPr>
              </a:p>
            </p:txBody>
          </p:sp>
          <p:sp>
            <p:nvSpPr>
              <p:cNvPr id="1922" name="Google Shape;1922;p37"/>
              <p:cNvSpPr txBox="1"/>
              <p:nvPr/>
            </p:nvSpPr>
            <p:spPr>
              <a:xfrm>
                <a:off x="2579659" y="2080990"/>
                <a:ext cx="1243800" cy="230646"/>
              </a:xfrm>
              <a:prstGeom prst="rect">
                <a:avLst/>
              </a:prstGeom>
              <a:noFill/>
              <a:ln>
                <a:noFill/>
              </a:ln>
            </p:spPr>
            <p:txBody>
              <a:bodyPr spcFirstLastPara="1" wrap="square" lIns="68569" tIns="34275" rIns="68569" bIns="34275" anchor="t" anchorCtr="0">
                <a:spAutoFit/>
              </a:bodyPr>
              <a:lstStyle/>
              <a:p>
                <a:pPr>
                  <a:lnSpc>
                    <a:spcPct val="126808"/>
                  </a:lnSpc>
                </a:pPr>
                <a:endParaRPr sz="985" dirty="0">
                  <a:solidFill>
                    <a:schemeClr val="dk1"/>
                  </a:solidFill>
                  <a:latin typeface="Calibri"/>
                  <a:ea typeface="Calibri"/>
                  <a:cs typeface="Calibri"/>
                  <a:sym typeface="Calibri"/>
                </a:endParaRPr>
              </a:p>
            </p:txBody>
          </p:sp>
          <p:sp>
            <p:nvSpPr>
              <p:cNvPr id="1923" name="Google Shape;1923;p37"/>
              <p:cNvSpPr txBox="1"/>
              <p:nvPr/>
            </p:nvSpPr>
            <p:spPr>
              <a:xfrm>
                <a:off x="2041917" y="3954389"/>
                <a:ext cx="1524246" cy="1607112"/>
              </a:xfrm>
              <a:prstGeom prst="rect">
                <a:avLst/>
              </a:prstGeom>
              <a:noFill/>
              <a:ln>
                <a:noFill/>
              </a:ln>
            </p:spPr>
            <p:txBody>
              <a:bodyPr spcFirstLastPara="1" wrap="square" lIns="68569" tIns="34275" rIns="68569" bIns="34275" anchor="t" anchorCtr="0">
                <a:spAutoFit/>
              </a:bodyPr>
              <a:lstStyle/>
              <a:p>
                <a:r>
                  <a:rPr lang="en-US" b="1" dirty="0">
                    <a:solidFill>
                      <a:schemeClr val="bg1"/>
                    </a:solidFill>
                    <a:ea typeface="Calibri"/>
                    <a:cs typeface="Calibri"/>
                    <a:sym typeface="Calibri"/>
                  </a:rPr>
                  <a:t>OPPORTUNITIES</a:t>
                </a:r>
              </a:p>
              <a:p>
                <a:pPr marL="285750" indent="-285750">
                  <a:buFont typeface="Courier New" panose="02070309020205020404" pitchFamily="49" charset="0"/>
                  <a:buChar char="o"/>
                </a:pPr>
                <a:r>
                  <a:rPr lang="en-US" sz="1600" dirty="0" err="1">
                    <a:solidFill>
                      <a:schemeClr val="bg1"/>
                    </a:solidFill>
                    <a:cs typeface="Calibri"/>
                    <a:sym typeface="Calibri"/>
                  </a:rPr>
                  <a:t>Ứng</a:t>
                </a:r>
                <a:r>
                  <a:rPr lang="en-US" sz="1600" dirty="0">
                    <a:solidFill>
                      <a:schemeClr val="bg1"/>
                    </a:solidFill>
                    <a:cs typeface="Calibri"/>
                    <a:sym typeface="Calibri"/>
                  </a:rPr>
                  <a:t> </a:t>
                </a:r>
                <a:r>
                  <a:rPr lang="en-US" sz="1600" dirty="0" err="1">
                    <a:solidFill>
                      <a:schemeClr val="bg1"/>
                    </a:solidFill>
                    <a:cs typeface="Calibri"/>
                    <a:sym typeface="Calibri"/>
                  </a:rPr>
                  <a:t>dụng</a:t>
                </a:r>
                <a:r>
                  <a:rPr lang="en-US" sz="1600" dirty="0">
                    <a:solidFill>
                      <a:schemeClr val="bg1"/>
                    </a:solidFill>
                    <a:cs typeface="Calibri"/>
                    <a:sym typeface="Calibri"/>
                  </a:rPr>
                  <a:t> </a:t>
                </a:r>
                <a:r>
                  <a:rPr lang="en-US" sz="1600" dirty="0" err="1">
                    <a:solidFill>
                      <a:schemeClr val="bg1"/>
                    </a:solidFill>
                    <a:cs typeface="Calibri"/>
                    <a:sym typeface="Calibri"/>
                  </a:rPr>
                  <a:t>trong</a:t>
                </a:r>
                <a:r>
                  <a:rPr lang="en-US" sz="1600" dirty="0">
                    <a:solidFill>
                      <a:schemeClr val="bg1"/>
                    </a:solidFill>
                    <a:cs typeface="Calibri"/>
                    <a:sym typeface="Calibri"/>
                  </a:rPr>
                  <a:t> </a:t>
                </a:r>
                <a:r>
                  <a:rPr lang="en-US" sz="1600" dirty="0" err="1">
                    <a:solidFill>
                      <a:schemeClr val="bg1"/>
                    </a:solidFill>
                    <a:cs typeface="Calibri"/>
                    <a:sym typeface="Calibri"/>
                  </a:rPr>
                  <a:t>nhiều</a:t>
                </a:r>
                <a:r>
                  <a:rPr lang="en-US" sz="1600" dirty="0">
                    <a:solidFill>
                      <a:schemeClr val="bg1"/>
                    </a:solidFill>
                    <a:cs typeface="Calibri"/>
                    <a:sym typeface="Calibri"/>
                  </a:rPr>
                  <a:t> </a:t>
                </a:r>
                <a:r>
                  <a:rPr lang="en-US" sz="1600" dirty="0" err="1">
                    <a:solidFill>
                      <a:schemeClr val="bg1"/>
                    </a:solidFill>
                    <a:cs typeface="Calibri"/>
                    <a:sym typeface="Calibri"/>
                  </a:rPr>
                  <a:t>tổ</a:t>
                </a:r>
                <a:r>
                  <a:rPr lang="en-US" sz="1600" dirty="0">
                    <a:solidFill>
                      <a:schemeClr val="bg1"/>
                    </a:solidFill>
                    <a:cs typeface="Calibri"/>
                    <a:sym typeface="Calibri"/>
                  </a:rPr>
                  <a:t> </a:t>
                </a:r>
                <a:r>
                  <a:rPr lang="en-US" sz="1600" dirty="0" err="1">
                    <a:solidFill>
                      <a:schemeClr val="bg1"/>
                    </a:solidFill>
                    <a:cs typeface="Calibri"/>
                    <a:sym typeface="Calibri"/>
                  </a:rPr>
                  <a:t>chức</a:t>
                </a:r>
                <a:r>
                  <a:rPr lang="en-US" sz="1600" dirty="0">
                    <a:solidFill>
                      <a:schemeClr val="bg1"/>
                    </a:solidFill>
                    <a:cs typeface="Calibri"/>
                    <a:sym typeface="Calibri"/>
                  </a:rPr>
                  <a:t> </a:t>
                </a:r>
                <a:r>
                  <a:rPr lang="en-US" sz="1600" dirty="0" err="1">
                    <a:solidFill>
                      <a:schemeClr val="bg1"/>
                    </a:solidFill>
                    <a:cs typeface="Calibri"/>
                    <a:sym typeface="Calibri"/>
                  </a:rPr>
                  <a:t>khác</a:t>
                </a:r>
                <a:r>
                  <a:rPr lang="en-US" sz="1600" dirty="0">
                    <a:solidFill>
                      <a:schemeClr val="bg1"/>
                    </a:solidFill>
                    <a:cs typeface="Calibri"/>
                    <a:sym typeface="Calibri"/>
                  </a:rPr>
                  <a:t> </a:t>
                </a:r>
                <a:r>
                  <a:rPr lang="en-US" sz="1600" dirty="0" err="1">
                    <a:solidFill>
                      <a:schemeClr val="bg1"/>
                    </a:solidFill>
                    <a:cs typeface="Calibri"/>
                    <a:sym typeface="Calibri"/>
                  </a:rPr>
                  <a:t>nhau</a:t>
                </a:r>
                <a:endParaRPr lang="en-US" sz="1600" dirty="0">
                  <a:solidFill>
                    <a:schemeClr val="bg1"/>
                  </a:solidFill>
                  <a:cs typeface="Calibri"/>
                  <a:sym typeface="Calibri"/>
                </a:endParaRPr>
              </a:p>
              <a:p>
                <a:pPr marL="285750" indent="-285750">
                  <a:buFont typeface="Courier New" panose="02070309020205020404" pitchFamily="49" charset="0"/>
                  <a:buChar char="o"/>
                </a:pPr>
                <a:r>
                  <a:rPr lang="en-US" sz="1600" dirty="0" err="1">
                    <a:solidFill>
                      <a:schemeClr val="bg1"/>
                    </a:solidFill>
                    <a:cs typeface="Calibri"/>
                    <a:sym typeface="Calibri"/>
                  </a:rPr>
                  <a:t>Ứng</a:t>
                </a:r>
                <a:r>
                  <a:rPr lang="en-US" sz="1600" dirty="0">
                    <a:solidFill>
                      <a:schemeClr val="bg1"/>
                    </a:solidFill>
                    <a:cs typeface="Calibri"/>
                    <a:sym typeface="Calibri"/>
                  </a:rPr>
                  <a:t> </a:t>
                </a:r>
                <a:r>
                  <a:rPr lang="en-US" sz="1600" dirty="0" err="1">
                    <a:solidFill>
                      <a:schemeClr val="bg1"/>
                    </a:solidFill>
                    <a:cs typeface="Calibri"/>
                    <a:sym typeface="Calibri"/>
                  </a:rPr>
                  <a:t>dụng</a:t>
                </a:r>
                <a:r>
                  <a:rPr lang="en-US" sz="1600" dirty="0">
                    <a:solidFill>
                      <a:schemeClr val="bg1"/>
                    </a:solidFill>
                    <a:cs typeface="Calibri"/>
                    <a:sym typeface="Calibri"/>
                  </a:rPr>
                  <a:t> </a:t>
                </a:r>
                <a:r>
                  <a:rPr lang="en-US" sz="1600" dirty="0" err="1">
                    <a:solidFill>
                      <a:schemeClr val="bg1"/>
                    </a:solidFill>
                    <a:cs typeface="Calibri"/>
                    <a:sym typeface="Calibri"/>
                  </a:rPr>
                  <a:t>trong</a:t>
                </a:r>
                <a:r>
                  <a:rPr lang="en-US" sz="1600" dirty="0">
                    <a:solidFill>
                      <a:schemeClr val="bg1"/>
                    </a:solidFill>
                    <a:cs typeface="Calibri"/>
                    <a:sym typeface="Calibri"/>
                  </a:rPr>
                  <a:t> </a:t>
                </a:r>
                <a:r>
                  <a:rPr lang="en-US" sz="1600" dirty="0" err="1">
                    <a:solidFill>
                      <a:schemeClr val="bg1"/>
                    </a:solidFill>
                    <a:cs typeface="Calibri"/>
                    <a:sym typeface="Calibri"/>
                  </a:rPr>
                  <a:t>các</a:t>
                </a:r>
                <a:r>
                  <a:rPr lang="en-US" sz="1600" dirty="0">
                    <a:solidFill>
                      <a:schemeClr val="bg1"/>
                    </a:solidFill>
                    <a:cs typeface="Calibri"/>
                    <a:sym typeface="Calibri"/>
                  </a:rPr>
                  <a:t> </a:t>
                </a:r>
                <a:r>
                  <a:rPr lang="en-US" sz="1600" dirty="0" err="1">
                    <a:solidFill>
                      <a:schemeClr val="bg1"/>
                    </a:solidFill>
                    <a:cs typeface="Calibri"/>
                    <a:sym typeface="Calibri"/>
                  </a:rPr>
                  <a:t>lĩnh</a:t>
                </a:r>
                <a:r>
                  <a:rPr lang="en-US" sz="1600" dirty="0">
                    <a:solidFill>
                      <a:schemeClr val="bg1"/>
                    </a:solidFill>
                    <a:cs typeface="Calibri"/>
                    <a:sym typeface="Calibri"/>
                  </a:rPr>
                  <a:t> </a:t>
                </a:r>
                <a:r>
                  <a:rPr lang="en-US" sz="1600" dirty="0" err="1">
                    <a:solidFill>
                      <a:schemeClr val="bg1"/>
                    </a:solidFill>
                    <a:cs typeface="Calibri"/>
                    <a:sym typeface="Calibri"/>
                  </a:rPr>
                  <a:t>vực</a:t>
                </a:r>
                <a:r>
                  <a:rPr lang="en-US" sz="1600" dirty="0">
                    <a:solidFill>
                      <a:schemeClr val="bg1"/>
                    </a:solidFill>
                    <a:cs typeface="Calibri"/>
                    <a:sym typeface="Calibri"/>
                  </a:rPr>
                  <a:t> </a:t>
                </a:r>
                <a:r>
                  <a:rPr lang="en-US" sz="1600" dirty="0" err="1">
                    <a:solidFill>
                      <a:schemeClr val="bg1"/>
                    </a:solidFill>
                    <a:cs typeface="Calibri"/>
                    <a:sym typeface="Calibri"/>
                  </a:rPr>
                  <a:t>công</a:t>
                </a:r>
                <a:r>
                  <a:rPr lang="en-US" sz="1600" dirty="0">
                    <a:solidFill>
                      <a:schemeClr val="bg1"/>
                    </a:solidFill>
                    <a:cs typeface="Calibri"/>
                    <a:sym typeface="Calibri"/>
                  </a:rPr>
                  <a:t> </a:t>
                </a:r>
                <a:r>
                  <a:rPr lang="en-US" sz="1600" dirty="0" err="1">
                    <a:solidFill>
                      <a:schemeClr val="bg1"/>
                    </a:solidFill>
                    <a:cs typeface="Calibri"/>
                    <a:sym typeface="Calibri"/>
                  </a:rPr>
                  <a:t>cộng</a:t>
                </a:r>
                <a:endParaRPr lang="en-US" sz="1600" dirty="0">
                  <a:solidFill>
                    <a:schemeClr val="bg1"/>
                  </a:solidFill>
                </a:endParaRPr>
              </a:p>
            </p:txBody>
          </p:sp>
          <p:sp>
            <p:nvSpPr>
              <p:cNvPr id="1924" name="Google Shape;1924;p37"/>
              <p:cNvSpPr/>
              <p:nvPr/>
            </p:nvSpPr>
            <p:spPr>
              <a:xfrm>
                <a:off x="7955400" y="4017357"/>
                <a:ext cx="31500" cy="468300"/>
              </a:xfrm>
              <a:prstGeom prst="rect">
                <a:avLst/>
              </a:prstGeom>
              <a:solidFill>
                <a:schemeClr val="accent3"/>
              </a:solidFill>
              <a:ln>
                <a:noFill/>
              </a:ln>
            </p:spPr>
            <p:txBody>
              <a:bodyPr spcFirstLastPara="1" wrap="square" lIns="68569" tIns="34275" rIns="68569" bIns="34275" anchor="ctr" anchorCtr="0">
                <a:noAutofit/>
              </a:bodyPr>
              <a:lstStyle/>
              <a:p>
                <a:pPr algn="ctr"/>
                <a:endParaRPr sz="1013" b="1">
                  <a:solidFill>
                    <a:schemeClr val="lt1"/>
                  </a:solidFill>
                  <a:latin typeface="Calibri"/>
                  <a:ea typeface="Calibri"/>
                  <a:cs typeface="Calibri"/>
                  <a:sym typeface="Calibri"/>
                </a:endParaRPr>
              </a:p>
            </p:txBody>
          </p:sp>
          <p:sp>
            <p:nvSpPr>
              <p:cNvPr id="1925" name="Google Shape;1925;p37"/>
              <p:cNvSpPr/>
              <p:nvPr/>
            </p:nvSpPr>
            <p:spPr>
              <a:xfrm>
                <a:off x="7955400" y="2714175"/>
                <a:ext cx="31500" cy="468300"/>
              </a:xfrm>
              <a:prstGeom prst="rect">
                <a:avLst/>
              </a:prstGeom>
              <a:solidFill>
                <a:schemeClr val="accent2"/>
              </a:solidFill>
              <a:ln>
                <a:noFill/>
              </a:ln>
            </p:spPr>
            <p:txBody>
              <a:bodyPr spcFirstLastPara="1" wrap="square" lIns="68569" tIns="34275" rIns="68569" bIns="34275" anchor="ctr" anchorCtr="0">
                <a:noAutofit/>
              </a:bodyPr>
              <a:lstStyle/>
              <a:p>
                <a:pPr algn="ctr"/>
                <a:endParaRPr sz="1013" b="1">
                  <a:solidFill>
                    <a:schemeClr val="lt1"/>
                  </a:solidFill>
                  <a:latin typeface="Calibri"/>
                  <a:ea typeface="Calibri"/>
                  <a:cs typeface="Calibri"/>
                  <a:sym typeface="Calibri"/>
                </a:endParaRPr>
              </a:p>
            </p:txBody>
          </p:sp>
          <p:sp>
            <p:nvSpPr>
              <p:cNvPr id="1926" name="Google Shape;1926;p37"/>
              <p:cNvSpPr/>
              <p:nvPr/>
            </p:nvSpPr>
            <p:spPr>
              <a:xfrm>
                <a:off x="1926339" y="4017357"/>
                <a:ext cx="31500" cy="468300"/>
              </a:xfrm>
              <a:prstGeom prst="rect">
                <a:avLst/>
              </a:prstGeom>
              <a:solidFill>
                <a:srgbClr val="CC00CC"/>
              </a:solidFill>
              <a:ln>
                <a:noFill/>
              </a:ln>
            </p:spPr>
            <p:txBody>
              <a:bodyPr spcFirstLastPara="1" wrap="square" lIns="68569" tIns="34275" rIns="68569" bIns="34275" anchor="ctr" anchorCtr="0">
                <a:noAutofit/>
              </a:bodyPr>
              <a:lstStyle/>
              <a:p>
                <a:pPr algn="ctr"/>
                <a:endParaRPr sz="1013" b="1">
                  <a:solidFill>
                    <a:schemeClr val="lt1"/>
                  </a:solidFill>
                  <a:latin typeface="Calibri"/>
                  <a:ea typeface="Calibri"/>
                  <a:cs typeface="Calibri"/>
                  <a:sym typeface="Calibri"/>
                </a:endParaRPr>
              </a:p>
            </p:txBody>
          </p:sp>
          <p:sp>
            <p:nvSpPr>
              <p:cNvPr id="1927" name="Google Shape;1927;p37"/>
              <p:cNvSpPr/>
              <p:nvPr/>
            </p:nvSpPr>
            <p:spPr>
              <a:xfrm>
                <a:off x="1926339" y="2714175"/>
                <a:ext cx="31500" cy="468300"/>
              </a:xfrm>
              <a:prstGeom prst="rect">
                <a:avLst/>
              </a:prstGeom>
              <a:solidFill>
                <a:schemeClr val="tx1"/>
              </a:solidFill>
              <a:ln>
                <a:noFill/>
              </a:ln>
            </p:spPr>
            <p:txBody>
              <a:bodyPr spcFirstLastPara="1" wrap="square" lIns="68569" tIns="34275" rIns="68569" bIns="34275" anchor="ctr" anchorCtr="0">
                <a:noAutofit/>
              </a:bodyPr>
              <a:lstStyle/>
              <a:p>
                <a:pPr algn="ctr"/>
                <a:endParaRPr sz="1013" b="1" dirty="0">
                  <a:solidFill>
                    <a:schemeClr val="lt1"/>
                  </a:solidFill>
                  <a:latin typeface="Calibri"/>
                  <a:ea typeface="Calibri"/>
                  <a:cs typeface="Calibri"/>
                  <a:sym typeface="Calibri"/>
                </a:endParaRPr>
              </a:p>
            </p:txBody>
          </p:sp>
          <p:sp>
            <p:nvSpPr>
              <p:cNvPr id="1928" name="Google Shape;1928;p37"/>
              <p:cNvSpPr/>
              <p:nvPr/>
            </p:nvSpPr>
            <p:spPr>
              <a:xfrm>
                <a:off x="8118429" y="3989955"/>
                <a:ext cx="213900" cy="495988"/>
              </a:xfrm>
              <a:prstGeom prst="rect">
                <a:avLst/>
              </a:prstGeom>
              <a:noFill/>
              <a:ln>
                <a:noFill/>
              </a:ln>
            </p:spPr>
            <p:txBody>
              <a:bodyPr spcFirstLastPara="1" wrap="square" lIns="0" tIns="0" rIns="0" bIns="0" anchor="ctr" anchorCtr="0">
                <a:spAutoFit/>
              </a:bodyPr>
              <a:lstStyle/>
              <a:p>
                <a:pPr algn="ctr"/>
                <a:r>
                  <a:rPr lang="en-US" sz="3657" b="1">
                    <a:solidFill>
                      <a:schemeClr val="accent3"/>
                    </a:solidFill>
                    <a:latin typeface="Calibri"/>
                    <a:ea typeface="Calibri"/>
                    <a:cs typeface="Calibri"/>
                    <a:sym typeface="Calibri"/>
                  </a:rPr>
                  <a:t>T</a:t>
                </a:r>
                <a:endParaRPr sz="1350"/>
              </a:p>
            </p:txBody>
          </p:sp>
          <p:sp>
            <p:nvSpPr>
              <p:cNvPr id="1929" name="Google Shape;1929;p37"/>
              <p:cNvSpPr/>
              <p:nvPr/>
            </p:nvSpPr>
            <p:spPr>
              <a:xfrm>
                <a:off x="8091869" y="2699060"/>
                <a:ext cx="384600" cy="495988"/>
              </a:xfrm>
              <a:prstGeom prst="rect">
                <a:avLst/>
              </a:prstGeom>
              <a:noFill/>
              <a:ln>
                <a:noFill/>
              </a:ln>
            </p:spPr>
            <p:txBody>
              <a:bodyPr spcFirstLastPara="1" wrap="square" lIns="0" tIns="0" rIns="0" bIns="0" anchor="ctr" anchorCtr="0">
                <a:spAutoFit/>
              </a:bodyPr>
              <a:lstStyle/>
              <a:p>
                <a:pPr algn="ctr"/>
                <a:r>
                  <a:rPr lang="en-US" sz="3657" b="1">
                    <a:solidFill>
                      <a:schemeClr val="accent2"/>
                    </a:solidFill>
                    <a:latin typeface="Calibri"/>
                    <a:ea typeface="Calibri"/>
                    <a:cs typeface="Calibri"/>
                    <a:sym typeface="Calibri"/>
                  </a:rPr>
                  <a:t>W</a:t>
                </a:r>
                <a:endParaRPr sz="1350"/>
              </a:p>
            </p:txBody>
          </p:sp>
          <p:sp>
            <p:nvSpPr>
              <p:cNvPr id="1930" name="Google Shape;1930;p37"/>
              <p:cNvSpPr/>
              <p:nvPr/>
            </p:nvSpPr>
            <p:spPr>
              <a:xfrm>
                <a:off x="1543281" y="3989955"/>
                <a:ext cx="289200" cy="495988"/>
              </a:xfrm>
              <a:prstGeom prst="rect">
                <a:avLst/>
              </a:prstGeom>
              <a:noFill/>
              <a:ln>
                <a:noFill/>
              </a:ln>
            </p:spPr>
            <p:txBody>
              <a:bodyPr spcFirstLastPara="1" wrap="square" lIns="0" tIns="0" rIns="0" bIns="0" anchor="ctr" anchorCtr="0">
                <a:spAutoFit/>
              </a:bodyPr>
              <a:lstStyle/>
              <a:p>
                <a:pPr algn="ctr"/>
                <a:r>
                  <a:rPr lang="en-US" sz="3657" b="1" dirty="0">
                    <a:solidFill>
                      <a:srgbClr val="CC00CC"/>
                    </a:solidFill>
                    <a:latin typeface="Calibri"/>
                    <a:ea typeface="Calibri"/>
                    <a:cs typeface="Calibri"/>
                    <a:sym typeface="Calibri"/>
                  </a:rPr>
                  <a:t>O</a:t>
                </a:r>
                <a:endParaRPr sz="1350" dirty="0">
                  <a:solidFill>
                    <a:srgbClr val="CC00CC"/>
                  </a:solidFill>
                </a:endParaRPr>
              </a:p>
            </p:txBody>
          </p:sp>
          <p:sp>
            <p:nvSpPr>
              <p:cNvPr id="1931" name="Google Shape;1931;p37"/>
              <p:cNvSpPr/>
              <p:nvPr/>
            </p:nvSpPr>
            <p:spPr>
              <a:xfrm>
                <a:off x="1585660" y="2699059"/>
                <a:ext cx="204300" cy="495988"/>
              </a:xfrm>
              <a:prstGeom prst="rect">
                <a:avLst/>
              </a:prstGeom>
              <a:noFill/>
              <a:ln>
                <a:noFill/>
              </a:ln>
            </p:spPr>
            <p:txBody>
              <a:bodyPr spcFirstLastPara="1" wrap="square" lIns="0" tIns="0" rIns="0" bIns="0" anchor="ctr" anchorCtr="0">
                <a:spAutoFit/>
              </a:bodyPr>
              <a:lstStyle/>
              <a:p>
                <a:pPr algn="ctr"/>
                <a:r>
                  <a:rPr lang="en-US" sz="3657" b="1" dirty="0">
                    <a:latin typeface="Calibri"/>
                    <a:ea typeface="Calibri"/>
                    <a:cs typeface="Calibri"/>
                    <a:sym typeface="Calibri"/>
                  </a:rPr>
                  <a:t>S</a:t>
                </a:r>
                <a:endParaRPr sz="1350" dirty="0"/>
              </a:p>
            </p:txBody>
          </p:sp>
        </p:grpSp>
        <p:grpSp>
          <p:nvGrpSpPr>
            <p:cNvPr id="1932" name="Google Shape;1932;p37"/>
            <p:cNvGrpSpPr/>
            <p:nvPr/>
          </p:nvGrpSpPr>
          <p:grpSpPr>
            <a:xfrm>
              <a:off x="3427498" y="2260485"/>
              <a:ext cx="2906196" cy="2902708"/>
              <a:chOff x="3384634" y="2079396"/>
              <a:chExt cx="2906196" cy="2902708"/>
            </a:xfrm>
          </p:grpSpPr>
          <p:grpSp>
            <p:nvGrpSpPr>
              <p:cNvPr id="1933" name="Google Shape;1933;p37"/>
              <p:cNvGrpSpPr/>
              <p:nvPr/>
            </p:nvGrpSpPr>
            <p:grpSpPr>
              <a:xfrm rot="-2685901">
                <a:off x="4246681" y="2066020"/>
                <a:ext cx="1168400" cy="2929461"/>
                <a:chOff x="2659263" y="1099950"/>
                <a:chExt cx="1168402" cy="2929464"/>
              </a:xfrm>
            </p:grpSpPr>
            <p:sp>
              <p:nvSpPr>
                <p:cNvPr id="1934" name="Google Shape;1934;p37"/>
                <p:cNvSpPr/>
                <p:nvPr/>
              </p:nvSpPr>
              <p:spPr>
                <a:xfrm>
                  <a:off x="2659265" y="2285283"/>
                  <a:ext cx="1168400" cy="1744131"/>
                </a:xfrm>
                <a:custGeom>
                  <a:avLst/>
                  <a:gdLst/>
                  <a:ahLst/>
                  <a:cxnLst/>
                  <a:rect l="l" t="t" r="r" b="b"/>
                  <a:pathLst>
                    <a:path w="1168400" h="1744131" extrusionOk="0">
                      <a:moveTo>
                        <a:pt x="956733" y="0"/>
                      </a:moveTo>
                      <a:lnTo>
                        <a:pt x="1168400" y="0"/>
                      </a:lnTo>
                      <a:lnTo>
                        <a:pt x="1168400" y="1159931"/>
                      </a:lnTo>
                      <a:cubicBezTo>
                        <a:pt x="1168400" y="1482576"/>
                        <a:pt x="906845" y="1744131"/>
                        <a:pt x="584200" y="1744131"/>
                      </a:cubicBezTo>
                      <a:cubicBezTo>
                        <a:pt x="261555" y="1744131"/>
                        <a:pt x="0" y="1482576"/>
                        <a:pt x="0" y="1159931"/>
                      </a:cubicBezTo>
                      <a:lnTo>
                        <a:pt x="0" y="956733"/>
                      </a:lnTo>
                      <a:lnTo>
                        <a:pt x="211667" y="956733"/>
                      </a:lnTo>
                      <a:lnTo>
                        <a:pt x="211667" y="1134529"/>
                      </a:lnTo>
                      <a:cubicBezTo>
                        <a:pt x="211667" y="1340273"/>
                        <a:pt x="378456" y="1507062"/>
                        <a:pt x="584200" y="1507062"/>
                      </a:cubicBezTo>
                      <a:cubicBezTo>
                        <a:pt x="789944" y="1507062"/>
                        <a:pt x="956733" y="1340273"/>
                        <a:pt x="956733" y="1134529"/>
                      </a:cubicBezTo>
                      <a:close/>
                    </a:path>
                  </a:pathLst>
                </a:custGeom>
                <a:solidFill>
                  <a:schemeClr val="accent3"/>
                </a:solidFill>
                <a:ln>
                  <a:noFill/>
                </a:ln>
              </p:spPr>
              <p:txBody>
                <a:bodyPr spcFirstLastPara="1" wrap="square" lIns="91425" tIns="45713" rIns="91425" bIns="45713" anchor="ctr" anchorCtr="0">
                  <a:noAutofit/>
                </a:bodyPr>
                <a:lstStyle/>
                <a:p>
                  <a:pPr algn="ctr"/>
                  <a:endParaRPr>
                    <a:solidFill>
                      <a:schemeClr val="lt1"/>
                    </a:solidFill>
                    <a:latin typeface="Calibri"/>
                    <a:ea typeface="Calibri"/>
                    <a:cs typeface="Calibri"/>
                    <a:sym typeface="Calibri"/>
                  </a:endParaRPr>
                </a:p>
              </p:txBody>
            </p:sp>
            <p:sp>
              <p:nvSpPr>
                <p:cNvPr id="1935" name="Google Shape;1935;p37"/>
                <p:cNvSpPr/>
                <p:nvPr/>
              </p:nvSpPr>
              <p:spPr>
                <a:xfrm rot="10800000">
                  <a:off x="2659263" y="1099950"/>
                  <a:ext cx="1168400" cy="1744131"/>
                </a:xfrm>
                <a:custGeom>
                  <a:avLst/>
                  <a:gdLst/>
                  <a:ahLst/>
                  <a:cxnLst/>
                  <a:rect l="l" t="t" r="r" b="b"/>
                  <a:pathLst>
                    <a:path w="1168400" h="1744131" extrusionOk="0">
                      <a:moveTo>
                        <a:pt x="956733" y="0"/>
                      </a:moveTo>
                      <a:lnTo>
                        <a:pt x="1168400" y="0"/>
                      </a:lnTo>
                      <a:lnTo>
                        <a:pt x="1168400" y="1159931"/>
                      </a:lnTo>
                      <a:cubicBezTo>
                        <a:pt x="1168400" y="1482576"/>
                        <a:pt x="906845" y="1744131"/>
                        <a:pt x="584200" y="1744131"/>
                      </a:cubicBezTo>
                      <a:cubicBezTo>
                        <a:pt x="261555" y="1744131"/>
                        <a:pt x="0" y="1482576"/>
                        <a:pt x="0" y="1159931"/>
                      </a:cubicBezTo>
                      <a:lnTo>
                        <a:pt x="0" y="956733"/>
                      </a:lnTo>
                      <a:lnTo>
                        <a:pt x="211667" y="956733"/>
                      </a:lnTo>
                      <a:lnTo>
                        <a:pt x="211667" y="1134529"/>
                      </a:lnTo>
                      <a:cubicBezTo>
                        <a:pt x="211667" y="1340273"/>
                        <a:pt x="378456" y="1507062"/>
                        <a:pt x="584200" y="1507062"/>
                      </a:cubicBezTo>
                      <a:cubicBezTo>
                        <a:pt x="789944" y="1507062"/>
                        <a:pt x="956733" y="1340273"/>
                        <a:pt x="956733" y="1134529"/>
                      </a:cubicBezTo>
                      <a:close/>
                    </a:path>
                  </a:pathLst>
                </a:custGeom>
                <a:solidFill>
                  <a:srgbClr val="002060"/>
                </a:solidFill>
                <a:ln>
                  <a:noFill/>
                </a:ln>
              </p:spPr>
              <p:txBody>
                <a:bodyPr spcFirstLastPara="1" wrap="square" lIns="91425" tIns="45713" rIns="91425" bIns="45713" anchor="ctr" anchorCtr="0">
                  <a:noAutofit/>
                </a:bodyPr>
                <a:lstStyle/>
                <a:p>
                  <a:pPr algn="ctr"/>
                  <a:endParaRPr>
                    <a:solidFill>
                      <a:schemeClr val="lt1"/>
                    </a:solidFill>
                    <a:latin typeface="Calibri"/>
                    <a:ea typeface="Calibri"/>
                    <a:cs typeface="Calibri"/>
                    <a:sym typeface="Calibri"/>
                  </a:endParaRPr>
                </a:p>
              </p:txBody>
            </p:sp>
          </p:grpSp>
          <p:grpSp>
            <p:nvGrpSpPr>
              <p:cNvPr id="1936" name="Google Shape;1936;p37"/>
              <p:cNvGrpSpPr/>
              <p:nvPr/>
            </p:nvGrpSpPr>
            <p:grpSpPr>
              <a:xfrm rot="-8085901">
                <a:off x="4255277" y="2065868"/>
                <a:ext cx="1168399" cy="2929463"/>
                <a:chOff x="2303651" y="1101395"/>
                <a:chExt cx="1168400" cy="2929466"/>
              </a:xfrm>
            </p:grpSpPr>
            <p:sp>
              <p:nvSpPr>
                <p:cNvPr id="1937" name="Google Shape;1937;p37"/>
                <p:cNvSpPr/>
                <p:nvPr/>
              </p:nvSpPr>
              <p:spPr>
                <a:xfrm>
                  <a:off x="2303651" y="2286730"/>
                  <a:ext cx="1168400" cy="1744131"/>
                </a:xfrm>
                <a:custGeom>
                  <a:avLst/>
                  <a:gdLst/>
                  <a:ahLst/>
                  <a:cxnLst/>
                  <a:rect l="l" t="t" r="r" b="b"/>
                  <a:pathLst>
                    <a:path w="1168400" h="1744131" extrusionOk="0">
                      <a:moveTo>
                        <a:pt x="956733" y="0"/>
                      </a:moveTo>
                      <a:lnTo>
                        <a:pt x="1168400" y="0"/>
                      </a:lnTo>
                      <a:lnTo>
                        <a:pt x="1168400" y="1159931"/>
                      </a:lnTo>
                      <a:cubicBezTo>
                        <a:pt x="1168400" y="1482576"/>
                        <a:pt x="906845" y="1744131"/>
                        <a:pt x="584200" y="1744131"/>
                      </a:cubicBezTo>
                      <a:cubicBezTo>
                        <a:pt x="261555" y="1744131"/>
                        <a:pt x="0" y="1482576"/>
                        <a:pt x="0" y="1159931"/>
                      </a:cubicBezTo>
                      <a:lnTo>
                        <a:pt x="0" y="956733"/>
                      </a:lnTo>
                      <a:lnTo>
                        <a:pt x="211667" y="956733"/>
                      </a:lnTo>
                      <a:lnTo>
                        <a:pt x="211667" y="1134529"/>
                      </a:lnTo>
                      <a:cubicBezTo>
                        <a:pt x="211667" y="1340273"/>
                        <a:pt x="378456" y="1507062"/>
                        <a:pt x="584200" y="1507062"/>
                      </a:cubicBezTo>
                      <a:cubicBezTo>
                        <a:pt x="789944" y="1507062"/>
                        <a:pt x="956733" y="1340273"/>
                        <a:pt x="956733" y="1134529"/>
                      </a:cubicBezTo>
                      <a:close/>
                    </a:path>
                  </a:pathLst>
                </a:custGeom>
                <a:solidFill>
                  <a:schemeClr val="accent2"/>
                </a:solidFill>
                <a:ln>
                  <a:noFill/>
                </a:ln>
              </p:spPr>
              <p:txBody>
                <a:bodyPr spcFirstLastPara="1" wrap="square" lIns="91425" tIns="45713" rIns="91425" bIns="45713" anchor="ctr" anchorCtr="0">
                  <a:noAutofit/>
                </a:bodyPr>
                <a:lstStyle/>
                <a:p>
                  <a:pPr algn="ctr"/>
                  <a:endParaRPr>
                    <a:solidFill>
                      <a:schemeClr val="lt1"/>
                    </a:solidFill>
                    <a:latin typeface="Calibri"/>
                    <a:ea typeface="Calibri"/>
                    <a:cs typeface="Calibri"/>
                    <a:sym typeface="Calibri"/>
                  </a:endParaRPr>
                </a:p>
              </p:txBody>
            </p:sp>
            <p:sp>
              <p:nvSpPr>
                <p:cNvPr id="1938" name="Google Shape;1938;p37"/>
                <p:cNvSpPr/>
                <p:nvPr/>
              </p:nvSpPr>
              <p:spPr>
                <a:xfrm rot="10800000">
                  <a:off x="2303651" y="1101395"/>
                  <a:ext cx="1168400" cy="1744131"/>
                </a:xfrm>
                <a:custGeom>
                  <a:avLst/>
                  <a:gdLst/>
                  <a:ahLst/>
                  <a:cxnLst/>
                  <a:rect l="l" t="t" r="r" b="b"/>
                  <a:pathLst>
                    <a:path w="1168400" h="1744131" extrusionOk="0">
                      <a:moveTo>
                        <a:pt x="956733" y="0"/>
                      </a:moveTo>
                      <a:lnTo>
                        <a:pt x="1168400" y="0"/>
                      </a:lnTo>
                      <a:lnTo>
                        <a:pt x="1168400" y="1159931"/>
                      </a:lnTo>
                      <a:cubicBezTo>
                        <a:pt x="1168400" y="1482576"/>
                        <a:pt x="906845" y="1744131"/>
                        <a:pt x="584200" y="1744131"/>
                      </a:cubicBezTo>
                      <a:cubicBezTo>
                        <a:pt x="261555" y="1744131"/>
                        <a:pt x="0" y="1482576"/>
                        <a:pt x="0" y="1159931"/>
                      </a:cubicBezTo>
                      <a:lnTo>
                        <a:pt x="0" y="956733"/>
                      </a:lnTo>
                      <a:lnTo>
                        <a:pt x="211667" y="956733"/>
                      </a:lnTo>
                      <a:lnTo>
                        <a:pt x="211667" y="1134529"/>
                      </a:lnTo>
                      <a:cubicBezTo>
                        <a:pt x="211667" y="1340273"/>
                        <a:pt x="378456" y="1507062"/>
                        <a:pt x="584200" y="1507062"/>
                      </a:cubicBezTo>
                      <a:cubicBezTo>
                        <a:pt x="789944" y="1507062"/>
                        <a:pt x="956733" y="1340273"/>
                        <a:pt x="956733" y="1134529"/>
                      </a:cubicBezTo>
                      <a:close/>
                    </a:path>
                  </a:pathLst>
                </a:custGeom>
                <a:solidFill>
                  <a:srgbClr val="CC00CC"/>
                </a:solidFill>
                <a:ln>
                  <a:noFill/>
                </a:ln>
              </p:spPr>
              <p:txBody>
                <a:bodyPr spcFirstLastPara="1" wrap="square" lIns="91425" tIns="45713" rIns="91425" bIns="45713" anchor="ctr" anchorCtr="0">
                  <a:noAutofit/>
                </a:bodyPr>
                <a:lstStyle/>
                <a:p>
                  <a:pPr algn="ctr"/>
                  <a:endParaRPr>
                    <a:solidFill>
                      <a:schemeClr val="lt1"/>
                    </a:solidFill>
                    <a:latin typeface="Calibri"/>
                    <a:ea typeface="Calibri"/>
                    <a:cs typeface="Calibri"/>
                    <a:sym typeface="Calibri"/>
                  </a:endParaRPr>
                </a:p>
              </p:txBody>
            </p:sp>
          </p:grpSp>
        </p:grpSp>
      </p:grpSp>
      <p:sp>
        <p:nvSpPr>
          <p:cNvPr id="34" name="Rectangle 33">
            <a:extLst>
              <a:ext uri="{FF2B5EF4-FFF2-40B4-BE49-F238E27FC236}">
                <a16:creationId xmlns:a16="http://schemas.microsoft.com/office/drawing/2014/main" id="{453AB03A-0BBB-4AE0-8839-57345BFC719B}"/>
              </a:ext>
            </a:extLst>
          </p:cNvPr>
          <p:cNvSpPr/>
          <p:nvPr/>
        </p:nvSpPr>
        <p:spPr>
          <a:xfrm>
            <a:off x="1981200" y="614065"/>
            <a:ext cx="4152900" cy="923330"/>
          </a:xfrm>
          <a:prstGeom prst="rect">
            <a:avLst/>
          </a:prstGeom>
          <a:noFill/>
        </p:spPr>
        <p:txBody>
          <a:bodyPr wrap="square" lIns="91440" tIns="45720" rIns="91440" bIns="45720">
            <a:spAutoFit/>
          </a:bodyPr>
          <a:lstStyle/>
          <a:p>
            <a:r>
              <a:rPr lang="en-US" sz="5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Phân</a:t>
            </a:r>
            <a:r>
              <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 </a:t>
            </a:r>
            <a:r>
              <a:rPr lang="en-US" sz="5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tích</a:t>
            </a:r>
            <a:endPar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endParaRPr>
          </a:p>
        </p:txBody>
      </p:sp>
      <p:cxnSp>
        <p:nvCxnSpPr>
          <p:cNvPr id="35" name="Straight Connector 34">
            <a:extLst>
              <a:ext uri="{FF2B5EF4-FFF2-40B4-BE49-F238E27FC236}">
                <a16:creationId xmlns:a16="http://schemas.microsoft.com/office/drawing/2014/main" id="{A794DBE0-EB5E-417A-A674-D98A2C206841}"/>
              </a:ext>
            </a:extLst>
          </p:cNvPr>
          <p:cNvCxnSpPr/>
          <p:nvPr/>
        </p:nvCxnSpPr>
        <p:spPr>
          <a:xfrm>
            <a:off x="19812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0BE25008-5E91-4B05-9602-E802F197A5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sp>
        <p:nvSpPr>
          <p:cNvPr id="5" name="Slide Number Placeholder 4">
            <a:extLst>
              <a:ext uri="{FF2B5EF4-FFF2-40B4-BE49-F238E27FC236}">
                <a16:creationId xmlns:a16="http://schemas.microsoft.com/office/drawing/2014/main" id="{F5D0579A-B5D9-47D5-B93D-94A459726FBB}"/>
              </a:ext>
            </a:extLst>
          </p:cNvPr>
          <p:cNvSpPr>
            <a:spLocks noGrp="1"/>
          </p:cNvSpPr>
          <p:nvPr>
            <p:ph type="sldNum" sz="quarter" idx="12"/>
          </p:nvPr>
        </p:nvSpPr>
        <p:spPr/>
        <p:txBody>
          <a:bodyPr/>
          <a:lstStyle/>
          <a:p>
            <a:fld id="{8CBE4CFB-3B74-4474-A351-225E92B0DC6F}" type="slidenum">
              <a:rPr lang="en-US" smtClean="0"/>
              <a:t>57</a:t>
            </a:fld>
            <a:endParaRPr lang="en-US" dirty="0"/>
          </a:p>
        </p:txBody>
      </p:sp>
    </p:spTree>
    <p:extLst>
      <p:ext uri="{BB962C8B-B14F-4D97-AF65-F5344CB8AC3E}">
        <p14:creationId xmlns:p14="http://schemas.microsoft.com/office/powerpoint/2010/main" val="29611601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655118-A46D-4286-944C-352CBA816568}"/>
              </a:ext>
            </a:extLst>
          </p:cNvPr>
          <p:cNvSpPr/>
          <p:nvPr/>
        </p:nvSpPr>
        <p:spPr>
          <a:xfrm>
            <a:off x="1981200" y="614065"/>
            <a:ext cx="4152900" cy="923330"/>
          </a:xfrm>
          <a:prstGeom prst="rect">
            <a:avLst/>
          </a:prstGeom>
          <a:noFill/>
        </p:spPr>
        <p:txBody>
          <a:bodyPr wrap="square" lIns="91440" tIns="45720" rIns="91440" bIns="45720">
            <a:spAutoFit/>
          </a:bodyPr>
          <a:lstStyle/>
          <a:p>
            <a:r>
              <a:rPr lang="en-US" sz="5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Kết</a:t>
            </a:r>
            <a:r>
              <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 </a:t>
            </a:r>
            <a:r>
              <a:rPr lang="en-US" sz="54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luận</a:t>
            </a:r>
            <a:endParaRPr lang="en-US" sz="54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endParaRPr>
          </a:p>
        </p:txBody>
      </p:sp>
      <p:cxnSp>
        <p:nvCxnSpPr>
          <p:cNvPr id="3" name="Straight Connector 2">
            <a:extLst>
              <a:ext uri="{FF2B5EF4-FFF2-40B4-BE49-F238E27FC236}">
                <a16:creationId xmlns:a16="http://schemas.microsoft.com/office/drawing/2014/main" id="{F2140819-61B9-4CE4-A3EB-279BB8AA1FB7}"/>
              </a:ext>
            </a:extLst>
          </p:cNvPr>
          <p:cNvCxnSpPr/>
          <p:nvPr/>
        </p:nvCxnSpPr>
        <p:spPr>
          <a:xfrm>
            <a:off x="1981200" y="1676400"/>
            <a:ext cx="8305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1E4E2A4-2156-4AC4-BC9B-06B256DA1D8F}"/>
              </a:ext>
            </a:extLst>
          </p:cNvPr>
          <p:cNvSpPr/>
          <p:nvPr/>
        </p:nvSpPr>
        <p:spPr>
          <a:xfrm>
            <a:off x="1981200" y="2044005"/>
            <a:ext cx="8305800" cy="3539430"/>
          </a:xfrm>
          <a:prstGeom prst="rect">
            <a:avLst/>
          </a:prstGeom>
          <a:noFill/>
        </p:spPr>
        <p:txBody>
          <a:bodyPr wrap="square" lIns="91440" tIns="45720" rIns="91440" bIns="45720">
            <a:spAutoFit/>
          </a:bodyPr>
          <a:lstStyle/>
          <a:p>
            <a:pPr marL="457200" indent="-457200">
              <a:buFont typeface="Wingdings" pitchFamily="2" charset="2"/>
              <a:buChar char="Ø"/>
            </a:pP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Phương</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pháp</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hàm</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băm</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SHA -256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là</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cách</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giúp</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xác</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minh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tệp</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được</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bảo</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mật</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và</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đáng</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tin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cậy</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endParaRPr>
          </a:p>
          <a:p>
            <a:pPr marL="457200" indent="-457200">
              <a:buFont typeface="Wingdings" pitchFamily="2" charset="2"/>
              <a:buChar char="Ø"/>
            </a:pP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Sử</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dụng</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blockchain</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làm</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cho</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các</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chức</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năng</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bảo</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mật</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và</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đáng</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 tin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rPr>
              <a:t>cậy</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cs typeface="Times New Roman" pitchFamily="18" charset="0"/>
            </a:endParaRPr>
          </a:p>
          <a:p>
            <a:pPr marL="457200" indent="-457200">
              <a:buFont typeface="Wingdings" pitchFamily="2" charset="2"/>
              <a:buChar char="Ø"/>
            </a:pP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Toàn</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bộ</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quá</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trình</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được</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bảo</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mật</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để</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hacker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khó</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có</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thể</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tấn</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công</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trang</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web</a:t>
            </a:r>
          </a:p>
          <a:p>
            <a:pPr marL="457200" indent="-457200">
              <a:buFont typeface="Wingdings" pitchFamily="2" charset="2"/>
              <a:buChar char="Ø"/>
            </a:pP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Do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đó</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dự</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án</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này</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đứng</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vững</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trên</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cơ</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sở</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cách</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thức</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xác</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minh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tài</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liệu</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được</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bảo</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mật</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mạnh</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 </a:t>
            </a:r>
            <a:r>
              <a:rPr lang="en-US" sz="2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mẽ</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anose="020B0503020202020204" pitchFamily="34" charset="0"/>
              </a:rPr>
              <a:t>.</a:t>
            </a:r>
          </a:p>
        </p:txBody>
      </p:sp>
      <p:pic>
        <p:nvPicPr>
          <p:cNvPr id="7" name="Picture 6">
            <a:extLst>
              <a:ext uri="{FF2B5EF4-FFF2-40B4-BE49-F238E27FC236}">
                <a16:creationId xmlns:a16="http://schemas.microsoft.com/office/drawing/2014/main" id="{C3F49352-9321-4506-B149-BB5B6F3779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7800" y="560956"/>
            <a:ext cx="990294" cy="990294"/>
          </a:xfrm>
          <a:prstGeom prst="rect">
            <a:avLst/>
          </a:prstGeom>
        </p:spPr>
      </p:pic>
      <p:sp>
        <p:nvSpPr>
          <p:cNvPr id="6" name="Slide Number Placeholder 5">
            <a:extLst>
              <a:ext uri="{FF2B5EF4-FFF2-40B4-BE49-F238E27FC236}">
                <a16:creationId xmlns:a16="http://schemas.microsoft.com/office/drawing/2014/main" id="{A55C0565-2A79-423F-9BB9-F5CCE4B1B530}"/>
              </a:ext>
            </a:extLst>
          </p:cNvPr>
          <p:cNvSpPr>
            <a:spLocks noGrp="1"/>
          </p:cNvSpPr>
          <p:nvPr>
            <p:ph type="sldNum" sz="quarter" idx="12"/>
          </p:nvPr>
        </p:nvSpPr>
        <p:spPr/>
        <p:txBody>
          <a:bodyPr/>
          <a:lstStyle/>
          <a:p>
            <a:fld id="{8CBE4CFB-3B74-4474-A351-225E92B0DC6F}" type="slidenum">
              <a:rPr lang="en-US" smtClean="0"/>
              <a:t>58</a:t>
            </a:fld>
            <a:endParaRPr lang="en-US" dirty="0"/>
          </a:p>
        </p:txBody>
      </p:sp>
    </p:spTree>
    <p:extLst>
      <p:ext uri="{BB962C8B-B14F-4D97-AF65-F5344CB8AC3E}">
        <p14:creationId xmlns:p14="http://schemas.microsoft.com/office/powerpoint/2010/main" val="26071421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9730-0EDD-45A7-83D3-3D39D32295C4}"/>
              </a:ext>
            </a:extLst>
          </p:cNvPr>
          <p:cNvSpPr>
            <a:spLocks noGrp="1"/>
          </p:cNvSpPr>
          <p:nvPr>
            <p:ph type="ctrTitle"/>
          </p:nvPr>
        </p:nvSpPr>
        <p:spPr/>
        <p:txBody>
          <a:bodyPr/>
          <a:lstStyle/>
          <a:p>
            <a:r>
              <a:rPr lang="en-US"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Questions ? </a:t>
            </a:r>
            <a:r>
              <a:rPr lang="en-US"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sym typeface="Wingdings" panose="05000000000000000000" pitchFamily="2" charset="2"/>
              </a:rPr>
              <a:t></a:t>
            </a:r>
            <a:endParaRPr lang="bn-BD" dirty="0"/>
          </a:p>
        </p:txBody>
      </p:sp>
    </p:spTree>
    <p:extLst>
      <p:ext uri="{BB962C8B-B14F-4D97-AF65-F5344CB8AC3E}">
        <p14:creationId xmlns:p14="http://schemas.microsoft.com/office/powerpoint/2010/main" val="1136225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prstGeom prst="rect">
            <a:avLst/>
          </a:prstGeom>
        </p:spPr>
        <p:txBody>
          <a:bodyPr>
            <a:normAutofit fontScale="90000"/>
          </a:bodyPr>
          <a:lstStyle/>
          <a:p>
            <a:pPr lvl="0">
              <a:defRPr sz="1800">
                <a:solidFill>
                  <a:srgbClr val="000000"/>
                </a:solidFill>
              </a:defRPr>
            </a:pP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1</a:t>
            </a:r>
            <a:r>
              <a:rPr lang="en-US" sz="2700" b="1" dirty="0" smtClean="0">
                <a:solidFill>
                  <a:schemeClr val="tx1">
                    <a:lumMod val="95000"/>
                    <a:lumOff val="5000"/>
                  </a:schemeClr>
                </a:solidFill>
                <a:latin typeface="Times New Roman" panose="02020603050405020304" pitchFamily="18" charset="0"/>
                <a:cs typeface="Times New Roman" panose="02020603050405020304" pitchFamily="18" charset="0"/>
              </a:rPr>
              <a:t>.1</a:t>
            </a: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Khái</a:t>
            </a: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niệm</a:t>
            </a:r>
            <a:endParaRPr lang="en-US" sz="27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6" name="Shape 97"/>
          <p:cNvSpPr>
            <a:spLocks noGrp="1"/>
          </p:cNvSpPr>
          <p:nvPr>
            <p:ph type="body" idx="1"/>
          </p:nvPr>
        </p:nvSpPr>
        <p:spPr>
          <a:prstGeom prst="rect">
            <a:avLst/>
          </a:prstGeom>
        </p:spPr>
        <p:txBody>
          <a:bodyPr>
            <a:noAutofit/>
          </a:bodyPr>
          <a:lstStyle/>
          <a:p>
            <a:pPr>
              <a:defRPr sz="1800">
                <a:solidFill>
                  <a:srgbClr val="000000"/>
                </a:solidFill>
              </a:defRPr>
            </a:pPr>
            <a:r>
              <a:rPr lang="en-US" sz="1800" dirty="0" err="1">
                <a:solidFill>
                  <a:schemeClr val="tx1"/>
                </a:solidFill>
                <a:latin typeface="Times New Roman" panose="02020603050405020304" pitchFamily="18" charset="0"/>
                <a:cs typeface="Times New Roman" panose="02020603050405020304" pitchFamily="18" charset="0"/>
              </a:rPr>
              <a:t>Mạng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phân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tán</a:t>
            </a:r>
            <a:endParaRPr sz="1800" dirty="0">
              <a:solidFill>
                <a:schemeClr val="tx1"/>
              </a:solidFill>
              <a:latin typeface="Times New Roman" panose="02020603050405020304" pitchFamily="18" charset="0"/>
              <a:cs typeface="Times New Roman" panose="02020603050405020304" pitchFamily="18" charset="0"/>
            </a:endParaRPr>
          </a:p>
        </p:txBody>
      </p:sp>
      <p:pic>
        <p:nvPicPr>
          <p:cNvPr id="25" name="Picture 24"/>
          <p:cNvPicPr>
            <a:picLocks noChangeAspect="1"/>
          </p:cNvPicPr>
          <p:nvPr/>
        </p:nvPicPr>
        <p:blipFill>
          <a:blip r:embed="rId3"/>
          <a:stretch>
            <a:fillRect/>
          </a:stretch>
        </p:blipFill>
        <p:spPr>
          <a:xfrm>
            <a:off x="6343650" y="1885950"/>
            <a:ext cx="5700713" cy="3157538"/>
          </a:xfrm>
          <a:prstGeom prst="rect">
            <a:avLst/>
          </a:prstGeom>
        </p:spPr>
      </p:pic>
      <p:pic>
        <p:nvPicPr>
          <p:cNvPr id="4" name="Picture 3"/>
          <p:cNvPicPr>
            <a:picLocks noChangeAspect="1"/>
          </p:cNvPicPr>
          <p:nvPr/>
        </p:nvPicPr>
        <p:blipFill>
          <a:blip r:embed="rId4"/>
          <a:stretch>
            <a:fillRect/>
          </a:stretch>
        </p:blipFill>
        <p:spPr>
          <a:xfrm>
            <a:off x="271462" y="2085975"/>
            <a:ext cx="5729340" cy="2771775"/>
          </a:xfrm>
          <a:prstGeom prst="rect">
            <a:avLst/>
          </a:prstGeom>
        </p:spPr>
      </p:pic>
    </p:spTree>
    <p:extLst>
      <p:ext uri="{BB962C8B-B14F-4D97-AF65-F5344CB8AC3E}">
        <p14:creationId xmlns:p14="http://schemas.microsoft.com/office/powerpoint/2010/main" val="3632108923"/>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9730-0EDD-45A7-83D3-3D39D32295C4}"/>
              </a:ext>
            </a:extLst>
          </p:cNvPr>
          <p:cNvSpPr>
            <a:spLocks noGrp="1"/>
          </p:cNvSpPr>
          <p:nvPr>
            <p:ph type="ctrTitle"/>
          </p:nvPr>
        </p:nvSpPr>
        <p:spPr/>
        <p:txBody>
          <a:bodyPr/>
          <a:lstStyle/>
          <a:p>
            <a:r>
              <a:rPr lang="en-US"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gency FB" pitchFamily="34" charset="0"/>
              </a:rPr>
              <a:t>The End </a:t>
            </a:r>
            <a:endParaRPr lang="bn-BD" dirty="0"/>
          </a:p>
        </p:txBody>
      </p:sp>
    </p:spTree>
    <p:extLst>
      <p:ext uri="{BB962C8B-B14F-4D97-AF65-F5344CB8AC3E}">
        <p14:creationId xmlns:p14="http://schemas.microsoft.com/office/powerpoint/2010/main" val="1684460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5" name="Shape 2615"/>
          <p:cNvSpPr>
            <a:spLocks noGrp="1"/>
          </p:cNvSpPr>
          <p:nvPr>
            <p:ph type="title"/>
          </p:nvPr>
        </p:nvSpPr>
        <p:spPr>
          <a:prstGeom prst="rect">
            <a:avLst/>
          </a:prstGeom>
        </p:spPr>
        <p:txBody>
          <a:bodyPr>
            <a:normAutofit fontScale="90000"/>
          </a:bodyPr>
          <a:lstStyle/>
          <a:p>
            <a:pPr lvl="0">
              <a:defRPr sz="1800">
                <a:solidFill>
                  <a:srgbClr val="000000"/>
                </a:solidFill>
              </a:defRP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1</a:t>
            </a: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.1</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Khái</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niệm</a:t>
            </a:r>
            <a:endParaRPr dirty="0">
              <a:latin typeface="Times New Roman" panose="02020603050405020304" pitchFamily="18" charset="0"/>
              <a:cs typeface="Times New Roman" panose="02020603050405020304" pitchFamily="18" charset="0"/>
            </a:endParaRPr>
          </a:p>
        </p:txBody>
      </p:sp>
      <p:sp>
        <p:nvSpPr>
          <p:cNvPr id="51" name="Shape 97"/>
          <p:cNvSpPr>
            <a:spLocks noGrp="1"/>
          </p:cNvSpPr>
          <p:nvPr>
            <p:ph type="body" idx="1"/>
          </p:nvPr>
        </p:nvSpPr>
        <p:spPr>
          <a:prstGeom prst="rect">
            <a:avLst/>
          </a:prstGeom>
        </p:spPr>
        <p:txBody>
          <a:bodyPr>
            <a:normAutofit lnSpcReduction="10000"/>
          </a:bodyPr>
          <a:lstStyle/>
          <a:p>
            <a:pPr lvl="0">
              <a:defRPr sz="1800">
                <a:solidFill>
                  <a:srgbClr val="000000"/>
                </a:solidFill>
              </a:defRPr>
            </a:pPr>
            <a:r>
              <a:rPr lang="en-US" dirty="0" err="1" smtClean="0">
                <a:solidFill>
                  <a:schemeClr val="accent6">
                    <a:lumMod val="50000"/>
                  </a:schemeClr>
                </a:solidFill>
                <a:latin typeface="Times New Roman" panose="02020603050405020304" pitchFamily="18" charset="0"/>
                <a:cs typeface="Times New Roman" panose="02020603050405020304" pitchFamily="18" charset="0"/>
              </a:rPr>
              <a:t>Các</a:t>
            </a:r>
            <a:r>
              <a:rPr lang="en-US" dirty="0" smtClean="0">
                <a:solidFill>
                  <a:schemeClr val="accent6">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6">
                    <a:lumMod val="50000"/>
                  </a:schemeClr>
                </a:solidFill>
                <a:latin typeface="Times New Roman" panose="02020603050405020304" pitchFamily="18" charset="0"/>
                <a:cs typeface="Times New Roman" panose="02020603050405020304" pitchFamily="18" charset="0"/>
              </a:rPr>
              <a:t>công</a:t>
            </a:r>
            <a:r>
              <a:rPr lang="en-US" dirty="0" smtClean="0">
                <a:solidFill>
                  <a:schemeClr val="accent6">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6">
                    <a:lumMod val="50000"/>
                  </a:schemeClr>
                </a:solidFill>
                <a:latin typeface="Times New Roman" panose="02020603050405020304" pitchFamily="18" charset="0"/>
                <a:cs typeface="Times New Roman" panose="02020603050405020304" pitchFamily="18" charset="0"/>
              </a:rPr>
              <a:t>nghệ</a:t>
            </a:r>
            <a:r>
              <a:rPr lang="en-US" dirty="0" smtClean="0">
                <a:solidFill>
                  <a:schemeClr val="accent6">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6">
                    <a:lumMod val="50000"/>
                  </a:schemeClr>
                </a:solidFill>
                <a:latin typeface="Times New Roman" panose="02020603050405020304" pitchFamily="18" charset="0"/>
                <a:cs typeface="Times New Roman" panose="02020603050405020304" pitchFamily="18" charset="0"/>
              </a:rPr>
              <a:t>tích</a:t>
            </a:r>
            <a:r>
              <a:rPr lang="en-US" dirty="0" smtClean="0">
                <a:solidFill>
                  <a:schemeClr val="accent6">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6">
                    <a:lumMod val="50000"/>
                  </a:schemeClr>
                </a:solidFill>
                <a:latin typeface="Times New Roman" panose="02020603050405020304" pitchFamily="18" charset="0"/>
                <a:cs typeface="Times New Roman" panose="02020603050405020304" pitchFamily="18" charset="0"/>
              </a:rPr>
              <a:t>hợp</a:t>
            </a:r>
            <a:r>
              <a:rPr lang="en-US" dirty="0" smtClean="0">
                <a:solidFill>
                  <a:schemeClr val="accent6">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6">
                    <a:lumMod val="50000"/>
                  </a:schemeClr>
                </a:solidFill>
                <a:latin typeface="Times New Roman" panose="02020603050405020304" pitchFamily="18" charset="0"/>
                <a:cs typeface="Times New Roman" panose="02020603050405020304" pitchFamily="18" charset="0"/>
              </a:rPr>
              <a:t>trong</a:t>
            </a:r>
            <a:r>
              <a:rPr lang="en-US" dirty="0" smtClean="0">
                <a:solidFill>
                  <a:schemeClr val="accent6">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6">
                    <a:lumMod val="50000"/>
                  </a:schemeClr>
                </a:solidFill>
                <a:latin typeface="Times New Roman" panose="02020603050405020304" pitchFamily="18" charset="0"/>
                <a:cs typeface="Times New Roman" panose="02020603050405020304" pitchFamily="18" charset="0"/>
              </a:rPr>
              <a:t>blockchain</a:t>
            </a:r>
            <a:endParaRPr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617" name="Shape 2617"/>
          <p:cNvSpPr/>
          <p:nvPr/>
        </p:nvSpPr>
        <p:spPr>
          <a:xfrm>
            <a:off x="7978065" y="1616624"/>
            <a:ext cx="2137177" cy="1995110"/>
          </a:xfrm>
          <a:custGeom>
            <a:avLst/>
            <a:gdLst/>
            <a:ahLst/>
            <a:cxnLst>
              <a:cxn ang="0">
                <a:pos x="wd2" y="hd2"/>
              </a:cxn>
              <a:cxn ang="5400000">
                <a:pos x="wd2" y="hd2"/>
              </a:cxn>
              <a:cxn ang="10800000">
                <a:pos x="wd2" y="hd2"/>
              </a:cxn>
              <a:cxn ang="16200000">
                <a:pos x="wd2" y="hd2"/>
              </a:cxn>
            </a:cxnLst>
            <a:rect l="0" t="0" r="r" b="b"/>
            <a:pathLst>
              <a:path w="21600" h="21600" extrusionOk="0">
                <a:moveTo>
                  <a:pt x="21545" y="21496"/>
                </a:moveTo>
                <a:lnTo>
                  <a:pt x="12325" y="4390"/>
                </a:lnTo>
                <a:cubicBezTo>
                  <a:pt x="11853" y="3514"/>
                  <a:pt x="11090" y="2442"/>
                  <a:pt x="10427" y="1727"/>
                </a:cubicBezTo>
                <a:cubicBezTo>
                  <a:pt x="8831" y="0"/>
                  <a:pt x="6929" y="0"/>
                  <a:pt x="6117" y="0"/>
                </a:cubicBezTo>
                <a:cubicBezTo>
                  <a:pt x="5307" y="0"/>
                  <a:pt x="3407" y="0"/>
                  <a:pt x="1809" y="1724"/>
                </a:cubicBezTo>
                <a:cubicBezTo>
                  <a:pt x="1187" y="2398"/>
                  <a:pt x="475" y="3383"/>
                  <a:pt x="0" y="4224"/>
                </a:cubicBezTo>
                <a:lnTo>
                  <a:pt x="6113" y="15709"/>
                </a:lnTo>
                <a:lnTo>
                  <a:pt x="6117" y="15701"/>
                </a:lnTo>
                <a:lnTo>
                  <a:pt x="9297" y="21600"/>
                </a:lnTo>
                <a:lnTo>
                  <a:pt x="21600" y="21600"/>
                </a:lnTo>
                <a:cubicBezTo>
                  <a:pt x="21582" y="21566"/>
                  <a:pt x="21564" y="21530"/>
                  <a:pt x="21545" y="21496"/>
                </a:cubicBezTo>
                <a:close/>
              </a:path>
            </a:pathLst>
          </a:custGeom>
          <a:solidFill>
            <a:schemeClr val="accent3"/>
          </a:solidFill>
          <a:ln w="12700">
            <a:miter lim="400000"/>
          </a:ln>
        </p:spPr>
        <p:txBody>
          <a:bodyPr lIns="19050" tIns="19050" rIns="19050" bIns="19050" anchor="ctr"/>
          <a:lstStyle/>
          <a:p>
            <a:pPr lvl="0">
              <a:defRPr sz="3200"/>
            </a:pPr>
            <a:endParaRPr sz="1600">
              <a:latin typeface="Times New Roman" panose="02020603050405020304" pitchFamily="18" charset="0"/>
              <a:cs typeface="Times New Roman" panose="02020603050405020304" pitchFamily="18" charset="0"/>
            </a:endParaRPr>
          </a:p>
        </p:txBody>
      </p:sp>
      <p:sp>
        <p:nvSpPr>
          <p:cNvPr id="2618" name="Shape 2618"/>
          <p:cNvSpPr/>
          <p:nvPr/>
        </p:nvSpPr>
        <p:spPr>
          <a:xfrm>
            <a:off x="7675956" y="3737760"/>
            <a:ext cx="2592480" cy="1058192"/>
          </a:xfrm>
          <a:custGeom>
            <a:avLst/>
            <a:gdLst/>
            <a:ahLst/>
            <a:cxnLst>
              <a:cxn ang="0">
                <a:pos x="wd2" y="hd2"/>
              </a:cxn>
              <a:cxn ang="5400000">
                <a:pos x="wd2" y="hd2"/>
              </a:cxn>
              <a:cxn ang="10800000">
                <a:pos x="wd2" y="hd2"/>
              </a:cxn>
              <a:cxn ang="16200000">
                <a:pos x="wd2" y="hd2"/>
              </a:cxn>
            </a:cxnLst>
            <a:rect l="0" t="0" r="r" b="b"/>
            <a:pathLst>
              <a:path w="21270" h="21600" extrusionOk="0">
                <a:moveTo>
                  <a:pt x="21111" y="5557"/>
                </a:moveTo>
                <a:cubicBezTo>
                  <a:pt x="20920" y="3829"/>
                  <a:pt x="20558" y="1655"/>
                  <a:pt x="20196" y="32"/>
                </a:cubicBezTo>
                <a:lnTo>
                  <a:pt x="10192" y="38"/>
                </a:lnTo>
                <a:lnTo>
                  <a:pt x="10182" y="0"/>
                </a:lnTo>
                <a:lnTo>
                  <a:pt x="5028" y="41"/>
                </a:lnTo>
                <a:lnTo>
                  <a:pt x="0" y="21598"/>
                </a:lnTo>
                <a:cubicBezTo>
                  <a:pt x="43" y="21600"/>
                  <a:pt x="86" y="21600"/>
                  <a:pt x="127" y="21600"/>
                </a:cubicBezTo>
                <a:cubicBezTo>
                  <a:pt x="127" y="21600"/>
                  <a:pt x="128" y="21600"/>
                  <a:pt x="128" y="21600"/>
                </a:cubicBezTo>
                <a:cubicBezTo>
                  <a:pt x="133" y="21600"/>
                  <a:pt x="139" y="21600"/>
                  <a:pt x="144" y="21600"/>
                </a:cubicBezTo>
                <a:lnTo>
                  <a:pt x="15114" y="21483"/>
                </a:lnTo>
                <a:cubicBezTo>
                  <a:pt x="15144" y="21483"/>
                  <a:pt x="15174" y="21481"/>
                  <a:pt x="15204" y="21480"/>
                </a:cubicBezTo>
                <a:cubicBezTo>
                  <a:pt x="15959" y="21451"/>
                  <a:pt x="16922" y="21123"/>
                  <a:pt x="17633" y="20651"/>
                </a:cubicBezTo>
                <a:cubicBezTo>
                  <a:pt x="19411" y="19472"/>
                  <a:pt x="20178" y="16141"/>
                  <a:pt x="20505" y="14720"/>
                </a:cubicBezTo>
                <a:cubicBezTo>
                  <a:pt x="20833" y="13297"/>
                  <a:pt x="21600" y="9970"/>
                  <a:pt x="21111" y="5557"/>
                </a:cubicBezTo>
                <a:close/>
              </a:path>
            </a:pathLst>
          </a:custGeom>
          <a:solidFill>
            <a:schemeClr val="accent6"/>
          </a:solidFill>
          <a:ln w="12700">
            <a:miter lim="400000"/>
          </a:ln>
        </p:spPr>
        <p:txBody>
          <a:bodyPr lIns="19050" tIns="19050" rIns="19050" bIns="19050" anchor="ctr"/>
          <a:lstStyle/>
          <a:p>
            <a:pPr lvl="0">
              <a:defRPr sz="3200"/>
            </a:pPr>
            <a:endParaRPr sz="1600">
              <a:latin typeface="Times New Roman" panose="02020603050405020304" pitchFamily="18" charset="0"/>
              <a:cs typeface="Times New Roman" panose="02020603050405020304" pitchFamily="18" charset="0"/>
            </a:endParaRPr>
          </a:p>
        </p:txBody>
      </p:sp>
      <p:sp>
        <p:nvSpPr>
          <p:cNvPr id="2619" name="Shape 2619"/>
          <p:cNvSpPr/>
          <p:nvPr/>
        </p:nvSpPr>
        <p:spPr>
          <a:xfrm>
            <a:off x="6800366" y="2109311"/>
            <a:ext cx="1664183" cy="2659114"/>
          </a:xfrm>
          <a:custGeom>
            <a:avLst/>
            <a:gdLst/>
            <a:ahLst/>
            <a:cxnLst>
              <a:cxn ang="0">
                <a:pos x="wd2" y="hd2"/>
              </a:cxn>
              <a:cxn ang="5400000">
                <a:pos x="wd2" y="hd2"/>
              </a:cxn>
              <a:cxn ang="10800000">
                <a:pos x="wd2" y="hd2"/>
              </a:cxn>
              <a:cxn ang="16200000">
                <a:pos x="wd2" y="hd2"/>
              </a:cxn>
            </a:cxnLst>
            <a:rect l="0" t="0" r="r" b="b"/>
            <a:pathLst>
              <a:path w="21093" h="21600" extrusionOk="0">
                <a:moveTo>
                  <a:pt x="13427" y="0"/>
                </a:moveTo>
                <a:cubicBezTo>
                  <a:pt x="13387" y="42"/>
                  <a:pt x="13349" y="83"/>
                  <a:pt x="13313" y="124"/>
                </a:cubicBezTo>
                <a:lnTo>
                  <a:pt x="1750" y="12959"/>
                </a:lnTo>
                <a:cubicBezTo>
                  <a:pt x="1727" y="12984"/>
                  <a:pt x="1705" y="13011"/>
                  <a:pt x="1681" y="13037"/>
                </a:cubicBezTo>
                <a:cubicBezTo>
                  <a:pt x="1111" y="13689"/>
                  <a:pt x="540" y="14579"/>
                  <a:pt x="240" y="15281"/>
                </a:cubicBezTo>
                <a:cubicBezTo>
                  <a:pt x="-507" y="17040"/>
                  <a:pt x="685" y="18362"/>
                  <a:pt x="1194" y="18927"/>
                </a:cubicBezTo>
                <a:cubicBezTo>
                  <a:pt x="1702" y="19491"/>
                  <a:pt x="2893" y="20814"/>
                  <a:pt x="5642" y="21278"/>
                </a:cubicBezTo>
                <a:cubicBezTo>
                  <a:pt x="6717" y="21460"/>
                  <a:pt x="8164" y="21585"/>
                  <a:pt x="9317" y="21600"/>
                </a:cubicBezTo>
                <a:lnTo>
                  <a:pt x="17084" y="13037"/>
                </a:lnTo>
                <a:lnTo>
                  <a:pt x="17112" y="13037"/>
                </a:lnTo>
                <a:lnTo>
                  <a:pt x="21093" y="8617"/>
                </a:lnTo>
                <a:lnTo>
                  <a:pt x="13427" y="0"/>
                </a:lnTo>
                <a:close/>
              </a:path>
            </a:pathLst>
          </a:custGeom>
          <a:solidFill>
            <a:schemeClr val="accent2"/>
          </a:solidFill>
          <a:ln w="12700">
            <a:miter lim="400000"/>
          </a:ln>
        </p:spPr>
        <p:txBody>
          <a:bodyPr lIns="19050" tIns="19050" rIns="19050" bIns="19050" anchor="ctr"/>
          <a:lstStyle/>
          <a:p>
            <a:pPr lvl="0">
              <a:defRPr sz="3200"/>
            </a:pPr>
            <a:endParaRPr sz="1600">
              <a:latin typeface="Times New Roman" panose="02020603050405020304" pitchFamily="18" charset="0"/>
              <a:cs typeface="Times New Roman" panose="02020603050405020304" pitchFamily="18" charset="0"/>
            </a:endParaRPr>
          </a:p>
        </p:txBody>
      </p:sp>
      <p:grpSp>
        <p:nvGrpSpPr>
          <p:cNvPr id="3" name="Group 2"/>
          <p:cNvGrpSpPr/>
          <p:nvPr/>
        </p:nvGrpSpPr>
        <p:grpSpPr>
          <a:xfrm>
            <a:off x="1096153" y="3865712"/>
            <a:ext cx="3071775" cy="831579"/>
            <a:chOff x="1170746" y="3755798"/>
            <a:chExt cx="6143550" cy="1663157"/>
          </a:xfrm>
        </p:grpSpPr>
        <p:sp>
          <p:nvSpPr>
            <p:cNvPr id="2620" name="Shape 2620"/>
            <p:cNvSpPr/>
            <p:nvPr/>
          </p:nvSpPr>
          <p:spPr>
            <a:xfrm>
              <a:off x="1884146" y="4429968"/>
              <a:ext cx="5430150" cy="988987"/>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lgn="l" defTabSz="457200">
                <a:lnSpc>
                  <a:spcPct val="120000"/>
                </a:lnSpc>
                <a:defRPr sz="2000">
                  <a:solidFill>
                    <a:srgbClr val="A6AAA9"/>
                  </a:solidFill>
                  <a:latin typeface="Roboto Regular"/>
                  <a:ea typeface="Roboto Regular"/>
                  <a:cs typeface="Roboto Regular"/>
                  <a:sym typeface="Roboto Regular"/>
                </a:defRPr>
              </a:lvl1pPr>
            </a:lstStyle>
            <a:p>
              <a:pPr>
                <a:defRPr sz="1800">
                  <a:solidFill>
                    <a:srgbClr val="000000"/>
                  </a:solidFill>
                </a:defRPr>
              </a:pPr>
              <a:r>
                <a:rPr lang="en-US" sz="1200" b="1" dirty="0" err="1">
                  <a:solidFill>
                    <a:schemeClr val="tx1">
                      <a:lumMod val="65000"/>
                      <a:lumOff val="35000"/>
                    </a:schemeClr>
                  </a:solidFill>
                  <a:latin typeface="Times New Roman" panose="02020603050405020304" pitchFamily="18" charset="0"/>
                  <a:cs typeface="Times New Roman" panose="02020603050405020304" pitchFamily="18" charset="0"/>
                </a:rPr>
                <a:t>Cơ</a:t>
              </a:r>
              <a:r>
                <a:rPr lang="en-US" sz="1200" b="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200" b="1" dirty="0" err="1">
                  <a:solidFill>
                    <a:schemeClr val="tx1">
                      <a:lumMod val="65000"/>
                      <a:lumOff val="35000"/>
                    </a:schemeClr>
                  </a:solidFill>
                  <a:latin typeface="Times New Roman" panose="02020603050405020304" pitchFamily="18" charset="0"/>
                  <a:cs typeface="Times New Roman" panose="02020603050405020304" pitchFamily="18" charset="0"/>
                </a:rPr>
                <a:t>chế</a:t>
              </a:r>
              <a:r>
                <a:rPr lang="en-US" sz="1200" b="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200" b="1" dirty="0" err="1">
                  <a:solidFill>
                    <a:schemeClr val="tx1">
                      <a:lumMod val="65000"/>
                      <a:lumOff val="35000"/>
                    </a:schemeClr>
                  </a:solidFill>
                  <a:latin typeface="Times New Roman" panose="02020603050405020304" pitchFamily="18" charset="0"/>
                  <a:cs typeface="Times New Roman" panose="02020603050405020304" pitchFamily="18" charset="0"/>
                </a:rPr>
                <a:t>đồng</a:t>
              </a:r>
              <a:r>
                <a:rPr lang="en-US" sz="1200" b="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200" b="1" dirty="0" err="1">
                  <a:solidFill>
                    <a:schemeClr val="tx1">
                      <a:lumMod val="65000"/>
                      <a:lumOff val="35000"/>
                    </a:schemeClr>
                  </a:solidFill>
                  <a:latin typeface="Times New Roman" panose="02020603050405020304" pitchFamily="18" charset="0"/>
                  <a:cs typeface="Times New Roman" panose="02020603050405020304" pitchFamily="18" charset="0"/>
                </a:rPr>
                <a:t>thuận</a:t>
              </a:r>
              <a:endParaRPr lang="en-US" sz="1200" b="1" dirty="0">
                <a:solidFill>
                  <a:schemeClr val="tx1">
                    <a:lumMod val="65000"/>
                    <a:lumOff val="35000"/>
                  </a:schemeClr>
                </a:solidFill>
                <a:latin typeface="Times New Roman" panose="02020603050405020304" pitchFamily="18" charset="0"/>
                <a:cs typeface="Times New Roman" panose="02020603050405020304" pitchFamily="18" charset="0"/>
              </a:endParaRPr>
            </a:p>
            <a:p>
              <a:pPr>
                <a:defRPr sz="1800">
                  <a:solidFill>
                    <a:srgbClr val="000000"/>
                  </a:solidFill>
                </a:defRPr>
              </a:pPr>
              <a:r>
                <a:rPr lang="en-US" sz="1200" b="1" dirty="0" err="1">
                  <a:solidFill>
                    <a:schemeClr val="tx1">
                      <a:lumMod val="65000"/>
                      <a:lumOff val="35000"/>
                    </a:schemeClr>
                  </a:solidFill>
                  <a:latin typeface="Times New Roman" panose="02020603050405020304" pitchFamily="18" charset="0"/>
                  <a:cs typeface="Times New Roman" panose="02020603050405020304" pitchFamily="18" charset="0"/>
                </a:rPr>
                <a:t>Động</a:t>
              </a:r>
              <a:r>
                <a:rPr lang="en-US" sz="1200" b="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200" b="1" dirty="0" err="1">
                  <a:solidFill>
                    <a:schemeClr val="tx1">
                      <a:lumMod val="65000"/>
                      <a:lumOff val="35000"/>
                    </a:schemeClr>
                  </a:solidFill>
                  <a:latin typeface="Times New Roman" panose="02020603050405020304" pitchFamily="18" charset="0"/>
                  <a:cs typeface="Times New Roman" panose="02020603050405020304" pitchFamily="18" charset="0"/>
                </a:rPr>
                <a:t>lực</a:t>
              </a:r>
              <a:r>
                <a:rPr lang="en-US" sz="1200" b="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200" b="1" dirty="0" err="1">
                  <a:solidFill>
                    <a:schemeClr val="tx1">
                      <a:lumMod val="65000"/>
                      <a:lumOff val="35000"/>
                    </a:schemeClr>
                  </a:solidFill>
                  <a:latin typeface="Times New Roman" panose="02020603050405020304" pitchFamily="18" charset="0"/>
                  <a:cs typeface="Times New Roman" panose="02020603050405020304" pitchFamily="18" charset="0"/>
                </a:rPr>
                <a:t>kinh</a:t>
              </a:r>
              <a:r>
                <a:rPr lang="en-US" sz="1200" b="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200" b="1" dirty="0" err="1">
                  <a:solidFill>
                    <a:schemeClr val="tx1">
                      <a:lumMod val="65000"/>
                      <a:lumOff val="35000"/>
                    </a:schemeClr>
                  </a:solidFill>
                  <a:latin typeface="Times New Roman" panose="02020603050405020304" pitchFamily="18" charset="0"/>
                  <a:cs typeface="Times New Roman" panose="02020603050405020304" pitchFamily="18" charset="0"/>
                </a:rPr>
                <a:t>tế</a:t>
              </a:r>
              <a:endParaRPr sz="12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621" name="Shape 2621"/>
            <p:cNvSpPr/>
            <p:nvPr/>
          </p:nvSpPr>
          <p:spPr>
            <a:xfrm>
              <a:off x="1890744" y="3755798"/>
              <a:ext cx="3080972" cy="564258"/>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2400">
                  <a:solidFill>
                    <a:srgbClr val="53585F"/>
                  </a:solidFill>
                  <a:latin typeface="Roboto Regular"/>
                  <a:ea typeface="Roboto Regular"/>
                  <a:cs typeface="Roboto Regular"/>
                  <a:sym typeface="Roboto Regular"/>
                </a:defRPr>
              </a:lvl1pPr>
            </a:lstStyle>
            <a:p>
              <a:pPr lvl="0">
                <a:defRPr sz="1800">
                  <a:solidFill>
                    <a:srgbClr val="000000"/>
                  </a:solidFill>
                </a:defRPr>
              </a:pPr>
              <a:r>
                <a:rPr lang="en-US" sz="1500" b="1" dirty="0" err="1">
                  <a:solidFill>
                    <a:schemeClr val="tx1"/>
                  </a:solidFill>
                  <a:latin typeface="Times New Roman" panose="02020603050405020304" pitchFamily="18" charset="0"/>
                  <a:cs typeface="Times New Roman" panose="02020603050405020304" pitchFamily="18" charset="0"/>
                </a:rPr>
                <a:t>Lý</a:t>
              </a:r>
              <a:r>
                <a:rPr lang="en-US" sz="1500" b="1" dirty="0">
                  <a:solidFill>
                    <a:schemeClr val="tx1"/>
                  </a:solidFill>
                  <a:latin typeface="Times New Roman" panose="02020603050405020304" pitchFamily="18" charset="0"/>
                  <a:cs typeface="Times New Roman" panose="02020603050405020304" pitchFamily="18" charset="0"/>
                </a:rPr>
                <a:t> </a:t>
              </a:r>
              <a:r>
                <a:rPr lang="en-US" sz="1500" b="1" dirty="0" err="1">
                  <a:solidFill>
                    <a:schemeClr val="tx1"/>
                  </a:solidFill>
                  <a:latin typeface="Times New Roman" panose="02020603050405020304" pitchFamily="18" charset="0"/>
                  <a:cs typeface="Times New Roman" panose="02020603050405020304" pitchFamily="18" charset="0"/>
                </a:rPr>
                <a:t>thuyết</a:t>
              </a:r>
              <a:r>
                <a:rPr lang="en-US" sz="1500" b="1" dirty="0">
                  <a:solidFill>
                    <a:schemeClr val="tx1"/>
                  </a:solidFill>
                  <a:latin typeface="Times New Roman" panose="02020603050405020304" pitchFamily="18" charset="0"/>
                  <a:cs typeface="Times New Roman" panose="02020603050405020304" pitchFamily="18" charset="0"/>
                </a:rPr>
                <a:t> </a:t>
              </a:r>
              <a:r>
                <a:rPr lang="en-US" sz="1500" b="1" dirty="0" err="1">
                  <a:solidFill>
                    <a:schemeClr val="tx1"/>
                  </a:solidFill>
                  <a:latin typeface="Times New Roman" panose="02020603050405020304" pitchFamily="18" charset="0"/>
                  <a:cs typeface="Times New Roman" panose="02020603050405020304" pitchFamily="18" charset="0"/>
                </a:rPr>
                <a:t>trò</a:t>
              </a:r>
              <a:r>
                <a:rPr lang="en-US" sz="1500" b="1" dirty="0">
                  <a:solidFill>
                    <a:schemeClr val="tx1"/>
                  </a:solidFill>
                  <a:latin typeface="Times New Roman" panose="02020603050405020304" pitchFamily="18" charset="0"/>
                  <a:cs typeface="Times New Roman" panose="02020603050405020304" pitchFamily="18" charset="0"/>
                </a:rPr>
                <a:t> </a:t>
              </a:r>
              <a:r>
                <a:rPr lang="en-US" sz="1500" b="1" dirty="0" err="1">
                  <a:solidFill>
                    <a:schemeClr val="tx1"/>
                  </a:solidFill>
                  <a:latin typeface="Times New Roman" panose="02020603050405020304" pitchFamily="18" charset="0"/>
                  <a:cs typeface="Times New Roman" panose="02020603050405020304" pitchFamily="18" charset="0"/>
                </a:rPr>
                <a:t>chơi</a:t>
              </a:r>
              <a:endParaRPr sz="1500" b="1" dirty="0">
                <a:solidFill>
                  <a:schemeClr val="tx1"/>
                </a:solidFill>
                <a:latin typeface="Times New Roman" panose="02020603050405020304" pitchFamily="18" charset="0"/>
                <a:cs typeface="Times New Roman" panose="02020603050405020304" pitchFamily="18" charset="0"/>
              </a:endParaRPr>
            </a:p>
          </p:txBody>
        </p:sp>
        <p:sp>
          <p:nvSpPr>
            <p:cNvPr id="2622" name="Shape 2622"/>
            <p:cNvSpPr/>
            <p:nvPr/>
          </p:nvSpPr>
          <p:spPr>
            <a:xfrm>
              <a:off x="1940830" y="4421504"/>
              <a:ext cx="892796" cy="1"/>
            </a:xfrm>
            <a:prstGeom prst="line">
              <a:avLst/>
            </a:prstGeom>
            <a:ln w="38100">
              <a:solidFill>
                <a:srgbClr val="53585F"/>
              </a:solidFill>
              <a:miter lim="400000"/>
            </a:ln>
          </p:spPr>
          <p:txBody>
            <a:bodyPr lIns="0" tIns="0" rIns="0" bIns="0" anchor="ctr"/>
            <a:lstStyle/>
            <a:p>
              <a:pPr defTabSz="228600">
                <a:defRPr sz="1200">
                  <a:latin typeface="Helvetica"/>
                  <a:ea typeface="Helvetica"/>
                  <a:cs typeface="Helvetica"/>
                  <a:sym typeface="Helvetica"/>
                </a:defRPr>
              </a:pPr>
              <a:endParaRPr sz="600">
                <a:latin typeface="Times New Roman" panose="02020603050405020304" pitchFamily="18" charset="0"/>
                <a:cs typeface="Times New Roman" panose="02020603050405020304" pitchFamily="18" charset="0"/>
              </a:endParaRPr>
            </a:p>
          </p:txBody>
        </p:sp>
        <p:sp>
          <p:nvSpPr>
            <p:cNvPr id="2623" name="Shape 2623"/>
            <p:cNvSpPr/>
            <p:nvPr/>
          </p:nvSpPr>
          <p:spPr>
            <a:xfrm>
              <a:off x="1170746" y="3877862"/>
              <a:ext cx="502794" cy="1414945"/>
            </a:xfrm>
            <a:prstGeom prst="rect">
              <a:avLst/>
            </a:prstGeom>
            <a:solidFill>
              <a:schemeClr val="accent6"/>
            </a:solidFill>
            <a:ln w="12700">
              <a:miter lim="400000"/>
            </a:ln>
          </p:spPr>
          <p:txBody>
            <a:bodyPr lIns="25400" tIns="25400" rIns="25400" bIns="25400" anchor="ctr"/>
            <a:lstStyle/>
            <a:p>
              <a:pPr lvl="0">
                <a:defRPr sz="3200"/>
              </a:pPr>
              <a:endParaRPr sz="1600">
                <a:latin typeface="Times New Roman" panose="02020603050405020304" pitchFamily="18" charset="0"/>
                <a:cs typeface="Times New Roman" panose="02020603050405020304" pitchFamily="18" charset="0"/>
              </a:endParaRPr>
            </a:p>
          </p:txBody>
        </p:sp>
      </p:grpSp>
      <p:grpSp>
        <p:nvGrpSpPr>
          <p:cNvPr id="4" name="Group 3"/>
          <p:cNvGrpSpPr/>
          <p:nvPr/>
        </p:nvGrpSpPr>
        <p:grpSpPr>
          <a:xfrm>
            <a:off x="1096153" y="1709084"/>
            <a:ext cx="3060052" cy="831580"/>
            <a:chOff x="1170746" y="5851298"/>
            <a:chExt cx="6120104" cy="1663159"/>
          </a:xfrm>
        </p:grpSpPr>
        <p:sp>
          <p:nvSpPr>
            <p:cNvPr id="2624" name="Shape 2624"/>
            <p:cNvSpPr/>
            <p:nvPr/>
          </p:nvSpPr>
          <p:spPr>
            <a:xfrm>
              <a:off x="1860700" y="6525470"/>
              <a:ext cx="5430150" cy="988987"/>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lgn="l" defTabSz="457200">
                <a:lnSpc>
                  <a:spcPct val="120000"/>
                </a:lnSpc>
                <a:defRPr sz="2000">
                  <a:solidFill>
                    <a:srgbClr val="A6AAA9"/>
                  </a:solidFill>
                  <a:latin typeface="Roboto Regular"/>
                  <a:ea typeface="Roboto Regular"/>
                  <a:cs typeface="Roboto Regular"/>
                  <a:sym typeface="Roboto Regular"/>
                </a:defRPr>
              </a:lvl1pPr>
            </a:lstStyle>
            <a:p>
              <a:pPr lvl="0">
                <a:defRPr sz="1800">
                  <a:solidFill>
                    <a:srgbClr val="000000"/>
                  </a:solidFill>
                </a:defRPr>
              </a:pPr>
              <a:r>
                <a:rPr lang="en-US" sz="1200" dirty="0" err="1">
                  <a:solidFill>
                    <a:schemeClr val="tx1">
                      <a:lumMod val="65000"/>
                      <a:lumOff val="35000"/>
                    </a:schemeClr>
                  </a:solidFill>
                  <a:latin typeface="Times New Roman" panose="02020603050405020304" pitchFamily="18" charset="0"/>
                  <a:cs typeface="Times New Roman" panose="02020603050405020304" pitchFamily="18" charset="0"/>
                </a:rPr>
                <a:t>Khóa</a:t>
              </a:r>
              <a:r>
                <a:rPr lang="en-US" sz="1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200" dirty="0" err="1">
                  <a:solidFill>
                    <a:schemeClr val="tx1">
                      <a:lumMod val="65000"/>
                      <a:lumOff val="35000"/>
                    </a:schemeClr>
                  </a:solidFill>
                  <a:latin typeface="Times New Roman" panose="02020603050405020304" pitchFamily="18" charset="0"/>
                  <a:cs typeface="Times New Roman" panose="02020603050405020304" pitchFamily="18" charset="0"/>
                </a:rPr>
                <a:t>công</a:t>
              </a:r>
              <a:r>
                <a:rPr lang="en-US" sz="1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200" dirty="0" err="1">
                  <a:solidFill>
                    <a:schemeClr val="tx1">
                      <a:lumMod val="65000"/>
                      <a:lumOff val="35000"/>
                    </a:schemeClr>
                  </a:solidFill>
                  <a:latin typeface="Times New Roman" panose="02020603050405020304" pitchFamily="18" charset="0"/>
                  <a:cs typeface="Times New Roman" panose="02020603050405020304" pitchFamily="18" charset="0"/>
                </a:rPr>
                <a:t>khai</a:t>
              </a:r>
              <a:r>
                <a:rPr lang="en-US" sz="1200" dirty="0">
                  <a:solidFill>
                    <a:schemeClr val="tx1">
                      <a:lumMod val="65000"/>
                      <a:lumOff val="35000"/>
                    </a:schemeClr>
                  </a:solidFill>
                  <a:latin typeface="Times New Roman" panose="02020603050405020304" pitchFamily="18" charset="0"/>
                  <a:cs typeface="Times New Roman" panose="02020603050405020304" pitchFamily="18" charset="0"/>
                </a:rPr>
                <a:t> </a:t>
              </a:r>
            </a:p>
            <a:p>
              <a:pPr lvl="0">
                <a:defRPr sz="1800">
                  <a:solidFill>
                    <a:srgbClr val="000000"/>
                  </a:solidFill>
                </a:defRPr>
              </a:pPr>
              <a:r>
                <a:rPr lang="en-US" sz="1200" dirty="0" err="1">
                  <a:solidFill>
                    <a:schemeClr val="tx1">
                      <a:lumMod val="65000"/>
                      <a:lumOff val="35000"/>
                    </a:schemeClr>
                  </a:solidFill>
                  <a:latin typeface="Times New Roman" panose="02020603050405020304" pitchFamily="18" charset="0"/>
                  <a:cs typeface="Times New Roman" panose="02020603050405020304" pitchFamily="18" charset="0"/>
                </a:rPr>
                <a:t>Hàm</a:t>
              </a:r>
              <a:r>
                <a:rPr lang="en-US" sz="1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200" dirty="0" err="1">
                  <a:solidFill>
                    <a:schemeClr val="tx1">
                      <a:lumMod val="65000"/>
                      <a:lumOff val="35000"/>
                    </a:schemeClr>
                  </a:solidFill>
                  <a:latin typeface="Times New Roman" panose="02020603050405020304" pitchFamily="18" charset="0"/>
                  <a:cs typeface="Times New Roman" panose="02020603050405020304" pitchFamily="18" charset="0"/>
                </a:rPr>
                <a:t>băm</a:t>
              </a:r>
              <a:endParaRPr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625" name="Shape 2625"/>
            <p:cNvSpPr/>
            <p:nvPr/>
          </p:nvSpPr>
          <p:spPr>
            <a:xfrm>
              <a:off x="1890744" y="5851298"/>
              <a:ext cx="2067874" cy="564258"/>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2400">
                  <a:solidFill>
                    <a:srgbClr val="53585F"/>
                  </a:solidFill>
                  <a:latin typeface="Roboto Regular"/>
                  <a:ea typeface="Roboto Regular"/>
                  <a:cs typeface="Roboto Regular"/>
                  <a:sym typeface="Roboto Regular"/>
                </a:defRPr>
              </a:lvl1pPr>
            </a:lstStyle>
            <a:p>
              <a:pPr lvl="0">
                <a:defRPr sz="1800">
                  <a:solidFill>
                    <a:srgbClr val="000000"/>
                  </a:solidFill>
                </a:defRPr>
              </a:pPr>
              <a:r>
                <a:rPr lang="en-US" sz="1500" b="1" dirty="0" err="1">
                  <a:solidFill>
                    <a:schemeClr val="tx1"/>
                  </a:solidFill>
                  <a:latin typeface="Times New Roman" panose="02020603050405020304" pitchFamily="18" charset="0"/>
                  <a:cs typeface="Times New Roman" panose="02020603050405020304" pitchFamily="18" charset="0"/>
                </a:rPr>
                <a:t>Mật</a:t>
              </a:r>
              <a:r>
                <a:rPr lang="en-US" sz="1500" b="1" dirty="0">
                  <a:solidFill>
                    <a:schemeClr val="tx1"/>
                  </a:solidFill>
                  <a:latin typeface="Times New Roman" panose="02020603050405020304" pitchFamily="18" charset="0"/>
                  <a:cs typeface="Times New Roman" panose="02020603050405020304" pitchFamily="18" charset="0"/>
                </a:rPr>
                <a:t> </a:t>
              </a:r>
              <a:r>
                <a:rPr lang="en-US" sz="1500" b="1" dirty="0" err="1">
                  <a:solidFill>
                    <a:schemeClr val="tx1"/>
                  </a:solidFill>
                  <a:latin typeface="Times New Roman" panose="02020603050405020304" pitchFamily="18" charset="0"/>
                  <a:cs typeface="Times New Roman" panose="02020603050405020304" pitchFamily="18" charset="0"/>
                </a:rPr>
                <a:t>mã</a:t>
              </a:r>
              <a:r>
                <a:rPr lang="en-US" sz="1500" b="1" dirty="0">
                  <a:solidFill>
                    <a:schemeClr val="tx1"/>
                  </a:solidFill>
                  <a:latin typeface="Times New Roman" panose="02020603050405020304" pitchFamily="18" charset="0"/>
                  <a:cs typeface="Times New Roman" panose="02020603050405020304" pitchFamily="18" charset="0"/>
                </a:rPr>
                <a:t> </a:t>
              </a:r>
              <a:r>
                <a:rPr lang="en-US" sz="1500" b="1" dirty="0" err="1">
                  <a:solidFill>
                    <a:schemeClr val="tx1"/>
                  </a:solidFill>
                  <a:latin typeface="Times New Roman" panose="02020603050405020304" pitchFamily="18" charset="0"/>
                  <a:cs typeface="Times New Roman" panose="02020603050405020304" pitchFamily="18" charset="0"/>
                </a:rPr>
                <a:t>học</a:t>
              </a:r>
              <a:endParaRPr sz="1500" b="1" dirty="0">
                <a:solidFill>
                  <a:schemeClr val="tx1"/>
                </a:solidFill>
                <a:latin typeface="Times New Roman" panose="02020603050405020304" pitchFamily="18" charset="0"/>
                <a:cs typeface="Times New Roman" panose="02020603050405020304" pitchFamily="18" charset="0"/>
              </a:endParaRPr>
            </a:p>
          </p:txBody>
        </p:sp>
        <p:sp>
          <p:nvSpPr>
            <p:cNvPr id="2626" name="Shape 2626"/>
            <p:cNvSpPr/>
            <p:nvPr/>
          </p:nvSpPr>
          <p:spPr>
            <a:xfrm>
              <a:off x="1940830" y="6517003"/>
              <a:ext cx="892796" cy="1"/>
            </a:xfrm>
            <a:prstGeom prst="line">
              <a:avLst/>
            </a:prstGeom>
            <a:ln w="38100">
              <a:solidFill>
                <a:srgbClr val="53585F"/>
              </a:solidFill>
              <a:miter lim="400000"/>
            </a:ln>
          </p:spPr>
          <p:txBody>
            <a:bodyPr lIns="0" tIns="0" rIns="0" bIns="0" anchor="ctr"/>
            <a:lstStyle/>
            <a:p>
              <a:pPr defTabSz="228600">
                <a:defRPr sz="1200">
                  <a:latin typeface="Helvetica"/>
                  <a:ea typeface="Helvetica"/>
                  <a:cs typeface="Helvetica"/>
                  <a:sym typeface="Helvetica"/>
                </a:defRPr>
              </a:pPr>
              <a:endParaRPr sz="600">
                <a:latin typeface="Times New Roman" panose="02020603050405020304" pitchFamily="18" charset="0"/>
                <a:cs typeface="Times New Roman" panose="02020603050405020304" pitchFamily="18" charset="0"/>
              </a:endParaRPr>
            </a:p>
          </p:txBody>
        </p:sp>
        <p:sp>
          <p:nvSpPr>
            <p:cNvPr id="2627" name="Shape 2627"/>
            <p:cNvSpPr/>
            <p:nvPr/>
          </p:nvSpPr>
          <p:spPr>
            <a:xfrm>
              <a:off x="1170746" y="5973362"/>
              <a:ext cx="502794" cy="1414945"/>
            </a:xfrm>
            <a:prstGeom prst="rect">
              <a:avLst/>
            </a:prstGeom>
            <a:solidFill>
              <a:schemeClr val="accent2"/>
            </a:solidFill>
            <a:ln w="12700">
              <a:miter lim="400000"/>
            </a:ln>
          </p:spPr>
          <p:txBody>
            <a:bodyPr lIns="25400" tIns="25400" rIns="25400" bIns="25400" anchor="ctr"/>
            <a:lstStyle/>
            <a:p>
              <a:pPr lvl="0">
                <a:defRPr sz="3200"/>
              </a:pPr>
              <a:endParaRPr sz="1600">
                <a:latin typeface="Times New Roman" panose="02020603050405020304" pitchFamily="18" charset="0"/>
                <a:cs typeface="Times New Roman" panose="02020603050405020304" pitchFamily="18" charset="0"/>
              </a:endParaRPr>
            </a:p>
          </p:txBody>
        </p:sp>
      </p:grpSp>
      <p:grpSp>
        <p:nvGrpSpPr>
          <p:cNvPr id="2" name="Group 1"/>
          <p:cNvGrpSpPr/>
          <p:nvPr/>
        </p:nvGrpSpPr>
        <p:grpSpPr>
          <a:xfrm>
            <a:off x="1096153" y="2788586"/>
            <a:ext cx="3071776" cy="831580"/>
            <a:chOff x="1170746" y="8153920"/>
            <a:chExt cx="6143551" cy="1663159"/>
          </a:xfrm>
        </p:grpSpPr>
        <p:sp>
          <p:nvSpPr>
            <p:cNvPr id="2636" name="Shape 2636"/>
            <p:cNvSpPr/>
            <p:nvPr/>
          </p:nvSpPr>
          <p:spPr>
            <a:xfrm>
              <a:off x="1170746" y="8235658"/>
              <a:ext cx="502794" cy="1414945"/>
            </a:xfrm>
            <a:prstGeom prst="rect">
              <a:avLst/>
            </a:prstGeom>
            <a:solidFill>
              <a:schemeClr val="accent3"/>
            </a:solidFill>
            <a:ln w="12700">
              <a:miter lim="400000"/>
            </a:ln>
          </p:spPr>
          <p:txBody>
            <a:bodyPr lIns="25400" tIns="25400" rIns="25400" bIns="25400" anchor="ctr"/>
            <a:lstStyle/>
            <a:p>
              <a:pPr lvl="0">
                <a:defRPr sz="3200"/>
              </a:pPr>
              <a:endParaRPr sz="1600">
                <a:latin typeface="Times New Roman" panose="02020603050405020304" pitchFamily="18" charset="0"/>
                <a:cs typeface="Times New Roman" panose="02020603050405020304" pitchFamily="18" charset="0"/>
              </a:endParaRPr>
            </a:p>
          </p:txBody>
        </p:sp>
        <p:sp>
          <p:nvSpPr>
            <p:cNvPr id="2640" name="Shape 2640"/>
            <p:cNvSpPr/>
            <p:nvPr/>
          </p:nvSpPr>
          <p:spPr>
            <a:xfrm>
              <a:off x="1884148" y="8828092"/>
              <a:ext cx="5430149" cy="988987"/>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lgn="l" defTabSz="457200">
                <a:lnSpc>
                  <a:spcPct val="120000"/>
                </a:lnSpc>
                <a:defRPr sz="2000">
                  <a:solidFill>
                    <a:srgbClr val="A6AAA9"/>
                  </a:solidFill>
                  <a:latin typeface="Roboto Regular"/>
                  <a:ea typeface="Roboto Regular"/>
                  <a:cs typeface="Roboto Regular"/>
                  <a:sym typeface="Roboto Regular"/>
                </a:defRPr>
              </a:lvl1pPr>
            </a:lstStyle>
            <a:p>
              <a:pPr>
                <a:defRPr sz="1800">
                  <a:solidFill>
                    <a:srgbClr val="000000"/>
                  </a:solidFill>
                </a:defRPr>
              </a:pPr>
              <a:r>
                <a:rPr lang="en-US" sz="1200" dirty="0" err="1">
                  <a:solidFill>
                    <a:schemeClr val="tx1">
                      <a:lumMod val="65000"/>
                      <a:lumOff val="35000"/>
                    </a:schemeClr>
                  </a:solidFill>
                  <a:latin typeface="Times New Roman" panose="02020603050405020304" pitchFamily="18" charset="0"/>
                  <a:cs typeface="Times New Roman" panose="02020603050405020304" pitchFamily="18" charset="0"/>
                </a:rPr>
                <a:t>Mỗi</a:t>
              </a:r>
              <a:r>
                <a:rPr lang="en-US" sz="1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200" b="1" dirty="0">
                  <a:solidFill>
                    <a:schemeClr val="tx1">
                      <a:lumMod val="65000"/>
                      <a:lumOff val="35000"/>
                    </a:schemeClr>
                  </a:solidFill>
                  <a:latin typeface="Times New Roman" panose="02020603050405020304" pitchFamily="18" charset="0"/>
                  <a:cs typeface="Times New Roman" panose="02020603050405020304" pitchFamily="18" charset="0"/>
                </a:rPr>
                <a:t>Node</a:t>
              </a:r>
            </a:p>
            <a:p>
              <a:pPr>
                <a:defRPr sz="1800">
                  <a:solidFill>
                    <a:srgbClr val="000000"/>
                  </a:solidFill>
                </a:defRPr>
              </a:pPr>
              <a:r>
                <a:rPr lang="en-US" sz="1200" dirty="0" err="1">
                  <a:solidFill>
                    <a:schemeClr val="tx1">
                      <a:lumMod val="65000"/>
                      <a:lumOff val="35000"/>
                    </a:schemeClr>
                  </a:solidFill>
                  <a:latin typeface="Times New Roman" panose="02020603050405020304" pitchFamily="18" charset="0"/>
                  <a:cs typeface="Times New Roman" panose="02020603050405020304" pitchFamily="18" charset="0"/>
                </a:rPr>
                <a:t>Vừa</a:t>
              </a:r>
              <a:r>
                <a:rPr lang="en-US" sz="1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200" dirty="0" err="1">
                  <a:solidFill>
                    <a:schemeClr val="tx1">
                      <a:lumMod val="65000"/>
                      <a:lumOff val="35000"/>
                    </a:schemeClr>
                  </a:solidFill>
                  <a:latin typeface="Times New Roman" panose="02020603050405020304" pitchFamily="18" charset="0"/>
                  <a:cs typeface="Times New Roman" panose="02020603050405020304" pitchFamily="18" charset="0"/>
                </a:rPr>
                <a:t>là</a:t>
              </a:r>
              <a:r>
                <a:rPr lang="en-US" sz="1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200" b="1" dirty="0">
                  <a:solidFill>
                    <a:schemeClr val="tx1">
                      <a:lumMod val="65000"/>
                      <a:lumOff val="35000"/>
                    </a:schemeClr>
                  </a:solidFill>
                  <a:latin typeface="Times New Roman" panose="02020603050405020304" pitchFamily="18" charset="0"/>
                  <a:cs typeface="Times New Roman" panose="02020603050405020304" pitchFamily="18" charset="0"/>
                </a:rPr>
                <a:t>Client</a:t>
              </a:r>
              <a:r>
                <a:rPr lang="en-US" sz="1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200" dirty="0" err="1">
                  <a:solidFill>
                    <a:schemeClr val="tx1">
                      <a:lumMod val="65000"/>
                      <a:lumOff val="35000"/>
                    </a:schemeClr>
                  </a:solidFill>
                  <a:latin typeface="Times New Roman" panose="02020603050405020304" pitchFamily="18" charset="0"/>
                  <a:cs typeface="Times New Roman" panose="02020603050405020304" pitchFamily="18" charset="0"/>
                </a:rPr>
                <a:t>vừa</a:t>
              </a:r>
              <a:r>
                <a:rPr lang="en-US" sz="1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200" dirty="0" err="1">
                  <a:solidFill>
                    <a:schemeClr val="tx1">
                      <a:lumMod val="65000"/>
                      <a:lumOff val="35000"/>
                    </a:schemeClr>
                  </a:solidFill>
                  <a:latin typeface="Times New Roman" panose="02020603050405020304" pitchFamily="18" charset="0"/>
                  <a:cs typeface="Times New Roman" panose="02020603050405020304" pitchFamily="18" charset="0"/>
                </a:rPr>
                <a:t>là</a:t>
              </a:r>
              <a:r>
                <a:rPr lang="en-US" sz="12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200" b="1" dirty="0">
                  <a:solidFill>
                    <a:schemeClr val="tx1">
                      <a:lumMod val="65000"/>
                      <a:lumOff val="35000"/>
                    </a:schemeClr>
                  </a:solidFill>
                  <a:latin typeface="Times New Roman" panose="02020603050405020304" pitchFamily="18" charset="0"/>
                  <a:cs typeface="Times New Roman" panose="02020603050405020304" pitchFamily="18" charset="0"/>
                </a:rPr>
                <a:t>Server</a:t>
              </a:r>
              <a:r>
                <a:rPr lang="en-US" sz="1200" dirty="0">
                  <a:solidFill>
                    <a:schemeClr val="tx1">
                      <a:lumMod val="65000"/>
                      <a:lumOff val="35000"/>
                    </a:schemeClr>
                  </a:solidFill>
                  <a:latin typeface="Times New Roman" panose="02020603050405020304" pitchFamily="18" charset="0"/>
                  <a:cs typeface="Times New Roman" panose="02020603050405020304" pitchFamily="18" charset="0"/>
                </a:rPr>
                <a:t> </a:t>
              </a:r>
            </a:p>
          </p:txBody>
        </p:sp>
        <p:sp>
          <p:nvSpPr>
            <p:cNvPr id="2641" name="Shape 2641"/>
            <p:cNvSpPr/>
            <p:nvPr/>
          </p:nvSpPr>
          <p:spPr>
            <a:xfrm>
              <a:off x="1890744" y="8153920"/>
              <a:ext cx="3077765" cy="564258"/>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2400">
                  <a:solidFill>
                    <a:srgbClr val="53585F"/>
                  </a:solidFill>
                  <a:latin typeface="Roboto Regular"/>
                  <a:ea typeface="Roboto Regular"/>
                  <a:cs typeface="Roboto Regular"/>
                  <a:sym typeface="Roboto Regular"/>
                </a:defRPr>
              </a:lvl1pPr>
            </a:lstStyle>
            <a:p>
              <a:pPr lvl="0">
                <a:defRPr sz="1800">
                  <a:solidFill>
                    <a:srgbClr val="000000"/>
                  </a:solidFill>
                </a:defRPr>
              </a:pPr>
              <a:r>
                <a:rPr lang="en-US" sz="1500" b="1" dirty="0" err="1">
                  <a:solidFill>
                    <a:schemeClr val="tx1"/>
                  </a:solidFill>
                  <a:latin typeface="Times New Roman" panose="02020603050405020304" pitchFamily="18" charset="0"/>
                  <a:cs typeface="Times New Roman" panose="02020603050405020304" pitchFamily="18" charset="0"/>
                </a:rPr>
                <a:t>Mạng</a:t>
              </a:r>
              <a:r>
                <a:rPr lang="en-US" sz="1500" b="1" dirty="0">
                  <a:solidFill>
                    <a:schemeClr val="tx1"/>
                  </a:solidFill>
                  <a:latin typeface="Times New Roman" panose="02020603050405020304" pitchFamily="18" charset="0"/>
                  <a:cs typeface="Times New Roman" panose="02020603050405020304" pitchFamily="18" charset="0"/>
                </a:rPr>
                <a:t> </a:t>
              </a:r>
              <a:r>
                <a:rPr lang="en-US" sz="1500" b="1" dirty="0" err="1">
                  <a:solidFill>
                    <a:schemeClr val="tx1"/>
                  </a:solidFill>
                  <a:latin typeface="Times New Roman" panose="02020603050405020304" pitchFamily="18" charset="0"/>
                  <a:cs typeface="Times New Roman" panose="02020603050405020304" pitchFamily="18" charset="0"/>
                </a:rPr>
                <a:t>ngang</a:t>
              </a:r>
              <a:r>
                <a:rPr lang="en-US" sz="1500" b="1" dirty="0">
                  <a:solidFill>
                    <a:schemeClr val="tx1"/>
                  </a:solidFill>
                  <a:latin typeface="Times New Roman" panose="02020603050405020304" pitchFamily="18" charset="0"/>
                  <a:cs typeface="Times New Roman" panose="02020603050405020304" pitchFamily="18" charset="0"/>
                </a:rPr>
                <a:t> </a:t>
              </a:r>
              <a:r>
                <a:rPr lang="en-US" sz="1500" b="1" dirty="0" err="1">
                  <a:solidFill>
                    <a:schemeClr val="tx1"/>
                  </a:solidFill>
                  <a:latin typeface="Times New Roman" panose="02020603050405020304" pitchFamily="18" charset="0"/>
                  <a:cs typeface="Times New Roman" panose="02020603050405020304" pitchFamily="18" charset="0"/>
                </a:rPr>
                <a:t>hàng</a:t>
              </a:r>
              <a:endParaRPr sz="1500" b="1" dirty="0">
                <a:solidFill>
                  <a:schemeClr val="tx1"/>
                </a:solidFill>
                <a:latin typeface="Times New Roman" panose="02020603050405020304" pitchFamily="18" charset="0"/>
                <a:cs typeface="Times New Roman" panose="02020603050405020304" pitchFamily="18" charset="0"/>
              </a:endParaRPr>
            </a:p>
          </p:txBody>
        </p:sp>
        <p:sp>
          <p:nvSpPr>
            <p:cNvPr id="2642" name="Shape 2642"/>
            <p:cNvSpPr/>
            <p:nvPr/>
          </p:nvSpPr>
          <p:spPr>
            <a:xfrm>
              <a:off x="1940831" y="8819625"/>
              <a:ext cx="892796" cy="1"/>
            </a:xfrm>
            <a:prstGeom prst="line">
              <a:avLst/>
            </a:prstGeom>
            <a:ln w="38100">
              <a:solidFill>
                <a:srgbClr val="53585F"/>
              </a:solidFill>
              <a:miter lim="400000"/>
            </a:ln>
          </p:spPr>
          <p:txBody>
            <a:bodyPr lIns="0" tIns="0" rIns="0" bIns="0" anchor="ctr"/>
            <a:lstStyle/>
            <a:p>
              <a:pPr defTabSz="228600">
                <a:defRPr sz="1200">
                  <a:latin typeface="Helvetica"/>
                  <a:ea typeface="Helvetica"/>
                  <a:cs typeface="Helvetica"/>
                  <a:sym typeface="Helvetica"/>
                </a:defRPr>
              </a:pPr>
              <a:endParaRPr sz="600">
                <a:latin typeface="Times New Roman" panose="02020603050405020304" pitchFamily="18" charset="0"/>
                <a:cs typeface="Times New Roman" panose="02020603050405020304" pitchFamily="18" charset="0"/>
              </a:endParaRPr>
            </a:p>
          </p:txBody>
        </p:sp>
      </p:grpSp>
      <p:sp>
        <p:nvSpPr>
          <p:cNvPr id="2654" name="Shape 2654"/>
          <p:cNvSpPr/>
          <p:nvPr/>
        </p:nvSpPr>
        <p:spPr>
          <a:xfrm>
            <a:off x="9591218" y="4114200"/>
            <a:ext cx="381353" cy="381368"/>
          </a:xfrm>
          <a:custGeom>
            <a:avLst/>
            <a:gdLst/>
            <a:ahLst/>
            <a:cxnLst>
              <a:cxn ang="0">
                <a:pos x="wd2" y="hd2"/>
              </a:cxn>
              <a:cxn ang="5400000">
                <a:pos x="wd2" y="hd2"/>
              </a:cxn>
              <a:cxn ang="10800000">
                <a:pos x="wd2" y="hd2"/>
              </a:cxn>
              <a:cxn ang="16200000">
                <a:pos x="wd2" y="hd2"/>
              </a:cxn>
            </a:cxnLst>
            <a:rect l="0" t="0" r="r" b="b"/>
            <a:pathLst>
              <a:path w="21337" h="21600" extrusionOk="0">
                <a:moveTo>
                  <a:pt x="3430" y="6557"/>
                </a:moveTo>
                <a:lnTo>
                  <a:pt x="9908" y="0"/>
                </a:lnTo>
                <a:lnTo>
                  <a:pt x="12573" y="2701"/>
                </a:lnTo>
                <a:lnTo>
                  <a:pt x="12047" y="3234"/>
                </a:lnTo>
                <a:lnTo>
                  <a:pt x="6096" y="9256"/>
                </a:lnTo>
                <a:lnTo>
                  <a:pt x="3430" y="6557"/>
                </a:lnTo>
                <a:close/>
                <a:moveTo>
                  <a:pt x="3664" y="20974"/>
                </a:moveTo>
                <a:cubicBezTo>
                  <a:pt x="3270" y="21375"/>
                  <a:pt x="2702" y="21600"/>
                  <a:pt x="2124" y="21600"/>
                </a:cubicBezTo>
                <a:cubicBezTo>
                  <a:pt x="1586" y="21600"/>
                  <a:pt x="1039" y="21404"/>
                  <a:pt x="617" y="20974"/>
                </a:cubicBezTo>
                <a:cubicBezTo>
                  <a:pt x="-263" y="20086"/>
                  <a:pt x="-145" y="18661"/>
                  <a:pt x="617" y="17890"/>
                </a:cubicBezTo>
                <a:lnTo>
                  <a:pt x="8237" y="10176"/>
                </a:lnTo>
                <a:lnTo>
                  <a:pt x="7251" y="9178"/>
                </a:lnTo>
                <a:lnTo>
                  <a:pt x="12585" y="3779"/>
                </a:lnTo>
                <a:lnTo>
                  <a:pt x="17604" y="8859"/>
                </a:lnTo>
                <a:lnTo>
                  <a:pt x="12270" y="14259"/>
                </a:lnTo>
                <a:lnTo>
                  <a:pt x="11285" y="13261"/>
                </a:lnTo>
                <a:lnTo>
                  <a:pt x="3664" y="20974"/>
                </a:lnTo>
                <a:close/>
                <a:moveTo>
                  <a:pt x="14861" y="18129"/>
                </a:moveTo>
                <a:lnTo>
                  <a:pt x="12193" y="15429"/>
                </a:lnTo>
                <a:lnTo>
                  <a:pt x="12809" y="14804"/>
                </a:lnTo>
                <a:lnTo>
                  <a:pt x="18143" y="9405"/>
                </a:lnTo>
                <a:lnTo>
                  <a:pt x="18671" y="8871"/>
                </a:lnTo>
                <a:lnTo>
                  <a:pt x="21337" y="11571"/>
                </a:lnTo>
                <a:lnTo>
                  <a:pt x="14861" y="18129"/>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Times New Roman" panose="02020603050405020304" pitchFamily="18" charset="0"/>
              <a:cs typeface="Times New Roman" panose="02020603050405020304" pitchFamily="18" charset="0"/>
            </a:endParaRPr>
          </a:p>
        </p:txBody>
      </p:sp>
      <p:sp>
        <p:nvSpPr>
          <p:cNvPr id="42" name="Shape 1692"/>
          <p:cNvSpPr/>
          <p:nvPr/>
        </p:nvSpPr>
        <p:spPr>
          <a:xfrm>
            <a:off x="7132320" y="3878951"/>
            <a:ext cx="399775" cy="399775"/>
          </a:xfrm>
          <a:custGeom>
            <a:avLst/>
            <a:gdLst/>
            <a:ahLst/>
            <a:cxnLst>
              <a:cxn ang="0">
                <a:pos x="wd2" y="hd2"/>
              </a:cxn>
              <a:cxn ang="5400000">
                <a:pos x="wd2" y="hd2"/>
              </a:cxn>
              <a:cxn ang="10800000">
                <a:pos x="wd2" y="hd2"/>
              </a:cxn>
              <a:cxn ang="16200000">
                <a:pos x="wd2" y="hd2"/>
              </a:cxn>
            </a:cxnLst>
            <a:rect l="0" t="0" r="r" b="b"/>
            <a:pathLst>
              <a:path w="21600" h="21600" extrusionOk="0">
                <a:moveTo>
                  <a:pt x="12343" y="0"/>
                </a:moveTo>
                <a:lnTo>
                  <a:pt x="12343" y="5400"/>
                </a:lnTo>
                <a:lnTo>
                  <a:pt x="17743" y="5400"/>
                </a:lnTo>
                <a:lnTo>
                  <a:pt x="12343" y="0"/>
                </a:lnTo>
                <a:close/>
                <a:moveTo>
                  <a:pt x="17743" y="6171"/>
                </a:moveTo>
                <a:lnTo>
                  <a:pt x="11571" y="6171"/>
                </a:lnTo>
                <a:lnTo>
                  <a:pt x="11571" y="0"/>
                </a:lnTo>
                <a:lnTo>
                  <a:pt x="3857" y="0"/>
                </a:lnTo>
                <a:lnTo>
                  <a:pt x="3857" y="12343"/>
                </a:lnTo>
                <a:lnTo>
                  <a:pt x="17743" y="12343"/>
                </a:lnTo>
                <a:lnTo>
                  <a:pt x="17743" y="6171"/>
                </a:lnTo>
                <a:close/>
                <a:moveTo>
                  <a:pt x="15429" y="10800"/>
                </a:moveTo>
                <a:lnTo>
                  <a:pt x="6171" y="10800"/>
                </a:lnTo>
                <a:lnTo>
                  <a:pt x="6171" y="10029"/>
                </a:lnTo>
                <a:lnTo>
                  <a:pt x="15429" y="10029"/>
                </a:lnTo>
                <a:lnTo>
                  <a:pt x="15429" y="10800"/>
                </a:lnTo>
                <a:close/>
                <a:moveTo>
                  <a:pt x="15429" y="8486"/>
                </a:moveTo>
                <a:lnTo>
                  <a:pt x="6171" y="8486"/>
                </a:lnTo>
                <a:lnTo>
                  <a:pt x="6171" y="7714"/>
                </a:lnTo>
                <a:lnTo>
                  <a:pt x="15429" y="7714"/>
                </a:lnTo>
                <a:lnTo>
                  <a:pt x="15429" y="8486"/>
                </a:lnTo>
                <a:close/>
                <a:moveTo>
                  <a:pt x="0" y="21600"/>
                </a:moveTo>
                <a:lnTo>
                  <a:pt x="16971" y="21600"/>
                </a:lnTo>
                <a:lnTo>
                  <a:pt x="16971" y="13114"/>
                </a:lnTo>
                <a:lnTo>
                  <a:pt x="0" y="13114"/>
                </a:lnTo>
                <a:lnTo>
                  <a:pt x="0" y="21600"/>
                </a:lnTo>
                <a:close/>
                <a:moveTo>
                  <a:pt x="6558" y="15429"/>
                </a:moveTo>
                <a:cubicBezTo>
                  <a:pt x="7196" y="15429"/>
                  <a:pt x="7714" y="15949"/>
                  <a:pt x="7714" y="16586"/>
                </a:cubicBezTo>
                <a:cubicBezTo>
                  <a:pt x="7714" y="17227"/>
                  <a:pt x="7196" y="17743"/>
                  <a:pt x="6558" y="17743"/>
                </a:cubicBezTo>
                <a:cubicBezTo>
                  <a:pt x="5919" y="17743"/>
                  <a:pt x="5400" y="17227"/>
                  <a:pt x="5400" y="16586"/>
                </a:cubicBezTo>
                <a:cubicBezTo>
                  <a:pt x="5400" y="15949"/>
                  <a:pt x="5919" y="15429"/>
                  <a:pt x="6558" y="15429"/>
                </a:cubicBezTo>
                <a:moveTo>
                  <a:pt x="3473" y="15429"/>
                </a:moveTo>
                <a:cubicBezTo>
                  <a:pt x="4112" y="15429"/>
                  <a:pt x="4629" y="15949"/>
                  <a:pt x="4629" y="16586"/>
                </a:cubicBezTo>
                <a:cubicBezTo>
                  <a:pt x="4629" y="17227"/>
                  <a:pt x="4112" y="17743"/>
                  <a:pt x="3473" y="17743"/>
                </a:cubicBezTo>
                <a:cubicBezTo>
                  <a:pt x="2833" y="17743"/>
                  <a:pt x="2314" y="17227"/>
                  <a:pt x="2314" y="16586"/>
                </a:cubicBezTo>
                <a:cubicBezTo>
                  <a:pt x="2314" y="15949"/>
                  <a:pt x="2833" y="15429"/>
                  <a:pt x="3473" y="15429"/>
                </a:cubicBezTo>
                <a:moveTo>
                  <a:pt x="17743" y="21600"/>
                </a:moveTo>
                <a:lnTo>
                  <a:pt x="21600" y="21600"/>
                </a:lnTo>
                <a:lnTo>
                  <a:pt x="21600" y="13114"/>
                </a:lnTo>
                <a:lnTo>
                  <a:pt x="17743" y="13114"/>
                </a:lnTo>
                <a:lnTo>
                  <a:pt x="17743" y="21600"/>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Times New Roman" panose="02020603050405020304" pitchFamily="18" charset="0"/>
              <a:cs typeface="Times New Roman" panose="02020603050405020304" pitchFamily="18" charset="0"/>
            </a:endParaRPr>
          </a:p>
        </p:txBody>
      </p:sp>
      <p:sp>
        <p:nvSpPr>
          <p:cNvPr id="44" name="Shape 758"/>
          <p:cNvSpPr/>
          <p:nvPr/>
        </p:nvSpPr>
        <p:spPr>
          <a:xfrm>
            <a:off x="8337551" y="1786574"/>
            <a:ext cx="540558" cy="588810"/>
          </a:xfrm>
          <a:custGeom>
            <a:avLst/>
            <a:gdLst/>
            <a:ahLst/>
            <a:cxnLst>
              <a:cxn ang="0">
                <a:pos x="wd2" y="hd2"/>
              </a:cxn>
              <a:cxn ang="5400000">
                <a:pos x="wd2" y="hd2"/>
              </a:cxn>
              <a:cxn ang="10800000">
                <a:pos x="wd2" y="hd2"/>
              </a:cxn>
              <a:cxn ang="16200000">
                <a:pos x="wd2" y="hd2"/>
              </a:cxn>
            </a:cxnLst>
            <a:rect l="0" t="0" r="r" b="b"/>
            <a:pathLst>
              <a:path w="21600" h="21600" extrusionOk="0">
                <a:moveTo>
                  <a:pt x="17743" y="0"/>
                </a:moveTo>
                <a:cubicBezTo>
                  <a:pt x="15612" y="0"/>
                  <a:pt x="13886" y="1726"/>
                  <a:pt x="13886" y="3857"/>
                </a:cubicBezTo>
                <a:cubicBezTo>
                  <a:pt x="13886" y="5439"/>
                  <a:pt x="14839" y="6793"/>
                  <a:pt x="16200" y="7389"/>
                </a:cubicBezTo>
                <a:lnTo>
                  <a:pt x="16200" y="9257"/>
                </a:lnTo>
                <a:lnTo>
                  <a:pt x="14332" y="9257"/>
                </a:lnTo>
                <a:cubicBezTo>
                  <a:pt x="13737" y="7896"/>
                  <a:pt x="12382" y="6943"/>
                  <a:pt x="10800" y="6943"/>
                </a:cubicBezTo>
                <a:cubicBezTo>
                  <a:pt x="9219" y="6943"/>
                  <a:pt x="7865" y="7896"/>
                  <a:pt x="7268" y="9257"/>
                </a:cubicBezTo>
                <a:lnTo>
                  <a:pt x="2314" y="9257"/>
                </a:lnTo>
                <a:lnTo>
                  <a:pt x="2314" y="14211"/>
                </a:lnTo>
                <a:cubicBezTo>
                  <a:pt x="953" y="14806"/>
                  <a:pt x="0" y="16161"/>
                  <a:pt x="0" y="17743"/>
                </a:cubicBezTo>
                <a:cubicBezTo>
                  <a:pt x="0" y="19874"/>
                  <a:pt x="1726" y="21600"/>
                  <a:pt x="3857" y="21600"/>
                </a:cubicBezTo>
                <a:cubicBezTo>
                  <a:pt x="5988" y="21600"/>
                  <a:pt x="7714" y="19874"/>
                  <a:pt x="7714" y="17743"/>
                </a:cubicBezTo>
                <a:cubicBezTo>
                  <a:pt x="7714" y="16161"/>
                  <a:pt x="6762" y="14806"/>
                  <a:pt x="5400" y="14211"/>
                </a:cubicBezTo>
                <a:lnTo>
                  <a:pt x="5400" y="12343"/>
                </a:lnTo>
                <a:lnTo>
                  <a:pt x="7268" y="12343"/>
                </a:lnTo>
                <a:cubicBezTo>
                  <a:pt x="7865" y="13704"/>
                  <a:pt x="9219" y="14657"/>
                  <a:pt x="10800" y="14657"/>
                </a:cubicBezTo>
                <a:cubicBezTo>
                  <a:pt x="12382" y="14657"/>
                  <a:pt x="13737" y="13704"/>
                  <a:pt x="14332" y="12343"/>
                </a:cubicBezTo>
                <a:lnTo>
                  <a:pt x="19286" y="12343"/>
                </a:lnTo>
                <a:lnTo>
                  <a:pt x="19286" y="7389"/>
                </a:lnTo>
                <a:cubicBezTo>
                  <a:pt x="20648" y="6793"/>
                  <a:pt x="21600" y="5439"/>
                  <a:pt x="21600" y="3857"/>
                </a:cubicBezTo>
                <a:cubicBezTo>
                  <a:pt x="21600" y="1726"/>
                  <a:pt x="19874" y="0"/>
                  <a:pt x="17743" y="0"/>
                </a:cubicBezTo>
                <a:moveTo>
                  <a:pt x="6171" y="17744"/>
                </a:moveTo>
                <a:cubicBezTo>
                  <a:pt x="6171" y="19019"/>
                  <a:pt x="5133" y="20058"/>
                  <a:pt x="3857" y="20058"/>
                </a:cubicBezTo>
                <a:cubicBezTo>
                  <a:pt x="2581" y="20058"/>
                  <a:pt x="1543" y="19019"/>
                  <a:pt x="1543" y="17744"/>
                </a:cubicBezTo>
                <a:cubicBezTo>
                  <a:pt x="1543" y="16468"/>
                  <a:pt x="2581" y="15429"/>
                  <a:pt x="3857" y="15429"/>
                </a:cubicBezTo>
                <a:cubicBezTo>
                  <a:pt x="5133" y="15429"/>
                  <a:pt x="6171" y="16468"/>
                  <a:pt x="6171" y="17744"/>
                </a:cubicBezTo>
                <a:moveTo>
                  <a:pt x="10800" y="13115"/>
                </a:moveTo>
                <a:cubicBezTo>
                  <a:pt x="9524" y="13115"/>
                  <a:pt x="8486" y="12076"/>
                  <a:pt x="8486" y="10801"/>
                </a:cubicBezTo>
                <a:cubicBezTo>
                  <a:pt x="8486" y="9525"/>
                  <a:pt x="9524" y="8486"/>
                  <a:pt x="10800" y="8486"/>
                </a:cubicBezTo>
                <a:cubicBezTo>
                  <a:pt x="12076" y="8486"/>
                  <a:pt x="13114" y="9525"/>
                  <a:pt x="13114" y="10801"/>
                </a:cubicBezTo>
                <a:cubicBezTo>
                  <a:pt x="13114" y="12076"/>
                  <a:pt x="12076" y="13115"/>
                  <a:pt x="10800" y="13115"/>
                </a:cubicBezTo>
                <a:moveTo>
                  <a:pt x="17743" y="6171"/>
                </a:moveTo>
                <a:cubicBezTo>
                  <a:pt x="16467" y="6171"/>
                  <a:pt x="15429" y="5133"/>
                  <a:pt x="15429" y="3857"/>
                </a:cubicBezTo>
                <a:cubicBezTo>
                  <a:pt x="15429" y="2581"/>
                  <a:pt x="16467" y="1543"/>
                  <a:pt x="17743" y="1543"/>
                </a:cubicBezTo>
                <a:cubicBezTo>
                  <a:pt x="19019" y="1543"/>
                  <a:pt x="20057" y="2581"/>
                  <a:pt x="20057" y="3857"/>
                </a:cubicBezTo>
                <a:cubicBezTo>
                  <a:pt x="20057" y="5133"/>
                  <a:pt x="19019" y="6171"/>
                  <a:pt x="17743" y="6171"/>
                </a:cubicBezTo>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Times New Roman" panose="02020603050405020304" pitchFamily="18" charset="0"/>
              <a:cs typeface="Times New Roman" panose="02020603050405020304" pitchFamily="18" charset="0"/>
            </a:endParaRPr>
          </a:p>
        </p:txBody>
      </p:sp>
      <p:sp>
        <p:nvSpPr>
          <p:cNvPr id="52" name="Shape 514"/>
          <p:cNvSpPr/>
          <p:nvPr/>
        </p:nvSpPr>
        <p:spPr>
          <a:xfrm>
            <a:off x="7793720" y="2740574"/>
            <a:ext cx="350416" cy="350410"/>
          </a:xfrm>
          <a:custGeom>
            <a:avLst/>
            <a:gdLst/>
            <a:ahLst/>
            <a:cxnLst>
              <a:cxn ang="0">
                <a:pos x="wd2" y="hd2"/>
              </a:cxn>
              <a:cxn ang="5400000">
                <a:pos x="wd2" y="hd2"/>
              </a:cxn>
              <a:cxn ang="10800000">
                <a:pos x="wd2" y="hd2"/>
              </a:cxn>
              <a:cxn ang="16200000">
                <a:pos x="wd2" y="hd2"/>
              </a:cxn>
            </a:cxnLst>
            <a:rect l="0" t="0" r="r" b="b"/>
            <a:pathLst>
              <a:path w="20967" h="20967" extrusionOk="0">
                <a:moveTo>
                  <a:pt x="19076" y="1892"/>
                </a:moveTo>
                <a:cubicBezTo>
                  <a:pt x="16570" y="-613"/>
                  <a:pt x="12531" y="-633"/>
                  <a:pt x="10050" y="1846"/>
                </a:cubicBezTo>
                <a:cubicBezTo>
                  <a:pt x="8384" y="3514"/>
                  <a:pt x="7649" y="6100"/>
                  <a:pt x="8237" y="8237"/>
                </a:cubicBezTo>
                <a:lnTo>
                  <a:pt x="0" y="16437"/>
                </a:lnTo>
                <a:lnTo>
                  <a:pt x="0" y="20967"/>
                </a:lnTo>
                <a:lnTo>
                  <a:pt x="3744" y="20967"/>
                </a:lnTo>
                <a:lnTo>
                  <a:pt x="3744" y="18721"/>
                </a:lnTo>
                <a:lnTo>
                  <a:pt x="5990" y="18721"/>
                </a:lnTo>
                <a:lnTo>
                  <a:pt x="5990" y="16474"/>
                </a:lnTo>
                <a:lnTo>
                  <a:pt x="8237" y="16474"/>
                </a:lnTo>
                <a:lnTo>
                  <a:pt x="8237" y="14228"/>
                </a:lnTo>
                <a:lnTo>
                  <a:pt x="11232" y="14228"/>
                </a:lnTo>
                <a:lnTo>
                  <a:pt x="12730" y="12730"/>
                </a:lnTo>
                <a:cubicBezTo>
                  <a:pt x="14862" y="13309"/>
                  <a:pt x="17458" y="12578"/>
                  <a:pt x="19121" y="10916"/>
                </a:cubicBezTo>
                <a:cubicBezTo>
                  <a:pt x="21600" y="8438"/>
                  <a:pt x="21579" y="4397"/>
                  <a:pt x="19076" y="1892"/>
                </a:cubicBezTo>
                <a:moveTo>
                  <a:pt x="15725" y="6814"/>
                </a:moveTo>
                <a:cubicBezTo>
                  <a:pt x="14827" y="6813"/>
                  <a:pt x="14098" y="6085"/>
                  <a:pt x="14098" y="5188"/>
                </a:cubicBezTo>
                <a:cubicBezTo>
                  <a:pt x="14097" y="4289"/>
                  <a:pt x="14827" y="3561"/>
                  <a:pt x="15725" y="3560"/>
                </a:cubicBezTo>
                <a:cubicBezTo>
                  <a:pt x="16623" y="3561"/>
                  <a:pt x="17351" y="4288"/>
                  <a:pt x="17351" y="5188"/>
                </a:cubicBezTo>
                <a:cubicBezTo>
                  <a:pt x="17351" y="6085"/>
                  <a:pt x="16623" y="6814"/>
                  <a:pt x="15725" y="6814"/>
                </a:cubicBezTo>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3" name="Shape 86"/>
          <p:cNvSpPr/>
          <p:nvPr/>
        </p:nvSpPr>
        <p:spPr>
          <a:xfrm>
            <a:off x="9137490" y="3039057"/>
            <a:ext cx="453728" cy="421419"/>
          </a:xfrm>
          <a:custGeom>
            <a:avLst/>
            <a:gdLst/>
            <a:ahLst/>
            <a:cxnLst>
              <a:cxn ang="0">
                <a:pos x="wd2" y="hd2"/>
              </a:cxn>
              <a:cxn ang="5400000">
                <a:pos x="wd2" y="hd2"/>
              </a:cxn>
              <a:cxn ang="10800000">
                <a:pos x="wd2" y="hd2"/>
              </a:cxn>
              <a:cxn ang="16200000">
                <a:pos x="wd2" y="hd2"/>
              </a:cxn>
            </a:cxnLst>
            <a:rect l="0" t="0" r="r" b="b"/>
            <a:pathLst>
              <a:path w="21600" h="21600" extrusionOk="0">
                <a:moveTo>
                  <a:pt x="1553" y="0"/>
                </a:moveTo>
                <a:lnTo>
                  <a:pt x="0" y="13956"/>
                </a:lnTo>
                <a:lnTo>
                  <a:pt x="0" y="21600"/>
                </a:lnTo>
                <a:lnTo>
                  <a:pt x="21600" y="21600"/>
                </a:lnTo>
                <a:lnTo>
                  <a:pt x="21600" y="13956"/>
                </a:lnTo>
                <a:lnTo>
                  <a:pt x="20059" y="73"/>
                </a:lnTo>
                <a:lnTo>
                  <a:pt x="20059" y="0"/>
                </a:lnTo>
                <a:lnTo>
                  <a:pt x="12855" y="0"/>
                </a:lnTo>
                <a:lnTo>
                  <a:pt x="14873" y="2312"/>
                </a:lnTo>
                <a:lnTo>
                  <a:pt x="17906" y="2312"/>
                </a:lnTo>
                <a:lnTo>
                  <a:pt x="18921" y="11571"/>
                </a:lnTo>
                <a:lnTo>
                  <a:pt x="14861" y="11571"/>
                </a:lnTo>
                <a:lnTo>
                  <a:pt x="14335" y="15423"/>
                </a:lnTo>
                <a:lnTo>
                  <a:pt x="7265" y="15423"/>
                </a:lnTo>
                <a:lnTo>
                  <a:pt x="6739" y="11571"/>
                </a:lnTo>
                <a:lnTo>
                  <a:pt x="2679" y="11571"/>
                </a:lnTo>
                <a:lnTo>
                  <a:pt x="3694" y="2312"/>
                </a:lnTo>
                <a:lnTo>
                  <a:pt x="6727" y="2312"/>
                </a:lnTo>
                <a:lnTo>
                  <a:pt x="8745" y="0"/>
                </a:lnTo>
                <a:lnTo>
                  <a:pt x="1553" y="0"/>
                </a:lnTo>
                <a:close/>
                <a:moveTo>
                  <a:pt x="10800" y="0"/>
                </a:moveTo>
                <a:lnTo>
                  <a:pt x="5406" y="6164"/>
                </a:lnTo>
                <a:lnTo>
                  <a:pt x="9259" y="6164"/>
                </a:lnTo>
                <a:lnTo>
                  <a:pt x="9259" y="12341"/>
                </a:lnTo>
                <a:lnTo>
                  <a:pt x="12341" y="12341"/>
                </a:lnTo>
                <a:lnTo>
                  <a:pt x="12341" y="6164"/>
                </a:lnTo>
                <a:lnTo>
                  <a:pt x="16194" y="6164"/>
                </a:lnTo>
                <a:lnTo>
                  <a:pt x="10800" y="0"/>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4" name="Shape 703"/>
          <p:cNvSpPr/>
          <p:nvPr/>
        </p:nvSpPr>
        <p:spPr>
          <a:xfrm>
            <a:off x="8240045" y="4125965"/>
            <a:ext cx="369492" cy="369492"/>
          </a:xfrm>
          <a:custGeom>
            <a:avLst/>
            <a:gdLst/>
            <a:ahLst/>
            <a:cxnLst>
              <a:cxn ang="0">
                <a:pos x="wd2" y="hd2"/>
              </a:cxn>
              <a:cxn ang="5400000">
                <a:pos x="wd2" y="hd2"/>
              </a:cxn>
              <a:cxn ang="10800000">
                <a:pos x="wd2" y="hd2"/>
              </a:cxn>
              <a:cxn ang="16200000">
                <a:pos x="wd2" y="hd2"/>
              </a:cxn>
            </a:cxnLst>
            <a:rect l="0" t="0" r="r" b="b"/>
            <a:pathLst>
              <a:path w="21600" h="21600" extrusionOk="0">
                <a:moveTo>
                  <a:pt x="16200" y="1"/>
                </a:moveTo>
                <a:lnTo>
                  <a:pt x="16200" y="5400"/>
                </a:lnTo>
                <a:lnTo>
                  <a:pt x="21595" y="5400"/>
                </a:lnTo>
                <a:lnTo>
                  <a:pt x="16200" y="1"/>
                </a:lnTo>
                <a:close/>
                <a:moveTo>
                  <a:pt x="15429" y="6171"/>
                </a:moveTo>
                <a:lnTo>
                  <a:pt x="15429" y="0"/>
                </a:lnTo>
                <a:lnTo>
                  <a:pt x="0" y="0"/>
                </a:lnTo>
                <a:lnTo>
                  <a:pt x="0" y="21600"/>
                </a:lnTo>
                <a:lnTo>
                  <a:pt x="21600" y="21600"/>
                </a:lnTo>
                <a:lnTo>
                  <a:pt x="21600" y="6171"/>
                </a:lnTo>
                <a:lnTo>
                  <a:pt x="15429" y="6171"/>
                </a:lnTo>
                <a:close/>
                <a:moveTo>
                  <a:pt x="5707" y="8436"/>
                </a:moveTo>
                <a:cubicBezTo>
                  <a:pt x="4291" y="7960"/>
                  <a:pt x="3244" y="7298"/>
                  <a:pt x="3244" y="6013"/>
                </a:cubicBezTo>
                <a:cubicBezTo>
                  <a:pt x="3244" y="4837"/>
                  <a:pt x="3857" y="3922"/>
                  <a:pt x="5400" y="3658"/>
                </a:cubicBezTo>
                <a:lnTo>
                  <a:pt x="5400" y="2314"/>
                </a:lnTo>
                <a:lnTo>
                  <a:pt x="6943" y="2314"/>
                </a:lnTo>
                <a:lnTo>
                  <a:pt x="6943" y="3566"/>
                </a:lnTo>
                <a:cubicBezTo>
                  <a:pt x="7714" y="3592"/>
                  <a:pt x="8370" y="3790"/>
                  <a:pt x="8834" y="4002"/>
                </a:cubicBezTo>
                <a:lnTo>
                  <a:pt x="8415" y="5497"/>
                </a:lnTo>
                <a:cubicBezTo>
                  <a:pt x="8085" y="5338"/>
                  <a:pt x="7452" y="5034"/>
                  <a:pt x="6499" y="5034"/>
                </a:cubicBezTo>
                <a:cubicBezTo>
                  <a:pt x="5640" y="5034"/>
                  <a:pt x="5354" y="5419"/>
                  <a:pt x="5354" y="5789"/>
                </a:cubicBezTo>
                <a:cubicBezTo>
                  <a:pt x="5354" y="6212"/>
                  <a:pt x="5816" y="6503"/>
                  <a:pt x="6954" y="6914"/>
                </a:cubicBezTo>
                <a:cubicBezTo>
                  <a:pt x="8531" y="7469"/>
                  <a:pt x="9219" y="8197"/>
                  <a:pt x="9219" y="9403"/>
                </a:cubicBezTo>
                <a:cubicBezTo>
                  <a:pt x="9219" y="10581"/>
                  <a:pt x="8486" y="11587"/>
                  <a:pt x="6943" y="11838"/>
                </a:cubicBezTo>
                <a:lnTo>
                  <a:pt x="6943" y="13114"/>
                </a:lnTo>
                <a:lnTo>
                  <a:pt x="5400" y="13114"/>
                </a:lnTo>
                <a:lnTo>
                  <a:pt x="5400" y="11943"/>
                </a:lnTo>
                <a:cubicBezTo>
                  <a:pt x="4629" y="11903"/>
                  <a:pt x="3702" y="11653"/>
                  <a:pt x="3198" y="11375"/>
                </a:cubicBezTo>
                <a:lnTo>
                  <a:pt x="3620" y="9826"/>
                </a:lnTo>
                <a:cubicBezTo>
                  <a:pt x="4175" y="10130"/>
                  <a:pt x="4967" y="10408"/>
                  <a:pt x="5828" y="10408"/>
                </a:cubicBezTo>
                <a:cubicBezTo>
                  <a:pt x="6596" y="10408"/>
                  <a:pt x="7118" y="10104"/>
                  <a:pt x="7118" y="9588"/>
                </a:cubicBezTo>
                <a:cubicBezTo>
                  <a:pt x="7118" y="9085"/>
                  <a:pt x="6701" y="8767"/>
                  <a:pt x="5707" y="8436"/>
                </a:cubicBezTo>
                <a:moveTo>
                  <a:pt x="10029" y="19286"/>
                </a:moveTo>
                <a:lnTo>
                  <a:pt x="2314" y="19286"/>
                </a:lnTo>
                <a:lnTo>
                  <a:pt x="2314" y="18514"/>
                </a:lnTo>
                <a:lnTo>
                  <a:pt x="10029" y="18514"/>
                </a:lnTo>
                <a:lnTo>
                  <a:pt x="10029" y="19286"/>
                </a:lnTo>
                <a:close/>
                <a:moveTo>
                  <a:pt x="10029" y="16971"/>
                </a:moveTo>
                <a:lnTo>
                  <a:pt x="2314" y="16971"/>
                </a:lnTo>
                <a:lnTo>
                  <a:pt x="2314" y="16200"/>
                </a:lnTo>
                <a:lnTo>
                  <a:pt x="10029" y="16200"/>
                </a:lnTo>
                <a:lnTo>
                  <a:pt x="10029" y="16971"/>
                </a:lnTo>
                <a:close/>
                <a:moveTo>
                  <a:pt x="19286" y="19286"/>
                </a:moveTo>
                <a:lnTo>
                  <a:pt x="11571" y="19286"/>
                </a:lnTo>
                <a:lnTo>
                  <a:pt x="11571" y="18514"/>
                </a:lnTo>
                <a:lnTo>
                  <a:pt x="19286" y="18514"/>
                </a:lnTo>
                <a:lnTo>
                  <a:pt x="19286" y="19286"/>
                </a:lnTo>
                <a:close/>
                <a:moveTo>
                  <a:pt x="19286" y="16971"/>
                </a:moveTo>
                <a:lnTo>
                  <a:pt x="11571" y="16971"/>
                </a:lnTo>
                <a:lnTo>
                  <a:pt x="11571" y="16200"/>
                </a:lnTo>
                <a:lnTo>
                  <a:pt x="19286" y="16200"/>
                </a:lnTo>
                <a:lnTo>
                  <a:pt x="19286" y="16971"/>
                </a:lnTo>
                <a:close/>
                <a:moveTo>
                  <a:pt x="19286" y="14657"/>
                </a:moveTo>
                <a:lnTo>
                  <a:pt x="11571" y="14657"/>
                </a:lnTo>
                <a:lnTo>
                  <a:pt x="11571" y="13886"/>
                </a:lnTo>
                <a:lnTo>
                  <a:pt x="19286" y="13886"/>
                </a:lnTo>
                <a:lnTo>
                  <a:pt x="19286" y="14657"/>
                </a:lnTo>
                <a:close/>
                <a:moveTo>
                  <a:pt x="19286" y="12343"/>
                </a:moveTo>
                <a:lnTo>
                  <a:pt x="11571" y="12343"/>
                </a:lnTo>
                <a:lnTo>
                  <a:pt x="11571" y="11571"/>
                </a:lnTo>
                <a:lnTo>
                  <a:pt x="19286" y="11571"/>
                </a:lnTo>
                <a:lnTo>
                  <a:pt x="19286" y="12343"/>
                </a:lnTo>
                <a:close/>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147349808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solidFill>
                <a:schemeClr val="tx1">
                  <a:lumMod val="95000"/>
                </a:schemeClr>
              </a:solidFill>
            </a:endParaRPr>
          </a:p>
        </p:txBody>
      </p:sp>
      <p:sp>
        <p:nvSpPr>
          <p:cNvPr id="223" name="Shape 223"/>
          <p:cNvSpPr/>
          <p:nvPr/>
        </p:nvSpPr>
        <p:spPr>
          <a:xfrm>
            <a:off x="3787955" y="1921889"/>
            <a:ext cx="1402061" cy="1882740"/>
          </a:xfrm>
          <a:prstGeom prst="rect">
            <a:avLst/>
          </a:prstGeom>
          <a:solidFill>
            <a:schemeClr val="accent6"/>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224" name="Shape 224"/>
          <p:cNvSpPr/>
          <p:nvPr/>
        </p:nvSpPr>
        <p:spPr>
          <a:xfrm>
            <a:off x="3597658" y="1491203"/>
            <a:ext cx="1791727" cy="2787128"/>
          </a:xfrm>
          <a:custGeom>
            <a:avLst/>
            <a:gdLst/>
            <a:ahLst/>
            <a:cxnLst>
              <a:cxn ang="0">
                <a:pos x="wd2" y="hd2"/>
              </a:cxn>
              <a:cxn ang="5400000">
                <a:pos x="wd2" y="hd2"/>
              </a:cxn>
              <a:cxn ang="10800000">
                <a:pos x="wd2" y="hd2"/>
              </a:cxn>
              <a:cxn ang="16200000">
                <a:pos x="wd2" y="hd2"/>
              </a:cxn>
            </a:cxnLst>
            <a:rect l="0" t="0" r="r" b="b"/>
            <a:pathLst>
              <a:path w="21600" h="21600" extrusionOk="0">
                <a:moveTo>
                  <a:pt x="18480" y="0"/>
                </a:moveTo>
                <a:lnTo>
                  <a:pt x="3120" y="0"/>
                </a:lnTo>
                <a:cubicBezTo>
                  <a:pt x="1397" y="0"/>
                  <a:pt x="0" y="899"/>
                  <a:pt x="0" y="2006"/>
                </a:cubicBezTo>
                <a:lnTo>
                  <a:pt x="0" y="19595"/>
                </a:lnTo>
                <a:cubicBezTo>
                  <a:pt x="0" y="20702"/>
                  <a:pt x="1397" y="21600"/>
                  <a:pt x="3120" y="21600"/>
                </a:cubicBezTo>
                <a:lnTo>
                  <a:pt x="18480" y="21600"/>
                </a:lnTo>
                <a:cubicBezTo>
                  <a:pt x="20203" y="21600"/>
                  <a:pt x="21600" y="20702"/>
                  <a:pt x="21600" y="19595"/>
                </a:cubicBezTo>
                <a:lnTo>
                  <a:pt x="21600" y="2006"/>
                </a:lnTo>
                <a:cubicBezTo>
                  <a:pt x="21600" y="899"/>
                  <a:pt x="20203" y="0"/>
                  <a:pt x="18480" y="0"/>
                </a:cubicBezTo>
                <a:moveTo>
                  <a:pt x="7200" y="1543"/>
                </a:moveTo>
                <a:lnTo>
                  <a:pt x="14400" y="1543"/>
                </a:lnTo>
                <a:lnTo>
                  <a:pt x="14400" y="2314"/>
                </a:lnTo>
                <a:lnTo>
                  <a:pt x="7200" y="2314"/>
                </a:lnTo>
                <a:lnTo>
                  <a:pt x="7200" y="1543"/>
                </a:lnTo>
                <a:close/>
                <a:moveTo>
                  <a:pt x="10801" y="20443"/>
                </a:moveTo>
                <a:cubicBezTo>
                  <a:pt x="9805" y="20442"/>
                  <a:pt x="8999" y="19925"/>
                  <a:pt x="8999" y="19285"/>
                </a:cubicBezTo>
                <a:cubicBezTo>
                  <a:pt x="8999" y="18646"/>
                  <a:pt x="9803" y="18129"/>
                  <a:pt x="10794" y="18129"/>
                </a:cubicBezTo>
                <a:lnTo>
                  <a:pt x="10804" y="18129"/>
                </a:lnTo>
                <a:cubicBezTo>
                  <a:pt x="11797" y="18129"/>
                  <a:pt x="12599" y="18646"/>
                  <a:pt x="12599" y="19285"/>
                </a:cubicBezTo>
                <a:cubicBezTo>
                  <a:pt x="12599" y="19924"/>
                  <a:pt x="11795" y="20442"/>
                  <a:pt x="10801" y="20443"/>
                </a:cubicBezTo>
                <a:moveTo>
                  <a:pt x="19200" y="16971"/>
                </a:moveTo>
                <a:lnTo>
                  <a:pt x="2400" y="16971"/>
                </a:lnTo>
                <a:lnTo>
                  <a:pt x="2400" y="3857"/>
                </a:lnTo>
                <a:lnTo>
                  <a:pt x="19200" y="3857"/>
                </a:lnTo>
                <a:lnTo>
                  <a:pt x="19200" y="16971"/>
                </a:lnTo>
                <a:close/>
              </a:path>
            </a:pathLst>
          </a:custGeom>
          <a:solidFill>
            <a:schemeClr val="accent4"/>
          </a:solidFill>
          <a:ln w="12700">
            <a:miter lim="400000"/>
          </a:ln>
        </p:spPr>
        <p:txBody>
          <a:bodyPr lIns="0" tIns="0" rIns="0" bIns="0" anchor="ctr"/>
          <a:lstStyle/>
          <a:p>
            <a:pPr lvl="0">
              <a:defRPr sz="3200"/>
            </a:pPr>
            <a:endParaRPr sz="1600" dirty="0">
              <a:solidFill>
                <a:schemeClr val="tx1">
                  <a:lumMod val="95000"/>
                </a:schemeClr>
              </a:solidFill>
            </a:endParaRPr>
          </a:p>
        </p:txBody>
      </p:sp>
      <p:sp>
        <p:nvSpPr>
          <p:cNvPr id="231" name="Shape 231"/>
          <p:cNvSpPr/>
          <p:nvPr/>
        </p:nvSpPr>
        <p:spPr>
          <a:xfrm>
            <a:off x="4257817" y="1951591"/>
            <a:ext cx="484107"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3200">
                <a:solidFill>
                  <a:srgbClr val="FFFFFF"/>
                </a:solidFill>
                <a:latin typeface="Helvetica"/>
                <a:ea typeface="Helvetica"/>
                <a:cs typeface="Helvetica"/>
                <a:sym typeface="Helvetica"/>
              </a:defRPr>
            </a:lvl1pPr>
          </a:lstStyle>
          <a:p>
            <a:pPr lvl="0">
              <a:defRPr sz="1800">
                <a:solidFill>
                  <a:srgbClr val="000000"/>
                </a:solidFill>
              </a:defRPr>
            </a:pPr>
            <a:r>
              <a:rPr lang="en-US" sz="1600" dirty="0">
                <a:solidFill>
                  <a:schemeClr val="tx1">
                    <a:lumMod val="95000"/>
                  </a:schemeClr>
                </a:solidFill>
              </a:rPr>
              <a:t>No.2</a:t>
            </a:r>
            <a:endParaRPr sz="1600" dirty="0">
              <a:solidFill>
                <a:schemeClr val="tx1">
                  <a:lumMod val="95000"/>
                </a:schemeClr>
              </a:solidFill>
            </a:endParaRPr>
          </a:p>
        </p:txBody>
      </p:sp>
      <p:sp>
        <p:nvSpPr>
          <p:cNvPr id="236" name="Shape 236"/>
          <p:cNvSpPr/>
          <p:nvPr/>
        </p:nvSpPr>
        <p:spPr>
          <a:xfrm>
            <a:off x="4139450" y="2586064"/>
            <a:ext cx="720842" cy="7208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FFFFFF"/>
            </a:solidFill>
            <a:miter lim="400000"/>
          </a:ln>
        </p:spPr>
        <p:txBody>
          <a:bodyPr lIns="0" tIns="0" rIns="0" bIns="0" anchor="ctr"/>
          <a:lstStyle/>
          <a:p>
            <a:pPr lvl="0">
              <a:defRPr sz="3200"/>
            </a:pPr>
            <a:endParaRPr sz="1600">
              <a:solidFill>
                <a:schemeClr val="tx1">
                  <a:lumMod val="95000"/>
                </a:schemeClr>
              </a:solidFill>
            </a:endParaRPr>
          </a:p>
        </p:txBody>
      </p:sp>
      <p:sp>
        <p:nvSpPr>
          <p:cNvPr id="212" name="Shape 212"/>
          <p:cNvSpPr/>
          <p:nvPr/>
        </p:nvSpPr>
        <p:spPr>
          <a:xfrm>
            <a:off x="715108" y="1913422"/>
            <a:ext cx="1444062" cy="1817920"/>
          </a:xfrm>
          <a:prstGeom prst="rect">
            <a:avLst/>
          </a:prstGeom>
          <a:solidFill>
            <a:schemeClr val="accent3"/>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219" name="Shape 219"/>
          <p:cNvSpPr/>
          <p:nvPr/>
        </p:nvSpPr>
        <p:spPr>
          <a:xfrm>
            <a:off x="537935" y="1491203"/>
            <a:ext cx="1791727" cy="2787128"/>
          </a:xfrm>
          <a:custGeom>
            <a:avLst/>
            <a:gdLst/>
            <a:ahLst/>
            <a:cxnLst>
              <a:cxn ang="0">
                <a:pos x="wd2" y="hd2"/>
              </a:cxn>
              <a:cxn ang="5400000">
                <a:pos x="wd2" y="hd2"/>
              </a:cxn>
              <a:cxn ang="10800000">
                <a:pos x="wd2" y="hd2"/>
              </a:cxn>
              <a:cxn ang="16200000">
                <a:pos x="wd2" y="hd2"/>
              </a:cxn>
            </a:cxnLst>
            <a:rect l="0" t="0" r="r" b="b"/>
            <a:pathLst>
              <a:path w="21600" h="21600" extrusionOk="0">
                <a:moveTo>
                  <a:pt x="18480" y="0"/>
                </a:moveTo>
                <a:lnTo>
                  <a:pt x="3120" y="0"/>
                </a:lnTo>
                <a:cubicBezTo>
                  <a:pt x="1397" y="0"/>
                  <a:pt x="0" y="899"/>
                  <a:pt x="0" y="2006"/>
                </a:cubicBezTo>
                <a:lnTo>
                  <a:pt x="0" y="19595"/>
                </a:lnTo>
                <a:cubicBezTo>
                  <a:pt x="0" y="20702"/>
                  <a:pt x="1397" y="21600"/>
                  <a:pt x="3120" y="21600"/>
                </a:cubicBezTo>
                <a:lnTo>
                  <a:pt x="18480" y="21600"/>
                </a:lnTo>
                <a:cubicBezTo>
                  <a:pt x="20203" y="21600"/>
                  <a:pt x="21600" y="20702"/>
                  <a:pt x="21600" y="19595"/>
                </a:cubicBezTo>
                <a:lnTo>
                  <a:pt x="21600" y="2006"/>
                </a:lnTo>
                <a:cubicBezTo>
                  <a:pt x="21600" y="899"/>
                  <a:pt x="20203" y="0"/>
                  <a:pt x="18480" y="0"/>
                </a:cubicBezTo>
                <a:moveTo>
                  <a:pt x="7200" y="1543"/>
                </a:moveTo>
                <a:lnTo>
                  <a:pt x="14400" y="1543"/>
                </a:lnTo>
                <a:lnTo>
                  <a:pt x="14400" y="2314"/>
                </a:lnTo>
                <a:lnTo>
                  <a:pt x="7200" y="2314"/>
                </a:lnTo>
                <a:lnTo>
                  <a:pt x="7200" y="1543"/>
                </a:lnTo>
                <a:close/>
                <a:moveTo>
                  <a:pt x="10801" y="20443"/>
                </a:moveTo>
                <a:cubicBezTo>
                  <a:pt x="9805" y="20442"/>
                  <a:pt x="8999" y="19925"/>
                  <a:pt x="8999" y="19285"/>
                </a:cubicBezTo>
                <a:cubicBezTo>
                  <a:pt x="8999" y="18646"/>
                  <a:pt x="9803" y="18129"/>
                  <a:pt x="10794" y="18129"/>
                </a:cubicBezTo>
                <a:lnTo>
                  <a:pt x="10804" y="18129"/>
                </a:lnTo>
                <a:cubicBezTo>
                  <a:pt x="11797" y="18129"/>
                  <a:pt x="12599" y="18646"/>
                  <a:pt x="12599" y="19285"/>
                </a:cubicBezTo>
                <a:cubicBezTo>
                  <a:pt x="12599" y="19924"/>
                  <a:pt x="11795" y="20442"/>
                  <a:pt x="10801" y="20443"/>
                </a:cubicBezTo>
                <a:moveTo>
                  <a:pt x="19200" y="16971"/>
                </a:moveTo>
                <a:lnTo>
                  <a:pt x="2400" y="16971"/>
                </a:lnTo>
                <a:lnTo>
                  <a:pt x="2400" y="3857"/>
                </a:lnTo>
                <a:lnTo>
                  <a:pt x="19200" y="3857"/>
                </a:lnTo>
                <a:lnTo>
                  <a:pt x="19200" y="16971"/>
                </a:lnTo>
                <a:close/>
              </a:path>
            </a:pathLst>
          </a:custGeom>
          <a:solidFill>
            <a:schemeClr val="accent4"/>
          </a:solidFill>
          <a:ln w="12700">
            <a:miter lim="400000"/>
          </a:ln>
        </p:spPr>
        <p:txBody>
          <a:bodyPr lIns="0" tIns="0" rIns="0" bIns="0" anchor="ctr"/>
          <a:lstStyle/>
          <a:p>
            <a:pPr lvl="0">
              <a:defRPr sz="3200"/>
            </a:pPr>
            <a:endParaRPr sz="1600">
              <a:solidFill>
                <a:schemeClr val="tx1">
                  <a:lumMod val="95000"/>
                </a:schemeClr>
              </a:solidFill>
            </a:endParaRPr>
          </a:p>
        </p:txBody>
      </p:sp>
      <p:sp>
        <p:nvSpPr>
          <p:cNvPr id="230" name="Shape 230"/>
          <p:cNvSpPr/>
          <p:nvPr/>
        </p:nvSpPr>
        <p:spPr>
          <a:xfrm>
            <a:off x="1191745" y="1951591"/>
            <a:ext cx="484107"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3200">
                <a:solidFill>
                  <a:srgbClr val="FFFFFF"/>
                </a:solidFill>
                <a:latin typeface="Helvetica"/>
                <a:ea typeface="Helvetica"/>
                <a:cs typeface="Helvetica"/>
                <a:sym typeface="Helvetica"/>
              </a:defRPr>
            </a:lvl1pPr>
          </a:lstStyle>
          <a:p>
            <a:pPr lvl="0">
              <a:defRPr sz="1800">
                <a:solidFill>
                  <a:srgbClr val="000000"/>
                </a:solidFill>
              </a:defRPr>
            </a:pPr>
            <a:r>
              <a:rPr lang="en-US" sz="1600" dirty="0">
                <a:solidFill>
                  <a:schemeClr val="tx1">
                    <a:lumMod val="95000"/>
                  </a:schemeClr>
                </a:solidFill>
              </a:rPr>
              <a:t>No.1</a:t>
            </a:r>
            <a:endParaRPr sz="1600" dirty="0">
              <a:solidFill>
                <a:schemeClr val="tx1">
                  <a:lumMod val="95000"/>
                </a:schemeClr>
              </a:solidFill>
            </a:endParaRPr>
          </a:p>
        </p:txBody>
      </p:sp>
      <p:sp>
        <p:nvSpPr>
          <p:cNvPr id="237" name="Shape 237"/>
          <p:cNvSpPr/>
          <p:nvPr/>
        </p:nvSpPr>
        <p:spPr>
          <a:xfrm>
            <a:off x="1073378" y="2586064"/>
            <a:ext cx="720842" cy="7208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FFFFFF"/>
            </a:solidFill>
            <a:miter lim="400000"/>
          </a:ln>
        </p:spPr>
        <p:txBody>
          <a:bodyPr lIns="0" tIns="0" rIns="0" bIns="0" anchor="ctr"/>
          <a:lstStyle/>
          <a:p>
            <a:pPr lvl="0">
              <a:defRPr sz="3200"/>
            </a:pPr>
            <a:endParaRPr sz="1600">
              <a:solidFill>
                <a:schemeClr val="tx1">
                  <a:lumMod val="95000"/>
                </a:schemeClr>
              </a:solidFill>
            </a:endParaRPr>
          </a:p>
        </p:txBody>
      </p:sp>
      <p:sp>
        <p:nvSpPr>
          <p:cNvPr id="225" name="Shape 225"/>
          <p:cNvSpPr/>
          <p:nvPr/>
        </p:nvSpPr>
        <p:spPr>
          <a:xfrm>
            <a:off x="6854915" y="1865080"/>
            <a:ext cx="1466347" cy="1882740"/>
          </a:xfrm>
          <a:prstGeom prst="rect">
            <a:avLst/>
          </a:prstGeom>
          <a:solidFill>
            <a:schemeClr val="accent2"/>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226" name="Shape 226"/>
          <p:cNvSpPr/>
          <p:nvPr/>
        </p:nvSpPr>
        <p:spPr>
          <a:xfrm>
            <a:off x="6657381" y="1491203"/>
            <a:ext cx="1791727" cy="2787128"/>
          </a:xfrm>
          <a:custGeom>
            <a:avLst/>
            <a:gdLst/>
            <a:ahLst/>
            <a:cxnLst>
              <a:cxn ang="0">
                <a:pos x="wd2" y="hd2"/>
              </a:cxn>
              <a:cxn ang="5400000">
                <a:pos x="wd2" y="hd2"/>
              </a:cxn>
              <a:cxn ang="10800000">
                <a:pos x="wd2" y="hd2"/>
              </a:cxn>
              <a:cxn ang="16200000">
                <a:pos x="wd2" y="hd2"/>
              </a:cxn>
            </a:cxnLst>
            <a:rect l="0" t="0" r="r" b="b"/>
            <a:pathLst>
              <a:path w="21600" h="21600" extrusionOk="0">
                <a:moveTo>
                  <a:pt x="18480" y="0"/>
                </a:moveTo>
                <a:lnTo>
                  <a:pt x="3120" y="0"/>
                </a:lnTo>
                <a:cubicBezTo>
                  <a:pt x="1397" y="0"/>
                  <a:pt x="0" y="899"/>
                  <a:pt x="0" y="2006"/>
                </a:cubicBezTo>
                <a:lnTo>
                  <a:pt x="0" y="19595"/>
                </a:lnTo>
                <a:cubicBezTo>
                  <a:pt x="0" y="20702"/>
                  <a:pt x="1397" y="21600"/>
                  <a:pt x="3120" y="21600"/>
                </a:cubicBezTo>
                <a:lnTo>
                  <a:pt x="18480" y="21600"/>
                </a:lnTo>
                <a:cubicBezTo>
                  <a:pt x="20203" y="21600"/>
                  <a:pt x="21600" y="20702"/>
                  <a:pt x="21600" y="19595"/>
                </a:cubicBezTo>
                <a:lnTo>
                  <a:pt x="21600" y="2006"/>
                </a:lnTo>
                <a:cubicBezTo>
                  <a:pt x="21600" y="899"/>
                  <a:pt x="20203" y="0"/>
                  <a:pt x="18480" y="0"/>
                </a:cubicBezTo>
                <a:moveTo>
                  <a:pt x="7200" y="1543"/>
                </a:moveTo>
                <a:lnTo>
                  <a:pt x="14400" y="1543"/>
                </a:lnTo>
                <a:lnTo>
                  <a:pt x="14400" y="2314"/>
                </a:lnTo>
                <a:lnTo>
                  <a:pt x="7200" y="2314"/>
                </a:lnTo>
                <a:lnTo>
                  <a:pt x="7200" y="1543"/>
                </a:lnTo>
                <a:close/>
                <a:moveTo>
                  <a:pt x="10801" y="20443"/>
                </a:moveTo>
                <a:cubicBezTo>
                  <a:pt x="9805" y="20442"/>
                  <a:pt x="8999" y="19925"/>
                  <a:pt x="8999" y="19285"/>
                </a:cubicBezTo>
                <a:cubicBezTo>
                  <a:pt x="8999" y="18646"/>
                  <a:pt x="9803" y="18129"/>
                  <a:pt x="10794" y="18129"/>
                </a:cubicBezTo>
                <a:lnTo>
                  <a:pt x="10804" y="18129"/>
                </a:lnTo>
                <a:cubicBezTo>
                  <a:pt x="11797" y="18129"/>
                  <a:pt x="12599" y="18646"/>
                  <a:pt x="12599" y="19285"/>
                </a:cubicBezTo>
                <a:cubicBezTo>
                  <a:pt x="12599" y="19924"/>
                  <a:pt x="11795" y="20442"/>
                  <a:pt x="10801" y="20443"/>
                </a:cubicBezTo>
                <a:moveTo>
                  <a:pt x="19200" y="16971"/>
                </a:moveTo>
                <a:lnTo>
                  <a:pt x="2400" y="16971"/>
                </a:lnTo>
                <a:lnTo>
                  <a:pt x="2400" y="3857"/>
                </a:lnTo>
                <a:lnTo>
                  <a:pt x="19200" y="3857"/>
                </a:lnTo>
                <a:lnTo>
                  <a:pt x="19200" y="16971"/>
                </a:lnTo>
                <a:close/>
              </a:path>
            </a:pathLst>
          </a:custGeom>
          <a:solidFill>
            <a:srgbClr val="58566A"/>
          </a:solidFill>
          <a:ln w="12700">
            <a:miter lim="400000"/>
          </a:ln>
        </p:spPr>
        <p:txBody>
          <a:bodyPr lIns="0" tIns="0" rIns="0" bIns="0" anchor="ctr"/>
          <a:lstStyle/>
          <a:p>
            <a:pPr lvl="0">
              <a:defRPr sz="3200"/>
            </a:pPr>
            <a:endParaRPr sz="1600">
              <a:solidFill>
                <a:schemeClr val="tx1">
                  <a:lumMod val="95000"/>
                </a:schemeClr>
              </a:solidFill>
            </a:endParaRPr>
          </a:p>
        </p:txBody>
      </p:sp>
      <p:sp>
        <p:nvSpPr>
          <p:cNvPr id="238" name="Shape 238"/>
          <p:cNvSpPr/>
          <p:nvPr/>
        </p:nvSpPr>
        <p:spPr>
          <a:xfrm>
            <a:off x="7189174" y="2586064"/>
            <a:ext cx="720842" cy="7208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FFFFFF"/>
            </a:solidFill>
            <a:miter lim="400000"/>
          </a:ln>
        </p:spPr>
        <p:txBody>
          <a:bodyPr lIns="0" tIns="0" rIns="0" bIns="0" anchor="ctr"/>
          <a:lstStyle/>
          <a:p>
            <a:pPr lvl="0">
              <a:defRPr sz="3200"/>
            </a:pPr>
            <a:endParaRPr sz="1600">
              <a:solidFill>
                <a:schemeClr val="tx1">
                  <a:lumMod val="95000"/>
                </a:schemeClr>
              </a:solidFill>
            </a:endParaRPr>
          </a:p>
        </p:txBody>
      </p:sp>
      <p:sp>
        <p:nvSpPr>
          <p:cNvPr id="33" name="Shape 212"/>
          <p:cNvSpPr/>
          <p:nvPr/>
        </p:nvSpPr>
        <p:spPr>
          <a:xfrm>
            <a:off x="9894278" y="1913422"/>
            <a:ext cx="1444062" cy="1817920"/>
          </a:xfrm>
          <a:prstGeom prst="rect">
            <a:avLst/>
          </a:prstGeom>
          <a:solidFill>
            <a:schemeClr val="accent5">
              <a:lumMod val="60000"/>
              <a:lumOff val="40000"/>
            </a:schemeClr>
          </a:solidFill>
          <a:ln w="12700">
            <a:miter lim="400000"/>
          </a:ln>
        </p:spPr>
        <p:txBody>
          <a:bodyPr lIns="25400" tIns="25400" rIns="25400" bIns="25400" anchor="ctr"/>
          <a:lstStyle/>
          <a:p>
            <a:pPr lvl="0">
              <a:defRPr sz="3200"/>
            </a:pPr>
            <a:endParaRPr sz="1600">
              <a:solidFill>
                <a:schemeClr val="tx1">
                  <a:lumMod val="95000"/>
                </a:schemeClr>
              </a:solidFill>
            </a:endParaRPr>
          </a:p>
        </p:txBody>
      </p:sp>
      <p:sp>
        <p:nvSpPr>
          <p:cNvPr id="34" name="Shape 219"/>
          <p:cNvSpPr/>
          <p:nvPr/>
        </p:nvSpPr>
        <p:spPr>
          <a:xfrm>
            <a:off x="9717104" y="1491203"/>
            <a:ext cx="1791727" cy="2787128"/>
          </a:xfrm>
          <a:custGeom>
            <a:avLst/>
            <a:gdLst/>
            <a:ahLst/>
            <a:cxnLst>
              <a:cxn ang="0">
                <a:pos x="wd2" y="hd2"/>
              </a:cxn>
              <a:cxn ang="5400000">
                <a:pos x="wd2" y="hd2"/>
              </a:cxn>
              <a:cxn ang="10800000">
                <a:pos x="wd2" y="hd2"/>
              </a:cxn>
              <a:cxn ang="16200000">
                <a:pos x="wd2" y="hd2"/>
              </a:cxn>
            </a:cxnLst>
            <a:rect l="0" t="0" r="r" b="b"/>
            <a:pathLst>
              <a:path w="21600" h="21600" extrusionOk="0">
                <a:moveTo>
                  <a:pt x="18480" y="0"/>
                </a:moveTo>
                <a:lnTo>
                  <a:pt x="3120" y="0"/>
                </a:lnTo>
                <a:cubicBezTo>
                  <a:pt x="1397" y="0"/>
                  <a:pt x="0" y="899"/>
                  <a:pt x="0" y="2006"/>
                </a:cubicBezTo>
                <a:lnTo>
                  <a:pt x="0" y="19595"/>
                </a:lnTo>
                <a:cubicBezTo>
                  <a:pt x="0" y="20702"/>
                  <a:pt x="1397" y="21600"/>
                  <a:pt x="3120" y="21600"/>
                </a:cubicBezTo>
                <a:lnTo>
                  <a:pt x="18480" y="21600"/>
                </a:lnTo>
                <a:cubicBezTo>
                  <a:pt x="20203" y="21600"/>
                  <a:pt x="21600" y="20702"/>
                  <a:pt x="21600" y="19595"/>
                </a:cubicBezTo>
                <a:lnTo>
                  <a:pt x="21600" y="2006"/>
                </a:lnTo>
                <a:cubicBezTo>
                  <a:pt x="21600" y="899"/>
                  <a:pt x="20203" y="0"/>
                  <a:pt x="18480" y="0"/>
                </a:cubicBezTo>
                <a:moveTo>
                  <a:pt x="7200" y="1543"/>
                </a:moveTo>
                <a:lnTo>
                  <a:pt x="14400" y="1543"/>
                </a:lnTo>
                <a:lnTo>
                  <a:pt x="14400" y="2314"/>
                </a:lnTo>
                <a:lnTo>
                  <a:pt x="7200" y="2314"/>
                </a:lnTo>
                <a:lnTo>
                  <a:pt x="7200" y="1543"/>
                </a:lnTo>
                <a:close/>
                <a:moveTo>
                  <a:pt x="10801" y="20443"/>
                </a:moveTo>
                <a:cubicBezTo>
                  <a:pt x="9805" y="20442"/>
                  <a:pt x="8999" y="19925"/>
                  <a:pt x="8999" y="19285"/>
                </a:cubicBezTo>
                <a:cubicBezTo>
                  <a:pt x="8999" y="18646"/>
                  <a:pt x="9803" y="18129"/>
                  <a:pt x="10794" y="18129"/>
                </a:cubicBezTo>
                <a:lnTo>
                  <a:pt x="10804" y="18129"/>
                </a:lnTo>
                <a:cubicBezTo>
                  <a:pt x="11797" y="18129"/>
                  <a:pt x="12599" y="18646"/>
                  <a:pt x="12599" y="19285"/>
                </a:cubicBezTo>
                <a:cubicBezTo>
                  <a:pt x="12599" y="19924"/>
                  <a:pt x="11795" y="20442"/>
                  <a:pt x="10801" y="20443"/>
                </a:cubicBezTo>
                <a:moveTo>
                  <a:pt x="19200" y="16971"/>
                </a:moveTo>
                <a:lnTo>
                  <a:pt x="2400" y="16971"/>
                </a:lnTo>
                <a:lnTo>
                  <a:pt x="2400" y="3857"/>
                </a:lnTo>
                <a:lnTo>
                  <a:pt x="19200" y="3857"/>
                </a:lnTo>
                <a:lnTo>
                  <a:pt x="19200" y="16971"/>
                </a:lnTo>
                <a:close/>
              </a:path>
            </a:pathLst>
          </a:custGeom>
          <a:solidFill>
            <a:schemeClr val="accent4"/>
          </a:solidFill>
          <a:ln w="12700">
            <a:miter lim="400000"/>
          </a:ln>
        </p:spPr>
        <p:txBody>
          <a:bodyPr lIns="0" tIns="0" rIns="0" bIns="0" anchor="ctr"/>
          <a:lstStyle/>
          <a:p>
            <a:pPr lvl="0">
              <a:defRPr sz="3200"/>
            </a:pPr>
            <a:endParaRPr sz="1600">
              <a:solidFill>
                <a:schemeClr val="tx1">
                  <a:lumMod val="95000"/>
                </a:schemeClr>
              </a:solidFill>
            </a:endParaRPr>
          </a:p>
        </p:txBody>
      </p:sp>
      <p:sp>
        <p:nvSpPr>
          <p:cNvPr id="35" name="Shape 230"/>
          <p:cNvSpPr/>
          <p:nvPr/>
        </p:nvSpPr>
        <p:spPr>
          <a:xfrm>
            <a:off x="10370914" y="1951591"/>
            <a:ext cx="484107"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3200">
                <a:solidFill>
                  <a:srgbClr val="FFFFFF"/>
                </a:solidFill>
                <a:latin typeface="Helvetica"/>
                <a:ea typeface="Helvetica"/>
                <a:cs typeface="Helvetica"/>
                <a:sym typeface="Helvetica"/>
              </a:defRPr>
            </a:lvl1pPr>
          </a:lstStyle>
          <a:p>
            <a:pPr lvl="0">
              <a:defRPr sz="1800">
                <a:solidFill>
                  <a:srgbClr val="000000"/>
                </a:solidFill>
              </a:defRPr>
            </a:pPr>
            <a:r>
              <a:rPr lang="en-US" sz="1600" dirty="0">
                <a:solidFill>
                  <a:schemeClr val="tx1">
                    <a:lumMod val="95000"/>
                  </a:schemeClr>
                </a:solidFill>
              </a:rPr>
              <a:t>No.4</a:t>
            </a:r>
            <a:endParaRPr sz="1600" dirty="0">
              <a:solidFill>
                <a:schemeClr val="tx1">
                  <a:lumMod val="95000"/>
                </a:schemeClr>
              </a:solidFill>
            </a:endParaRPr>
          </a:p>
        </p:txBody>
      </p:sp>
      <p:sp>
        <p:nvSpPr>
          <p:cNvPr id="37" name="Shape 237"/>
          <p:cNvSpPr/>
          <p:nvPr/>
        </p:nvSpPr>
        <p:spPr>
          <a:xfrm>
            <a:off x="10252547" y="2586064"/>
            <a:ext cx="720842" cy="7208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FFFFFF"/>
            </a:solidFill>
            <a:miter lim="400000"/>
          </a:ln>
        </p:spPr>
        <p:txBody>
          <a:bodyPr lIns="0" tIns="0" rIns="0" bIns="0" anchor="ctr"/>
          <a:lstStyle/>
          <a:p>
            <a:pPr lvl="0">
              <a:defRPr sz="3200"/>
            </a:pPr>
            <a:endParaRPr sz="1600">
              <a:solidFill>
                <a:schemeClr val="tx1">
                  <a:lumMod val="95000"/>
                </a:schemeClr>
              </a:solidFill>
            </a:endParaRPr>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schemeClr>
                </a:solidFill>
                <a:latin typeface="Times New Roman" panose="02020603050405020304" pitchFamily="18" charset="0"/>
                <a:cs typeface="Times New Roman" panose="02020603050405020304" pitchFamily="18" charset="0"/>
              </a:rPr>
              <a:t>1</a:t>
            </a:r>
            <a:r>
              <a:rPr lang="en-US" sz="2700" b="1" dirty="0" smtClean="0">
                <a:solidFill>
                  <a:schemeClr val="tx1">
                    <a:lumMod val="95000"/>
                  </a:schemeClr>
                </a:solidFill>
                <a:latin typeface="Times New Roman" panose="02020603050405020304" pitchFamily="18" charset="0"/>
                <a:cs typeface="Times New Roman" panose="02020603050405020304" pitchFamily="18" charset="0"/>
              </a:rPr>
              <a:t>.1</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Khái</a:t>
            </a:r>
            <a:r>
              <a:rPr lang="en-US" sz="2700" b="1" dirty="0">
                <a:solidFill>
                  <a:schemeClr val="tx1">
                    <a:lumMod val="9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schemeClr>
                </a:solidFill>
                <a:latin typeface="Times New Roman" panose="02020603050405020304" pitchFamily="18" charset="0"/>
                <a:cs typeface="Times New Roman" panose="02020603050405020304" pitchFamily="18" charset="0"/>
              </a:rPr>
              <a:t>niệm</a:t>
            </a:r>
            <a:endParaRPr lang="en-US" sz="27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995622" y="827948"/>
            <a:ext cx="4200757" cy="362215"/>
          </a:xfrm>
          <a:prstGeom prst="rect">
            <a:avLst/>
          </a:prstGeom>
        </p:spPr>
        <p:txBody>
          <a:bodyPr>
            <a:normAutofit/>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en-US" sz="1600" dirty="0" err="1">
                <a:solidFill>
                  <a:schemeClr val="tx1">
                    <a:lumMod val="95000"/>
                  </a:schemeClr>
                </a:solidFill>
                <a:latin typeface="Times New Roman" panose="02020603050405020304" pitchFamily="18" charset="0"/>
                <a:cs typeface="Times New Roman" panose="02020603050405020304" pitchFamily="18" charset="0"/>
              </a:rPr>
              <a:t>Các</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góc</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nhìn</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khác</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nhau</a:t>
            </a:r>
            <a:endParaRPr lang="en-US"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3" name="Shape 231"/>
          <p:cNvSpPr/>
          <p:nvPr/>
        </p:nvSpPr>
        <p:spPr>
          <a:xfrm>
            <a:off x="7307541" y="1951591"/>
            <a:ext cx="484107"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3200">
                <a:solidFill>
                  <a:srgbClr val="FFFFFF"/>
                </a:solidFill>
                <a:latin typeface="Helvetica"/>
                <a:ea typeface="Helvetica"/>
                <a:cs typeface="Helvetica"/>
                <a:sym typeface="Helvetica"/>
              </a:defRPr>
            </a:lvl1pPr>
          </a:lstStyle>
          <a:p>
            <a:pPr lvl="0">
              <a:defRPr sz="1800">
                <a:solidFill>
                  <a:srgbClr val="000000"/>
                </a:solidFill>
              </a:defRPr>
            </a:pPr>
            <a:r>
              <a:rPr lang="en-US" sz="1600" dirty="0">
                <a:solidFill>
                  <a:schemeClr val="tx1">
                    <a:lumMod val="95000"/>
                  </a:schemeClr>
                </a:solidFill>
              </a:rPr>
              <a:t>No.3</a:t>
            </a:r>
            <a:endParaRPr sz="1600" dirty="0">
              <a:solidFill>
                <a:schemeClr val="tx1">
                  <a:lumMod val="95000"/>
                </a:schemeClr>
              </a:solidFill>
            </a:endParaRPr>
          </a:p>
        </p:txBody>
      </p:sp>
      <p:sp>
        <p:nvSpPr>
          <p:cNvPr id="44" name="Shape 165"/>
          <p:cNvSpPr/>
          <p:nvPr/>
        </p:nvSpPr>
        <p:spPr>
          <a:xfrm>
            <a:off x="1273664" y="2776816"/>
            <a:ext cx="350396" cy="3504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086" y="21600"/>
                </a:lnTo>
                <a:lnTo>
                  <a:pt x="3086" y="0"/>
                </a:lnTo>
                <a:lnTo>
                  <a:pt x="0" y="0"/>
                </a:lnTo>
                <a:lnTo>
                  <a:pt x="0" y="21600"/>
                </a:lnTo>
                <a:close/>
                <a:moveTo>
                  <a:pt x="18900" y="21588"/>
                </a:moveTo>
                <a:lnTo>
                  <a:pt x="21600" y="16972"/>
                </a:lnTo>
                <a:lnTo>
                  <a:pt x="16200" y="16972"/>
                </a:lnTo>
                <a:lnTo>
                  <a:pt x="18900" y="21588"/>
                </a:lnTo>
                <a:close/>
                <a:moveTo>
                  <a:pt x="11571" y="10716"/>
                </a:moveTo>
                <a:lnTo>
                  <a:pt x="9644" y="8350"/>
                </a:lnTo>
                <a:lnTo>
                  <a:pt x="7714" y="10716"/>
                </a:lnTo>
                <a:lnTo>
                  <a:pt x="7714" y="0"/>
                </a:lnTo>
                <a:lnTo>
                  <a:pt x="3857" y="0"/>
                </a:lnTo>
                <a:lnTo>
                  <a:pt x="3857" y="21599"/>
                </a:lnTo>
                <a:lnTo>
                  <a:pt x="14657" y="21599"/>
                </a:lnTo>
                <a:lnTo>
                  <a:pt x="14657" y="0"/>
                </a:lnTo>
                <a:lnTo>
                  <a:pt x="11571" y="0"/>
                </a:lnTo>
                <a:lnTo>
                  <a:pt x="11571" y="10716"/>
                </a:lnTo>
                <a:close/>
                <a:moveTo>
                  <a:pt x="16200" y="16200"/>
                </a:moveTo>
                <a:lnTo>
                  <a:pt x="21600" y="16200"/>
                </a:lnTo>
                <a:lnTo>
                  <a:pt x="21600" y="3857"/>
                </a:lnTo>
                <a:lnTo>
                  <a:pt x="16200" y="3857"/>
                </a:lnTo>
                <a:lnTo>
                  <a:pt x="16200" y="16200"/>
                </a:lnTo>
                <a:close/>
                <a:moveTo>
                  <a:pt x="18902" y="12"/>
                </a:moveTo>
                <a:cubicBezTo>
                  <a:pt x="17410" y="12"/>
                  <a:pt x="16200" y="561"/>
                  <a:pt x="16200" y="1555"/>
                </a:cubicBezTo>
                <a:lnTo>
                  <a:pt x="16200" y="3086"/>
                </a:lnTo>
                <a:lnTo>
                  <a:pt x="21600" y="3086"/>
                </a:lnTo>
                <a:lnTo>
                  <a:pt x="21600" y="1555"/>
                </a:lnTo>
                <a:cubicBezTo>
                  <a:pt x="21600" y="561"/>
                  <a:pt x="20392" y="12"/>
                  <a:pt x="18902" y="12"/>
                </a:cubicBezTo>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46" name="Shape 3092"/>
          <p:cNvSpPr/>
          <p:nvPr/>
        </p:nvSpPr>
        <p:spPr>
          <a:xfrm>
            <a:off x="4346384" y="2726440"/>
            <a:ext cx="341166" cy="448184"/>
          </a:xfrm>
          <a:custGeom>
            <a:avLst/>
            <a:gdLst/>
            <a:ahLst/>
            <a:cxnLst>
              <a:cxn ang="0">
                <a:pos x="wd2" y="hd2"/>
              </a:cxn>
              <a:cxn ang="5400000">
                <a:pos x="wd2" y="hd2"/>
              </a:cxn>
              <a:cxn ang="10800000">
                <a:pos x="wd2" y="hd2"/>
              </a:cxn>
              <a:cxn ang="16200000">
                <a:pos x="wd2" y="hd2"/>
              </a:cxn>
            </a:cxnLst>
            <a:rect l="0" t="0" r="r" b="b"/>
            <a:pathLst>
              <a:path w="21600" h="21600" extrusionOk="0">
                <a:moveTo>
                  <a:pt x="11174" y="0"/>
                </a:moveTo>
                <a:cubicBezTo>
                  <a:pt x="8062" y="0"/>
                  <a:pt x="5534" y="1911"/>
                  <a:pt x="5534" y="4263"/>
                </a:cubicBezTo>
                <a:cubicBezTo>
                  <a:pt x="5534" y="6616"/>
                  <a:pt x="8062" y="8527"/>
                  <a:pt x="11174" y="8527"/>
                </a:cubicBezTo>
                <a:cubicBezTo>
                  <a:pt x="14286" y="8527"/>
                  <a:pt x="16788" y="6616"/>
                  <a:pt x="16788" y="4263"/>
                </a:cubicBezTo>
                <a:cubicBezTo>
                  <a:pt x="16788" y="1911"/>
                  <a:pt x="14286" y="0"/>
                  <a:pt x="11174" y="0"/>
                </a:cubicBezTo>
                <a:close/>
                <a:moveTo>
                  <a:pt x="7057" y="9759"/>
                </a:moveTo>
                <a:cubicBezTo>
                  <a:pt x="3156" y="9759"/>
                  <a:pt x="0" y="12145"/>
                  <a:pt x="0" y="15094"/>
                </a:cubicBezTo>
                <a:lnTo>
                  <a:pt x="0" y="21600"/>
                </a:lnTo>
                <a:lnTo>
                  <a:pt x="5641" y="21600"/>
                </a:lnTo>
                <a:lnTo>
                  <a:pt x="5641" y="18731"/>
                </a:lnTo>
                <a:cubicBezTo>
                  <a:pt x="5641" y="17320"/>
                  <a:pt x="7143" y="16185"/>
                  <a:pt x="9009" y="16185"/>
                </a:cubicBezTo>
                <a:lnTo>
                  <a:pt x="12591" y="16185"/>
                </a:lnTo>
                <a:cubicBezTo>
                  <a:pt x="14457" y="16185"/>
                  <a:pt x="15959" y="17319"/>
                  <a:pt x="15959" y="18731"/>
                </a:cubicBezTo>
                <a:lnTo>
                  <a:pt x="15959" y="21600"/>
                </a:lnTo>
                <a:lnTo>
                  <a:pt x="21600" y="21600"/>
                </a:lnTo>
                <a:lnTo>
                  <a:pt x="21600" y="15094"/>
                </a:lnTo>
                <a:cubicBezTo>
                  <a:pt x="21600" y="12145"/>
                  <a:pt x="18444" y="9759"/>
                  <a:pt x="14543" y="9759"/>
                </a:cubicBezTo>
                <a:lnTo>
                  <a:pt x="7057" y="9759"/>
                </a:lnTo>
                <a:close/>
                <a:moveTo>
                  <a:pt x="10853" y="11538"/>
                </a:moveTo>
                <a:cubicBezTo>
                  <a:pt x="12342" y="11538"/>
                  <a:pt x="13527" y="12454"/>
                  <a:pt x="13527" y="13578"/>
                </a:cubicBezTo>
                <a:cubicBezTo>
                  <a:pt x="13527" y="14703"/>
                  <a:pt x="12341" y="15619"/>
                  <a:pt x="10853" y="15619"/>
                </a:cubicBezTo>
                <a:cubicBezTo>
                  <a:pt x="9365" y="15619"/>
                  <a:pt x="8154" y="14703"/>
                  <a:pt x="8153" y="13578"/>
                </a:cubicBezTo>
                <a:cubicBezTo>
                  <a:pt x="8153" y="12454"/>
                  <a:pt x="9364" y="11538"/>
                  <a:pt x="10853" y="11538"/>
                </a:cubicBezTo>
                <a:close/>
              </a:path>
            </a:pathLst>
          </a:custGeom>
          <a:solidFill>
            <a:srgbClr val="FFFFFF"/>
          </a:solidFill>
          <a:ln w="12700" cap="flat">
            <a:noFill/>
            <a:miter lim="400000"/>
          </a:ln>
          <a:effectLst/>
        </p:spPr>
        <p:txBody>
          <a:bodyPr wrap="square" lIns="19050" tIns="19050" rIns="19050" bIns="19050" numCol="1" anchor="ctr">
            <a:noAutofit/>
          </a:bodyP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48" name="Shape 1598"/>
          <p:cNvSpPr/>
          <p:nvPr/>
        </p:nvSpPr>
        <p:spPr>
          <a:xfrm>
            <a:off x="10461778" y="2771280"/>
            <a:ext cx="350415" cy="350409"/>
          </a:xfrm>
          <a:custGeom>
            <a:avLst/>
            <a:gdLst/>
            <a:ahLst/>
            <a:cxnLst>
              <a:cxn ang="0">
                <a:pos x="wd2" y="hd2"/>
              </a:cxn>
              <a:cxn ang="5400000">
                <a:pos x="wd2" y="hd2"/>
              </a:cxn>
              <a:cxn ang="10800000">
                <a:pos x="wd2" y="hd2"/>
              </a:cxn>
              <a:cxn ang="16200000">
                <a:pos x="wd2" y="hd2"/>
              </a:cxn>
            </a:cxnLst>
            <a:rect l="0" t="0" r="r" b="b"/>
            <a:pathLst>
              <a:path w="21507" h="21600" extrusionOk="0">
                <a:moveTo>
                  <a:pt x="13571" y="0"/>
                </a:moveTo>
                <a:cubicBezTo>
                  <a:pt x="13679" y="0"/>
                  <a:pt x="13789" y="27"/>
                  <a:pt x="13890" y="86"/>
                </a:cubicBezTo>
                <a:lnTo>
                  <a:pt x="21174" y="4222"/>
                </a:lnTo>
                <a:cubicBezTo>
                  <a:pt x="21489" y="4402"/>
                  <a:pt x="21600" y="4806"/>
                  <a:pt x="21423" y="5125"/>
                </a:cubicBezTo>
                <a:lnTo>
                  <a:pt x="20979" y="5927"/>
                </a:lnTo>
                <a:cubicBezTo>
                  <a:pt x="20861" y="6143"/>
                  <a:pt x="20639" y="6264"/>
                  <a:pt x="20410" y="6264"/>
                </a:cubicBezTo>
                <a:cubicBezTo>
                  <a:pt x="20302" y="6264"/>
                  <a:pt x="20192" y="6237"/>
                  <a:pt x="20091" y="6179"/>
                </a:cubicBezTo>
                <a:lnTo>
                  <a:pt x="12808" y="2040"/>
                </a:lnTo>
                <a:cubicBezTo>
                  <a:pt x="12493" y="1863"/>
                  <a:pt x="12380" y="1460"/>
                  <a:pt x="12557" y="1141"/>
                </a:cubicBezTo>
                <a:lnTo>
                  <a:pt x="13001" y="339"/>
                </a:lnTo>
                <a:cubicBezTo>
                  <a:pt x="13121" y="122"/>
                  <a:pt x="13342" y="0"/>
                  <a:pt x="13571" y="0"/>
                </a:cubicBezTo>
                <a:moveTo>
                  <a:pt x="10688" y="2509"/>
                </a:moveTo>
                <a:cubicBezTo>
                  <a:pt x="10825" y="2509"/>
                  <a:pt x="10968" y="2546"/>
                  <a:pt x="11101" y="2622"/>
                </a:cubicBezTo>
                <a:lnTo>
                  <a:pt x="19553" y="7423"/>
                </a:lnTo>
                <a:cubicBezTo>
                  <a:pt x="19919" y="7632"/>
                  <a:pt x="20073" y="8058"/>
                  <a:pt x="19896" y="8379"/>
                </a:cubicBezTo>
                <a:lnTo>
                  <a:pt x="19452" y="9179"/>
                </a:lnTo>
                <a:cubicBezTo>
                  <a:pt x="19339" y="9382"/>
                  <a:pt x="19121" y="9493"/>
                  <a:pt x="18882" y="9493"/>
                </a:cubicBezTo>
                <a:cubicBezTo>
                  <a:pt x="18746" y="9493"/>
                  <a:pt x="18604" y="9457"/>
                  <a:pt x="18470" y="9381"/>
                </a:cubicBezTo>
                <a:lnTo>
                  <a:pt x="10017" y="4578"/>
                </a:lnTo>
                <a:cubicBezTo>
                  <a:pt x="9652" y="4371"/>
                  <a:pt x="9499" y="3945"/>
                  <a:pt x="9676" y="3626"/>
                </a:cubicBezTo>
                <a:lnTo>
                  <a:pt x="10119" y="2823"/>
                </a:lnTo>
                <a:cubicBezTo>
                  <a:pt x="10232" y="2621"/>
                  <a:pt x="10449" y="2509"/>
                  <a:pt x="10688" y="2509"/>
                </a:cubicBezTo>
                <a:moveTo>
                  <a:pt x="8356" y="5520"/>
                </a:moveTo>
                <a:cubicBezTo>
                  <a:pt x="8493" y="5520"/>
                  <a:pt x="8636" y="5556"/>
                  <a:pt x="8768" y="5631"/>
                </a:cubicBezTo>
                <a:lnTo>
                  <a:pt x="17220" y="10435"/>
                </a:lnTo>
                <a:cubicBezTo>
                  <a:pt x="17587" y="10641"/>
                  <a:pt x="17739" y="11068"/>
                  <a:pt x="17563" y="11387"/>
                </a:cubicBezTo>
                <a:lnTo>
                  <a:pt x="17121" y="12192"/>
                </a:lnTo>
                <a:cubicBezTo>
                  <a:pt x="17008" y="12394"/>
                  <a:pt x="16788" y="12503"/>
                  <a:pt x="16550" y="12503"/>
                </a:cubicBezTo>
                <a:cubicBezTo>
                  <a:pt x="16413" y="12503"/>
                  <a:pt x="16271" y="12467"/>
                  <a:pt x="16139" y="12392"/>
                </a:cubicBezTo>
                <a:lnTo>
                  <a:pt x="9772" y="8775"/>
                </a:lnTo>
                <a:cubicBezTo>
                  <a:pt x="9807" y="9431"/>
                  <a:pt x="8908" y="11041"/>
                  <a:pt x="8561" y="11868"/>
                </a:cubicBezTo>
                <a:lnTo>
                  <a:pt x="7037" y="10339"/>
                </a:lnTo>
                <a:cubicBezTo>
                  <a:pt x="7067" y="10130"/>
                  <a:pt x="7888" y="9122"/>
                  <a:pt x="7890" y="8929"/>
                </a:cubicBezTo>
                <a:cubicBezTo>
                  <a:pt x="7899" y="7749"/>
                  <a:pt x="7102" y="7099"/>
                  <a:pt x="7344" y="6635"/>
                </a:cubicBezTo>
                <a:lnTo>
                  <a:pt x="7787" y="5835"/>
                </a:lnTo>
                <a:cubicBezTo>
                  <a:pt x="7900" y="5631"/>
                  <a:pt x="8118" y="5520"/>
                  <a:pt x="8356" y="5520"/>
                </a:cubicBezTo>
                <a:moveTo>
                  <a:pt x="5126" y="9509"/>
                </a:moveTo>
                <a:lnTo>
                  <a:pt x="12038" y="16453"/>
                </a:lnTo>
                <a:lnTo>
                  <a:pt x="8449" y="20057"/>
                </a:lnTo>
                <a:lnTo>
                  <a:pt x="4609" y="20057"/>
                </a:lnTo>
                <a:cubicBezTo>
                  <a:pt x="4609" y="20057"/>
                  <a:pt x="3346" y="21600"/>
                  <a:pt x="2304" y="21600"/>
                </a:cubicBezTo>
                <a:cubicBezTo>
                  <a:pt x="1032" y="21600"/>
                  <a:pt x="0" y="20564"/>
                  <a:pt x="0" y="19286"/>
                </a:cubicBezTo>
                <a:cubicBezTo>
                  <a:pt x="0" y="18240"/>
                  <a:pt x="1536" y="16971"/>
                  <a:pt x="1536" y="16971"/>
                </a:cubicBezTo>
                <a:lnTo>
                  <a:pt x="1536" y="13114"/>
                </a:lnTo>
                <a:lnTo>
                  <a:pt x="5126" y="9509"/>
                </a:lnTo>
                <a:moveTo>
                  <a:pt x="12652" y="11550"/>
                </a:moveTo>
                <a:cubicBezTo>
                  <a:pt x="12671" y="11550"/>
                  <a:pt x="12690" y="11551"/>
                  <a:pt x="12708" y="11552"/>
                </a:cubicBezTo>
                <a:cubicBezTo>
                  <a:pt x="13667" y="11621"/>
                  <a:pt x="14309" y="11906"/>
                  <a:pt x="14374" y="11932"/>
                </a:cubicBezTo>
                <a:cubicBezTo>
                  <a:pt x="14853" y="12146"/>
                  <a:pt x="15069" y="12712"/>
                  <a:pt x="14858" y="13195"/>
                </a:cubicBezTo>
                <a:cubicBezTo>
                  <a:pt x="14702" y="13554"/>
                  <a:pt x="14357" y="13766"/>
                  <a:pt x="13994" y="13766"/>
                </a:cubicBezTo>
                <a:cubicBezTo>
                  <a:pt x="13867" y="13766"/>
                  <a:pt x="13737" y="13741"/>
                  <a:pt x="13613" y="13685"/>
                </a:cubicBezTo>
                <a:cubicBezTo>
                  <a:pt x="13606" y="13683"/>
                  <a:pt x="13591" y="13676"/>
                  <a:pt x="13569" y="13667"/>
                </a:cubicBezTo>
                <a:cubicBezTo>
                  <a:pt x="13523" y="13651"/>
                  <a:pt x="13453" y="13626"/>
                  <a:pt x="13360" y="13599"/>
                </a:cubicBezTo>
                <a:cubicBezTo>
                  <a:pt x="13173" y="13546"/>
                  <a:pt x="12897" y="13485"/>
                  <a:pt x="12579" y="13461"/>
                </a:cubicBezTo>
                <a:lnTo>
                  <a:pt x="12572" y="13461"/>
                </a:lnTo>
                <a:cubicBezTo>
                  <a:pt x="12312" y="13461"/>
                  <a:pt x="11264" y="14261"/>
                  <a:pt x="10989" y="14307"/>
                </a:cubicBezTo>
                <a:lnTo>
                  <a:pt x="9488" y="12800"/>
                </a:lnTo>
                <a:cubicBezTo>
                  <a:pt x="10343" y="12418"/>
                  <a:pt x="11940" y="11550"/>
                  <a:pt x="12652" y="11550"/>
                </a:cubicBezTo>
              </a:path>
            </a:pathLst>
          </a:custGeom>
          <a:solidFill>
            <a:srgbClr val="FFFFFF"/>
          </a:solidFill>
          <a:ln w="12700">
            <a:miter lim="400000"/>
          </a:ln>
        </p:spPr>
        <p:txBody>
          <a:bodyPr lIns="0" tIns="0" rIns="0" bIns="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
        <p:nvSpPr>
          <p:cNvPr id="49" name="Shape 97"/>
          <p:cNvSpPr txBox="1">
            <a:spLocks/>
          </p:cNvSpPr>
          <p:nvPr/>
        </p:nvSpPr>
        <p:spPr>
          <a:xfrm>
            <a:off x="248189" y="4519442"/>
            <a:ext cx="2371218" cy="362215"/>
          </a:xfrm>
          <a:prstGeom prst="rect">
            <a:avLst/>
          </a:prstGeom>
        </p:spPr>
        <p:txBody>
          <a:bodyPr>
            <a:normAutofit/>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en-US" sz="1600" dirty="0" err="1">
                <a:solidFill>
                  <a:schemeClr val="tx1">
                    <a:lumMod val="95000"/>
                  </a:schemeClr>
                </a:solidFill>
                <a:latin typeface="Times New Roman" panose="02020603050405020304" pitchFamily="18" charset="0"/>
                <a:cs typeface="Times New Roman" panose="02020603050405020304" pitchFamily="18" charset="0"/>
              </a:rPr>
              <a:t>Sổ</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cái</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kế</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toán</a:t>
            </a:r>
            <a:endParaRPr lang="en-US"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0" name="Shape 97"/>
          <p:cNvSpPr txBox="1">
            <a:spLocks/>
          </p:cNvSpPr>
          <p:nvPr/>
        </p:nvSpPr>
        <p:spPr>
          <a:xfrm>
            <a:off x="3307912" y="4519442"/>
            <a:ext cx="2371218" cy="362215"/>
          </a:xfrm>
          <a:prstGeom prst="rect">
            <a:avLst/>
          </a:prstGeom>
        </p:spPr>
        <p:txBody>
          <a:bodyPr>
            <a:normAutofit/>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en-US" sz="1600" dirty="0" err="1">
                <a:solidFill>
                  <a:schemeClr val="tx1">
                    <a:lumMod val="95000"/>
                  </a:schemeClr>
                </a:solidFill>
                <a:latin typeface="Times New Roman" panose="02020603050405020304" pitchFamily="18" charset="0"/>
                <a:cs typeface="Times New Roman" panose="02020603050405020304" pitchFamily="18" charset="0"/>
              </a:rPr>
              <a:t>Hiện</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tượng</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xã</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hội</a:t>
            </a:r>
            <a:endParaRPr lang="en-US"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1" name="Shape 97"/>
          <p:cNvSpPr txBox="1">
            <a:spLocks/>
          </p:cNvSpPr>
          <p:nvPr/>
        </p:nvSpPr>
        <p:spPr>
          <a:xfrm>
            <a:off x="6367635" y="4457161"/>
            <a:ext cx="2371218" cy="530319"/>
          </a:xfrm>
          <a:prstGeom prst="rect">
            <a:avLst/>
          </a:prstGeom>
        </p:spPr>
        <p:txBody>
          <a:bodyPr>
            <a:noAutofit/>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en-US" sz="1500" dirty="0" err="1">
                <a:solidFill>
                  <a:schemeClr val="tx1">
                    <a:lumMod val="95000"/>
                  </a:schemeClr>
                </a:solidFill>
                <a:latin typeface="Times New Roman" panose="02020603050405020304" pitchFamily="18" charset="0"/>
                <a:cs typeface="Times New Roman" panose="02020603050405020304" pitchFamily="18" charset="0"/>
              </a:rPr>
              <a:t>Phương</a:t>
            </a:r>
            <a:r>
              <a:rPr lang="en-US" sz="1500" dirty="0">
                <a:solidFill>
                  <a:schemeClr val="tx1">
                    <a:lumMod val="95000"/>
                  </a:schemeClr>
                </a:solidFill>
                <a:latin typeface="Times New Roman" panose="02020603050405020304" pitchFamily="18" charset="0"/>
                <a:cs typeface="Times New Roman" panose="02020603050405020304" pitchFamily="18" charset="0"/>
              </a:rPr>
              <a:t> </a:t>
            </a:r>
            <a:r>
              <a:rPr lang="en-US" sz="1500" dirty="0" err="1">
                <a:solidFill>
                  <a:schemeClr val="tx1">
                    <a:lumMod val="95000"/>
                  </a:schemeClr>
                </a:solidFill>
                <a:latin typeface="Times New Roman" panose="02020603050405020304" pitchFamily="18" charset="0"/>
                <a:cs typeface="Times New Roman" panose="02020603050405020304" pitchFamily="18" charset="0"/>
              </a:rPr>
              <a:t>thức</a:t>
            </a:r>
            <a:r>
              <a:rPr lang="en-US" sz="1500" dirty="0">
                <a:solidFill>
                  <a:schemeClr val="tx1">
                    <a:lumMod val="95000"/>
                  </a:schemeClr>
                </a:solidFill>
                <a:latin typeface="Times New Roman" panose="02020603050405020304" pitchFamily="18" charset="0"/>
                <a:cs typeface="Times New Roman" panose="02020603050405020304" pitchFamily="18" charset="0"/>
              </a:rPr>
              <a:t> </a:t>
            </a:r>
            <a:r>
              <a:rPr lang="en-US" sz="1500" dirty="0" err="1">
                <a:solidFill>
                  <a:schemeClr val="tx1">
                    <a:lumMod val="95000"/>
                  </a:schemeClr>
                </a:solidFill>
                <a:latin typeface="Times New Roman" panose="02020603050405020304" pitchFamily="18" charset="0"/>
                <a:cs typeface="Times New Roman" panose="02020603050405020304" pitchFamily="18" charset="0"/>
              </a:rPr>
              <a:t>lưu</a:t>
            </a:r>
            <a:r>
              <a:rPr lang="en-US" sz="1500" dirty="0">
                <a:solidFill>
                  <a:schemeClr val="tx1">
                    <a:lumMod val="95000"/>
                  </a:schemeClr>
                </a:solidFill>
                <a:latin typeface="Times New Roman" panose="02020603050405020304" pitchFamily="18" charset="0"/>
                <a:cs typeface="Times New Roman" panose="02020603050405020304" pitchFamily="18" charset="0"/>
              </a:rPr>
              <a:t> </a:t>
            </a:r>
            <a:r>
              <a:rPr lang="en-US" sz="1500" dirty="0" err="1">
                <a:solidFill>
                  <a:schemeClr val="tx1">
                    <a:lumMod val="95000"/>
                  </a:schemeClr>
                </a:solidFill>
                <a:latin typeface="Times New Roman" panose="02020603050405020304" pitchFamily="18" charset="0"/>
                <a:cs typeface="Times New Roman" panose="02020603050405020304" pitchFamily="18" charset="0"/>
              </a:rPr>
              <a:t>trữ</a:t>
            </a:r>
            <a:r>
              <a:rPr lang="en-US" sz="1500" dirty="0">
                <a:solidFill>
                  <a:schemeClr val="tx1">
                    <a:lumMod val="95000"/>
                  </a:schemeClr>
                </a:solidFill>
                <a:latin typeface="Times New Roman" panose="02020603050405020304" pitchFamily="18" charset="0"/>
                <a:cs typeface="Times New Roman" panose="02020603050405020304" pitchFamily="18" charset="0"/>
              </a:rPr>
              <a:t> </a:t>
            </a:r>
            <a:r>
              <a:rPr lang="en-US" sz="1500" dirty="0" err="1">
                <a:solidFill>
                  <a:schemeClr val="tx1">
                    <a:lumMod val="95000"/>
                  </a:schemeClr>
                </a:solidFill>
                <a:latin typeface="Times New Roman" panose="02020603050405020304" pitchFamily="18" charset="0"/>
                <a:cs typeface="Times New Roman" panose="02020603050405020304" pitchFamily="18" charset="0"/>
              </a:rPr>
              <a:t>lịch</a:t>
            </a:r>
            <a:r>
              <a:rPr lang="en-US" sz="1500" dirty="0">
                <a:solidFill>
                  <a:schemeClr val="tx1">
                    <a:lumMod val="95000"/>
                  </a:schemeClr>
                </a:solidFill>
                <a:latin typeface="Times New Roman" panose="02020603050405020304" pitchFamily="18" charset="0"/>
                <a:cs typeface="Times New Roman" panose="02020603050405020304" pitchFamily="18" charset="0"/>
              </a:rPr>
              <a:t> sử </a:t>
            </a:r>
            <a:r>
              <a:rPr lang="en-US" sz="1500" dirty="0" err="1">
                <a:solidFill>
                  <a:schemeClr val="tx1">
                    <a:lumMod val="95000"/>
                  </a:schemeClr>
                </a:solidFill>
                <a:latin typeface="Times New Roman" panose="02020603050405020304" pitchFamily="18" charset="0"/>
                <a:cs typeface="Times New Roman" panose="02020603050405020304" pitchFamily="18" charset="0"/>
              </a:rPr>
              <a:t>các</a:t>
            </a:r>
            <a:r>
              <a:rPr lang="en-US" sz="1500" dirty="0">
                <a:solidFill>
                  <a:schemeClr val="tx1">
                    <a:lumMod val="95000"/>
                  </a:schemeClr>
                </a:solidFill>
                <a:latin typeface="Times New Roman" panose="02020603050405020304" pitchFamily="18" charset="0"/>
                <a:cs typeface="Times New Roman" panose="02020603050405020304" pitchFamily="18" charset="0"/>
              </a:rPr>
              <a:t> </a:t>
            </a:r>
            <a:r>
              <a:rPr lang="en-US" sz="1500" dirty="0" err="1">
                <a:solidFill>
                  <a:schemeClr val="tx1">
                    <a:lumMod val="95000"/>
                  </a:schemeClr>
                </a:solidFill>
                <a:latin typeface="Times New Roman" panose="02020603050405020304" pitchFamily="18" charset="0"/>
                <a:cs typeface="Times New Roman" panose="02020603050405020304" pitchFamily="18" charset="0"/>
              </a:rPr>
              <a:t>giao</a:t>
            </a:r>
            <a:r>
              <a:rPr lang="en-US" sz="1500" dirty="0">
                <a:solidFill>
                  <a:schemeClr val="tx1">
                    <a:lumMod val="95000"/>
                  </a:schemeClr>
                </a:solidFill>
                <a:latin typeface="Times New Roman" panose="02020603050405020304" pitchFamily="18" charset="0"/>
                <a:cs typeface="Times New Roman" panose="02020603050405020304" pitchFamily="18" charset="0"/>
              </a:rPr>
              <a:t> </a:t>
            </a:r>
            <a:r>
              <a:rPr lang="en-US" sz="1500" dirty="0" err="1">
                <a:solidFill>
                  <a:schemeClr val="tx1">
                    <a:lumMod val="95000"/>
                  </a:schemeClr>
                </a:solidFill>
                <a:latin typeface="Times New Roman" panose="02020603050405020304" pitchFamily="18" charset="0"/>
                <a:cs typeface="Times New Roman" panose="02020603050405020304" pitchFamily="18" charset="0"/>
              </a:rPr>
              <a:t>dịch</a:t>
            </a:r>
            <a:endParaRPr lang="en-US" sz="15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2" name="Shape 97"/>
          <p:cNvSpPr txBox="1">
            <a:spLocks/>
          </p:cNvSpPr>
          <p:nvPr/>
        </p:nvSpPr>
        <p:spPr>
          <a:xfrm>
            <a:off x="9506160" y="4468046"/>
            <a:ext cx="2261652" cy="530319"/>
          </a:xfrm>
          <a:prstGeom prst="rect">
            <a:avLst/>
          </a:prstGeom>
        </p:spPr>
        <p:txBody>
          <a:bodyPr>
            <a:noAutofit/>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en-US" sz="1500" dirty="0">
                <a:solidFill>
                  <a:schemeClr val="tx1">
                    <a:lumMod val="95000"/>
                  </a:schemeClr>
                </a:solidFill>
                <a:latin typeface="Times New Roman" panose="02020603050405020304" pitchFamily="18" charset="0"/>
                <a:cs typeface="Times New Roman" panose="02020603050405020304" pitchFamily="18" charset="0"/>
              </a:rPr>
              <a:t>C</a:t>
            </a:r>
            <a:r>
              <a:rPr lang="vi-VN" sz="1500" dirty="0">
                <a:solidFill>
                  <a:schemeClr val="tx1">
                    <a:lumMod val="95000"/>
                  </a:schemeClr>
                </a:solidFill>
                <a:latin typeface="Times New Roman" panose="02020603050405020304" pitchFamily="18" charset="0"/>
                <a:cs typeface="Times New Roman" panose="02020603050405020304" pitchFamily="18" charset="0"/>
              </a:rPr>
              <a:t>ơ sở dữ liệu phân tán ngang hàng </a:t>
            </a:r>
            <a:endParaRPr lang="en-US" sz="15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3" name="Shape 1885"/>
          <p:cNvSpPr/>
          <p:nvPr/>
        </p:nvSpPr>
        <p:spPr>
          <a:xfrm>
            <a:off x="7410523" y="2809156"/>
            <a:ext cx="355130" cy="274657"/>
          </a:xfrm>
          <a:custGeom>
            <a:avLst/>
            <a:gdLst/>
            <a:ahLst/>
            <a:cxnLst>
              <a:cxn ang="0">
                <a:pos x="wd2" y="hd2"/>
              </a:cxn>
              <a:cxn ang="5400000">
                <a:pos x="wd2" y="hd2"/>
              </a:cxn>
              <a:cxn ang="10800000">
                <a:pos x="wd2" y="hd2"/>
              </a:cxn>
              <a:cxn ang="16200000">
                <a:pos x="wd2" y="hd2"/>
              </a:cxn>
            </a:cxnLst>
            <a:rect l="0" t="0" r="r" b="b"/>
            <a:pathLst>
              <a:path w="21600" h="21600" extrusionOk="0">
                <a:moveTo>
                  <a:pt x="16612" y="0"/>
                </a:moveTo>
                <a:lnTo>
                  <a:pt x="16533" y="1135"/>
                </a:lnTo>
                <a:cubicBezTo>
                  <a:pt x="16040" y="1207"/>
                  <a:pt x="15571" y="1404"/>
                  <a:pt x="15149" y="1703"/>
                </a:cubicBezTo>
                <a:lnTo>
                  <a:pt x="14577" y="825"/>
                </a:lnTo>
                <a:lnTo>
                  <a:pt x="13433" y="2081"/>
                </a:lnTo>
                <a:lnTo>
                  <a:pt x="14005" y="2958"/>
                </a:lnTo>
                <a:cubicBezTo>
                  <a:pt x="13704" y="3442"/>
                  <a:pt x="13467" y="4009"/>
                  <a:pt x="13327" y="4626"/>
                </a:cubicBezTo>
                <a:lnTo>
                  <a:pt x="12463" y="4523"/>
                </a:lnTo>
                <a:lnTo>
                  <a:pt x="12330" y="6449"/>
                </a:lnTo>
                <a:lnTo>
                  <a:pt x="13194" y="6552"/>
                </a:lnTo>
                <a:cubicBezTo>
                  <a:pt x="13248" y="7197"/>
                  <a:pt x="13400" y="7808"/>
                  <a:pt x="13633" y="8358"/>
                </a:cubicBezTo>
                <a:lnTo>
                  <a:pt x="12968" y="9080"/>
                </a:lnTo>
                <a:lnTo>
                  <a:pt x="13939" y="10559"/>
                </a:lnTo>
                <a:lnTo>
                  <a:pt x="14591" y="9854"/>
                </a:lnTo>
                <a:cubicBezTo>
                  <a:pt x="14971" y="10246"/>
                  <a:pt x="15410" y="10548"/>
                  <a:pt x="15894" y="10731"/>
                </a:cubicBezTo>
                <a:lnTo>
                  <a:pt x="15828" y="11832"/>
                </a:lnTo>
                <a:lnTo>
                  <a:pt x="17317" y="11987"/>
                </a:lnTo>
                <a:lnTo>
                  <a:pt x="17397" y="10886"/>
                </a:lnTo>
                <a:cubicBezTo>
                  <a:pt x="17898" y="10812"/>
                  <a:pt x="18367" y="10623"/>
                  <a:pt x="18794" y="10318"/>
                </a:cubicBezTo>
                <a:lnTo>
                  <a:pt x="19352" y="11161"/>
                </a:lnTo>
                <a:lnTo>
                  <a:pt x="20496" y="9923"/>
                </a:lnTo>
                <a:lnTo>
                  <a:pt x="19937" y="9063"/>
                </a:lnTo>
                <a:cubicBezTo>
                  <a:pt x="20239" y="8571"/>
                  <a:pt x="20477" y="8003"/>
                  <a:pt x="20616" y="7378"/>
                </a:cubicBezTo>
                <a:lnTo>
                  <a:pt x="21480" y="7464"/>
                </a:lnTo>
                <a:lnTo>
                  <a:pt x="21600" y="5538"/>
                </a:lnTo>
                <a:lnTo>
                  <a:pt x="20735" y="5452"/>
                </a:lnTo>
                <a:cubicBezTo>
                  <a:pt x="20677" y="4810"/>
                  <a:pt x="20516" y="4192"/>
                  <a:pt x="20283" y="3646"/>
                </a:cubicBezTo>
                <a:lnTo>
                  <a:pt x="20962" y="2924"/>
                </a:lnTo>
                <a:lnTo>
                  <a:pt x="19991" y="1445"/>
                </a:lnTo>
                <a:lnTo>
                  <a:pt x="19312" y="2167"/>
                </a:lnTo>
                <a:cubicBezTo>
                  <a:pt x="18935" y="1781"/>
                  <a:pt x="18513" y="1486"/>
                  <a:pt x="18035" y="1307"/>
                </a:cubicBezTo>
                <a:lnTo>
                  <a:pt x="18102" y="172"/>
                </a:lnTo>
                <a:lnTo>
                  <a:pt x="16612" y="0"/>
                </a:lnTo>
                <a:close/>
                <a:moveTo>
                  <a:pt x="17171" y="2872"/>
                </a:moveTo>
                <a:cubicBezTo>
                  <a:pt x="17846" y="2948"/>
                  <a:pt x="18427" y="3369"/>
                  <a:pt x="18833" y="3990"/>
                </a:cubicBezTo>
                <a:cubicBezTo>
                  <a:pt x="19239" y="4611"/>
                  <a:pt x="19461" y="5422"/>
                  <a:pt x="19405" y="6294"/>
                </a:cubicBezTo>
                <a:cubicBezTo>
                  <a:pt x="19345" y="7170"/>
                  <a:pt x="19021" y="7922"/>
                  <a:pt x="18541" y="8444"/>
                </a:cubicBezTo>
                <a:cubicBezTo>
                  <a:pt x="18059" y="8966"/>
                  <a:pt x="17435" y="9240"/>
                  <a:pt x="16759" y="9166"/>
                </a:cubicBezTo>
                <a:cubicBezTo>
                  <a:pt x="16084" y="9091"/>
                  <a:pt x="15501" y="8670"/>
                  <a:pt x="15096" y="8048"/>
                </a:cubicBezTo>
                <a:cubicBezTo>
                  <a:pt x="14693" y="7427"/>
                  <a:pt x="14479" y="6616"/>
                  <a:pt x="14537" y="5744"/>
                </a:cubicBezTo>
                <a:cubicBezTo>
                  <a:pt x="14596" y="4870"/>
                  <a:pt x="14908" y="4118"/>
                  <a:pt x="15389" y="3594"/>
                </a:cubicBezTo>
                <a:cubicBezTo>
                  <a:pt x="15869" y="3071"/>
                  <a:pt x="16495" y="2798"/>
                  <a:pt x="17171" y="2872"/>
                </a:cubicBezTo>
                <a:close/>
                <a:moveTo>
                  <a:pt x="5706" y="3990"/>
                </a:moveTo>
                <a:lnTo>
                  <a:pt x="5706" y="5692"/>
                </a:lnTo>
                <a:cubicBezTo>
                  <a:pt x="4982" y="5880"/>
                  <a:pt x="4305" y="6251"/>
                  <a:pt x="3711" y="6759"/>
                </a:cubicBezTo>
                <a:lnTo>
                  <a:pt x="2793" y="5555"/>
                </a:lnTo>
                <a:lnTo>
                  <a:pt x="1210" y="7584"/>
                </a:lnTo>
                <a:lnTo>
                  <a:pt x="2141" y="8771"/>
                </a:lnTo>
                <a:cubicBezTo>
                  <a:pt x="1742" y="9539"/>
                  <a:pt x="1451" y="10412"/>
                  <a:pt x="1303" y="11350"/>
                </a:cubicBezTo>
                <a:lnTo>
                  <a:pt x="0" y="11350"/>
                </a:lnTo>
                <a:lnTo>
                  <a:pt x="0" y="14239"/>
                </a:lnTo>
                <a:lnTo>
                  <a:pt x="1290" y="14239"/>
                </a:lnTo>
                <a:cubicBezTo>
                  <a:pt x="1435" y="15187"/>
                  <a:pt x="1731" y="16060"/>
                  <a:pt x="2128" y="16836"/>
                </a:cubicBezTo>
                <a:lnTo>
                  <a:pt x="1210" y="18006"/>
                </a:lnTo>
                <a:lnTo>
                  <a:pt x="2793" y="20035"/>
                </a:lnTo>
                <a:lnTo>
                  <a:pt x="3684" y="18883"/>
                </a:lnTo>
                <a:cubicBezTo>
                  <a:pt x="4286" y="19405"/>
                  <a:pt x="4970" y="19777"/>
                  <a:pt x="5706" y="19966"/>
                </a:cubicBezTo>
                <a:lnTo>
                  <a:pt x="5706" y="21600"/>
                </a:lnTo>
                <a:lnTo>
                  <a:pt x="7927" y="21600"/>
                </a:lnTo>
                <a:lnTo>
                  <a:pt x="7927" y="19966"/>
                </a:lnTo>
                <a:cubicBezTo>
                  <a:pt x="8663" y="19775"/>
                  <a:pt x="9347" y="19403"/>
                  <a:pt x="9949" y="18883"/>
                </a:cubicBezTo>
                <a:lnTo>
                  <a:pt x="10853" y="20035"/>
                </a:lnTo>
                <a:lnTo>
                  <a:pt x="12423" y="18006"/>
                </a:lnTo>
                <a:lnTo>
                  <a:pt x="11518" y="16836"/>
                </a:lnTo>
                <a:cubicBezTo>
                  <a:pt x="11916" y="16060"/>
                  <a:pt x="12198" y="15187"/>
                  <a:pt x="12343" y="14239"/>
                </a:cubicBezTo>
                <a:lnTo>
                  <a:pt x="13633" y="14239"/>
                </a:lnTo>
                <a:lnTo>
                  <a:pt x="13633" y="11350"/>
                </a:lnTo>
                <a:lnTo>
                  <a:pt x="12343" y="11350"/>
                </a:lnTo>
                <a:cubicBezTo>
                  <a:pt x="12192" y="10412"/>
                  <a:pt x="11905" y="9539"/>
                  <a:pt x="11505" y="8771"/>
                </a:cubicBezTo>
                <a:lnTo>
                  <a:pt x="12423" y="7584"/>
                </a:lnTo>
                <a:lnTo>
                  <a:pt x="10853" y="5555"/>
                </a:lnTo>
                <a:lnTo>
                  <a:pt x="9922" y="6759"/>
                </a:lnTo>
                <a:cubicBezTo>
                  <a:pt x="9328" y="6249"/>
                  <a:pt x="8651" y="5878"/>
                  <a:pt x="7927" y="5692"/>
                </a:cubicBezTo>
                <a:lnTo>
                  <a:pt x="7927" y="3990"/>
                </a:lnTo>
                <a:lnTo>
                  <a:pt x="5706" y="3990"/>
                </a:lnTo>
                <a:close/>
                <a:moveTo>
                  <a:pt x="6823" y="8134"/>
                </a:moveTo>
                <a:cubicBezTo>
                  <a:pt x="7830" y="8134"/>
                  <a:pt x="8731" y="8658"/>
                  <a:pt x="9390" y="9510"/>
                </a:cubicBezTo>
                <a:cubicBezTo>
                  <a:pt x="10049" y="10363"/>
                  <a:pt x="10453" y="11529"/>
                  <a:pt x="10454" y="12829"/>
                </a:cubicBezTo>
                <a:cubicBezTo>
                  <a:pt x="10453" y="14130"/>
                  <a:pt x="10051" y="15294"/>
                  <a:pt x="9390" y="16148"/>
                </a:cubicBezTo>
                <a:cubicBezTo>
                  <a:pt x="8731" y="16999"/>
                  <a:pt x="7829" y="17524"/>
                  <a:pt x="6823" y="17524"/>
                </a:cubicBezTo>
                <a:cubicBezTo>
                  <a:pt x="5817" y="17524"/>
                  <a:pt x="4915" y="16997"/>
                  <a:pt x="4256" y="16148"/>
                </a:cubicBezTo>
                <a:cubicBezTo>
                  <a:pt x="3599" y="15294"/>
                  <a:pt x="3194" y="14132"/>
                  <a:pt x="3192" y="12829"/>
                </a:cubicBezTo>
                <a:cubicBezTo>
                  <a:pt x="3192" y="11529"/>
                  <a:pt x="3599" y="10364"/>
                  <a:pt x="4256" y="9510"/>
                </a:cubicBezTo>
                <a:cubicBezTo>
                  <a:pt x="4915" y="8658"/>
                  <a:pt x="5817" y="8134"/>
                  <a:pt x="6823" y="8134"/>
                </a:cubicBezTo>
                <a:close/>
                <a:moveTo>
                  <a:pt x="16759" y="11952"/>
                </a:moveTo>
                <a:lnTo>
                  <a:pt x="16705" y="12726"/>
                </a:lnTo>
                <a:cubicBezTo>
                  <a:pt x="16373" y="12774"/>
                  <a:pt x="16059" y="12903"/>
                  <a:pt x="15774" y="13104"/>
                </a:cubicBezTo>
                <a:lnTo>
                  <a:pt x="15389" y="12503"/>
                </a:lnTo>
                <a:lnTo>
                  <a:pt x="14617" y="13345"/>
                </a:lnTo>
                <a:lnTo>
                  <a:pt x="15003" y="13947"/>
                </a:lnTo>
                <a:cubicBezTo>
                  <a:pt x="14798" y="14274"/>
                  <a:pt x="14633" y="14649"/>
                  <a:pt x="14537" y="15065"/>
                </a:cubicBezTo>
                <a:lnTo>
                  <a:pt x="13952" y="14996"/>
                </a:lnTo>
                <a:lnTo>
                  <a:pt x="13872" y="16303"/>
                </a:lnTo>
                <a:lnTo>
                  <a:pt x="14458" y="16372"/>
                </a:lnTo>
                <a:cubicBezTo>
                  <a:pt x="14495" y="16808"/>
                  <a:pt x="14593" y="17221"/>
                  <a:pt x="14750" y="17593"/>
                </a:cubicBezTo>
                <a:lnTo>
                  <a:pt x="14298" y="18075"/>
                </a:lnTo>
                <a:lnTo>
                  <a:pt x="14950" y="19072"/>
                </a:lnTo>
                <a:lnTo>
                  <a:pt x="15402" y="18590"/>
                </a:lnTo>
                <a:cubicBezTo>
                  <a:pt x="15658" y="18855"/>
                  <a:pt x="15953" y="19069"/>
                  <a:pt x="16280" y="19192"/>
                </a:cubicBezTo>
                <a:lnTo>
                  <a:pt x="16227" y="19932"/>
                </a:lnTo>
                <a:lnTo>
                  <a:pt x="17237" y="20035"/>
                </a:lnTo>
                <a:lnTo>
                  <a:pt x="17291" y="19296"/>
                </a:lnTo>
                <a:cubicBezTo>
                  <a:pt x="17629" y="19246"/>
                  <a:pt x="17948" y="19105"/>
                  <a:pt x="18235" y="18900"/>
                </a:cubicBezTo>
                <a:lnTo>
                  <a:pt x="18607" y="19485"/>
                </a:lnTo>
                <a:lnTo>
                  <a:pt x="19379" y="18642"/>
                </a:lnTo>
                <a:lnTo>
                  <a:pt x="19006" y="18057"/>
                </a:lnTo>
                <a:cubicBezTo>
                  <a:pt x="19210" y="17727"/>
                  <a:pt x="19365" y="17344"/>
                  <a:pt x="19459" y="16922"/>
                </a:cubicBezTo>
                <a:lnTo>
                  <a:pt x="20044" y="16991"/>
                </a:lnTo>
                <a:lnTo>
                  <a:pt x="20124" y="15684"/>
                </a:lnTo>
                <a:lnTo>
                  <a:pt x="19538" y="15615"/>
                </a:lnTo>
                <a:cubicBezTo>
                  <a:pt x="19500" y="15181"/>
                  <a:pt x="19391" y="14780"/>
                  <a:pt x="19233" y="14411"/>
                </a:cubicBezTo>
                <a:lnTo>
                  <a:pt x="19685" y="13913"/>
                </a:lnTo>
                <a:lnTo>
                  <a:pt x="19033" y="12915"/>
                </a:lnTo>
                <a:lnTo>
                  <a:pt x="18581" y="13414"/>
                </a:lnTo>
                <a:cubicBezTo>
                  <a:pt x="18327" y="13153"/>
                  <a:pt x="18040" y="12951"/>
                  <a:pt x="17716" y="12829"/>
                </a:cubicBezTo>
                <a:lnTo>
                  <a:pt x="17769" y="12055"/>
                </a:lnTo>
                <a:lnTo>
                  <a:pt x="16759" y="11952"/>
                </a:lnTo>
                <a:close/>
                <a:moveTo>
                  <a:pt x="17131" y="13878"/>
                </a:moveTo>
                <a:cubicBezTo>
                  <a:pt x="17587" y="13930"/>
                  <a:pt x="17987" y="14215"/>
                  <a:pt x="18262" y="14635"/>
                </a:cubicBezTo>
                <a:cubicBezTo>
                  <a:pt x="18534" y="15053"/>
                  <a:pt x="18672" y="15611"/>
                  <a:pt x="18634" y="16200"/>
                </a:cubicBezTo>
                <a:cubicBezTo>
                  <a:pt x="18595" y="16787"/>
                  <a:pt x="18387" y="17290"/>
                  <a:pt x="18062" y="17645"/>
                </a:cubicBezTo>
                <a:cubicBezTo>
                  <a:pt x="17737" y="17995"/>
                  <a:pt x="17308" y="18193"/>
                  <a:pt x="16852" y="18143"/>
                </a:cubicBezTo>
                <a:cubicBezTo>
                  <a:pt x="16396" y="18094"/>
                  <a:pt x="16007" y="17807"/>
                  <a:pt x="15734" y="17387"/>
                </a:cubicBezTo>
                <a:cubicBezTo>
                  <a:pt x="15462" y="16968"/>
                  <a:pt x="15310" y="16411"/>
                  <a:pt x="15349" y="15822"/>
                </a:cubicBezTo>
                <a:cubicBezTo>
                  <a:pt x="15387" y="15234"/>
                  <a:pt x="15611" y="14732"/>
                  <a:pt x="15934" y="14377"/>
                </a:cubicBezTo>
                <a:cubicBezTo>
                  <a:pt x="16259" y="14027"/>
                  <a:pt x="16675" y="13829"/>
                  <a:pt x="17131" y="13878"/>
                </a:cubicBezTo>
                <a:close/>
              </a:path>
            </a:pathLst>
          </a:custGeom>
          <a:solidFill>
            <a:srgbClr val="FFFFFF"/>
          </a:solidFill>
          <a:ln w="12700">
            <a:miter lim="400000"/>
          </a:ln>
        </p:spPr>
        <p:txBody>
          <a:bodyPr lIns="19050" tIns="19050" rIns="19050" bIns="19050"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1">
                  <a:lumMod val="95000"/>
                </a:schemeClr>
              </a:solidFill>
            </a:endParaRPr>
          </a:p>
        </p:txBody>
      </p:sp>
    </p:spTree>
    <p:extLst>
      <p:ext uri="{BB962C8B-B14F-4D97-AF65-F5344CB8AC3E}">
        <p14:creationId xmlns:p14="http://schemas.microsoft.com/office/powerpoint/2010/main" val="1623127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2756545" y="-1"/>
            <a:ext cx="1114194" cy="127894"/>
          </a:xfrm>
          <a:prstGeom prst="rect">
            <a:avLst/>
          </a:prstGeom>
          <a:solidFill>
            <a:srgbClr val="327E99"/>
          </a:solidFill>
          <a:ln w="12700">
            <a:miter lim="400000"/>
          </a:ln>
        </p:spPr>
        <p:txBody>
          <a:bodyPr lIns="25400" tIns="25400" rIns="25400" bIns="25400" anchor="ctr"/>
          <a:lstStyle/>
          <a:p>
            <a:pPr lvl="0">
              <a:defRPr sz="3200"/>
            </a:pPr>
            <a:endParaRPr sz="1600"/>
          </a:p>
        </p:txBody>
      </p:sp>
      <p:sp>
        <p:nvSpPr>
          <p:cNvPr id="214" name="Shape 214"/>
          <p:cNvSpPr/>
          <p:nvPr/>
        </p:nvSpPr>
        <p:spPr>
          <a:xfrm>
            <a:off x="3872028" y="-1"/>
            <a:ext cx="1114195" cy="127894"/>
          </a:xfrm>
          <a:prstGeom prst="rect">
            <a:avLst/>
          </a:prstGeom>
          <a:solidFill>
            <a:srgbClr val="2BA187"/>
          </a:solidFill>
          <a:ln w="12700">
            <a:miter lim="400000"/>
          </a:ln>
        </p:spPr>
        <p:txBody>
          <a:bodyPr lIns="25400" tIns="25400" rIns="25400" bIns="25400" anchor="ctr"/>
          <a:lstStyle/>
          <a:p>
            <a:pPr lvl="0">
              <a:defRPr sz="3200"/>
            </a:pPr>
            <a:endParaRPr sz="1600"/>
          </a:p>
        </p:txBody>
      </p:sp>
      <p:sp>
        <p:nvSpPr>
          <p:cNvPr id="215" name="Shape 215"/>
          <p:cNvSpPr/>
          <p:nvPr/>
        </p:nvSpPr>
        <p:spPr>
          <a:xfrm>
            <a:off x="4987511" y="-1"/>
            <a:ext cx="1114195" cy="127894"/>
          </a:xfrm>
          <a:prstGeom prst="rect">
            <a:avLst/>
          </a:prstGeom>
          <a:solidFill>
            <a:srgbClr val="9FBC62"/>
          </a:solidFill>
          <a:ln w="12700">
            <a:miter lim="400000"/>
          </a:ln>
        </p:spPr>
        <p:txBody>
          <a:bodyPr lIns="25400" tIns="25400" rIns="25400" bIns="25400" anchor="ctr"/>
          <a:lstStyle/>
          <a:p>
            <a:pPr lvl="0">
              <a:defRPr sz="3200"/>
            </a:pPr>
            <a:endParaRPr sz="1600"/>
          </a:p>
        </p:txBody>
      </p:sp>
      <p:sp>
        <p:nvSpPr>
          <p:cNvPr id="216" name="Shape 216"/>
          <p:cNvSpPr/>
          <p:nvPr/>
        </p:nvSpPr>
        <p:spPr>
          <a:xfrm>
            <a:off x="6102995" y="-1"/>
            <a:ext cx="1114195" cy="127894"/>
          </a:xfrm>
          <a:prstGeom prst="rect">
            <a:avLst/>
          </a:prstGeom>
          <a:solidFill>
            <a:srgbClr val="58566A"/>
          </a:solidFill>
          <a:ln w="12700">
            <a:miter lim="400000"/>
          </a:ln>
        </p:spPr>
        <p:txBody>
          <a:bodyPr lIns="25400" tIns="25400" rIns="25400" bIns="25400" anchor="ctr"/>
          <a:lstStyle/>
          <a:p>
            <a:pPr lvl="0">
              <a:defRPr sz="3200"/>
            </a:pPr>
            <a:endParaRPr sz="1600"/>
          </a:p>
        </p:txBody>
      </p:sp>
      <p:sp>
        <p:nvSpPr>
          <p:cNvPr id="217" name="Shape 217"/>
          <p:cNvSpPr/>
          <p:nvPr/>
        </p:nvSpPr>
        <p:spPr>
          <a:xfrm>
            <a:off x="7212128" y="-1"/>
            <a:ext cx="1114195" cy="127894"/>
          </a:xfrm>
          <a:prstGeom prst="rect">
            <a:avLst/>
          </a:prstGeom>
          <a:solidFill>
            <a:srgbClr val="BF3B36"/>
          </a:solidFill>
          <a:ln w="12700">
            <a:miter lim="400000"/>
          </a:ln>
        </p:spPr>
        <p:txBody>
          <a:bodyPr lIns="25400" tIns="25400" rIns="25400" bIns="25400" anchor="ctr"/>
          <a:lstStyle/>
          <a:p>
            <a:pPr lvl="0">
              <a:defRPr sz="3200"/>
            </a:pPr>
            <a:endParaRPr sz="1600"/>
          </a:p>
        </p:txBody>
      </p:sp>
      <p:sp>
        <p:nvSpPr>
          <p:cNvPr id="218" name="Shape 218"/>
          <p:cNvSpPr/>
          <p:nvPr/>
        </p:nvSpPr>
        <p:spPr>
          <a:xfrm>
            <a:off x="8321262" y="-1"/>
            <a:ext cx="1114194" cy="127894"/>
          </a:xfrm>
          <a:prstGeom prst="rect">
            <a:avLst/>
          </a:prstGeom>
          <a:solidFill>
            <a:srgbClr val="F39D3D"/>
          </a:solidFill>
          <a:ln w="12700">
            <a:miter lim="400000"/>
          </a:ln>
        </p:spPr>
        <p:txBody>
          <a:bodyPr lIns="25400" tIns="25400" rIns="25400" bIns="25400" anchor="ctr"/>
          <a:lstStyle/>
          <a:p>
            <a:pPr lvl="0">
              <a:defRPr sz="3200"/>
            </a:pPr>
            <a:endParaRPr sz="1600"/>
          </a:p>
        </p:txBody>
      </p:sp>
      <p:sp>
        <p:nvSpPr>
          <p:cNvPr id="222" name="Shape 222"/>
          <p:cNvSpPr/>
          <p:nvPr/>
        </p:nvSpPr>
        <p:spPr>
          <a:xfrm>
            <a:off x="5403321" y="814024"/>
            <a:ext cx="1385360" cy="1"/>
          </a:xfrm>
          <a:prstGeom prst="line">
            <a:avLst/>
          </a:prstGeom>
          <a:ln w="25400">
            <a:solidFill>
              <a:srgbClr val="A6AAA9"/>
            </a:solidFill>
            <a:miter lim="400000"/>
          </a:ln>
        </p:spPr>
        <p:txBody>
          <a:bodyPr lIns="0" tIns="0" rIns="0" bIns="0" anchor="ctr"/>
          <a:lstStyle/>
          <a:p>
            <a:pPr lvl="0">
              <a:defRPr sz="3200"/>
            </a:pPr>
            <a:endParaRPr sz="1600"/>
          </a:p>
        </p:txBody>
      </p:sp>
      <p:sp>
        <p:nvSpPr>
          <p:cNvPr id="39" name="Shape 72"/>
          <p:cNvSpPr txBox="1">
            <a:spLocks/>
          </p:cNvSpPr>
          <p:nvPr/>
        </p:nvSpPr>
        <p:spPr>
          <a:xfrm>
            <a:off x="2767244" y="298450"/>
            <a:ext cx="6657514" cy="419101"/>
          </a:xfrm>
          <a:prstGeom prst="rect">
            <a:avLst/>
          </a:prstGeom>
        </p:spPr>
        <p:txBody>
          <a:bodyPr/>
          <a:lst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a:lstStyle>
          <a:p>
            <a:pPr>
              <a:defRPr sz="1800">
                <a:solidFill>
                  <a:srgbClr val="000000"/>
                </a:solidFill>
              </a:defRPr>
            </a:pP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1.2. Ý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tưởng</a:t>
            </a: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ra</a:t>
            </a: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đời</a:t>
            </a:r>
            <a:r>
              <a:rPr lang="en-US" sz="27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b="1" dirty="0" err="1">
                <a:solidFill>
                  <a:schemeClr val="tx1">
                    <a:lumMod val="95000"/>
                    <a:lumOff val="5000"/>
                  </a:schemeClr>
                </a:solidFill>
                <a:latin typeface="Times New Roman" panose="02020603050405020304" pitchFamily="18" charset="0"/>
                <a:cs typeface="Times New Roman" panose="02020603050405020304" pitchFamily="18" charset="0"/>
              </a:rPr>
              <a:t>Blockchain</a:t>
            </a:r>
            <a:endParaRPr lang="en-US" sz="27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0" name="Shape 97"/>
          <p:cNvSpPr txBox="1">
            <a:spLocks/>
          </p:cNvSpPr>
          <p:nvPr/>
        </p:nvSpPr>
        <p:spPr>
          <a:xfrm>
            <a:off x="3995622" y="827948"/>
            <a:ext cx="4200757" cy="362215"/>
          </a:xfrm>
          <a:prstGeom prst="rect">
            <a:avLst/>
          </a:prstGeom>
        </p:spPr>
        <p:txBody>
          <a:bodyPr>
            <a:normAutofit/>
          </a:bodyPr>
          <a:lst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a:lstStyle>
          <a:p>
            <a:pPr marL="0" indent="0">
              <a:buNone/>
              <a:defRPr sz="1800">
                <a:solidFill>
                  <a:srgbClr val="000000"/>
                </a:solidFill>
              </a:defRPr>
            </a:pPr>
            <a:r>
              <a:rPr lang="en-US" sz="1600" dirty="0" err="1">
                <a:solidFill>
                  <a:schemeClr val="tx1">
                    <a:lumMod val="95000"/>
                  </a:schemeClr>
                </a:solidFill>
                <a:latin typeface="Times New Roman" panose="02020603050405020304" pitchFamily="18" charset="0"/>
                <a:cs typeface="Times New Roman" panose="02020603050405020304" pitchFamily="18" charset="0"/>
              </a:rPr>
              <a:t>Bài</a:t>
            </a:r>
            <a:r>
              <a:rPr lang="en-US" sz="1600" dirty="0">
                <a:solidFill>
                  <a:schemeClr val="tx1">
                    <a:lumMod val="95000"/>
                  </a:schemeClr>
                </a:solidFill>
                <a:latin typeface="Times New Roman" panose="02020603050405020304" pitchFamily="18" charset="0"/>
                <a:cs typeface="Times New Roman" panose="02020603050405020304" pitchFamily="18" charset="0"/>
              </a:rPr>
              <a:t> </a:t>
            </a:r>
            <a:r>
              <a:rPr lang="en-US" sz="1600" dirty="0" err="1">
                <a:solidFill>
                  <a:schemeClr val="tx1">
                    <a:lumMod val="95000"/>
                  </a:schemeClr>
                </a:solidFill>
                <a:latin typeface="Times New Roman" panose="02020603050405020304" pitchFamily="18" charset="0"/>
                <a:cs typeface="Times New Roman" panose="02020603050405020304" pitchFamily="18" charset="0"/>
              </a:rPr>
              <a:t>toán</a:t>
            </a:r>
            <a:r>
              <a:rPr lang="en-US" sz="1600" dirty="0">
                <a:solidFill>
                  <a:schemeClr val="tx1">
                    <a:lumMod val="95000"/>
                  </a:schemeClr>
                </a:solidFill>
                <a:latin typeface="Times New Roman" panose="02020603050405020304" pitchFamily="18" charset="0"/>
                <a:cs typeface="Times New Roman" panose="02020603050405020304" pitchFamily="18" charset="0"/>
              </a:rPr>
              <a:t> “Byzantine Generals” </a:t>
            </a:r>
          </a:p>
        </p:txBody>
      </p:sp>
      <p:pic>
        <p:nvPicPr>
          <p:cNvPr id="32" name="Picture 31"/>
          <p:cNvPicPr/>
          <p:nvPr/>
        </p:nvPicPr>
        <p:blipFill>
          <a:blip r:embed="rId3"/>
          <a:stretch>
            <a:fillRect/>
          </a:stretch>
        </p:blipFill>
        <p:spPr>
          <a:xfrm>
            <a:off x="1597751" y="1300560"/>
            <a:ext cx="9405529" cy="4734481"/>
          </a:xfrm>
          <a:prstGeom prst="rect">
            <a:avLst/>
          </a:prstGeom>
        </p:spPr>
      </p:pic>
    </p:spTree>
    <p:extLst>
      <p:ext uri="{BB962C8B-B14F-4D97-AF65-F5344CB8AC3E}">
        <p14:creationId xmlns:p14="http://schemas.microsoft.com/office/powerpoint/2010/main" val="911408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1146</TotalTime>
  <Words>8210</Words>
  <Application>Microsoft Office PowerPoint</Application>
  <PresentationFormat>Widescreen</PresentationFormat>
  <Paragraphs>507</Paragraphs>
  <Slides>60</Slides>
  <Notes>43</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60</vt:i4>
      </vt:variant>
    </vt:vector>
  </HeadingPairs>
  <TitlesOfParts>
    <vt:vector size="79" baseType="lpstr">
      <vt:lpstr>Agency FB</vt:lpstr>
      <vt:lpstr>Arial</vt:lpstr>
      <vt:lpstr>Avenir Roman</vt:lpstr>
      <vt:lpstr>Calibri</vt:lpstr>
      <vt:lpstr>Century Gothic</vt:lpstr>
      <vt:lpstr>Courier New</vt:lpstr>
      <vt:lpstr>Gill Sans</vt:lpstr>
      <vt:lpstr>Helvetica</vt:lpstr>
      <vt:lpstr>Helvetica Light</vt:lpstr>
      <vt:lpstr>Helvetica Neue Light</vt:lpstr>
      <vt:lpstr>Quicksand</vt:lpstr>
      <vt:lpstr>Roboto Light</vt:lpstr>
      <vt:lpstr>Roboto Medium</vt:lpstr>
      <vt:lpstr>Roboto Regular</vt:lpstr>
      <vt:lpstr>Times New Roman</vt:lpstr>
      <vt:lpstr>Vrinda</vt:lpstr>
      <vt:lpstr>Wingdings</vt:lpstr>
      <vt:lpstr>Wingdings 3</vt:lpstr>
      <vt:lpstr>Ion</vt:lpstr>
      <vt:lpstr>PowerPoint Presentation</vt:lpstr>
      <vt:lpstr>PowerPoint Presentation</vt:lpstr>
      <vt:lpstr>PowerPoint Presentation</vt:lpstr>
      <vt:lpstr>1.1. Khái niệm</vt:lpstr>
      <vt:lpstr>1.1. Khái niệm</vt:lpstr>
      <vt:lpstr>1.1. Khái niệm</vt:lpstr>
      <vt:lpstr>1.1. Khái niệm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1.7.3 Ứng dụng của Blockchain trong thực tế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 </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dc:title>
  <dc:creator>Nguyễn Trường</dc:creator>
  <cp:lastModifiedBy>CIT</cp:lastModifiedBy>
  <cp:revision>80</cp:revision>
  <dcterms:created xsi:type="dcterms:W3CDTF">2020-09-13T11:38:30Z</dcterms:created>
  <dcterms:modified xsi:type="dcterms:W3CDTF">2021-09-06T02:30:14Z</dcterms:modified>
</cp:coreProperties>
</file>