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8" r:id="rId3"/>
    <p:sldId id="257" r:id="rId4"/>
    <p:sldId id="260"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8000" autoAdjust="0"/>
  </p:normalViewPr>
  <p:slideViewPr>
    <p:cSldViewPr snapToGrid="0">
      <p:cViewPr varScale="1">
        <p:scale>
          <a:sx n="78" d="100"/>
          <a:sy n="78" d="100"/>
        </p:scale>
        <p:origin x="85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A8AFD6-432D-441F-A268-E75CBF2A19F8}" type="datetimeFigureOut">
              <a:rPr lang="en-US" smtClean="0"/>
              <a:t>30-Jun-19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16C2BC-6E8E-4BF8-8EDC-F7E9AE410D15}" type="slidenum">
              <a:rPr lang="en-US" smtClean="0"/>
              <a:t>‹#›</a:t>
            </a:fld>
            <a:endParaRPr lang="en-US"/>
          </a:p>
        </p:txBody>
      </p:sp>
    </p:spTree>
    <p:extLst>
      <p:ext uri="{BB962C8B-B14F-4D97-AF65-F5344CB8AC3E}">
        <p14:creationId xmlns:p14="http://schemas.microsoft.com/office/powerpoint/2010/main" val="2887984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16C2BC-6E8E-4BF8-8EDC-F7E9AE410D15}" type="slidenum">
              <a:rPr lang="en-US" smtClean="0"/>
              <a:t>3</a:t>
            </a:fld>
            <a:endParaRPr lang="en-US"/>
          </a:p>
        </p:txBody>
      </p:sp>
    </p:spTree>
    <p:extLst>
      <p:ext uri="{BB962C8B-B14F-4D97-AF65-F5344CB8AC3E}">
        <p14:creationId xmlns:p14="http://schemas.microsoft.com/office/powerpoint/2010/main" val="2931650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Feature: It is the topic under which</a:t>
            </a:r>
            <a:r>
              <a:rPr lang="en-GB" baseline="0" dirty="0" smtClean="0"/>
              <a:t> </a:t>
            </a:r>
            <a:r>
              <a:rPr lang="en-GB" dirty="0" smtClean="0"/>
              <a:t>the test cases are organized. Following the feature, there</a:t>
            </a:r>
            <a:r>
              <a:rPr lang="en-GB" baseline="0" dirty="0" smtClean="0"/>
              <a:t> </a:t>
            </a:r>
            <a:r>
              <a:rPr lang="en-GB" dirty="0" smtClean="0"/>
              <a:t>are lines describing the overall feature, which is usually</a:t>
            </a:r>
            <a:r>
              <a:rPr lang="en-GB" baseline="0" dirty="0" smtClean="0"/>
              <a:t> </a:t>
            </a:r>
            <a:r>
              <a:rPr lang="en-GB" dirty="0" smtClean="0"/>
              <a:t>used as comments.</a:t>
            </a:r>
          </a:p>
          <a:p>
            <a:pPr marL="171450" indent="-171450">
              <a:buFont typeface="Arial" panose="020B0604020202020204" pitchFamily="34" charset="0"/>
              <a:buChar char="•"/>
            </a:pPr>
            <a:r>
              <a:rPr lang="en-GB" dirty="0" smtClean="0"/>
              <a:t>Example/Scenario: This is the speciﬁcation of a scenario, i.e. a BDD test case. </a:t>
            </a:r>
          </a:p>
          <a:p>
            <a:pPr marL="171450" indent="-171450">
              <a:buFont typeface="Arial" panose="020B0604020202020204" pitchFamily="34" charset="0"/>
              <a:buChar char="•"/>
            </a:pPr>
            <a:r>
              <a:rPr lang="en-GB" dirty="0" smtClean="0"/>
              <a:t>Steps: These contain the keywords, Given, When, Then,</a:t>
            </a:r>
            <a:r>
              <a:rPr lang="en-GB" baseline="0" dirty="0" smtClean="0"/>
              <a:t> </a:t>
            </a:r>
            <a:r>
              <a:rPr lang="en-GB" dirty="0" smtClean="0"/>
              <a:t>And, But. Given provides the initial setup conditions. The</a:t>
            </a:r>
            <a:r>
              <a:rPr lang="en-GB" baseline="0" dirty="0" smtClean="0"/>
              <a:t> </a:t>
            </a:r>
            <a:r>
              <a:rPr lang="en-GB" dirty="0" smtClean="0"/>
              <a:t>initial step should describe how the initial setup is done</a:t>
            </a:r>
            <a:r>
              <a:rPr lang="en-GB" baseline="0" dirty="0" smtClean="0"/>
              <a:t> </a:t>
            </a:r>
            <a:r>
              <a:rPr lang="en-GB" dirty="0" smtClean="0"/>
              <a:t>with enough clarity to unambiguously decide the classes</a:t>
            </a:r>
            <a:r>
              <a:rPr lang="en-GB" baseline="0" dirty="0" smtClean="0"/>
              <a:t> </a:t>
            </a:r>
            <a:r>
              <a:rPr lang="en-GB" dirty="0" smtClean="0"/>
              <a:t>and methods to call.</a:t>
            </a:r>
          </a:p>
          <a:p>
            <a:pPr marL="171450" indent="-171450">
              <a:buFont typeface="Arial" panose="020B0604020202020204" pitchFamily="34" charset="0"/>
              <a:buChar char="•"/>
            </a:pPr>
            <a:r>
              <a:rPr lang="en-GB" dirty="0" smtClean="0"/>
              <a:t>Background: Background is similar to a given statement</a:t>
            </a:r>
            <a:r>
              <a:rPr lang="en-GB" baseline="0" dirty="0" smtClean="0"/>
              <a:t> </a:t>
            </a:r>
            <a:r>
              <a:rPr lang="en-GB" dirty="0" smtClean="0"/>
              <a:t>that spans throughout multiple test cases. So we can treat</a:t>
            </a:r>
            <a:r>
              <a:rPr lang="en-GB" baseline="0" dirty="0" smtClean="0"/>
              <a:t> </a:t>
            </a:r>
            <a:r>
              <a:rPr lang="en-GB" dirty="0" smtClean="0"/>
              <a:t>it similar to the way we would treat a ”Given” statement.</a:t>
            </a:r>
          </a:p>
          <a:p>
            <a:pPr marL="171450" indent="-171450">
              <a:buFont typeface="Arial" panose="020B0604020202020204" pitchFamily="34" charset="0"/>
              <a:buChar char="•"/>
            </a:pPr>
            <a:r>
              <a:rPr lang="en-GB" dirty="0" smtClean="0"/>
              <a:t>Scenario Outline: The Scenario Outline keyword can</a:t>
            </a:r>
            <a:r>
              <a:rPr lang="en-GB" baseline="0" dirty="0" smtClean="0"/>
              <a:t> </a:t>
            </a:r>
            <a:r>
              <a:rPr lang="en-GB" dirty="0" smtClean="0"/>
              <a:t>be used to run the same Scenario multiple times, with</a:t>
            </a:r>
            <a:r>
              <a:rPr lang="en-GB" baseline="0" dirty="0" smtClean="0"/>
              <a:t> </a:t>
            </a:r>
            <a:r>
              <a:rPr lang="en-GB" dirty="0" smtClean="0"/>
              <a:t>different combinations of values. 30 demonstrates an</a:t>
            </a:r>
            <a:r>
              <a:rPr lang="en-GB" baseline="0" dirty="0" smtClean="0"/>
              <a:t> </a:t>
            </a:r>
            <a:r>
              <a:rPr lang="en-GB" dirty="0" smtClean="0"/>
              <a:t>instance where a scenario outline is used. </a:t>
            </a:r>
          </a:p>
          <a:p>
            <a:pPr marL="171450" indent="-171450">
              <a:buFont typeface="Arial" panose="020B0604020202020204" pitchFamily="34" charset="0"/>
              <a:buChar char="•"/>
            </a:pPr>
            <a:r>
              <a:rPr lang="en-GB" dirty="0" smtClean="0"/>
              <a:t>Doc Strings: The doc string is passed as the last argument</a:t>
            </a:r>
            <a:r>
              <a:rPr lang="en-GB" baseline="0" dirty="0" smtClean="0"/>
              <a:t> </a:t>
            </a:r>
            <a:r>
              <a:rPr lang="en-GB" dirty="0" smtClean="0"/>
              <a:t>of a step deﬁnition when it is speciﬁed. We have to treat</a:t>
            </a:r>
            <a:r>
              <a:rPr lang="en-GB" baseline="0" dirty="0" smtClean="0"/>
              <a:t> </a:t>
            </a:r>
            <a:r>
              <a:rPr lang="en-GB" dirty="0" smtClean="0"/>
              <a:t>the string as an immutable value and pass it forward</a:t>
            </a:r>
            <a:r>
              <a:rPr lang="en-GB" baseline="0" dirty="0" smtClean="0"/>
              <a:t> </a:t>
            </a:r>
            <a:r>
              <a:rPr lang="en-GB" dirty="0" smtClean="0"/>
              <a:t>through the system.</a:t>
            </a:r>
            <a:endParaRPr lang="en-US" dirty="0"/>
          </a:p>
        </p:txBody>
      </p:sp>
      <p:sp>
        <p:nvSpPr>
          <p:cNvPr id="4" name="Slide Number Placeholder 3"/>
          <p:cNvSpPr>
            <a:spLocks noGrp="1"/>
          </p:cNvSpPr>
          <p:nvPr>
            <p:ph type="sldNum" sz="quarter" idx="10"/>
          </p:nvPr>
        </p:nvSpPr>
        <p:spPr/>
        <p:txBody>
          <a:bodyPr/>
          <a:lstStyle/>
          <a:p>
            <a:fld id="{F316C2BC-6E8E-4BF8-8EDC-F7E9AE410D15}" type="slidenum">
              <a:rPr lang="en-US" smtClean="0"/>
              <a:t>4</a:t>
            </a:fld>
            <a:endParaRPr lang="en-US"/>
          </a:p>
        </p:txBody>
      </p:sp>
    </p:spTree>
    <p:extLst>
      <p:ext uri="{BB962C8B-B14F-4D97-AF65-F5344CB8AC3E}">
        <p14:creationId xmlns:p14="http://schemas.microsoft.com/office/powerpoint/2010/main" val="9889308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30-Jun-19</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30-Jun-19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30-Jun-19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30-Jun-19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30-Jun-19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30-Jun-19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30-Jun-19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30-Jun-19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30-Jun-19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30-Jun-19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30-Jun-19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30-Jun-19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30-Jun-19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30-Jun-19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30-Jun-19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30-Jun-19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30-Jun-19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30-Jun-19</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4800" dirty="0"/>
              <a:t>Using Neural Networks to generate test cases using BDD specifications</a:t>
            </a:r>
            <a:endParaRPr lang="en-US" sz="4800" dirty="0"/>
          </a:p>
        </p:txBody>
      </p:sp>
      <p:sp>
        <p:nvSpPr>
          <p:cNvPr id="3" name="Subtitle 2"/>
          <p:cNvSpPr>
            <a:spLocks noGrp="1"/>
          </p:cNvSpPr>
          <p:nvPr>
            <p:ph type="subTitle" idx="1"/>
          </p:nvPr>
        </p:nvSpPr>
        <p:spPr/>
        <p:txBody>
          <a:bodyPr/>
          <a:lstStyle/>
          <a:p>
            <a:r>
              <a:rPr lang="en-GB" dirty="0" smtClean="0"/>
              <a:t>By N. p. s. c. Nugawela (189337j)</a:t>
            </a:r>
            <a:endParaRPr lang="en-US" dirty="0"/>
          </a:p>
        </p:txBody>
      </p:sp>
    </p:spTree>
    <p:extLst>
      <p:ext uri="{BB962C8B-B14F-4D97-AF65-F5344CB8AC3E}">
        <p14:creationId xmlns:p14="http://schemas.microsoft.com/office/powerpoint/2010/main" val="3273715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90268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Modular Design</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3381" y="2708987"/>
            <a:ext cx="6879822" cy="3606641"/>
          </a:xfrm>
          <a:prstGeom prst="rect">
            <a:avLst/>
          </a:prstGeom>
        </p:spPr>
      </p:pic>
    </p:spTree>
    <p:extLst>
      <p:ext uri="{BB962C8B-B14F-4D97-AF65-F5344CB8AC3E}">
        <p14:creationId xmlns:p14="http://schemas.microsoft.com/office/powerpoint/2010/main" val="775357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Brief Overview</a:t>
            </a:r>
            <a:endParaRPr lang="en-US" dirty="0"/>
          </a:p>
        </p:txBody>
      </p:sp>
      <p:sp>
        <p:nvSpPr>
          <p:cNvPr id="3" name="Content Placeholder 2"/>
          <p:cNvSpPr>
            <a:spLocks noGrp="1"/>
          </p:cNvSpPr>
          <p:nvPr>
            <p:ph idx="1"/>
          </p:nvPr>
        </p:nvSpPr>
        <p:spPr>
          <a:xfrm>
            <a:off x="649705" y="2603500"/>
            <a:ext cx="11105148" cy="3845426"/>
          </a:xfrm>
        </p:spPr>
        <p:txBody>
          <a:bodyPr>
            <a:normAutofit lnSpcReduction="10000"/>
          </a:bodyPr>
          <a:lstStyle/>
          <a:p>
            <a:r>
              <a:rPr lang="en-GB" dirty="0" smtClean="0"/>
              <a:t>Started as a way to generate test cases using </a:t>
            </a:r>
            <a:r>
              <a:rPr lang="en-GB" dirty="0" smtClean="0"/>
              <a:t>BDD and neural networks, specifically Generative Adversarial Networks. (GANs)</a:t>
            </a:r>
            <a:endParaRPr lang="en-GB" dirty="0" smtClean="0"/>
          </a:p>
          <a:p>
            <a:r>
              <a:rPr lang="en-GB" dirty="0" smtClean="0"/>
              <a:t>After refinement, it became a much more </a:t>
            </a:r>
            <a:r>
              <a:rPr lang="en-GB" dirty="0" smtClean="0"/>
              <a:t>complex and a different system than initially thought.</a:t>
            </a:r>
            <a:endParaRPr lang="en-GB" dirty="0" smtClean="0"/>
          </a:p>
          <a:p>
            <a:r>
              <a:rPr lang="en-GB" dirty="0" smtClean="0"/>
              <a:t>Takes a document written </a:t>
            </a:r>
            <a:r>
              <a:rPr lang="en-GB" dirty="0"/>
              <a:t>in Gherkin.</a:t>
            </a:r>
          </a:p>
          <a:p>
            <a:r>
              <a:rPr lang="en-GB" dirty="0"/>
              <a:t>Has the basic structure of GIVEN, WHEN and THEN.</a:t>
            </a:r>
          </a:p>
          <a:p>
            <a:r>
              <a:rPr lang="en-GB" dirty="0"/>
              <a:t>We exploit the inherent structure within the document and the data contained within the natural language statements within the BDD statements.</a:t>
            </a:r>
          </a:p>
          <a:p>
            <a:r>
              <a:rPr lang="en-GB" dirty="0"/>
              <a:t>The </a:t>
            </a:r>
            <a:r>
              <a:rPr lang="en-GB" b="1" dirty="0" smtClean="0"/>
              <a:t>Language Decider </a:t>
            </a:r>
            <a:r>
              <a:rPr lang="en-GB" dirty="0"/>
              <a:t>looks at the code base and decides what the target language is for the test case generation. </a:t>
            </a:r>
          </a:p>
          <a:p>
            <a:r>
              <a:rPr lang="en-GB" dirty="0"/>
              <a:t>Then, it loads the corresponding language modules in the </a:t>
            </a:r>
            <a:r>
              <a:rPr lang="en-GB" b="1" dirty="0"/>
              <a:t>Entity Graph Generator </a:t>
            </a:r>
            <a:r>
              <a:rPr lang="en-GB" dirty="0"/>
              <a:t>and </a:t>
            </a:r>
            <a:r>
              <a:rPr lang="en-GB" b="1" dirty="0"/>
              <a:t>Test Case Generator </a:t>
            </a:r>
            <a:r>
              <a:rPr lang="en-GB" dirty="0"/>
              <a:t>modules.</a:t>
            </a:r>
            <a:endParaRPr lang="en-US" dirty="0"/>
          </a:p>
          <a:p>
            <a:endParaRPr lang="en-US" dirty="0"/>
          </a:p>
        </p:txBody>
      </p:sp>
    </p:spTree>
    <p:extLst>
      <p:ext uri="{BB962C8B-B14F-4D97-AF65-F5344CB8AC3E}">
        <p14:creationId xmlns:p14="http://schemas.microsoft.com/office/powerpoint/2010/main" val="142166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Token Extractor</a:t>
            </a:r>
            <a:endParaRPr lang="en-US" dirty="0"/>
          </a:p>
        </p:txBody>
      </p:sp>
      <p:sp>
        <p:nvSpPr>
          <p:cNvPr id="3" name="Content Placeholder 2"/>
          <p:cNvSpPr>
            <a:spLocks noGrp="1"/>
          </p:cNvSpPr>
          <p:nvPr>
            <p:ph idx="1"/>
          </p:nvPr>
        </p:nvSpPr>
        <p:spPr>
          <a:xfrm>
            <a:off x="1154953" y="2483858"/>
            <a:ext cx="10475871" cy="3916941"/>
          </a:xfrm>
        </p:spPr>
        <p:txBody>
          <a:bodyPr/>
          <a:lstStyle/>
          <a:p>
            <a:r>
              <a:rPr lang="en-GB" dirty="0" smtClean="0"/>
              <a:t>This </a:t>
            </a:r>
            <a:r>
              <a:rPr lang="en-GB" dirty="0"/>
              <a:t>module is capable of reading Gherkin </a:t>
            </a:r>
            <a:r>
              <a:rPr lang="en-GB" dirty="0" smtClean="0"/>
              <a:t>ﬁles</a:t>
            </a:r>
            <a:r>
              <a:rPr lang="en-GB" dirty="0"/>
              <a:t>. The target of this module </a:t>
            </a:r>
            <a:r>
              <a:rPr lang="en-GB" dirty="0" smtClean="0"/>
              <a:t>will be </a:t>
            </a:r>
            <a:r>
              <a:rPr lang="en-GB" dirty="0"/>
              <a:t>to extract the necessary tags from the </a:t>
            </a:r>
            <a:r>
              <a:rPr lang="en-GB" dirty="0" smtClean="0"/>
              <a:t>ﬁle.</a:t>
            </a:r>
          </a:p>
          <a:p>
            <a:r>
              <a:rPr lang="en-GB" dirty="0" smtClean="0"/>
              <a:t>Does not </a:t>
            </a:r>
            <a:r>
              <a:rPr lang="en-GB" dirty="0"/>
              <a:t>depend on the programming language selection. </a:t>
            </a:r>
            <a:endParaRPr lang="en-GB" dirty="0" smtClean="0"/>
          </a:p>
          <a:p>
            <a:r>
              <a:rPr lang="en-GB" dirty="0" smtClean="0"/>
              <a:t>The </a:t>
            </a:r>
            <a:r>
              <a:rPr lang="en-GB" dirty="0"/>
              <a:t>types of data that </a:t>
            </a:r>
            <a:r>
              <a:rPr lang="en-GB" dirty="0" smtClean="0"/>
              <a:t>can be </a:t>
            </a:r>
            <a:r>
              <a:rPr lang="en-GB" dirty="0"/>
              <a:t>extracted from each of the Gherkin </a:t>
            </a:r>
            <a:r>
              <a:rPr lang="en-GB" dirty="0" smtClean="0"/>
              <a:t>keywords</a:t>
            </a:r>
          </a:p>
          <a:p>
            <a:pPr lvl="1">
              <a:buFont typeface="Arial" panose="020B0604020202020204" pitchFamily="34" charset="0"/>
              <a:buChar char="•"/>
            </a:pPr>
            <a:r>
              <a:rPr lang="en-US" sz="1400" dirty="0" smtClean="0"/>
              <a:t>Feature</a:t>
            </a:r>
          </a:p>
          <a:p>
            <a:pPr lvl="1">
              <a:buFont typeface="Arial" panose="020B0604020202020204" pitchFamily="34" charset="0"/>
              <a:buChar char="•"/>
            </a:pPr>
            <a:r>
              <a:rPr lang="en-US" sz="1400" dirty="0" smtClean="0"/>
              <a:t>Example/Scenario</a:t>
            </a:r>
          </a:p>
          <a:p>
            <a:pPr lvl="1">
              <a:buFont typeface="Arial" panose="020B0604020202020204" pitchFamily="34" charset="0"/>
              <a:buChar char="•"/>
            </a:pPr>
            <a:r>
              <a:rPr lang="en-US" sz="1400" dirty="0" smtClean="0"/>
              <a:t>Steps</a:t>
            </a:r>
          </a:p>
          <a:p>
            <a:pPr lvl="1">
              <a:buFont typeface="Arial" panose="020B0604020202020204" pitchFamily="34" charset="0"/>
              <a:buChar char="•"/>
            </a:pPr>
            <a:r>
              <a:rPr lang="en-US" sz="1400" dirty="0" smtClean="0"/>
              <a:t>Background</a:t>
            </a:r>
          </a:p>
          <a:p>
            <a:pPr lvl="1">
              <a:buFont typeface="Arial" panose="020B0604020202020204" pitchFamily="34" charset="0"/>
              <a:buChar char="•"/>
            </a:pPr>
            <a:r>
              <a:rPr lang="en-US" sz="1400" dirty="0"/>
              <a:t>Scenario </a:t>
            </a:r>
            <a:r>
              <a:rPr lang="en-US" sz="1400" dirty="0" smtClean="0"/>
              <a:t>Outline</a:t>
            </a:r>
          </a:p>
          <a:p>
            <a:pPr lvl="1">
              <a:buFont typeface="Arial" panose="020B0604020202020204" pitchFamily="34" charset="0"/>
              <a:buChar char="•"/>
            </a:pPr>
            <a:r>
              <a:rPr lang="en-US" sz="1400" dirty="0" smtClean="0"/>
              <a:t>Doc </a:t>
            </a:r>
            <a:r>
              <a:rPr lang="en-US" sz="1400" dirty="0"/>
              <a:t>Strings</a:t>
            </a:r>
            <a:endParaRPr lang="en-US" sz="1400" dirty="0" smtClean="0"/>
          </a:p>
          <a:p>
            <a:pPr lvl="1"/>
            <a:endParaRPr lang="en-US" dirty="0"/>
          </a:p>
        </p:txBody>
      </p:sp>
    </p:spTree>
    <p:extLst>
      <p:ext uri="{BB962C8B-B14F-4D97-AF65-F5344CB8AC3E}">
        <p14:creationId xmlns:p14="http://schemas.microsoft.com/office/powerpoint/2010/main" val="1015813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Graph Generator</a:t>
            </a:r>
          </a:p>
        </p:txBody>
      </p:sp>
      <p:sp>
        <p:nvSpPr>
          <p:cNvPr id="3" name="Content Placeholder 2"/>
          <p:cNvSpPr>
            <a:spLocks noGrp="1"/>
          </p:cNvSpPr>
          <p:nvPr>
            <p:ph idx="1"/>
          </p:nvPr>
        </p:nvSpPr>
        <p:spPr>
          <a:xfrm>
            <a:off x="1154955" y="2603500"/>
            <a:ext cx="10508310" cy="3853284"/>
          </a:xfrm>
        </p:spPr>
        <p:txBody>
          <a:bodyPr>
            <a:normAutofit/>
          </a:bodyPr>
          <a:lstStyle/>
          <a:p>
            <a:r>
              <a:rPr lang="en-GB" dirty="0"/>
              <a:t>This module is responsible for parsing the available </a:t>
            </a:r>
            <a:r>
              <a:rPr lang="en-GB" dirty="0" smtClean="0"/>
              <a:t>code base </a:t>
            </a:r>
            <a:r>
              <a:rPr lang="en-GB" dirty="0"/>
              <a:t>and 3rd party sources, and generating a relationship </a:t>
            </a:r>
            <a:r>
              <a:rPr lang="en-GB" dirty="0" smtClean="0"/>
              <a:t>graphs </a:t>
            </a:r>
            <a:r>
              <a:rPr lang="en-GB" dirty="0" smtClean="0"/>
              <a:t>which </a:t>
            </a:r>
            <a:r>
              <a:rPr lang="en-GB" dirty="0"/>
              <a:t>includes all of the available classes, their </a:t>
            </a:r>
            <a:r>
              <a:rPr lang="en-GB" dirty="0" smtClean="0"/>
              <a:t>methods, inheritance </a:t>
            </a:r>
            <a:r>
              <a:rPr lang="en-GB" dirty="0"/>
              <a:t>and association relationships. </a:t>
            </a:r>
            <a:endParaRPr lang="en-GB" dirty="0" smtClean="0"/>
          </a:p>
          <a:p>
            <a:r>
              <a:rPr lang="en-GB" dirty="0" smtClean="0"/>
              <a:t>This </a:t>
            </a:r>
            <a:r>
              <a:rPr lang="en-GB" dirty="0"/>
              <a:t>is created for the use in the </a:t>
            </a:r>
            <a:r>
              <a:rPr lang="en-GB" b="1" dirty="0" smtClean="0"/>
              <a:t>Entity </a:t>
            </a:r>
            <a:r>
              <a:rPr lang="en-GB" b="1" dirty="0" smtClean="0"/>
              <a:t>Relationship </a:t>
            </a:r>
            <a:r>
              <a:rPr lang="en-GB" b="1" dirty="0" smtClean="0"/>
              <a:t>Extractor</a:t>
            </a:r>
            <a:r>
              <a:rPr lang="en-GB" dirty="0" smtClean="0"/>
              <a:t>. </a:t>
            </a:r>
            <a:r>
              <a:rPr lang="en-GB" b="1" dirty="0"/>
              <a:t>Entity Relationship Extractor </a:t>
            </a:r>
            <a:r>
              <a:rPr lang="en-GB" dirty="0" smtClean="0"/>
              <a:t>module uses the output of the </a:t>
            </a:r>
            <a:r>
              <a:rPr lang="en-US" b="1" dirty="0"/>
              <a:t>Entity Graph </a:t>
            </a:r>
            <a:r>
              <a:rPr lang="en-US" b="1" dirty="0" smtClean="0"/>
              <a:t>Generator </a:t>
            </a:r>
            <a:r>
              <a:rPr lang="en-US" dirty="0" smtClean="0"/>
              <a:t>to match the tokens against the code base.</a:t>
            </a:r>
            <a:endParaRPr lang="en-GB" b="1" dirty="0" smtClean="0"/>
          </a:p>
          <a:p>
            <a:r>
              <a:rPr lang="en-GB" dirty="0" smtClean="0"/>
              <a:t>We will have modules supporting all target languages</a:t>
            </a:r>
            <a:r>
              <a:rPr lang="en-GB" dirty="0"/>
              <a:t>. </a:t>
            </a:r>
            <a:r>
              <a:rPr lang="en-GB" dirty="0" smtClean="0"/>
              <a:t>Currently, these are Java and Python.</a:t>
            </a:r>
          </a:p>
          <a:p>
            <a:endParaRPr lang="en-GB" dirty="0" smtClean="0"/>
          </a:p>
          <a:p>
            <a:endParaRPr lang="en-US" dirty="0"/>
          </a:p>
        </p:txBody>
      </p:sp>
    </p:spTree>
    <p:extLst>
      <p:ext uri="{BB962C8B-B14F-4D97-AF65-F5344CB8AC3E}">
        <p14:creationId xmlns:p14="http://schemas.microsoft.com/office/powerpoint/2010/main" val="153345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Relationship Extractor</a:t>
            </a:r>
          </a:p>
        </p:txBody>
      </p:sp>
      <p:sp>
        <p:nvSpPr>
          <p:cNvPr id="3" name="Content Placeholder 2"/>
          <p:cNvSpPr>
            <a:spLocks noGrp="1"/>
          </p:cNvSpPr>
          <p:nvPr>
            <p:ph idx="1"/>
          </p:nvPr>
        </p:nvSpPr>
        <p:spPr>
          <a:xfrm>
            <a:off x="1154954" y="2603500"/>
            <a:ext cx="10461657" cy="3416300"/>
          </a:xfrm>
        </p:spPr>
        <p:txBody>
          <a:bodyPr>
            <a:normAutofit/>
          </a:bodyPr>
          <a:lstStyle/>
          <a:p>
            <a:r>
              <a:rPr lang="en-GB" dirty="0"/>
              <a:t>This section takes in the outputs of the previous two </a:t>
            </a:r>
            <a:r>
              <a:rPr lang="en-GB" dirty="0" smtClean="0"/>
              <a:t>sections and </a:t>
            </a:r>
            <a:r>
              <a:rPr lang="en-GB" dirty="0"/>
              <a:t>tries to map the test case’s entities to the entities from </a:t>
            </a:r>
            <a:r>
              <a:rPr lang="en-GB" dirty="0" smtClean="0"/>
              <a:t>the code </a:t>
            </a:r>
            <a:r>
              <a:rPr lang="en-GB" dirty="0"/>
              <a:t>base graph</a:t>
            </a:r>
            <a:r>
              <a:rPr lang="en-GB" dirty="0" smtClean="0"/>
              <a:t>.</a:t>
            </a:r>
          </a:p>
          <a:p>
            <a:r>
              <a:rPr lang="en-GB" dirty="0" smtClean="0"/>
              <a:t>We </a:t>
            </a:r>
            <a:r>
              <a:rPr lang="en-GB" dirty="0"/>
              <a:t>need a </a:t>
            </a:r>
            <a:r>
              <a:rPr lang="en-GB" dirty="0" smtClean="0"/>
              <a:t>similarity measure </a:t>
            </a:r>
            <a:r>
              <a:rPr lang="en-GB" dirty="0"/>
              <a:t>to decide if there is a match between the BDD </a:t>
            </a:r>
            <a:r>
              <a:rPr lang="en-GB" dirty="0" smtClean="0"/>
              <a:t>entity and </a:t>
            </a:r>
            <a:r>
              <a:rPr lang="en-GB" dirty="0"/>
              <a:t>the source code entities. Such measures can be,</a:t>
            </a:r>
          </a:p>
          <a:p>
            <a:pPr lvl="2">
              <a:buFont typeface="Arial" panose="020B0604020202020204" pitchFamily="34" charset="0"/>
              <a:buChar char="•"/>
            </a:pPr>
            <a:r>
              <a:rPr lang="en-GB" b="1" dirty="0" smtClean="0"/>
              <a:t>A </a:t>
            </a:r>
            <a:r>
              <a:rPr lang="en-GB" b="1" dirty="0"/>
              <a:t>string matcher</a:t>
            </a:r>
            <a:r>
              <a:rPr lang="en-GB" dirty="0"/>
              <a:t>: A simple string matcher that </a:t>
            </a:r>
            <a:r>
              <a:rPr lang="en-GB" dirty="0" smtClean="0"/>
              <a:t>matches the </a:t>
            </a:r>
            <a:r>
              <a:rPr lang="en-GB" dirty="0"/>
              <a:t>class, method names using basic string operations.</a:t>
            </a:r>
          </a:p>
          <a:p>
            <a:pPr lvl="2">
              <a:buFont typeface="Arial" panose="020B0604020202020204" pitchFamily="34" charset="0"/>
              <a:buChar char="•"/>
            </a:pPr>
            <a:r>
              <a:rPr lang="en-GB" b="1" dirty="0" smtClean="0"/>
              <a:t>An </a:t>
            </a:r>
            <a:r>
              <a:rPr lang="en-GB" b="1" dirty="0"/>
              <a:t>NLP matcher</a:t>
            </a:r>
            <a:r>
              <a:rPr lang="en-GB" dirty="0"/>
              <a:t>: A matcher that considers the </a:t>
            </a:r>
            <a:r>
              <a:rPr lang="en-GB" dirty="0" smtClean="0"/>
              <a:t>similarity </a:t>
            </a:r>
            <a:r>
              <a:rPr lang="en-GB" dirty="0"/>
              <a:t>between the two strings by considering the </a:t>
            </a:r>
            <a:r>
              <a:rPr lang="en-GB" dirty="0" smtClean="0"/>
              <a:t>real life </a:t>
            </a:r>
            <a:r>
              <a:rPr lang="en-GB" dirty="0"/>
              <a:t>language meanings.</a:t>
            </a:r>
          </a:p>
          <a:p>
            <a:pPr lvl="2">
              <a:buFont typeface="Arial" panose="020B0604020202020204" pitchFamily="34" charset="0"/>
              <a:buChar char="•"/>
            </a:pPr>
            <a:r>
              <a:rPr lang="en-GB" b="1" dirty="0" smtClean="0"/>
              <a:t>A </a:t>
            </a:r>
            <a:r>
              <a:rPr lang="en-GB" b="1" dirty="0"/>
              <a:t>context based matcher</a:t>
            </a:r>
            <a:r>
              <a:rPr lang="en-GB" dirty="0"/>
              <a:t>: A matcher that </a:t>
            </a:r>
            <a:r>
              <a:rPr lang="en-GB" dirty="0" smtClean="0"/>
              <a:t>attempts to </a:t>
            </a:r>
            <a:r>
              <a:rPr lang="en-GB" dirty="0"/>
              <a:t>match the entities based on descriptions and </a:t>
            </a:r>
            <a:r>
              <a:rPr lang="en-GB" dirty="0" smtClean="0"/>
              <a:t>other relationships </a:t>
            </a:r>
            <a:r>
              <a:rPr lang="en-GB" dirty="0"/>
              <a:t>contained in the test case.</a:t>
            </a:r>
          </a:p>
          <a:p>
            <a:r>
              <a:rPr lang="en-GB" dirty="0" smtClean="0"/>
              <a:t>The ideal option is the </a:t>
            </a:r>
            <a:r>
              <a:rPr lang="en-GB" dirty="0"/>
              <a:t>last option as it provides the </a:t>
            </a:r>
            <a:r>
              <a:rPr lang="en-GB" dirty="0" smtClean="0"/>
              <a:t>best opportunities </a:t>
            </a:r>
            <a:r>
              <a:rPr lang="en-GB" dirty="0"/>
              <a:t>for matching.</a:t>
            </a:r>
            <a:endParaRPr lang="en-US" dirty="0"/>
          </a:p>
        </p:txBody>
      </p:sp>
    </p:spTree>
    <p:extLst>
      <p:ext uri="{BB962C8B-B14F-4D97-AF65-F5344CB8AC3E}">
        <p14:creationId xmlns:p14="http://schemas.microsoft.com/office/powerpoint/2010/main" val="1267280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t>
            </a:r>
            <a:r>
              <a:rPr lang="en-US" dirty="0"/>
              <a:t>Interface</a:t>
            </a:r>
          </a:p>
        </p:txBody>
      </p:sp>
      <p:sp>
        <p:nvSpPr>
          <p:cNvPr id="3" name="Content Placeholder 2"/>
          <p:cNvSpPr>
            <a:spLocks noGrp="1"/>
          </p:cNvSpPr>
          <p:nvPr>
            <p:ph idx="1"/>
          </p:nvPr>
        </p:nvSpPr>
        <p:spPr>
          <a:xfrm>
            <a:off x="1154955" y="2603500"/>
            <a:ext cx="10470988" cy="3862614"/>
          </a:xfrm>
        </p:spPr>
        <p:txBody>
          <a:bodyPr>
            <a:normAutofit fontScale="92500" lnSpcReduction="20000"/>
          </a:bodyPr>
          <a:lstStyle/>
          <a:p>
            <a:r>
              <a:rPr lang="en-GB" dirty="0"/>
              <a:t>User Interface in our system has a several responsibilities.</a:t>
            </a:r>
          </a:p>
          <a:p>
            <a:r>
              <a:rPr lang="en-GB" dirty="0" smtClean="0"/>
              <a:t>At </a:t>
            </a:r>
            <a:r>
              <a:rPr lang="en-GB" dirty="0"/>
              <a:t>the initial run, specify the code base root </a:t>
            </a:r>
            <a:r>
              <a:rPr lang="en-GB" dirty="0" smtClean="0"/>
              <a:t>directory. Therefore</a:t>
            </a:r>
            <a:r>
              <a:rPr lang="en-GB" dirty="0"/>
              <a:t>, the code base must be contained within </a:t>
            </a:r>
            <a:r>
              <a:rPr lang="en-GB" dirty="0" smtClean="0"/>
              <a:t>a single </a:t>
            </a:r>
            <a:r>
              <a:rPr lang="en-GB" dirty="0"/>
              <a:t>master directory.</a:t>
            </a:r>
          </a:p>
          <a:p>
            <a:r>
              <a:rPr lang="en-GB" dirty="0" smtClean="0"/>
              <a:t>The </a:t>
            </a:r>
            <a:r>
              <a:rPr lang="en-GB" dirty="0"/>
              <a:t>UI must allow the user to specify the </a:t>
            </a:r>
            <a:r>
              <a:rPr lang="en-GB" dirty="0" smtClean="0"/>
              <a:t>source directories </a:t>
            </a:r>
            <a:r>
              <a:rPr lang="en-GB" dirty="0"/>
              <a:t>of 3rd party libraries.</a:t>
            </a:r>
          </a:p>
          <a:p>
            <a:r>
              <a:rPr lang="en-GB" dirty="0" smtClean="0"/>
              <a:t>When </a:t>
            </a:r>
            <a:r>
              <a:rPr lang="en-GB" dirty="0"/>
              <a:t>generating the test, if there are multiple </a:t>
            </a:r>
            <a:r>
              <a:rPr lang="en-GB" dirty="0" smtClean="0"/>
              <a:t>possible entities </a:t>
            </a:r>
            <a:r>
              <a:rPr lang="en-GB" dirty="0"/>
              <a:t>matching an entity in the Gherkin test case, </a:t>
            </a:r>
            <a:r>
              <a:rPr lang="en-GB" dirty="0" smtClean="0"/>
              <a:t>the interface </a:t>
            </a:r>
            <a:r>
              <a:rPr lang="en-GB" dirty="0"/>
              <a:t>must ask the user to disambiguate.</a:t>
            </a:r>
            <a:endParaRPr lang="en-GB" dirty="0" smtClean="0"/>
          </a:p>
          <a:p>
            <a:r>
              <a:rPr lang="en-GB" dirty="0"/>
              <a:t>If there are no matching entities for an entity in the </a:t>
            </a:r>
            <a:r>
              <a:rPr lang="en-GB" dirty="0" smtClean="0"/>
              <a:t>test case</a:t>
            </a:r>
            <a:r>
              <a:rPr lang="en-GB" dirty="0"/>
              <a:t>, the user interface must ask the user to browse </a:t>
            </a:r>
            <a:r>
              <a:rPr lang="en-GB" dirty="0" smtClean="0"/>
              <a:t>to the </a:t>
            </a:r>
            <a:r>
              <a:rPr lang="en-GB" dirty="0"/>
              <a:t>entity’s path if it exists and give path to save a </a:t>
            </a:r>
            <a:r>
              <a:rPr lang="en-GB" dirty="0" smtClean="0"/>
              <a:t>stub generated </a:t>
            </a:r>
            <a:r>
              <a:rPr lang="en-GB" dirty="0"/>
              <a:t>by our system.</a:t>
            </a:r>
          </a:p>
          <a:p>
            <a:r>
              <a:rPr lang="en-GB" dirty="0" smtClean="0"/>
              <a:t>Refresh </a:t>
            </a:r>
            <a:r>
              <a:rPr lang="en-GB" dirty="0"/>
              <a:t>functionality must be available for the user </a:t>
            </a:r>
            <a:r>
              <a:rPr lang="en-GB" dirty="0" smtClean="0"/>
              <a:t>to refresh </a:t>
            </a:r>
            <a:r>
              <a:rPr lang="en-GB" dirty="0"/>
              <a:t>the entity graph and other related data </a:t>
            </a:r>
            <a:r>
              <a:rPr lang="en-GB" dirty="0" smtClean="0"/>
              <a:t>structures. Otherwise</a:t>
            </a:r>
            <a:r>
              <a:rPr lang="en-GB" dirty="0"/>
              <a:t>, the graphs will be update them at </a:t>
            </a:r>
            <a:r>
              <a:rPr lang="en-GB" dirty="0" err="1"/>
              <a:t>startup</a:t>
            </a:r>
            <a:r>
              <a:rPr lang="en-GB" dirty="0"/>
              <a:t>.</a:t>
            </a:r>
          </a:p>
          <a:p>
            <a:r>
              <a:rPr lang="en-GB" dirty="0" smtClean="0"/>
              <a:t>When </a:t>
            </a:r>
            <a:r>
              <a:rPr lang="en-GB" dirty="0"/>
              <a:t>generating the test glue code, the UI must </a:t>
            </a:r>
            <a:r>
              <a:rPr lang="en-GB" dirty="0" smtClean="0"/>
              <a:t>prompt the </a:t>
            </a:r>
            <a:r>
              <a:rPr lang="en-GB" dirty="0"/>
              <a:t>user to inspect the generated </a:t>
            </a:r>
            <a:r>
              <a:rPr lang="en-GB" dirty="0" smtClean="0"/>
              <a:t>code test </a:t>
            </a:r>
            <a:r>
              <a:rPr lang="en-GB" dirty="0"/>
              <a:t>case, </a:t>
            </a:r>
            <a:r>
              <a:rPr lang="en-GB" dirty="0" smtClean="0"/>
              <a:t>the interface </a:t>
            </a:r>
            <a:r>
              <a:rPr lang="en-GB" dirty="0"/>
              <a:t>must ask the user to disambiguate.</a:t>
            </a:r>
            <a:endParaRPr lang="en-US" dirty="0"/>
          </a:p>
        </p:txBody>
      </p:sp>
    </p:spTree>
    <p:extLst>
      <p:ext uri="{BB962C8B-B14F-4D97-AF65-F5344CB8AC3E}">
        <p14:creationId xmlns:p14="http://schemas.microsoft.com/office/powerpoint/2010/main" val="3286083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Code Generator</a:t>
            </a:r>
          </a:p>
        </p:txBody>
      </p:sp>
      <p:sp>
        <p:nvSpPr>
          <p:cNvPr id="3" name="Content Placeholder 2"/>
          <p:cNvSpPr>
            <a:spLocks noGrp="1"/>
          </p:cNvSpPr>
          <p:nvPr>
            <p:ph idx="1"/>
          </p:nvPr>
        </p:nvSpPr>
        <p:spPr>
          <a:xfrm>
            <a:off x="469232" y="2334638"/>
            <a:ext cx="11212695" cy="4289898"/>
          </a:xfrm>
        </p:spPr>
        <p:txBody>
          <a:bodyPr>
            <a:normAutofit fontScale="92500" lnSpcReduction="10000"/>
          </a:bodyPr>
          <a:lstStyle/>
          <a:p>
            <a:r>
              <a:rPr lang="en-GB" dirty="0"/>
              <a:t>The Test Code Generator will generate the test case </a:t>
            </a:r>
            <a:r>
              <a:rPr lang="en-GB" dirty="0" smtClean="0"/>
              <a:t>based on </a:t>
            </a:r>
            <a:r>
              <a:rPr lang="en-GB" dirty="0"/>
              <a:t>the output of the </a:t>
            </a:r>
            <a:r>
              <a:rPr lang="en-GB" b="1" dirty="0"/>
              <a:t>Entity Relationship Extractor</a:t>
            </a:r>
            <a:r>
              <a:rPr lang="en-GB" dirty="0"/>
              <a:t>. </a:t>
            </a:r>
            <a:endParaRPr lang="en-GB" dirty="0" smtClean="0"/>
          </a:p>
          <a:p>
            <a:r>
              <a:rPr lang="en-GB" dirty="0" smtClean="0"/>
              <a:t>The </a:t>
            </a:r>
            <a:r>
              <a:rPr lang="en-GB" b="1" dirty="0" smtClean="0"/>
              <a:t>Entity Relationship </a:t>
            </a:r>
            <a:r>
              <a:rPr lang="en-GB" b="1" dirty="0"/>
              <a:t>Extractor </a:t>
            </a:r>
            <a:r>
              <a:rPr lang="en-GB" dirty="0"/>
              <a:t>feeds all the necessary code </a:t>
            </a:r>
            <a:r>
              <a:rPr lang="en-GB" dirty="0" smtClean="0"/>
              <a:t>elements to </a:t>
            </a:r>
            <a:r>
              <a:rPr lang="en-GB" dirty="0"/>
              <a:t>the generator and the generator simply arranges </a:t>
            </a:r>
            <a:r>
              <a:rPr lang="en-GB" dirty="0" smtClean="0"/>
              <a:t>them according </a:t>
            </a:r>
            <a:r>
              <a:rPr lang="en-GB" dirty="0"/>
              <a:t>to the target programming language’s </a:t>
            </a:r>
            <a:r>
              <a:rPr lang="en-GB" dirty="0" smtClean="0"/>
              <a:t>linguistics.</a:t>
            </a:r>
          </a:p>
          <a:p>
            <a:r>
              <a:rPr lang="en-GB" dirty="0" smtClean="0"/>
              <a:t>To achieve </a:t>
            </a:r>
            <a:r>
              <a:rPr lang="en-GB" dirty="0"/>
              <a:t>this, we plan to use a </a:t>
            </a:r>
            <a:r>
              <a:rPr lang="en-GB" dirty="0" smtClean="0"/>
              <a:t>Recurrent Neural Networks, as it has been demonstrated it is feasible to generate code using RNNs. This will be our generative network.</a:t>
            </a:r>
            <a:endParaRPr lang="en-GB" dirty="0"/>
          </a:p>
          <a:p>
            <a:r>
              <a:rPr lang="en-GB" dirty="0"/>
              <a:t> The generative network </a:t>
            </a:r>
            <a:r>
              <a:rPr lang="en-GB" dirty="0" smtClean="0"/>
              <a:t>is responsible </a:t>
            </a:r>
            <a:r>
              <a:rPr lang="en-GB" dirty="0"/>
              <a:t>for the generation of the BDD style test </a:t>
            </a:r>
            <a:r>
              <a:rPr lang="en-GB" dirty="0" smtClean="0"/>
              <a:t>cases based </a:t>
            </a:r>
            <a:r>
              <a:rPr lang="en-GB" dirty="0"/>
              <a:t>on the client </a:t>
            </a:r>
            <a:r>
              <a:rPr lang="en-GB" dirty="0" smtClean="0"/>
              <a:t>requirements</a:t>
            </a:r>
            <a:r>
              <a:rPr lang="en-GB" dirty="0" smtClean="0"/>
              <a:t>.</a:t>
            </a:r>
          </a:p>
          <a:p>
            <a:r>
              <a:rPr lang="en-GB" dirty="0"/>
              <a:t>The discriminative network will decide whether the output of the code generation module is valid. This can be done in two ways.</a:t>
            </a:r>
          </a:p>
          <a:p>
            <a:pPr lvl="2">
              <a:buFont typeface="Arial" panose="020B0604020202020204" pitchFamily="34" charset="0"/>
              <a:buChar char="•"/>
            </a:pPr>
            <a:r>
              <a:rPr lang="en-GB" b="1" dirty="0"/>
              <a:t>Code consistency checking </a:t>
            </a:r>
            <a:r>
              <a:rPr lang="en-GB" dirty="0"/>
              <a:t>: Checking whether the generated code is consistent with the rules of the target programming language.</a:t>
            </a:r>
          </a:p>
          <a:p>
            <a:pPr lvl="2">
              <a:buFont typeface="Arial" panose="020B0604020202020204" pitchFamily="34" charset="0"/>
              <a:buChar char="•"/>
            </a:pPr>
            <a:r>
              <a:rPr lang="en-GB" b="1" dirty="0"/>
              <a:t>Consistency with client requirement </a:t>
            </a:r>
            <a:r>
              <a:rPr lang="en-GB" dirty="0"/>
              <a:t>: This is checking whether the generated code is consistent with the client requirement. It involves NLP.</a:t>
            </a:r>
          </a:p>
          <a:p>
            <a:r>
              <a:rPr lang="en-GB" dirty="0"/>
              <a:t>For the current project, we shall only be focusing on having a code consistency checking network. </a:t>
            </a:r>
            <a:endParaRPr lang="en-US" dirty="0"/>
          </a:p>
          <a:p>
            <a:endParaRPr lang="en-US" dirty="0"/>
          </a:p>
        </p:txBody>
      </p:sp>
    </p:spTree>
    <p:extLst>
      <p:ext uri="{BB962C8B-B14F-4D97-AF65-F5344CB8AC3E}">
        <p14:creationId xmlns:p14="http://schemas.microsoft.com/office/powerpoint/2010/main" val="3747173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the Networks</a:t>
            </a:r>
            <a:endParaRPr lang="en-US" dirty="0"/>
          </a:p>
        </p:txBody>
      </p:sp>
      <p:sp>
        <p:nvSpPr>
          <p:cNvPr id="3" name="Content Placeholder 2"/>
          <p:cNvSpPr>
            <a:spLocks noGrp="1"/>
          </p:cNvSpPr>
          <p:nvPr>
            <p:ph idx="1"/>
          </p:nvPr>
        </p:nvSpPr>
        <p:spPr>
          <a:xfrm>
            <a:off x="1154955" y="2603500"/>
            <a:ext cx="10536302" cy="3416300"/>
          </a:xfrm>
        </p:spPr>
        <p:txBody>
          <a:bodyPr>
            <a:normAutofit/>
          </a:bodyPr>
          <a:lstStyle/>
          <a:p>
            <a:r>
              <a:rPr lang="en-GB" dirty="0"/>
              <a:t> </a:t>
            </a:r>
            <a:r>
              <a:rPr lang="en-GB" dirty="0" smtClean="0"/>
              <a:t>For training the networks will be trained using available open source code bases and their tests. We need both BDD test cases as well as the code. But if there are tests, we can easily create them given a code base and tests.</a:t>
            </a:r>
          </a:p>
          <a:p>
            <a:r>
              <a:rPr lang="en-GB" dirty="0" smtClean="0"/>
              <a:t>Research papers such as “</a:t>
            </a:r>
            <a:r>
              <a:rPr lang="en-GB" dirty="0"/>
              <a:t>Learning to Generate Pseudo-code from </a:t>
            </a:r>
            <a:r>
              <a:rPr lang="en-GB" dirty="0" smtClean="0"/>
              <a:t>Source Code </a:t>
            </a:r>
            <a:r>
              <a:rPr lang="en-GB" dirty="0"/>
              <a:t>using Statistical Machine Translation</a:t>
            </a:r>
            <a:r>
              <a:rPr lang="en-GB" dirty="0" smtClean="0"/>
              <a:t>” by Yusuke </a:t>
            </a:r>
            <a:r>
              <a:rPr lang="en-GB" dirty="0" err="1" smtClean="0"/>
              <a:t>Oda</a:t>
            </a:r>
            <a:r>
              <a:rPr lang="en-GB" dirty="0" smtClean="0"/>
              <a:t> et al. describe how to generate NL specifications based on code.</a:t>
            </a:r>
            <a:endParaRPr lang="en-GB" dirty="0" smtClean="0"/>
          </a:p>
          <a:p>
            <a:endParaRPr lang="en-US" dirty="0"/>
          </a:p>
        </p:txBody>
      </p:sp>
    </p:spTree>
    <p:extLst>
      <p:ext uri="{BB962C8B-B14F-4D97-AF65-F5344CB8AC3E}">
        <p14:creationId xmlns:p14="http://schemas.microsoft.com/office/powerpoint/2010/main" val="21798807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1999</TotalTime>
  <Words>1101</Words>
  <Application>Microsoft Office PowerPoint</Application>
  <PresentationFormat>Widescreen</PresentationFormat>
  <Paragraphs>60</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 Boardroom</vt:lpstr>
      <vt:lpstr>Using Neural Networks to generate test cases using BDD specifications</vt:lpstr>
      <vt:lpstr>Modular Design</vt:lpstr>
      <vt:lpstr>A Brief Overview</vt:lpstr>
      <vt:lpstr>Token Extractor</vt:lpstr>
      <vt:lpstr>Entity Graph Generator</vt:lpstr>
      <vt:lpstr>Entity Relationship Extractor</vt:lpstr>
      <vt:lpstr>User Interface</vt:lpstr>
      <vt:lpstr>Test Code Generator</vt:lpstr>
      <vt:lpstr>Training the Networks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Neural Networks to generate test cases using BDD specifications</dc:title>
  <dc:creator>Chaparanga Nugawela</dc:creator>
  <cp:lastModifiedBy>Chaparanga Nugawela</cp:lastModifiedBy>
  <cp:revision>50</cp:revision>
  <dcterms:created xsi:type="dcterms:W3CDTF">2018-11-30T01:24:07Z</dcterms:created>
  <dcterms:modified xsi:type="dcterms:W3CDTF">2019-06-30T16:24:51Z</dcterms:modified>
</cp:coreProperties>
</file>