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7"/>
  </p:notesMasterIdLst>
  <p:sldIdLst>
    <p:sldId id="256" r:id="rId2"/>
    <p:sldId id="259" r:id="rId3"/>
    <p:sldId id="260" r:id="rId4"/>
    <p:sldId id="308" r:id="rId5"/>
    <p:sldId id="262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</p:sldIdLst>
  <p:sldSz cx="9144000" cy="5143500" type="screen16x9"/>
  <p:notesSz cx="6858000" cy="9144000"/>
  <p:embeddedFontLst>
    <p:embeddedFont>
      <p:font typeface="IBM Plex Mono" panose="020F0502020204030204" pitchFamily="49" charset="0"/>
      <p:regular r:id="rId28"/>
      <p:bold r:id="rId29"/>
      <p:italic r:id="rId30"/>
      <p:boldItalic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5DB85A-A1A9-4EA2-8776-B5AF1EAB71B9}">
  <a:tblStyle styleId="{CA5DB85A-A1A9-4EA2-8776-B5AF1EAB71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95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929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872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47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36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464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61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667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62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571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757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163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307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640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42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26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95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31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31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36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5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Ramkumar Raman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Lending Club Case Study - EDA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dirty="0">
                <a:latin typeface="-apple-system"/>
              </a:rPr>
              <a:t>Code and Results for Univariate analysis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9179" y="1176790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4" y="910148"/>
            <a:ext cx="4063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#Univariate Analysis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#Summary Metrics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#Box Plot on Annual Income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annual_inc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'Box Plot of Annual Income'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'Annual Income'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27242-9C99-0448-2838-F916C25EAA19}"/>
              </a:ext>
            </a:extLst>
          </p:cNvPr>
          <p:cNvSpPr txBox="1"/>
          <p:nvPr/>
        </p:nvSpPr>
        <p:spPr>
          <a:xfrm>
            <a:off x="567267" y="4038600"/>
            <a:ext cx="782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above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BoxPlot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shows the spread of Annual Income and we can see most of the borrowers are around 40k to 70k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72213CD-27EF-D0E2-05CA-DD0FAA4DE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68" y="768103"/>
            <a:ext cx="3547533" cy="296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3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dirty="0">
                <a:latin typeface="-apple-system"/>
              </a:rPr>
              <a:t>Code and Results for Univariate analysis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9179" y="1176790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4" y="910148"/>
            <a:ext cx="4063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#Univariate Analysis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#Bar Chart on Sub Grades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SubGrade_Counts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sub_grade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SubGrade_Counts.plot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(kind=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'Sub-Grades'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'Counts'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 Chart of Sub-Grades'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27242-9C99-0448-2838-F916C25EAA19}"/>
              </a:ext>
            </a:extLst>
          </p:cNvPr>
          <p:cNvSpPr txBox="1"/>
          <p:nvPr/>
        </p:nvSpPr>
        <p:spPr>
          <a:xfrm>
            <a:off x="567267" y="4038600"/>
            <a:ext cx="782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As we can see, Most borrowers falls under sub grade of 'B3' and 'A4' and G5 sub grade has the least borrowers.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4E578A-790D-9054-0CA5-C9588004E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68" y="930057"/>
            <a:ext cx="3664657" cy="23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0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8" name="Google Shape;1488;p38"/>
          <p:cNvGrpSpPr/>
          <p:nvPr/>
        </p:nvGrpSpPr>
        <p:grpSpPr>
          <a:xfrm>
            <a:off x="1853583" y="4445557"/>
            <a:ext cx="1694620" cy="1360169"/>
            <a:chOff x="7945225" y="4302000"/>
            <a:chExt cx="904666" cy="726121"/>
          </a:xfrm>
        </p:grpSpPr>
        <p:sp>
          <p:nvSpPr>
            <p:cNvPr id="1489" name="Google Shape;1489;p38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34596" y="1760193"/>
            <a:ext cx="75979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Segmented Univariate Analysis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240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i="0" dirty="0">
                <a:effectLst/>
                <a:latin typeface="-apple-system"/>
              </a:rPr>
              <a:t>Analysis on Annual Income across House Ownership</a:t>
            </a:r>
            <a:br>
              <a:rPr lang="en-US" sz="3200" dirty="0">
                <a:latin typeface="-apple-system"/>
              </a:rPr>
            </a:b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102646" y="1453564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719998" y="1084232"/>
            <a:ext cx="7696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From below results we can see that the average annual income of people who got mortgage property is more than that of who lives for rent.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AA78709-37E7-204E-8DCD-72BAC34C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7" y="1795462"/>
            <a:ext cx="3530269" cy="198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9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i="0" dirty="0">
                <a:effectLst/>
                <a:latin typeface="-apple-system"/>
              </a:rPr>
              <a:t>Analysis on Annual Income across Employee Experience</a:t>
            </a:r>
            <a:br>
              <a:rPr lang="en-US" sz="3200" dirty="0">
                <a:latin typeface="-apple-system"/>
              </a:rPr>
            </a:b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102646" y="1453564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719998" y="1084232"/>
            <a:ext cx="769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 below image, We can see as the experience increases , the annual income increases.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0345768-25F3-C7A0-971E-F513641C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8" y="1566093"/>
            <a:ext cx="2762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31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i="0" dirty="0">
                <a:effectLst/>
                <a:latin typeface="-apple-system"/>
              </a:rPr>
              <a:t>Analysis on Funded amount across Verification</a:t>
            </a:r>
            <a:br>
              <a:rPr lang="en-US" sz="3200" dirty="0">
                <a:latin typeface="-apple-system"/>
              </a:rPr>
            </a:b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727722" y="910148"/>
            <a:ext cx="418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The image shows that the Verified users are more likely to get more loan amount than the others.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CDED1C3-AD5F-4B9B-1B40-FF62D605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707" y="830838"/>
            <a:ext cx="2430676" cy="88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F45C6-F5B2-B509-9159-7FED75D496FC}"/>
              </a:ext>
            </a:extLst>
          </p:cNvPr>
          <p:cNvSpPr txBox="1"/>
          <p:nvPr/>
        </p:nvSpPr>
        <p:spPr>
          <a:xfrm>
            <a:off x="647713" y="1892144"/>
            <a:ext cx="550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Analysis on Loan Amount across Terms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05507-0CAB-6F43-DE19-7B9FB3DA00C3}"/>
              </a:ext>
            </a:extLst>
          </p:cNvPr>
          <p:cNvSpPr txBox="1"/>
          <p:nvPr/>
        </p:nvSpPr>
        <p:spPr>
          <a:xfrm>
            <a:off x="727722" y="2438400"/>
            <a:ext cx="406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As we can see here, The more the term duration, more the loan amount</a:t>
            </a:r>
            <a:endParaRPr lang="en-GB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0BBFD201-AEE5-69D5-6A33-D036586C3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707" y="2119010"/>
            <a:ext cx="2493082" cy="84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26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br>
              <a:rPr lang="en-US" sz="3200" dirty="0">
                <a:latin typeface="-apple-system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FDBB2-5F54-6D0E-C0FE-CF9AE6841877}"/>
              </a:ext>
            </a:extLst>
          </p:cNvPr>
          <p:cNvSpPr txBox="1"/>
          <p:nvPr/>
        </p:nvSpPr>
        <p:spPr>
          <a:xfrm>
            <a:off x="533400" y="496086"/>
            <a:ext cx="83087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Analysis on Loan Amount, Funded Amount and Funded Amount Investors across Grades</a:t>
            </a:r>
          </a:p>
          <a:p>
            <a:endParaRPr lang="en-US" sz="2000" b="0" i="0" dirty="0">
              <a:solidFill>
                <a:schemeClr val="accent2">
                  <a:lumMod val="50000"/>
                </a:schemeClr>
              </a:solidFill>
              <a:effectLst/>
              <a:latin typeface="-apple-system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49B619A-41BE-C1C6-E4F2-C0C05F7A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1888067"/>
            <a:ext cx="69246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71C53E-279F-4CF3-B173-9869B2F913B6}"/>
              </a:ext>
            </a:extLst>
          </p:cNvPr>
          <p:cNvSpPr txBox="1"/>
          <p:nvPr/>
        </p:nvSpPr>
        <p:spPr>
          <a:xfrm>
            <a:off x="610129" y="1236133"/>
            <a:ext cx="763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As we can see, The amounts are in the increasing order according to the grades from A to G but I can see a slight anomaly on Grade B and 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76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8" name="Google Shape;1488;p38"/>
          <p:cNvGrpSpPr/>
          <p:nvPr/>
        </p:nvGrpSpPr>
        <p:grpSpPr>
          <a:xfrm>
            <a:off x="1853583" y="4445557"/>
            <a:ext cx="1694620" cy="1360169"/>
            <a:chOff x="7945225" y="4302000"/>
            <a:chExt cx="904666" cy="726121"/>
          </a:xfrm>
        </p:grpSpPr>
        <p:sp>
          <p:nvSpPr>
            <p:cNvPr id="1489" name="Google Shape;1489;p38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34596" y="1760193"/>
            <a:ext cx="75979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Bivariate Analysis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959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dirty="0">
                <a:latin typeface="-apple-system"/>
              </a:rPr>
              <a:t>Code and Results for Bivariate analysis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9179" y="1176790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4" y="910148"/>
            <a:ext cx="3708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#Bivariate Analysis on Loan Status and Annual Income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loan_status'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'annual_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,data=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 Plot of Annual Income and Loan Status'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0341C-8293-0271-92EE-41E633EFA0B4}"/>
              </a:ext>
            </a:extLst>
          </p:cNvPr>
          <p:cNvSpPr txBox="1"/>
          <p:nvPr/>
        </p:nvSpPr>
        <p:spPr>
          <a:xfrm>
            <a:off x="474133" y="3810000"/>
            <a:ext cx="750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By comparing the annual </a:t>
            </a:r>
            <a:r>
              <a:rPr lang="en-US" b="0" i="0" dirty="0" err="1">
                <a:effectLst/>
                <a:latin typeface="-apple-system"/>
              </a:rPr>
              <a:t>incomes,the</a:t>
            </a:r>
            <a:r>
              <a:rPr lang="en-US" b="0" i="0" dirty="0">
                <a:effectLst/>
                <a:latin typeface="-apple-system"/>
              </a:rPr>
              <a:t> borrowers who has more annual income likely to repay the loan fully.</a:t>
            </a:r>
            <a:endParaRPr lang="en-GB" dirty="0"/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6E245B40-9EE2-550D-FF2F-97F042934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57" y="810280"/>
            <a:ext cx="3689444" cy="283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04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652264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dirty="0">
                <a:latin typeface="-apple-system"/>
              </a:rPr>
              <a:t>Code and Results for Bivariate analysis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9179" y="1176790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4" y="910148"/>
            <a:ext cx="37083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#Bivariate Analysis on Loan Status and Open Account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loan_status'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open_acc'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 Plot of Open Account and Loan Status'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0341C-8293-0271-92EE-41E633EFA0B4}"/>
              </a:ext>
            </a:extLst>
          </p:cNvPr>
          <p:cNvSpPr txBox="1"/>
          <p:nvPr/>
        </p:nvSpPr>
        <p:spPr>
          <a:xfrm>
            <a:off x="474133" y="3810000"/>
            <a:ext cx="750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By comparing, The borrowers who fully paid the loan and defaulted has most likely the same number of open credit lines.</a:t>
            </a:r>
            <a:endParaRPr lang="en-GB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7F70C74-96A6-874E-BDCD-79E617F5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87" y="770270"/>
            <a:ext cx="3515446" cy="28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00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 flipV="1">
            <a:off x="4345284" y="621225"/>
            <a:ext cx="1702500" cy="116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8" name="Google Shape;1488;p38"/>
          <p:cNvGrpSpPr/>
          <p:nvPr/>
        </p:nvGrpSpPr>
        <p:grpSpPr>
          <a:xfrm>
            <a:off x="1853583" y="4445557"/>
            <a:ext cx="1694620" cy="1360169"/>
            <a:chOff x="7945225" y="4302000"/>
            <a:chExt cx="904666" cy="726121"/>
          </a:xfrm>
        </p:grpSpPr>
        <p:sp>
          <p:nvSpPr>
            <p:cNvPr id="1489" name="Google Shape;1489;p38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97333" y="1855554"/>
            <a:ext cx="671290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Sourcing and Data Cleaning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652264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dirty="0">
                <a:latin typeface="-apple-system"/>
              </a:rPr>
              <a:t>Code and Results for Bivariate analysis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9179" y="1176790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4" y="910148"/>
            <a:ext cx="37083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#Bivariate Analysis on Loan Status and Total Account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loan_status'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total_acc'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 Plot of Total Account and Loan Status'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0341C-8293-0271-92EE-41E633EFA0B4}"/>
              </a:ext>
            </a:extLst>
          </p:cNvPr>
          <p:cNvSpPr txBox="1"/>
          <p:nvPr/>
        </p:nvSpPr>
        <p:spPr>
          <a:xfrm>
            <a:off x="474133" y="3810000"/>
            <a:ext cx="750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By comparing, The borrowers who fully paid the loan has slightly having more total credit lines than Defaulters.</a:t>
            </a:r>
            <a:endParaRPr lang="en-GB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556FADB-2AD9-E41C-73D8-31D61E15C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10280"/>
            <a:ext cx="3560665" cy="286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652264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dirty="0">
                <a:latin typeface="-apple-system"/>
              </a:rPr>
              <a:t>Code and Results for Bivariate analysis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9179" y="1176790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4" y="910148"/>
            <a:ext cx="3708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#Bivariate Analysis on Loan Status and Loan Amount</a:t>
            </a:r>
            <a:endParaRPr 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sns.barplot(x=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'loan_status'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,y=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'loan_amnt'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,data=cleaned_df_no_outliers)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 Plot of Loan Amount and Loan Status'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0341C-8293-0271-92EE-41E633EFA0B4}"/>
              </a:ext>
            </a:extLst>
          </p:cNvPr>
          <p:cNvSpPr txBox="1"/>
          <p:nvPr/>
        </p:nvSpPr>
        <p:spPr>
          <a:xfrm>
            <a:off x="474133" y="3810000"/>
            <a:ext cx="750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By comparing, The fully paid borrowers likely to ask for less loan amount than the Defaulters.</a:t>
            </a:r>
            <a:endParaRPr lang="en-GB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A06A36F-7B40-35B0-0117-FC5F67C2F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79" y="910148"/>
            <a:ext cx="3191009" cy="245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652264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dirty="0">
                <a:latin typeface="-apple-system"/>
              </a:rPr>
              <a:t>Code and Results for Bivariate analysis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9179" y="1176790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4" y="910148"/>
            <a:ext cx="3708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#Bivariate Analysis on Loan Status and Interest Rate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loan_status'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int_rate'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 Plot of Interest Rate and Loan Status'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0341C-8293-0271-92EE-41E633EFA0B4}"/>
              </a:ext>
            </a:extLst>
          </p:cNvPr>
          <p:cNvSpPr txBox="1"/>
          <p:nvPr/>
        </p:nvSpPr>
        <p:spPr>
          <a:xfrm>
            <a:off x="474133" y="3810000"/>
            <a:ext cx="750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By comparing, With Less Interest rates, the loan is more likely to be paid.</a:t>
            </a:r>
            <a:endParaRPr lang="en-GB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2BF31955-9BFE-63E4-04B7-29F03F89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82" y="807905"/>
            <a:ext cx="3528285" cy="28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58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652264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dirty="0">
                <a:latin typeface="-apple-system"/>
              </a:rPr>
              <a:t>Code and Results for Bivariate analysis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9179" y="1176790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5" y="910148"/>
            <a:ext cx="3820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#Bivariate Analysis</a:t>
            </a:r>
            <a:endParaRPr lang="en-GB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#Finding Correlations</a:t>
            </a:r>
            <a:endParaRPr lang="en-GB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loan_correlation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'loan_amnt'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'funded_amnt'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'funded_amnt_inv'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'installment'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'int_rate’,'annual_inc'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'dti'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'delinq_2yrs'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'inq_last_6mths'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'open_acc'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'pub_rec'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'revol_bal'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'total_acc'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 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'total_</a:t>
            </a:r>
            <a:r>
              <a:rPr lang="en-GB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pymnt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'total_pymnt_</a:t>
            </a:r>
            <a:r>
              <a:rPr lang="en-GB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inv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last_pymnt_amnt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 =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loan_correlation.corr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(correlation,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coolwarm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fmt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'.2f'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linewidths=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"Correlation Matrix"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AA974B8-E23A-06B7-FCFB-30BF1803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95" y="795867"/>
            <a:ext cx="4320117" cy="38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D80EE0-BF6D-FD47-C1C4-E6E80EA9DA1B}"/>
              </a:ext>
            </a:extLst>
          </p:cNvPr>
          <p:cNvSpPr txBox="1"/>
          <p:nvPr/>
        </p:nvSpPr>
        <p:spPr>
          <a:xfrm>
            <a:off x="652264" y="3007390"/>
            <a:ext cx="3758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Here the loan amount is most correlated with the funded amount i.e., as the loan amount increases/decreases, the funded amount will increase/decrease. The DTI and the annual income are less correlated i.e., as the annual income increases, the DTI decreases and vice versa.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873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8" name="Google Shape;1488;p38"/>
          <p:cNvGrpSpPr/>
          <p:nvPr/>
        </p:nvGrpSpPr>
        <p:grpSpPr>
          <a:xfrm>
            <a:off x="1853583" y="4445557"/>
            <a:ext cx="1694620" cy="1360169"/>
            <a:chOff x="7945225" y="4302000"/>
            <a:chExt cx="904666" cy="726121"/>
          </a:xfrm>
        </p:grpSpPr>
        <p:sp>
          <p:nvSpPr>
            <p:cNvPr id="1489" name="Google Shape;1489;p38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34596" y="1760193"/>
            <a:ext cx="75979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Derived Metrics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7201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652264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dirty="0">
                <a:latin typeface="-apple-system"/>
              </a:rPr>
              <a:t>Code and Results for Derived Metrics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9179" y="1176790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4" y="910148"/>
            <a:ext cx="37083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#Adding a new Business driven column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bins = 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'Low'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'Medium'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'High'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int_rate_category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int_rate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bins=bins, labels=labels, right=</a:t>
            </a:r>
            <a:r>
              <a:rPr lang="en-GB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int_rate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int_rate_category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to_string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C113F-8E77-C883-D45C-FE2A91297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41" y="1127256"/>
            <a:ext cx="2712955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3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for Data Sourcing and Data cleaning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19999" y="1436914"/>
            <a:ext cx="7571073" cy="3534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7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#importing the required libraries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GB" sz="7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GB" sz="7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GB" sz="7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warnings</a:t>
            </a:r>
          </a:p>
          <a:p>
            <a:r>
              <a:rPr lang="en-GB" sz="7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#To ignore warnings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warnings.filterwarnings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'ignore'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#Data Sourcing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#reading the dataset in low memory set to false because data contains mixed data types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"D:\\loan.csv"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low_memory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7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#Data Cleaning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#Including the columns which I planned to use which is having NA values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emp_length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 years"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7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#Dropping the columns having NA values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df.dropna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(axis=</a:t>
            </a:r>
            <a:r>
              <a:rPr lang="en-GB" sz="75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#Standardizing the Annual Income data to 2 decimal values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annual_inc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annual_inc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GB" sz="75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5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#Removing Outliers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Q1 = 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annual_inc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].quantile(</a:t>
            </a:r>
            <a:r>
              <a:rPr lang="en-GB" sz="75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0.10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Q3 = 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annual_inc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].quantile(</a:t>
            </a:r>
            <a:r>
              <a:rPr lang="en-GB" sz="75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0.95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IQR = Q3 - Q1 </a:t>
            </a:r>
          </a:p>
          <a:p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threshold = </a:t>
            </a:r>
            <a:r>
              <a:rPr lang="en-GB" sz="75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1.5</a:t>
            </a:r>
            <a:endParaRPr lang="en-GB" sz="7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[~((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annual_inc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&lt; (Q1 - threshold * IQR)) | (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annual_inc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&gt; (Q3 + threshold * IQR)))]</a:t>
            </a:r>
          </a:p>
          <a:p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int_rate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int_rate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GB" sz="75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.rstrip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'%'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sz="7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5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GB" sz="7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dirty="0">
              <a:latin typeface="IBM Plex Mono" panose="020F0502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8" name="Google Shape;1488;p38"/>
          <p:cNvGrpSpPr/>
          <p:nvPr/>
        </p:nvGrpSpPr>
        <p:grpSpPr>
          <a:xfrm>
            <a:off x="1853583" y="4445557"/>
            <a:ext cx="1694620" cy="1360169"/>
            <a:chOff x="7945225" y="4302000"/>
            <a:chExt cx="904666" cy="726121"/>
          </a:xfrm>
        </p:grpSpPr>
        <p:sp>
          <p:nvSpPr>
            <p:cNvPr id="1489" name="Google Shape;1489;p38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97333" y="1855554"/>
            <a:ext cx="671290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UNIVARTIATE ANALYSIS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135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Before starting the analysis, Here I have listed the variables took into account for analysis.</a:t>
            </a:r>
            <a:b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Columns for EDA (not as in the file)</a:t>
            </a:r>
            <a:b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sz="9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335FA-B6B7-65C2-2C7D-EC4DDA1079C9}"/>
              </a:ext>
            </a:extLst>
          </p:cNvPr>
          <p:cNvSpPr txBox="1"/>
          <p:nvPr/>
        </p:nvSpPr>
        <p:spPr>
          <a:xfrm>
            <a:off x="874643" y="1160890"/>
            <a:ext cx="7100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Interest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Grade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SubGrade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Employment Length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Home Ownership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Annual 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Verification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Address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Purpose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Open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Funded Amount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Funded Amount Investors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Amount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i="0" dirty="0">
                <a:effectLst/>
                <a:latin typeface="-apple-system"/>
              </a:rPr>
              <a:t>Analysis on Purpose - An Unordered Categorical Variable</a:t>
            </a:r>
            <a:br>
              <a:rPr lang="en-US" sz="3200" dirty="0">
                <a:latin typeface="-apple-system"/>
              </a:rPr>
            </a:b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102646" y="1453564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DD2C21-DA33-D5FC-98BB-F4458E2F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5" y="1686492"/>
            <a:ext cx="2856243" cy="285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719998" y="1084232"/>
            <a:ext cx="7696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As we can see below, the main reason for borrowing the money is for </a:t>
            </a:r>
            <a:r>
              <a:rPr lang="en-US" b="0" i="0" dirty="0" err="1">
                <a:effectLst/>
                <a:latin typeface="-apple-system"/>
              </a:rPr>
              <a:t>debt_consolidation</a:t>
            </a:r>
            <a:r>
              <a:rPr lang="en-US" b="0" i="0" dirty="0">
                <a:effectLst/>
                <a:latin typeface="-apple-system"/>
              </a:rPr>
              <a:t> and the least for making their energy consumption as </a:t>
            </a:r>
            <a:r>
              <a:rPr lang="en-US" b="0" i="0" dirty="0" err="1">
                <a:effectLst/>
                <a:latin typeface="-apple-system"/>
              </a:rPr>
              <a:t>renewable_energy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640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i="0" dirty="0">
                <a:effectLst/>
                <a:latin typeface="-apple-system"/>
              </a:rPr>
              <a:t>Analysis on Address State - An Unordered Categorical Variable</a:t>
            </a:r>
            <a:br>
              <a:rPr lang="en-US" sz="3200" dirty="0">
                <a:latin typeface="-apple-system"/>
              </a:rPr>
            </a:b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102646" y="1453564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5" y="910148"/>
            <a:ext cx="26412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Here I have plotted a Scatter Plot for the Address State variable in terms of Rank (x-axis) and Frequency (y-axis). As per the Power Law Distribution, The Plot obeys it and there is no anomaly detected in the pattern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38FF91-69FC-868F-128E-BA4DE767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835" y="910148"/>
            <a:ext cx="55626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9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dirty="0">
                <a:latin typeface="-apple-system"/>
              </a:rPr>
              <a:t>Code and Results for Univariate analysis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9179" y="1176790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4" y="910148"/>
            <a:ext cx="41737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#Univariate Analysis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#Analysis on Loan Status</a:t>
            </a:r>
          </a:p>
          <a:p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loan_status_counts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loan_status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plt.pie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loan_status_counts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labels=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loan_status_counts.index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autopct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'%1.1f%%'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startangle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'Pie Chart of Loan Status'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ED0104F1-93A6-020F-CF5B-84A3BD10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7" y="784871"/>
            <a:ext cx="2983274" cy="278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B0341C-8293-0271-92EE-41E633EFA0B4}"/>
              </a:ext>
            </a:extLst>
          </p:cNvPr>
          <p:cNvSpPr txBox="1"/>
          <p:nvPr/>
        </p:nvSpPr>
        <p:spPr>
          <a:xfrm>
            <a:off x="474133" y="3810000"/>
            <a:ext cx="750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As we can see, Most of the borrowers paid the loan and some of them are currently paying the loan.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50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19999" y="337448"/>
            <a:ext cx="83087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dirty="0">
                <a:latin typeface="-apple-system"/>
              </a:rPr>
              <a:t>Code and Results for Univariate analysis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FD0B15-6D62-1F96-E347-A9BDD30674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9179" y="1176790"/>
            <a:ext cx="4063344" cy="1830600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D6F45-B407-C971-C9A7-1AEDEC4BCF7E}"/>
              </a:ext>
            </a:extLst>
          </p:cNvPr>
          <p:cNvSpPr txBox="1"/>
          <p:nvPr/>
        </p:nvSpPr>
        <p:spPr>
          <a:xfrm>
            <a:off x="652264" y="910148"/>
            <a:ext cx="40633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#Univariate Analysis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#Analysis on Annual Income - A Quantitative Variable (After removing the outliers)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mean_income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annual_inc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].mean().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"Mean Income - 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mean_income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median_income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cleaned_df_no_outliers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annual_inc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].median()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"Median Income - 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median_income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2A4D9-627E-E1AF-EE95-E7B0F6E9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49" y="1176790"/>
            <a:ext cx="3267803" cy="1036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27242-9C99-0448-2838-F916C25EAA19}"/>
              </a:ext>
            </a:extLst>
          </p:cNvPr>
          <p:cNvSpPr txBox="1"/>
          <p:nvPr/>
        </p:nvSpPr>
        <p:spPr>
          <a:xfrm>
            <a:off x="567267" y="4038600"/>
            <a:ext cx="782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 above extracted data, we can see that the people having around 55 k to 70 k annual income likely to get a loan. I have removed the outliers using Interquartile difference already.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68232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1723</Words>
  <Application>Microsoft Office PowerPoint</Application>
  <PresentationFormat>On-screen Show (16:9)</PresentationFormat>
  <Paragraphs>169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Courier New</vt:lpstr>
      <vt:lpstr>Roboto</vt:lpstr>
      <vt:lpstr>IBM Plex Mono</vt:lpstr>
      <vt:lpstr>Arial</vt:lpstr>
      <vt:lpstr>Poppins</vt:lpstr>
      <vt:lpstr>-apple-system</vt:lpstr>
      <vt:lpstr>Introduction to Coding Workshop by Slidesgo</vt:lpstr>
      <vt:lpstr>Lending Club Case Study - EDA</vt:lpstr>
      <vt:lpstr>PowerPoint Presentation</vt:lpstr>
      <vt:lpstr>Code for Data Sourcing and Data cleaning</vt:lpstr>
      <vt:lpstr>UNIVARTIATE ANALYSIS</vt:lpstr>
      <vt:lpstr>Before starting the analysis, Here I have listed the variables took into account for analysis. Columns for EDA (not as in the file)   </vt:lpstr>
      <vt:lpstr>Analysis on Purpose - An Unordered Categorical Variable </vt:lpstr>
      <vt:lpstr>Analysis on Address State - An Unordered Categorical Variable </vt:lpstr>
      <vt:lpstr>Code and Results for Univariate analysis</vt:lpstr>
      <vt:lpstr>Code and Results for Univariate analysis</vt:lpstr>
      <vt:lpstr>Code and Results for Univariate analysis</vt:lpstr>
      <vt:lpstr>Code and Results for Univariate analysis</vt:lpstr>
      <vt:lpstr>Segmented Univariate Analysis</vt:lpstr>
      <vt:lpstr>Analysis on Annual Income across House Ownership </vt:lpstr>
      <vt:lpstr>Analysis on Annual Income across Employee Experience </vt:lpstr>
      <vt:lpstr>Analysis on Funded amount across Verification </vt:lpstr>
      <vt:lpstr> </vt:lpstr>
      <vt:lpstr>Bivariate Analysis</vt:lpstr>
      <vt:lpstr>Code and Results for Bivariate analysis</vt:lpstr>
      <vt:lpstr>Code and Results for Bivariate analysis</vt:lpstr>
      <vt:lpstr>Code and Results for Bivariate analysis</vt:lpstr>
      <vt:lpstr>Code and Results for Bivariate analysis</vt:lpstr>
      <vt:lpstr>Code and Results for Bivariate analysis</vt:lpstr>
      <vt:lpstr>Code and Results for Bivariate analysis</vt:lpstr>
      <vt:lpstr>Derived Metrics</vt:lpstr>
      <vt:lpstr>Code and Results for Derived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MohanKumar</dc:creator>
  <cp:lastModifiedBy>Mohan kumar.R</cp:lastModifiedBy>
  <cp:revision>21</cp:revision>
  <dcterms:modified xsi:type="dcterms:W3CDTF">2024-02-07T17:57:27Z</dcterms:modified>
</cp:coreProperties>
</file>