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7150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qCdV5dsOH/hfRAhiAKY9NAr6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8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1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10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3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10" type="dt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" name="Google Shape;29;p26"/>
          <p:cNvSpPr/>
          <p:nvPr/>
        </p:nvSpPr>
        <p:spPr>
          <a:xfrm>
            <a:off x="301037" y="553989"/>
            <a:ext cx="8541926" cy="376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oter">
  <p:cSld name="Title and Foo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idx="10" type="dt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457200" y="1155813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Footer">
  <p:cSld name="1_Title and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6" name="Google Shape;46;p30"/>
          <p:cNvCxnSpPr/>
          <p:nvPr/>
        </p:nvCxnSpPr>
        <p:spPr>
          <a:xfrm rot="10800000">
            <a:off x="399804" y="624516"/>
            <a:ext cx="8318131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457200" y="1124456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4648200" y="1124456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57200" y="1112025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457200" y="1645160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4645027" y="1112025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645027" y="1645160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ange avatars">
  <p:cSld name="arrange avatar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33"/>
          <p:cNvSpPr/>
          <p:nvPr/>
        </p:nvSpPr>
        <p:spPr>
          <a:xfrm>
            <a:off x="4145936" y="5052688"/>
            <a:ext cx="942259" cy="59175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33"/>
          <p:cNvGrpSpPr/>
          <p:nvPr/>
        </p:nvGrpSpPr>
        <p:grpSpPr>
          <a:xfrm>
            <a:off x="2415383" y="1232077"/>
            <a:ext cx="4453731" cy="3254374"/>
            <a:chOff x="2415382" y="1108869"/>
            <a:chExt cx="4453731" cy="2928937"/>
          </a:xfrm>
        </p:grpSpPr>
        <p:sp>
          <p:nvSpPr>
            <p:cNvPr id="67" name="Google Shape;67;p33"/>
            <p:cNvSpPr/>
            <p:nvPr/>
          </p:nvSpPr>
          <p:spPr>
            <a:xfrm>
              <a:off x="4546600" y="1994694"/>
              <a:ext cx="1246188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3"/>
            <p:cNvSpPr/>
            <p:nvPr/>
          </p:nvSpPr>
          <p:spPr>
            <a:xfrm>
              <a:off x="4546600" y="1994694"/>
              <a:ext cx="1246188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3"/>
            <p:cNvSpPr/>
            <p:nvPr/>
          </p:nvSpPr>
          <p:spPr>
            <a:xfrm>
              <a:off x="5035550" y="1588294"/>
              <a:ext cx="268288" cy="560388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3"/>
            <p:cNvSpPr/>
            <p:nvPr/>
          </p:nvSpPr>
          <p:spPr>
            <a:xfrm>
              <a:off x="4859338" y="1553369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3"/>
            <p:cNvSpPr/>
            <p:nvPr/>
          </p:nvSpPr>
          <p:spPr>
            <a:xfrm>
              <a:off x="5365750" y="1553369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3"/>
            <p:cNvSpPr/>
            <p:nvPr/>
          </p:nvSpPr>
          <p:spPr>
            <a:xfrm>
              <a:off x="5024438" y="1958182"/>
              <a:ext cx="146050" cy="282575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3"/>
            <p:cNvSpPr/>
            <p:nvPr/>
          </p:nvSpPr>
          <p:spPr>
            <a:xfrm>
              <a:off x="5024438" y="1958182"/>
              <a:ext cx="146050" cy="282575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3"/>
            <p:cNvSpPr/>
            <p:nvPr/>
          </p:nvSpPr>
          <p:spPr>
            <a:xfrm>
              <a:off x="5035550" y="1902619"/>
              <a:ext cx="268288" cy="920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3"/>
            <p:cNvSpPr/>
            <p:nvPr/>
          </p:nvSpPr>
          <p:spPr>
            <a:xfrm>
              <a:off x="4757738" y="1205707"/>
              <a:ext cx="823913" cy="758825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3"/>
            <p:cNvSpPr/>
            <p:nvPr/>
          </p:nvSpPr>
          <p:spPr>
            <a:xfrm>
              <a:off x="4810125" y="1158082"/>
              <a:ext cx="673100" cy="517525"/>
            </a:xfrm>
            <a:custGeom>
              <a:rect b="b" l="l" r="r" t="t"/>
              <a:pathLst>
                <a:path extrusionOk="0" h="120000" w="12000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3"/>
            <p:cNvSpPr/>
            <p:nvPr/>
          </p:nvSpPr>
          <p:spPr>
            <a:xfrm>
              <a:off x="5170488" y="1958182"/>
              <a:ext cx="142875" cy="284163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3"/>
            <p:cNvSpPr/>
            <p:nvPr/>
          </p:nvSpPr>
          <p:spPr>
            <a:xfrm>
              <a:off x="5170488" y="1958182"/>
              <a:ext cx="142875" cy="284163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3"/>
            <p:cNvSpPr/>
            <p:nvPr/>
          </p:nvSpPr>
          <p:spPr>
            <a:xfrm>
              <a:off x="5170488" y="2124869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3"/>
            <p:cNvSpPr/>
            <p:nvPr/>
          </p:nvSpPr>
          <p:spPr>
            <a:xfrm>
              <a:off x="5170488" y="2124869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3"/>
            <p:cNvSpPr/>
            <p:nvPr/>
          </p:nvSpPr>
          <p:spPr>
            <a:xfrm>
              <a:off x="5035550" y="1953419"/>
              <a:ext cx="268288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3"/>
            <p:cNvSpPr/>
            <p:nvPr/>
          </p:nvSpPr>
          <p:spPr>
            <a:xfrm>
              <a:off x="5035550" y="1953419"/>
              <a:ext cx="268288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3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3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3"/>
            <p:cNvSpPr/>
            <p:nvPr/>
          </p:nvSpPr>
          <p:spPr>
            <a:xfrm>
              <a:off x="5011738" y="1745457"/>
              <a:ext cx="315913" cy="46038"/>
            </a:xfrm>
            <a:custGeom>
              <a:rect b="b" l="l" r="r" t="t"/>
              <a:pathLst>
                <a:path extrusionOk="0" h="120000" w="12000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3"/>
            <p:cNvSpPr/>
            <p:nvPr/>
          </p:nvSpPr>
          <p:spPr>
            <a:xfrm>
              <a:off x="3454400" y="1994694"/>
              <a:ext cx="1247775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3"/>
            <p:cNvSpPr/>
            <p:nvPr/>
          </p:nvSpPr>
          <p:spPr>
            <a:xfrm>
              <a:off x="3454400" y="1994694"/>
              <a:ext cx="1247775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3"/>
            <p:cNvSpPr/>
            <p:nvPr/>
          </p:nvSpPr>
          <p:spPr>
            <a:xfrm>
              <a:off x="3944938" y="1588294"/>
              <a:ext cx="266700" cy="560388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3"/>
            <p:cNvSpPr/>
            <p:nvPr/>
          </p:nvSpPr>
          <p:spPr>
            <a:xfrm>
              <a:off x="3767138" y="1553369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3"/>
            <p:cNvSpPr/>
            <p:nvPr/>
          </p:nvSpPr>
          <p:spPr>
            <a:xfrm>
              <a:off x="4275138" y="1553369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3"/>
            <p:cNvSpPr/>
            <p:nvPr/>
          </p:nvSpPr>
          <p:spPr>
            <a:xfrm>
              <a:off x="3944938" y="1902619"/>
              <a:ext cx="266700" cy="920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3"/>
            <p:cNvSpPr/>
            <p:nvPr/>
          </p:nvSpPr>
          <p:spPr>
            <a:xfrm>
              <a:off x="3667125" y="1205707"/>
              <a:ext cx="822325" cy="758825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3"/>
            <p:cNvSpPr/>
            <p:nvPr/>
          </p:nvSpPr>
          <p:spPr>
            <a:xfrm>
              <a:off x="3762375" y="1108869"/>
              <a:ext cx="649288" cy="582613"/>
            </a:xfrm>
            <a:custGeom>
              <a:rect b="b" l="l" r="r" t="t"/>
              <a:pathLst>
                <a:path extrusionOk="0" h="120000" w="12000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3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3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3"/>
            <p:cNvSpPr/>
            <p:nvPr/>
          </p:nvSpPr>
          <p:spPr>
            <a:xfrm>
              <a:off x="3640138" y="1173957"/>
              <a:ext cx="609600" cy="360363"/>
            </a:xfrm>
            <a:custGeom>
              <a:rect b="b" l="l" r="r" t="t"/>
              <a:pathLst>
                <a:path extrusionOk="0" h="120000" w="12000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3"/>
            <p:cNvSpPr/>
            <p:nvPr/>
          </p:nvSpPr>
          <p:spPr>
            <a:xfrm>
              <a:off x="2844800" y="2547144"/>
              <a:ext cx="1247775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3"/>
            <p:cNvSpPr/>
            <p:nvPr/>
          </p:nvSpPr>
          <p:spPr>
            <a:xfrm>
              <a:off x="2844800" y="2547144"/>
              <a:ext cx="1247775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3"/>
            <p:cNvSpPr/>
            <p:nvPr/>
          </p:nvSpPr>
          <p:spPr>
            <a:xfrm>
              <a:off x="3335338" y="2140744"/>
              <a:ext cx="266700" cy="560388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3"/>
            <p:cNvSpPr/>
            <p:nvPr/>
          </p:nvSpPr>
          <p:spPr>
            <a:xfrm>
              <a:off x="3157538" y="2105819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3"/>
            <p:cNvSpPr/>
            <p:nvPr/>
          </p:nvSpPr>
          <p:spPr>
            <a:xfrm>
              <a:off x="3665538" y="2105819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3"/>
            <p:cNvSpPr/>
            <p:nvPr/>
          </p:nvSpPr>
          <p:spPr>
            <a:xfrm>
              <a:off x="3543300" y="2550319"/>
              <a:ext cx="234950" cy="561975"/>
            </a:xfrm>
            <a:custGeom>
              <a:rect b="b" l="l" r="r" t="t"/>
              <a:pathLst>
                <a:path extrusionOk="0" h="120000" w="12000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3"/>
            <p:cNvSpPr/>
            <p:nvPr/>
          </p:nvSpPr>
          <p:spPr>
            <a:xfrm>
              <a:off x="3057525" y="1758157"/>
              <a:ext cx="822325" cy="758825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3"/>
            <p:cNvSpPr/>
            <p:nvPr/>
          </p:nvSpPr>
          <p:spPr>
            <a:xfrm>
              <a:off x="3194050" y="2169319"/>
              <a:ext cx="547688" cy="347663"/>
            </a:xfrm>
            <a:custGeom>
              <a:rect b="b" l="l" r="r" t="t"/>
              <a:pathLst>
                <a:path extrusionOk="0" h="120000" w="12000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3"/>
            <p:cNvSpPr/>
            <p:nvPr/>
          </p:nvSpPr>
          <p:spPr>
            <a:xfrm>
              <a:off x="3222625" y="2077244"/>
              <a:ext cx="504825" cy="184150"/>
            </a:xfrm>
            <a:custGeom>
              <a:rect b="b" l="l" r="r" t="t"/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3"/>
            <p:cNvSpPr/>
            <p:nvPr/>
          </p:nvSpPr>
          <p:spPr>
            <a:xfrm>
              <a:off x="2670970" y="2516189"/>
              <a:ext cx="690563" cy="960438"/>
            </a:xfrm>
            <a:custGeom>
              <a:rect b="b" l="l" r="r" t="t"/>
              <a:pathLst>
                <a:path extrusionOk="0" h="120000" w="12000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3"/>
            <p:cNvSpPr/>
            <p:nvPr/>
          </p:nvSpPr>
          <p:spPr>
            <a:xfrm>
              <a:off x="2415382" y="3375027"/>
              <a:ext cx="1184275" cy="442913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3"/>
            <p:cNvSpPr/>
            <p:nvPr/>
          </p:nvSpPr>
          <p:spPr>
            <a:xfrm>
              <a:off x="2888457" y="3375027"/>
              <a:ext cx="238125" cy="442913"/>
            </a:xfrm>
            <a:custGeom>
              <a:rect b="b" l="l" r="r" t="t"/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3"/>
            <p:cNvSpPr/>
            <p:nvPr/>
          </p:nvSpPr>
          <p:spPr>
            <a:xfrm>
              <a:off x="2890045" y="2976564"/>
              <a:ext cx="23495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" name="Google Shape;110;p33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11" name="Google Shape;111;p33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12" name="Google Shape;112;p33"/>
                <p:cNvSpPr/>
                <p:nvPr/>
              </p:nvSpPr>
              <p:spPr>
                <a:xfrm>
                  <a:off x="2291616" y="2544763"/>
                  <a:ext cx="354013" cy="434975"/>
                </a:xfrm>
                <a:custGeom>
                  <a:rect b="b" l="l" r="r" t="t"/>
                  <a:pathLst>
                    <a:path extrusionOk="0" h="120000" w="12000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33"/>
                <p:cNvSpPr/>
                <p:nvPr/>
              </p:nvSpPr>
              <p:spPr>
                <a:xfrm>
                  <a:off x="2420204" y="2544763"/>
                  <a:ext cx="114300" cy="112713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33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rect b="b" l="l" r="r" t="t"/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33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rect b="b" l="l" r="r" t="t"/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33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rect b="b" l="l" r="r" t="t"/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33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rect b="b" l="l" r="r" t="t"/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33"/>
                <p:cNvSpPr/>
                <p:nvPr/>
              </p:nvSpPr>
              <p:spPr>
                <a:xfrm>
                  <a:off x="2344004" y="2322513"/>
                  <a:ext cx="266700" cy="92075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33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rect b="b" l="l" r="r" t="t"/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33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rect b="b" l="l" r="r" t="t"/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33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33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33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rect b="b" l="l" r="r" t="t"/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33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rect b="b" l="l" r="r" t="t"/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33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3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3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3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3"/>
                <p:cNvSpPr/>
                <p:nvPr/>
              </p:nvSpPr>
              <p:spPr>
                <a:xfrm>
                  <a:off x="2340829" y="2152651"/>
                  <a:ext cx="276225" cy="169863"/>
                </a:xfrm>
                <a:custGeom>
                  <a:rect b="b" l="l" r="r" t="t"/>
                  <a:pathLst>
                    <a:path extrusionOk="0" h="120000" w="12000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0" name="Google Shape;130;p33"/>
              <p:cNvSpPr/>
              <p:nvPr/>
            </p:nvSpPr>
            <p:spPr>
              <a:xfrm>
                <a:off x="2548790" y="2485233"/>
                <a:ext cx="233363" cy="561975"/>
              </a:xfrm>
              <a:custGeom>
                <a:rect b="b" l="l" r="r" t="t"/>
                <a:pathLst>
                  <a:path extrusionOk="0" h="120000" w="12000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33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32" name="Google Shape;132;p33"/>
              <p:cNvSpPr/>
              <p:nvPr/>
            </p:nvSpPr>
            <p:spPr>
              <a:xfrm>
                <a:off x="3257550" y="2820194"/>
                <a:ext cx="120650" cy="177800"/>
              </a:xfrm>
              <a:custGeom>
                <a:rect b="b" l="l" r="r" t="t"/>
                <a:pathLst>
                  <a:path extrusionOk="0" h="120000" w="12000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3"/>
              <p:cNvSpPr/>
              <p:nvPr/>
            </p:nvSpPr>
            <p:spPr>
              <a:xfrm>
                <a:off x="2695575" y="2820194"/>
                <a:ext cx="122238" cy="177800"/>
              </a:xfrm>
              <a:custGeom>
                <a:rect b="b" l="l" r="r" t="t"/>
                <a:pathLst>
                  <a:path extrusionOk="0" h="120000" w="12000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2919413" y="3112294"/>
                <a:ext cx="234950" cy="825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2711450" y="2445544"/>
                <a:ext cx="652463" cy="7239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2668588" y="2424907"/>
                <a:ext cx="690563" cy="498475"/>
              </a:xfrm>
              <a:custGeom>
                <a:rect b="b" l="l" r="r" t="t"/>
                <a:pathLst>
                  <a:path extrusionOk="0" h="120000" w="12000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33"/>
            <p:cNvSpPr/>
            <p:nvPr/>
          </p:nvSpPr>
          <p:spPr>
            <a:xfrm>
              <a:off x="2712245" y="3384552"/>
              <a:ext cx="234950" cy="433388"/>
            </a:xfrm>
            <a:custGeom>
              <a:rect b="b" l="l" r="r" t="t"/>
              <a:pathLst>
                <a:path extrusionOk="0" h="120000" w="12000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3"/>
            <p:cNvSpPr/>
            <p:nvPr/>
          </p:nvSpPr>
          <p:spPr>
            <a:xfrm>
              <a:off x="3067845" y="3381377"/>
              <a:ext cx="231775" cy="436563"/>
            </a:xfrm>
            <a:custGeom>
              <a:rect b="b" l="l" r="r" t="t"/>
              <a:pathLst>
                <a:path extrusionOk="0" h="120000" w="12000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3"/>
            <p:cNvSpPr/>
            <p:nvPr/>
          </p:nvSpPr>
          <p:spPr>
            <a:xfrm>
              <a:off x="5316538" y="1786732"/>
              <a:ext cx="379413" cy="960438"/>
            </a:xfrm>
            <a:custGeom>
              <a:rect b="b" l="l" r="r" t="t"/>
              <a:pathLst>
                <a:path extrusionOk="0" h="120000" w="12000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3"/>
            <p:cNvSpPr/>
            <p:nvPr/>
          </p:nvSpPr>
          <p:spPr>
            <a:xfrm>
              <a:off x="5702300" y="1786732"/>
              <a:ext cx="379413" cy="960438"/>
            </a:xfrm>
            <a:custGeom>
              <a:rect b="b" l="l" r="r" t="t"/>
              <a:pathLst>
                <a:path extrusionOk="0" h="120000" w="12000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3"/>
            <p:cNvSpPr/>
            <p:nvPr/>
          </p:nvSpPr>
          <p:spPr>
            <a:xfrm>
              <a:off x="5116513" y="2553494"/>
              <a:ext cx="1182688" cy="442913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3"/>
            <p:cNvSpPr/>
            <p:nvPr/>
          </p:nvSpPr>
          <p:spPr>
            <a:xfrm>
              <a:off x="5588000" y="2553494"/>
              <a:ext cx="238125" cy="442913"/>
            </a:xfrm>
            <a:custGeom>
              <a:rect b="b" l="l" r="r" t="t"/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3"/>
            <p:cNvSpPr/>
            <p:nvPr/>
          </p:nvSpPr>
          <p:spPr>
            <a:xfrm>
              <a:off x="5589588" y="2155032"/>
              <a:ext cx="23495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3"/>
            <p:cNvSpPr/>
            <p:nvPr/>
          </p:nvSpPr>
          <p:spPr>
            <a:xfrm>
              <a:off x="5927725" y="2164557"/>
              <a:ext cx="120650" cy="179388"/>
            </a:xfrm>
            <a:custGeom>
              <a:rect b="b" l="l" r="r" t="t"/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3"/>
            <p:cNvSpPr/>
            <p:nvPr/>
          </p:nvSpPr>
          <p:spPr>
            <a:xfrm>
              <a:off x="5365750" y="2164557"/>
              <a:ext cx="122238" cy="179388"/>
            </a:xfrm>
            <a:custGeom>
              <a:rect b="b" l="l" r="r" t="t"/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3"/>
            <p:cNvSpPr/>
            <p:nvPr/>
          </p:nvSpPr>
          <p:spPr>
            <a:xfrm>
              <a:off x="5589588" y="2458244"/>
              <a:ext cx="234950" cy="8096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3"/>
            <p:cNvSpPr/>
            <p:nvPr/>
          </p:nvSpPr>
          <p:spPr>
            <a:xfrm>
              <a:off x="5381625" y="1791494"/>
              <a:ext cx="652463" cy="7223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3"/>
            <p:cNvSpPr/>
            <p:nvPr/>
          </p:nvSpPr>
          <p:spPr>
            <a:xfrm>
              <a:off x="5368925" y="1774032"/>
              <a:ext cx="657225" cy="493713"/>
            </a:xfrm>
            <a:custGeom>
              <a:rect b="b" l="l" r="r" t="t"/>
              <a:pathLst>
                <a:path extrusionOk="0" h="120000" w="12000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3"/>
            <p:cNvSpPr/>
            <p:nvPr/>
          </p:nvSpPr>
          <p:spPr>
            <a:xfrm>
              <a:off x="5413375" y="2563019"/>
              <a:ext cx="233363" cy="433388"/>
            </a:xfrm>
            <a:custGeom>
              <a:rect b="b" l="l" r="r" t="t"/>
              <a:pathLst>
                <a:path extrusionOk="0" h="120000" w="12000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3"/>
            <p:cNvSpPr/>
            <p:nvPr/>
          </p:nvSpPr>
          <p:spPr>
            <a:xfrm>
              <a:off x="5767388" y="2559844"/>
              <a:ext cx="233363" cy="436563"/>
            </a:xfrm>
            <a:custGeom>
              <a:rect b="b" l="l" r="r" t="t"/>
              <a:pathLst>
                <a:path extrusionOk="0" h="120000" w="12000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3"/>
            <p:cNvSpPr/>
            <p:nvPr/>
          </p:nvSpPr>
          <p:spPr>
            <a:xfrm>
              <a:off x="5621338" y="3086894"/>
              <a:ext cx="1247775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3"/>
            <p:cNvSpPr/>
            <p:nvPr/>
          </p:nvSpPr>
          <p:spPr>
            <a:xfrm>
              <a:off x="5621338" y="3086894"/>
              <a:ext cx="1247775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3"/>
            <p:cNvSpPr/>
            <p:nvPr/>
          </p:nvSpPr>
          <p:spPr>
            <a:xfrm>
              <a:off x="6110288" y="2680494"/>
              <a:ext cx="268288" cy="560388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3"/>
            <p:cNvSpPr/>
            <p:nvPr/>
          </p:nvSpPr>
          <p:spPr>
            <a:xfrm>
              <a:off x="5934075" y="2645569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3"/>
            <p:cNvSpPr/>
            <p:nvPr/>
          </p:nvSpPr>
          <p:spPr>
            <a:xfrm>
              <a:off x="6442075" y="2645569"/>
              <a:ext cx="111125" cy="163513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6186488" y="3217069"/>
              <a:ext cx="115888" cy="112713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6173788" y="3329782"/>
              <a:ext cx="142875" cy="322263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6173788" y="3329782"/>
              <a:ext cx="142875" cy="322263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6099175" y="3050382"/>
              <a:ext cx="146050" cy="282575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6099175" y="3050382"/>
              <a:ext cx="146050" cy="282575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6110288" y="2993232"/>
              <a:ext cx="268288" cy="9366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5834063" y="2296319"/>
              <a:ext cx="822325" cy="760413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5916613" y="2201069"/>
              <a:ext cx="625475" cy="582613"/>
            </a:xfrm>
            <a:custGeom>
              <a:rect b="b" l="l" r="r" t="t"/>
              <a:pathLst>
                <a:path extrusionOk="0" h="120000" w="12000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6245225" y="3050382"/>
              <a:ext cx="141288" cy="284163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3"/>
            <p:cNvSpPr/>
            <p:nvPr/>
          </p:nvSpPr>
          <p:spPr>
            <a:xfrm>
              <a:off x="6245225" y="3050382"/>
              <a:ext cx="141288" cy="284163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3"/>
            <p:cNvSpPr/>
            <p:nvPr/>
          </p:nvSpPr>
          <p:spPr>
            <a:xfrm>
              <a:off x="6110288" y="3045619"/>
              <a:ext cx="268288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6110288" y="3045619"/>
              <a:ext cx="268288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6219825" y="3329782"/>
              <a:ext cx="49213" cy="1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6219825" y="3329782"/>
              <a:ext cx="49213" cy="1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3990975" y="2572544"/>
              <a:ext cx="1246188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3990975" y="2572544"/>
              <a:ext cx="1246188" cy="56515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4479925" y="2167732"/>
              <a:ext cx="268288" cy="5588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4303713" y="2131219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4811713" y="2131219"/>
              <a:ext cx="111125" cy="163513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4556125" y="2702719"/>
              <a:ext cx="115888" cy="112713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4543425" y="2815432"/>
              <a:ext cx="142875" cy="322263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4543425" y="2815432"/>
              <a:ext cx="142875" cy="322263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4468813" y="2536032"/>
              <a:ext cx="146050" cy="282575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4468813" y="2536032"/>
              <a:ext cx="146050" cy="282575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4479925" y="2480469"/>
              <a:ext cx="268288" cy="920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4202113" y="1783557"/>
              <a:ext cx="823913" cy="758825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4319588" y="1670844"/>
              <a:ext cx="633413" cy="598488"/>
            </a:xfrm>
            <a:custGeom>
              <a:rect b="b" l="l" r="r" t="t"/>
              <a:pathLst>
                <a:path extrusionOk="0" h="120000" w="12000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3124200" y="1610519"/>
              <a:ext cx="647700" cy="598488"/>
            </a:xfrm>
            <a:custGeom>
              <a:rect b="b" l="l" r="r" t="t"/>
              <a:pathLst>
                <a:path extrusionOk="0" h="120000" w="12000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4614863" y="2536032"/>
              <a:ext cx="141288" cy="284163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4614863" y="2536032"/>
              <a:ext cx="141288" cy="284163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479925" y="2531269"/>
              <a:ext cx="268288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479925" y="2531269"/>
              <a:ext cx="268288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4589463" y="2815432"/>
              <a:ext cx="49213" cy="1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4589463" y="2815432"/>
              <a:ext cx="49213" cy="1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5054600" y="2539207"/>
              <a:ext cx="796925" cy="1042988"/>
            </a:xfrm>
            <a:custGeom>
              <a:rect b="b" l="l" r="r" t="t"/>
              <a:pathLst>
                <a:path extrusionOk="0" h="120000" w="12000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4859338" y="3375819"/>
              <a:ext cx="1182688" cy="468313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5332413" y="3002757"/>
              <a:ext cx="236538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5670550" y="3012282"/>
              <a:ext cx="120650" cy="179388"/>
            </a:xfrm>
            <a:custGeom>
              <a:rect b="b" l="l" r="r" t="t"/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5110163" y="3012282"/>
              <a:ext cx="120650" cy="179388"/>
            </a:xfrm>
            <a:custGeom>
              <a:rect b="b" l="l" r="r" t="t"/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5332413" y="3304382"/>
              <a:ext cx="236538" cy="825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5126038" y="2639219"/>
              <a:ext cx="650875" cy="7223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5122863" y="2618582"/>
              <a:ext cx="688975" cy="496888"/>
            </a:xfrm>
            <a:custGeom>
              <a:rect b="b" l="l" r="r" t="t"/>
              <a:pathLst>
                <a:path extrusionOk="0" h="120000" w="12000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5248275" y="3386932"/>
              <a:ext cx="200025" cy="244475"/>
            </a:xfrm>
            <a:custGeom>
              <a:rect b="b" l="l" r="r" t="t"/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5248275" y="3386932"/>
              <a:ext cx="200025" cy="244475"/>
            </a:xfrm>
            <a:custGeom>
              <a:rect b="b" l="l" r="r" t="t"/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5448300" y="3385344"/>
              <a:ext cx="204788" cy="246063"/>
            </a:xfrm>
            <a:custGeom>
              <a:rect b="b" l="l" r="r" t="t"/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448300" y="3385344"/>
              <a:ext cx="204788" cy="246063"/>
            </a:xfrm>
            <a:custGeom>
              <a:rect b="b" l="l" r="r" t="t"/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5200650" y="2972594"/>
              <a:ext cx="508000" cy="184150"/>
            </a:xfrm>
            <a:custGeom>
              <a:rect b="b" l="l" r="r" t="t"/>
              <a:pathLst>
                <a:path extrusionOk="0" h="120000" w="12000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5448300" y="354250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5332413" y="3382169"/>
              <a:ext cx="236538" cy="1603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3284538" y="3305969"/>
              <a:ext cx="1247775" cy="566738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3284538" y="3305969"/>
              <a:ext cx="1247775" cy="566738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3775075" y="2902744"/>
              <a:ext cx="266700" cy="560388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3597275" y="2866232"/>
              <a:ext cx="112713" cy="1651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4106863" y="2866232"/>
              <a:ext cx="112713" cy="1651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3722688" y="3437732"/>
              <a:ext cx="354013" cy="434975"/>
            </a:xfrm>
            <a:custGeom>
              <a:rect b="b" l="l" r="r" t="t"/>
              <a:pathLst>
                <a:path extrusionOk="0" h="120000" w="12000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3598863" y="3312319"/>
              <a:ext cx="234950" cy="560388"/>
            </a:xfrm>
            <a:custGeom>
              <a:rect b="b" l="l" r="r" t="t"/>
              <a:pathLst>
                <a:path extrusionOk="0" h="120000" w="12000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3984625" y="3312319"/>
              <a:ext cx="233363" cy="560388"/>
            </a:xfrm>
            <a:custGeom>
              <a:rect b="b" l="l" r="r" t="t"/>
              <a:pathLst>
                <a:path extrusionOk="0" h="120000" w="12000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3851275" y="3437732"/>
              <a:ext cx="115888" cy="112713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3836988" y="3550444"/>
              <a:ext cx="142875" cy="322263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3836988" y="3550444"/>
              <a:ext cx="142875" cy="322263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3762375" y="3271044"/>
              <a:ext cx="146050" cy="282575"/>
            </a:xfrm>
            <a:custGeom>
              <a:rect b="b" l="l" r="r" t="t"/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3762375" y="3271044"/>
              <a:ext cx="146050" cy="282575"/>
            </a:xfrm>
            <a:custGeom>
              <a:rect b="b" l="l" r="r" t="t"/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775075" y="3215482"/>
              <a:ext cx="266700" cy="920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3582988" y="2442369"/>
              <a:ext cx="685800" cy="682625"/>
            </a:xfrm>
            <a:custGeom>
              <a:rect b="b" l="l" r="r" t="t"/>
              <a:pathLst>
                <a:path extrusionOk="0" h="120000" w="12000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3497263" y="2518569"/>
              <a:ext cx="822325" cy="758825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560763" y="2497932"/>
              <a:ext cx="692150" cy="449263"/>
            </a:xfrm>
            <a:custGeom>
              <a:rect b="b" l="l" r="r" t="t"/>
              <a:pathLst>
                <a:path extrusionOk="0" h="120000" w="12000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3703638" y="2658269"/>
              <a:ext cx="261938" cy="63500"/>
            </a:xfrm>
            <a:custGeom>
              <a:rect b="b" l="l" r="r" t="t"/>
              <a:pathLst>
                <a:path extrusionOk="0" h="120000" w="12000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3659188" y="2859882"/>
              <a:ext cx="504825" cy="185738"/>
            </a:xfrm>
            <a:custGeom>
              <a:rect b="b" l="l" r="r" t="t"/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3908425" y="3271044"/>
              <a:ext cx="142875" cy="284163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3908425" y="3271044"/>
              <a:ext cx="142875" cy="284163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3775075" y="3266282"/>
              <a:ext cx="266700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3775075" y="3266282"/>
              <a:ext cx="266700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3933825" y="3550444"/>
              <a:ext cx="1588" cy="1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3933825" y="3550444"/>
              <a:ext cx="1588" cy="1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3883025" y="3550444"/>
              <a:ext cx="52388" cy="1588"/>
            </a:xfrm>
            <a:custGeom>
              <a:rect b="b" l="l" r="r" t="t"/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3883025" y="3550444"/>
              <a:ext cx="52388" cy="1588"/>
            </a:xfrm>
            <a:custGeom>
              <a:rect b="b" l="l" r="r" t="t"/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3971925" y="3472656"/>
              <a:ext cx="1246188" cy="565150"/>
            </a:xfrm>
            <a:custGeom>
              <a:rect b="b" l="l" r="r" t="t"/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3971925" y="3472656"/>
              <a:ext cx="1246188" cy="565150"/>
            </a:xfrm>
            <a:custGeom>
              <a:rect b="b" l="l" r="r" t="t"/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460875" y="3066256"/>
              <a:ext cx="268288" cy="560388"/>
            </a:xfrm>
            <a:custGeom>
              <a:rect b="b" l="l" r="r" t="t"/>
              <a:pathLst>
                <a:path extrusionOk="0" h="120000" w="12000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4283075" y="3031331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4791075" y="3031331"/>
              <a:ext cx="112713" cy="163513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4408488" y="3602831"/>
              <a:ext cx="354013" cy="434975"/>
            </a:xfrm>
            <a:custGeom>
              <a:rect b="b" l="l" r="r" t="t"/>
              <a:pathLst>
                <a:path extrusionOk="0" h="120000" w="12000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4286250" y="3475831"/>
              <a:ext cx="233363" cy="561975"/>
            </a:xfrm>
            <a:custGeom>
              <a:rect b="b" l="l" r="r" t="t"/>
              <a:pathLst>
                <a:path extrusionOk="0" h="120000" w="12000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4670425" y="3475831"/>
              <a:ext cx="231775" cy="561975"/>
            </a:xfrm>
            <a:custGeom>
              <a:rect b="b" l="l" r="r" t="t"/>
              <a:pathLst>
                <a:path extrusionOk="0" h="120000" w="12000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537075" y="3602831"/>
              <a:ext cx="114300" cy="111125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4524375" y="3713956"/>
              <a:ext cx="142875" cy="323850"/>
            </a:xfrm>
            <a:custGeom>
              <a:rect b="b" l="l" r="r" t="t"/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4524375" y="3713956"/>
              <a:ext cx="142875" cy="323850"/>
            </a:xfrm>
            <a:custGeom>
              <a:rect b="b" l="l" r="r" t="t"/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4448175" y="3434556"/>
              <a:ext cx="147638" cy="282575"/>
            </a:xfrm>
            <a:custGeom>
              <a:rect b="b" l="l" r="r" t="t"/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448175" y="3434556"/>
              <a:ext cx="147638" cy="282575"/>
            </a:xfrm>
            <a:custGeom>
              <a:rect b="b" l="l" r="r" t="t"/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4460875" y="3378994"/>
              <a:ext cx="268288" cy="9366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183063" y="2682081"/>
              <a:ext cx="823913" cy="758825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279900" y="2585244"/>
              <a:ext cx="647700" cy="584200"/>
            </a:xfrm>
            <a:custGeom>
              <a:rect b="b" l="l" r="r" t="t"/>
              <a:pathLst>
                <a:path extrusionOk="0" h="120000" w="12000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595813" y="3434556"/>
              <a:ext cx="141288" cy="28575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4595813" y="3434556"/>
              <a:ext cx="141288" cy="28575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4460875" y="3431381"/>
              <a:ext cx="268288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4460875" y="3431381"/>
              <a:ext cx="268288" cy="1714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4568825" y="3713956"/>
              <a:ext cx="50800" cy="1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4568825" y="3713956"/>
              <a:ext cx="50800" cy="1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33"/>
          <p:cNvSpPr/>
          <p:nvPr/>
        </p:nvSpPr>
        <p:spPr>
          <a:xfrm>
            <a:off x="0" y="1100667"/>
            <a:ext cx="9144000" cy="4614333"/>
          </a:xfrm>
          <a:prstGeom prst="rect">
            <a:avLst/>
          </a:prstGeom>
          <a:solidFill>
            <a:schemeClr val="lt1">
              <a:alpha val="6117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" type="body"/>
          </p:nvPr>
        </p:nvSpPr>
        <p:spPr>
          <a:xfrm>
            <a:off x="457200" y="1155813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5"/>
          <p:cNvCxnSpPr/>
          <p:nvPr/>
        </p:nvCxnSpPr>
        <p:spPr>
          <a:xfrm rot="10800000">
            <a:off x="399804" y="562064"/>
            <a:ext cx="8390131" cy="0"/>
          </a:xfrm>
          <a:prstGeom prst="straightConnector1">
            <a:avLst/>
          </a:prstGeom>
          <a:noFill/>
          <a:ln cap="flat" cmpd="sng" w="9525">
            <a:solidFill>
              <a:srgbClr val="3048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6543793" y="52991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5"/>
          <p:cNvSpPr txBox="1"/>
          <p:nvPr/>
        </p:nvSpPr>
        <p:spPr>
          <a:xfrm>
            <a:off x="447793" y="52991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4248324" y="5295650"/>
            <a:ext cx="276847" cy="27684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4600016" y="5299558"/>
            <a:ext cx="276847" cy="27684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25"/>
          <p:cNvGrpSpPr/>
          <p:nvPr/>
        </p:nvGrpSpPr>
        <p:grpSpPr>
          <a:xfrm>
            <a:off x="4357711" y="5400614"/>
            <a:ext cx="45719" cy="73401"/>
            <a:chOff x="3345327" y="4804130"/>
            <a:chExt cx="74098" cy="118964"/>
          </a:xfrm>
        </p:grpSpPr>
        <p:cxnSp>
          <p:nvCxnSpPr>
            <p:cNvPr id="18" name="Google Shape;18;p25"/>
            <p:cNvCxnSpPr/>
            <p:nvPr/>
          </p:nvCxnSpPr>
          <p:spPr>
            <a:xfrm rot="-5400000">
              <a:off x="3350846" y="4798611"/>
              <a:ext cx="63061" cy="740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5"/>
            <p:cNvCxnSpPr/>
            <p:nvPr/>
          </p:nvCxnSpPr>
          <p:spPr>
            <a:xfrm>
              <a:off x="3345327" y="4861369"/>
              <a:ext cx="74097" cy="6172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25"/>
          <p:cNvGrpSpPr/>
          <p:nvPr/>
        </p:nvGrpSpPr>
        <p:grpSpPr>
          <a:xfrm rot="10800000">
            <a:off x="4719487" y="5398287"/>
            <a:ext cx="45719" cy="73401"/>
            <a:chOff x="3345327" y="4804130"/>
            <a:chExt cx="74098" cy="118964"/>
          </a:xfrm>
        </p:grpSpPr>
        <p:cxnSp>
          <p:nvCxnSpPr>
            <p:cNvPr id="21" name="Google Shape;21;p25"/>
            <p:cNvCxnSpPr/>
            <p:nvPr/>
          </p:nvCxnSpPr>
          <p:spPr>
            <a:xfrm rot="-5400000">
              <a:off x="3350846" y="4798611"/>
              <a:ext cx="63061" cy="740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5"/>
            <p:cNvCxnSpPr/>
            <p:nvPr/>
          </p:nvCxnSpPr>
          <p:spPr>
            <a:xfrm>
              <a:off x="3345327" y="4861369"/>
              <a:ext cx="74097" cy="6172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logo_bajada.jpg" id="23" name="Google Shape;23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57784" y="144054"/>
            <a:ext cx="1460150" cy="3427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gif"/><Relationship Id="rId4" Type="http://schemas.openxmlformats.org/officeDocument/2006/relationships/image" Target="../media/image19.png"/><Relationship Id="rId10" Type="http://schemas.openxmlformats.org/officeDocument/2006/relationships/image" Target="../media/image30.png"/><Relationship Id="rId9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"/>
          <p:cNvSpPr txBox="1"/>
          <p:nvPr>
            <p:ph type="ctrTitle"/>
          </p:nvPr>
        </p:nvSpPr>
        <p:spPr>
          <a:xfrm>
            <a:off x="0" y="790725"/>
            <a:ext cx="9144000" cy="143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Gerenciamento de projetos com práticas ágeis </a:t>
            </a:r>
            <a:br>
              <a:rPr lang="pt-BR"/>
            </a:br>
            <a:r>
              <a:rPr lang="pt-BR"/>
              <a:t>SCRUM</a:t>
            </a:r>
            <a:br>
              <a:rPr lang="pt-BR"/>
            </a:br>
            <a:r>
              <a:rPr lang="pt-BR"/>
              <a:t>AULA 1</a:t>
            </a:r>
            <a:endParaRPr b="0" i="0" sz="3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1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763" y="2373593"/>
            <a:ext cx="6880070" cy="3027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Práticas ágeis - SCRUM</a:t>
            </a:r>
            <a:endParaRPr/>
          </a:p>
        </p:txBody>
      </p:sp>
      <p:sp>
        <p:nvSpPr>
          <p:cNvPr id="390" name="Google Shape;390;p11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258142" y="719744"/>
            <a:ext cx="8627716" cy="113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 práticas eficazes com objetivo de permitir entregas rápidas e de alta qualidade do produto.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1"/>
          <p:cNvPicPr preferRelativeResize="0"/>
          <p:nvPr/>
        </p:nvPicPr>
        <p:blipFill rotWithShape="1">
          <a:blip r:embed="rId3">
            <a:alphaModFix/>
          </a:blip>
          <a:srcRect b="8836" l="0" r="0" t="0"/>
          <a:stretch/>
        </p:blipFill>
        <p:spPr>
          <a:xfrm>
            <a:off x="1664207" y="1853709"/>
            <a:ext cx="4888993" cy="306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Mas afinal, o que é Scrum?</a:t>
            </a:r>
            <a:endParaRPr/>
          </a:p>
        </p:txBody>
      </p:sp>
      <p:pic>
        <p:nvPicPr>
          <p:cNvPr id="399" name="Google Shape;3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5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t/>
            </a:r>
            <a:endParaRPr/>
          </a:p>
        </p:txBody>
      </p:sp>
      <p:sp>
        <p:nvSpPr>
          <p:cNvPr id="405" name="Google Shape;405;p13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ttps://i.ytimg.com/vi/s4thQcgLCqk/maxresdefault.jpg" id="406" name="Google Shape;4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3"/>
          <p:cNvSpPr txBox="1"/>
          <p:nvPr/>
        </p:nvSpPr>
        <p:spPr>
          <a:xfrm>
            <a:off x="4762002" y="-29088"/>
            <a:ext cx="4301849" cy="1224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</a:pPr>
            <a:r>
              <a:rPr b="1" i="1" lang="pt-BR" sz="1600" u="none" cap="none" strike="noStrik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“Scrum é um método ágil para adicionar energia, foco, clareza e transparência ao planejamento e implementação do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6305796" y="4559568"/>
            <a:ext cx="2838203" cy="84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Jeff Sutherland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(um dos fundadores do Scrum)</a:t>
            </a:r>
            <a:endParaRPr b="0" i="0" sz="14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3"/>
          <p:cNvSpPr txBox="1"/>
          <p:nvPr/>
        </p:nvSpPr>
        <p:spPr>
          <a:xfrm>
            <a:off x="4762002" y="1220818"/>
            <a:ext cx="4301850" cy="11138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</a:pPr>
            <a:r>
              <a:rPr b="1" i="1" lang="pt-BR" sz="1600" u="none" cap="none" strike="noStrik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Enquanto alguns dizem que Scrum não é uma bala de prata, pode ser um míssil à procura de calor para práticas empresariais antiquadas.”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Iterativo e Incremental</a:t>
            </a:r>
            <a:endParaRPr/>
          </a:p>
        </p:txBody>
      </p:sp>
      <p:sp>
        <p:nvSpPr>
          <p:cNvPr id="415" name="Google Shape;415;p14"/>
          <p:cNvSpPr txBox="1"/>
          <p:nvPr>
            <p:ph idx="12" type="sldNum"/>
          </p:nvPr>
        </p:nvSpPr>
        <p:spPr>
          <a:xfrm>
            <a:off x="7010400" y="5354754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4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14"/>
          <p:cNvPicPr preferRelativeResize="0"/>
          <p:nvPr/>
        </p:nvPicPr>
        <p:blipFill rotWithShape="1">
          <a:blip r:embed="rId3">
            <a:alphaModFix/>
          </a:blip>
          <a:srcRect b="50786" l="0" r="0" t="8649"/>
          <a:stretch/>
        </p:blipFill>
        <p:spPr>
          <a:xfrm>
            <a:off x="974643" y="1141739"/>
            <a:ext cx="7337218" cy="2150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4"/>
          <p:cNvPicPr preferRelativeResize="0"/>
          <p:nvPr/>
        </p:nvPicPr>
        <p:blipFill rotWithShape="1">
          <a:blip r:embed="rId3">
            <a:alphaModFix/>
          </a:blip>
          <a:srcRect b="0" l="0" r="0" t="58482"/>
          <a:stretch/>
        </p:blipFill>
        <p:spPr>
          <a:xfrm>
            <a:off x="1206753" y="3601485"/>
            <a:ext cx="6380240" cy="191407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4"/>
          <p:cNvSpPr txBox="1"/>
          <p:nvPr/>
        </p:nvSpPr>
        <p:spPr>
          <a:xfrm>
            <a:off x="5216236" y="819477"/>
            <a:ext cx="33480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MODELO INCREMENTAL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 txBox="1"/>
          <p:nvPr/>
        </p:nvSpPr>
        <p:spPr>
          <a:xfrm>
            <a:off x="5461562" y="3412568"/>
            <a:ext cx="3348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MODELO ITERATIVO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 txBox="1"/>
          <p:nvPr/>
        </p:nvSpPr>
        <p:spPr>
          <a:xfrm>
            <a:off x="579728" y="1127254"/>
            <a:ext cx="276911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Incremental é aquele em que o projeto é construído e entregue por partes, ou seja, incrementos (na linguagem Scrum).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 txBox="1"/>
          <p:nvPr/>
        </p:nvSpPr>
        <p:spPr>
          <a:xfrm>
            <a:off x="6927007" y="3816386"/>
            <a:ext cx="202048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Iterativo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 iterativo é aquele que o refinamento é feito por diversas tentativas sucessivas de refinamento.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Pilares e valores do Scrum</a:t>
            </a:r>
            <a:endParaRPr/>
          </a:p>
        </p:txBody>
      </p:sp>
      <p:sp>
        <p:nvSpPr>
          <p:cNvPr id="428" name="Google Shape;428;p15"/>
          <p:cNvSpPr txBox="1"/>
          <p:nvPr>
            <p:ph idx="12" type="sldNum"/>
          </p:nvPr>
        </p:nvSpPr>
        <p:spPr>
          <a:xfrm>
            <a:off x="7010400" y="5354754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5"/>
          <p:cNvSpPr txBox="1"/>
          <p:nvPr/>
        </p:nvSpPr>
        <p:spPr>
          <a:xfrm>
            <a:off x="296883" y="700723"/>
            <a:ext cx="2305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Pilares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5"/>
          <p:cNvSpPr txBox="1"/>
          <p:nvPr/>
        </p:nvSpPr>
        <p:spPr>
          <a:xfrm>
            <a:off x="296883" y="2703611"/>
            <a:ext cx="2305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654" y="1119223"/>
            <a:ext cx="2044609" cy="135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5793" y="1119223"/>
            <a:ext cx="1802064" cy="141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511" y="1066791"/>
            <a:ext cx="1461521" cy="146152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5"/>
          <p:cNvSpPr txBox="1"/>
          <p:nvPr/>
        </p:nvSpPr>
        <p:spPr>
          <a:xfrm>
            <a:off x="274714" y="854611"/>
            <a:ext cx="2769114" cy="39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Transparência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5"/>
          <p:cNvSpPr txBox="1"/>
          <p:nvPr/>
        </p:nvSpPr>
        <p:spPr>
          <a:xfrm>
            <a:off x="5308086" y="868965"/>
            <a:ext cx="2769114" cy="39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Inspeção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5"/>
          <p:cNvSpPr txBox="1"/>
          <p:nvPr/>
        </p:nvSpPr>
        <p:spPr>
          <a:xfrm>
            <a:off x="2947428" y="810674"/>
            <a:ext cx="2769114" cy="39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Adaptação 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15"/>
          <p:cNvPicPr preferRelativeResize="0"/>
          <p:nvPr/>
        </p:nvPicPr>
        <p:blipFill rotWithShape="1">
          <a:blip r:embed="rId6">
            <a:alphaModFix/>
          </a:blip>
          <a:srcRect b="13547" l="0" r="0" t="0"/>
          <a:stretch/>
        </p:blipFill>
        <p:spPr>
          <a:xfrm>
            <a:off x="280713" y="3520883"/>
            <a:ext cx="1065979" cy="92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5"/>
          <p:cNvPicPr preferRelativeResize="0"/>
          <p:nvPr/>
        </p:nvPicPr>
        <p:blipFill rotWithShape="1">
          <a:blip r:embed="rId7">
            <a:alphaModFix/>
          </a:blip>
          <a:srcRect b="13547" l="0" r="0" t="0"/>
          <a:stretch/>
        </p:blipFill>
        <p:spPr>
          <a:xfrm>
            <a:off x="3771640" y="3528688"/>
            <a:ext cx="1386874" cy="11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5"/>
          <p:cNvPicPr preferRelativeResize="0"/>
          <p:nvPr/>
        </p:nvPicPr>
        <p:blipFill rotWithShape="1">
          <a:blip r:embed="rId8">
            <a:alphaModFix/>
          </a:blip>
          <a:srcRect b="13547" l="0" r="0" t="0"/>
          <a:stretch/>
        </p:blipFill>
        <p:spPr>
          <a:xfrm>
            <a:off x="5327994" y="3466189"/>
            <a:ext cx="1803009" cy="1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5"/>
          <p:cNvPicPr preferRelativeResize="0"/>
          <p:nvPr/>
        </p:nvPicPr>
        <p:blipFill rotWithShape="1">
          <a:blip r:embed="rId9">
            <a:alphaModFix/>
          </a:blip>
          <a:srcRect b="13547" l="0" r="0" t="0"/>
          <a:stretch/>
        </p:blipFill>
        <p:spPr>
          <a:xfrm>
            <a:off x="7261174" y="3603047"/>
            <a:ext cx="1532840" cy="13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5"/>
          <p:cNvSpPr txBox="1"/>
          <p:nvPr/>
        </p:nvSpPr>
        <p:spPr>
          <a:xfrm>
            <a:off x="395249" y="3149443"/>
            <a:ext cx="941496" cy="39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5"/>
          <p:cNvSpPr txBox="1"/>
          <p:nvPr/>
        </p:nvSpPr>
        <p:spPr>
          <a:xfrm>
            <a:off x="1587382" y="3149443"/>
            <a:ext cx="1802063" cy="39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Comprometimento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5"/>
          <p:cNvSpPr txBox="1"/>
          <p:nvPr/>
        </p:nvSpPr>
        <p:spPr>
          <a:xfrm>
            <a:off x="3457688" y="3149443"/>
            <a:ext cx="1802063" cy="39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Coragem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5"/>
          <p:cNvSpPr txBox="1"/>
          <p:nvPr/>
        </p:nvSpPr>
        <p:spPr>
          <a:xfrm>
            <a:off x="5322097" y="3150839"/>
            <a:ext cx="1802063" cy="39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Sinceridade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5"/>
          <p:cNvSpPr txBox="1"/>
          <p:nvPr/>
        </p:nvSpPr>
        <p:spPr>
          <a:xfrm>
            <a:off x="7199246" y="3105506"/>
            <a:ext cx="1802063" cy="39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Respeito</a:t>
            </a:r>
            <a:endParaRPr b="1" i="0" sz="10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39144" y="3545094"/>
            <a:ext cx="1098525" cy="10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SCRUM - Fluxo</a:t>
            </a:r>
            <a:endParaRPr/>
          </a:p>
        </p:txBody>
      </p:sp>
      <p:sp>
        <p:nvSpPr>
          <p:cNvPr id="452" name="Google Shape;452;p16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6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95" y="686034"/>
            <a:ext cx="8555013" cy="48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pt-BR"/>
              <a:t>INTRODUÇÃO – CONCEITOS INICIAIS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0" name="Google Shape;460;p17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SCRUM – Time Scrum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17"/>
          <p:cNvPicPr preferRelativeResize="0"/>
          <p:nvPr/>
        </p:nvPicPr>
        <p:blipFill rotWithShape="1">
          <a:blip r:embed="rId3">
            <a:alphaModFix/>
          </a:blip>
          <a:srcRect b="10009" l="51875" r="35420" t="73042"/>
          <a:stretch/>
        </p:blipFill>
        <p:spPr>
          <a:xfrm>
            <a:off x="1092260" y="1429080"/>
            <a:ext cx="611084" cy="81517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7"/>
          <p:cNvSpPr/>
          <p:nvPr/>
        </p:nvSpPr>
        <p:spPr>
          <a:xfrm>
            <a:off x="498498" y="2173140"/>
            <a:ext cx="18409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Product Owner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Dono do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7"/>
          <p:cNvSpPr/>
          <p:nvPr/>
        </p:nvSpPr>
        <p:spPr>
          <a:xfrm>
            <a:off x="3720889" y="2244252"/>
            <a:ext cx="1741760" cy="4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Scrum Master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7"/>
          <p:cNvSpPr/>
          <p:nvPr/>
        </p:nvSpPr>
        <p:spPr>
          <a:xfrm>
            <a:off x="6298614" y="2173140"/>
            <a:ext cx="24417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Dev Team (3-9)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Time de desenvolvimento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17"/>
          <p:cNvPicPr preferRelativeResize="0"/>
          <p:nvPr/>
        </p:nvPicPr>
        <p:blipFill rotWithShape="1">
          <a:blip r:embed="rId3">
            <a:alphaModFix/>
          </a:blip>
          <a:srcRect b="9712" l="19447" r="65376" t="73706"/>
          <a:stretch/>
        </p:blipFill>
        <p:spPr>
          <a:xfrm>
            <a:off x="4062873" y="1458417"/>
            <a:ext cx="780582" cy="852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7"/>
          <p:cNvPicPr preferRelativeResize="0"/>
          <p:nvPr/>
        </p:nvPicPr>
        <p:blipFill rotWithShape="1">
          <a:blip r:embed="rId3">
            <a:alphaModFix/>
          </a:blip>
          <a:srcRect b="10603" l="83949" r="3274" t="73917"/>
          <a:stretch/>
        </p:blipFill>
        <p:spPr>
          <a:xfrm>
            <a:off x="7946763" y="1574505"/>
            <a:ext cx="437096" cy="52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7"/>
          <p:cNvPicPr preferRelativeResize="0"/>
          <p:nvPr/>
        </p:nvPicPr>
        <p:blipFill rotWithShape="1">
          <a:blip r:embed="rId3">
            <a:alphaModFix/>
          </a:blip>
          <a:srcRect b="53046" l="19795" r="67426" t="30149"/>
          <a:stretch/>
        </p:blipFill>
        <p:spPr>
          <a:xfrm>
            <a:off x="7313853" y="1556503"/>
            <a:ext cx="437096" cy="57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7"/>
          <p:cNvPicPr preferRelativeResize="0"/>
          <p:nvPr/>
        </p:nvPicPr>
        <p:blipFill rotWithShape="1">
          <a:blip r:embed="rId3">
            <a:alphaModFix/>
          </a:blip>
          <a:srcRect b="10250" l="36163" r="51523" t="74576"/>
          <a:stretch/>
        </p:blipFill>
        <p:spPr>
          <a:xfrm>
            <a:off x="6674804" y="1571270"/>
            <a:ext cx="443235" cy="54614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7"/>
          <p:cNvSpPr/>
          <p:nvPr/>
        </p:nvSpPr>
        <p:spPr>
          <a:xfrm>
            <a:off x="178216" y="1458417"/>
            <a:ext cx="2564388" cy="411133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6112244" y="1458418"/>
            <a:ext cx="2800478" cy="401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3064436" y="1443650"/>
            <a:ext cx="2800477" cy="411133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2" name="Google Shape;472;p17"/>
          <p:cNvSpPr/>
          <p:nvPr/>
        </p:nvSpPr>
        <p:spPr>
          <a:xfrm>
            <a:off x="175266" y="2787372"/>
            <a:ext cx="25491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Representa os Clientes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7"/>
          <p:cNvSpPr/>
          <p:nvPr/>
        </p:nvSpPr>
        <p:spPr>
          <a:xfrm>
            <a:off x="193452" y="3083511"/>
            <a:ext cx="25491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Dono do backlog do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123017" y="3436627"/>
            <a:ext cx="25491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Garante o ROI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7"/>
          <p:cNvSpPr/>
          <p:nvPr/>
        </p:nvSpPr>
        <p:spPr>
          <a:xfrm>
            <a:off x="138630" y="3654701"/>
            <a:ext cx="25491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“Blinda” o time de Desenvolvimento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7"/>
          <p:cNvSpPr/>
          <p:nvPr/>
        </p:nvSpPr>
        <p:spPr>
          <a:xfrm>
            <a:off x="105040" y="4888942"/>
            <a:ext cx="25491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Aumenta o valor do produto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7"/>
          <p:cNvSpPr/>
          <p:nvPr/>
        </p:nvSpPr>
        <p:spPr>
          <a:xfrm>
            <a:off x="3100390" y="2772208"/>
            <a:ext cx="27645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Orienta o time com relação às práticas Ágeis 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7"/>
          <p:cNvSpPr/>
          <p:nvPr/>
        </p:nvSpPr>
        <p:spPr>
          <a:xfrm>
            <a:off x="3082412" y="3400365"/>
            <a:ext cx="27645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Remove impedimentos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7"/>
          <p:cNvSpPr/>
          <p:nvPr/>
        </p:nvSpPr>
        <p:spPr>
          <a:xfrm>
            <a:off x="3082412" y="3808848"/>
            <a:ext cx="27645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Valoriza o Scrum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7"/>
          <p:cNvSpPr/>
          <p:nvPr/>
        </p:nvSpPr>
        <p:spPr>
          <a:xfrm>
            <a:off x="3071709" y="4225387"/>
            <a:ext cx="27645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Ajuda o DEV Team e Product Owner em suas atividades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7"/>
          <p:cNvSpPr/>
          <p:nvPr/>
        </p:nvSpPr>
        <p:spPr>
          <a:xfrm>
            <a:off x="3023902" y="4871718"/>
            <a:ext cx="28410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Busca inovações para o time Scrum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7"/>
          <p:cNvSpPr/>
          <p:nvPr/>
        </p:nvSpPr>
        <p:spPr>
          <a:xfrm>
            <a:off x="6111895" y="3269737"/>
            <a:ext cx="28410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7"/>
          <p:cNvSpPr/>
          <p:nvPr/>
        </p:nvSpPr>
        <p:spPr>
          <a:xfrm>
            <a:off x="139966" y="4301821"/>
            <a:ext cx="25491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Sempre disponível ao Time de desenvolvimento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7"/>
          <p:cNvSpPr/>
          <p:nvPr/>
        </p:nvSpPr>
        <p:spPr>
          <a:xfrm>
            <a:off x="6111895" y="2861254"/>
            <a:ext cx="28008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Auto gerenciável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7"/>
          <p:cNvSpPr/>
          <p:nvPr/>
        </p:nvSpPr>
        <p:spPr>
          <a:xfrm>
            <a:off x="6124859" y="3678220"/>
            <a:ext cx="28410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Autonomia para distribuição de tarefas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7"/>
          <p:cNvSpPr/>
          <p:nvPr/>
        </p:nvSpPr>
        <p:spPr>
          <a:xfrm>
            <a:off x="6124859" y="4271656"/>
            <a:ext cx="28410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Criatividade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7"/>
          <p:cNvSpPr/>
          <p:nvPr/>
        </p:nvSpPr>
        <p:spPr>
          <a:xfrm>
            <a:off x="6091802" y="4640354"/>
            <a:ext cx="28410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Transparência, inspeção e adaptação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SCRUM – Product Owner</a:t>
            </a:r>
            <a:endParaRPr/>
          </a:p>
        </p:txBody>
      </p:sp>
      <p:sp>
        <p:nvSpPr>
          <p:cNvPr id="493" name="Google Shape;493;p18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8"/>
          <p:cNvSpPr/>
          <p:nvPr/>
        </p:nvSpPr>
        <p:spPr>
          <a:xfrm>
            <a:off x="5240358" y="2558593"/>
            <a:ext cx="4201144" cy="1345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Apenas uma pessoa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Orientar o que deve ser feito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Aumentar o Valor e garantir ROI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Representante do 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8"/>
          <p:cNvSpPr/>
          <p:nvPr/>
        </p:nvSpPr>
        <p:spPr>
          <a:xfrm>
            <a:off x="5240358" y="3903641"/>
            <a:ext cx="4426571" cy="1345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Decide sobre as Entregas e Mudanças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Entender as Expectativas do negócio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Estabelecer Prioridades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Manter o Foco do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8"/>
          <p:cNvSpPr/>
          <p:nvPr/>
        </p:nvSpPr>
        <p:spPr>
          <a:xfrm>
            <a:off x="166125" y="2584786"/>
            <a:ext cx="4759284" cy="26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Sempre disponível para o orientar o Development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Sanar dúvidas que influem no andamento das Atividades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Decidir e priorizar visando o sucesso do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Deve ser sempre uma Pessoa e nunca um comitê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Considerar sugestões e opiniões para tomada de decisões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Aprovar ou Rejeitar as entregas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Fornecer feedback sobre os aspectos das entregas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Alinhar com o Scrum Team as expectativas do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18"/>
          <p:cNvPicPr preferRelativeResize="0"/>
          <p:nvPr/>
        </p:nvPicPr>
        <p:blipFill rotWithShape="1">
          <a:blip r:embed="rId3">
            <a:alphaModFix/>
          </a:blip>
          <a:srcRect b="10009" l="51875" r="35420" t="73042"/>
          <a:stretch/>
        </p:blipFill>
        <p:spPr>
          <a:xfrm>
            <a:off x="3717464" y="698849"/>
            <a:ext cx="1018659" cy="135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SCRUM – Scrum Master</a:t>
            </a:r>
            <a:endParaRPr/>
          </a:p>
        </p:txBody>
      </p:sp>
      <p:sp>
        <p:nvSpPr>
          <p:cNvPr id="503" name="Google Shape;503;p19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9"/>
          <p:cNvSpPr/>
          <p:nvPr/>
        </p:nvSpPr>
        <p:spPr>
          <a:xfrm>
            <a:off x="0" y="2594529"/>
            <a:ext cx="4778671" cy="231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Orienta e mantem o foco do Scrum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Avalia o desempenho do Papeis, Eventos e Artefatos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Facilita a Interação entre os envolvidos e o Scrum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Potencializa o valor das entregas através das interações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Promove alinhamento e adoção do Scrum na Organização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Demostra os objetivos e resultados que serão alcançados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Contribui para elevação dos níveis de Produtividade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9"/>
          <p:cNvSpPr/>
          <p:nvPr/>
        </p:nvSpPr>
        <p:spPr>
          <a:xfrm>
            <a:off x="4438082" y="702826"/>
            <a:ext cx="4211421" cy="231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Auxilia o Product Owner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Criação do Product Backlog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Clareza na definição dos Itens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Maior visão sobre os objetivos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Maturidade ao longo do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Uso dos métodos e práticas Ágeis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Realização dos Eventos do Scrum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9"/>
          <p:cNvSpPr/>
          <p:nvPr/>
        </p:nvSpPr>
        <p:spPr>
          <a:xfrm>
            <a:off x="4572000" y="2974629"/>
            <a:ext cx="4066976" cy="231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Auxilia o Development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Orientação durante os Eventos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Melhorar a auto organização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Geração de valor nas atividades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Facilitar a Resolução de Conflitos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Eliminar Impedimento do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8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Transpor barreiras Internas e Externas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19"/>
          <p:cNvPicPr preferRelativeResize="0"/>
          <p:nvPr/>
        </p:nvPicPr>
        <p:blipFill rotWithShape="1">
          <a:blip r:embed="rId3">
            <a:alphaModFix/>
          </a:blip>
          <a:srcRect b="9712" l="19447" r="65376" t="73706"/>
          <a:stretch/>
        </p:blipFill>
        <p:spPr>
          <a:xfrm>
            <a:off x="1431644" y="658441"/>
            <a:ext cx="1598001" cy="174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SCRUM – Scrum Master</a:t>
            </a:r>
            <a:endParaRPr/>
          </a:p>
        </p:txBody>
      </p:sp>
      <p:sp>
        <p:nvSpPr>
          <p:cNvPr id="514" name="Google Shape;514;p20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0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pt-BR"/>
              <a:t>INTRODUÇÃO – CONCEITOS INICIAIS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p2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"/>
          <p:cNvSpPr txBox="1"/>
          <p:nvPr/>
        </p:nvSpPr>
        <p:spPr>
          <a:xfrm>
            <a:off x="514700" y="724861"/>
            <a:ext cx="5494214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Conceito de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Projeto </a:t>
            </a:r>
            <a:r>
              <a:rPr b="0" i="0" lang="pt-BR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(Segundo o guia PMBOK)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"/>
          <p:cNvSpPr txBox="1"/>
          <p:nvPr/>
        </p:nvSpPr>
        <p:spPr>
          <a:xfrm>
            <a:off x="447793" y="1120512"/>
            <a:ext cx="7731424" cy="842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Um projeto é um esforço temporário empreendido para criar um produto, serviço ou resultado exclusivo.</a:t>
            </a:r>
            <a:endParaRPr b="0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827" y="1962616"/>
            <a:ext cx="4375373" cy="2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SCRUM – DEV TEAM</a:t>
            </a:r>
            <a:endParaRPr/>
          </a:p>
        </p:txBody>
      </p:sp>
      <p:sp>
        <p:nvSpPr>
          <p:cNvPr id="521" name="Google Shape;521;p21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1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1"/>
          <p:cNvSpPr/>
          <p:nvPr/>
        </p:nvSpPr>
        <p:spPr>
          <a:xfrm>
            <a:off x="242092" y="2638224"/>
            <a:ext cx="4686167" cy="231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Responsável pelo Desenvolvimento do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Criação dos Increments em versão utilizáveis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Alinhamento total com as definições de “Done”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Autonomia na distribuição e gerenciamento as atividades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Perfis multifuncionais para executar as atividades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Possuem apenas o título de Desenvolvedor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Todos tem a mesma autoridade e Autonomia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4627231" y="2634591"/>
            <a:ext cx="4094380" cy="231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Mais de 3 e menos de 9 pessoas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Tarefas individuais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Colaboração entre 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Atender aos Requisitos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Gerar valor nas entregas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Sucessos e Fracassos são 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Não fazem parte Scrum Master e Product Owner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21"/>
          <p:cNvPicPr preferRelativeResize="0"/>
          <p:nvPr/>
        </p:nvPicPr>
        <p:blipFill rotWithShape="1">
          <a:blip r:embed="rId3">
            <a:alphaModFix/>
          </a:blip>
          <a:srcRect b="10603" l="83949" r="3274" t="73917"/>
          <a:stretch/>
        </p:blipFill>
        <p:spPr>
          <a:xfrm>
            <a:off x="5318219" y="1109225"/>
            <a:ext cx="1023497" cy="123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1"/>
          <p:cNvPicPr preferRelativeResize="0"/>
          <p:nvPr/>
        </p:nvPicPr>
        <p:blipFill rotWithShape="1">
          <a:blip r:embed="rId3">
            <a:alphaModFix/>
          </a:blip>
          <a:srcRect b="53046" l="19795" r="67426" t="30149"/>
          <a:stretch/>
        </p:blipFill>
        <p:spPr>
          <a:xfrm>
            <a:off x="4084197" y="1064818"/>
            <a:ext cx="1023497" cy="134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1"/>
          <p:cNvPicPr preferRelativeResize="0"/>
          <p:nvPr/>
        </p:nvPicPr>
        <p:blipFill rotWithShape="1">
          <a:blip r:embed="rId3">
            <a:alphaModFix/>
          </a:blip>
          <a:srcRect b="10250" l="36163" r="51523" t="74576"/>
          <a:stretch/>
        </p:blipFill>
        <p:spPr>
          <a:xfrm>
            <a:off x="2849602" y="1098476"/>
            <a:ext cx="1037872" cy="127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098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34" name="Google Shape;534;p24"/>
          <p:cNvGrpSpPr/>
          <p:nvPr/>
        </p:nvGrpSpPr>
        <p:grpSpPr>
          <a:xfrm>
            <a:off x="4247043" y="1899700"/>
            <a:ext cx="672291" cy="432899"/>
            <a:chOff x="6258192" y="2164972"/>
            <a:chExt cx="602756" cy="388124"/>
          </a:xfrm>
        </p:grpSpPr>
        <p:cxnSp>
          <p:nvCxnSpPr>
            <p:cNvPr id="535" name="Google Shape;535;p24"/>
            <p:cNvCxnSpPr/>
            <p:nvPr/>
          </p:nvCxnSpPr>
          <p:spPr>
            <a:xfrm>
              <a:off x="6857773" y="2164972"/>
              <a:ext cx="0" cy="388124"/>
            </a:xfrm>
            <a:prstGeom prst="straightConnector1">
              <a:avLst/>
            </a:prstGeom>
            <a:noFill/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6" name="Google Shape;536;p24"/>
            <p:cNvCxnSpPr/>
            <p:nvPr/>
          </p:nvCxnSpPr>
          <p:spPr>
            <a:xfrm>
              <a:off x="6556747" y="2199387"/>
              <a:ext cx="301026" cy="353709"/>
            </a:xfrm>
            <a:prstGeom prst="straightConnector1">
              <a:avLst/>
            </a:prstGeom>
            <a:noFill/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7" name="Google Shape;537;p24"/>
            <p:cNvCxnSpPr/>
            <p:nvPr/>
          </p:nvCxnSpPr>
          <p:spPr>
            <a:xfrm flipH="1">
              <a:off x="6268479" y="2199387"/>
              <a:ext cx="294647" cy="353709"/>
            </a:xfrm>
            <a:prstGeom prst="straightConnector1">
              <a:avLst/>
            </a:prstGeom>
            <a:noFill/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24"/>
            <p:cNvCxnSpPr/>
            <p:nvPr/>
          </p:nvCxnSpPr>
          <p:spPr>
            <a:xfrm>
              <a:off x="6268479" y="2164972"/>
              <a:ext cx="0" cy="388124"/>
            </a:xfrm>
            <a:prstGeom prst="straightConnector1">
              <a:avLst/>
            </a:prstGeom>
            <a:noFill/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9" name="Google Shape;539;p24"/>
            <p:cNvCxnSpPr/>
            <p:nvPr/>
          </p:nvCxnSpPr>
          <p:spPr>
            <a:xfrm rot="10800000">
              <a:off x="6258192" y="2553096"/>
              <a:ext cx="602756" cy="0"/>
            </a:xfrm>
            <a:prstGeom prst="straightConnector1">
              <a:avLst/>
            </a:prstGeom>
            <a:noFill/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0" name="Google Shape;540;p24"/>
            <p:cNvCxnSpPr/>
            <p:nvPr/>
          </p:nvCxnSpPr>
          <p:spPr>
            <a:xfrm flipH="1">
              <a:off x="6563126" y="2164972"/>
              <a:ext cx="294647" cy="353709"/>
            </a:xfrm>
            <a:prstGeom prst="straightConnector1">
              <a:avLst/>
            </a:prstGeom>
            <a:noFill/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1" name="Google Shape;541;p24"/>
            <p:cNvCxnSpPr/>
            <p:nvPr/>
          </p:nvCxnSpPr>
          <p:spPr>
            <a:xfrm>
              <a:off x="6268479" y="2164972"/>
              <a:ext cx="297884" cy="356668"/>
            </a:xfrm>
            <a:prstGeom prst="straightConnector1">
              <a:avLst/>
            </a:prstGeom>
            <a:noFill/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2" name="Google Shape;542;p24"/>
          <p:cNvSpPr/>
          <p:nvPr/>
        </p:nvSpPr>
        <p:spPr>
          <a:xfrm>
            <a:off x="972289" y="2384415"/>
            <a:ext cx="7221801" cy="160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Dúvidas?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pt-BR"/>
              <a:t>INTRODUÇÃO – CONCEITOS INICIAIS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3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Modelo Waterfall (Cascata) - Tradicional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"/>
          <p:cNvPicPr preferRelativeResize="0"/>
          <p:nvPr/>
        </p:nvPicPr>
        <p:blipFill rotWithShape="1">
          <a:blip r:embed="rId3">
            <a:alphaModFix/>
          </a:blip>
          <a:srcRect b="0" l="5772" r="0" t="0"/>
          <a:stretch/>
        </p:blipFill>
        <p:spPr>
          <a:xfrm>
            <a:off x="301983" y="1351473"/>
            <a:ext cx="6387619" cy="389721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"/>
          <p:cNvSpPr/>
          <p:nvPr/>
        </p:nvSpPr>
        <p:spPr>
          <a:xfrm>
            <a:off x="4943707" y="1047202"/>
            <a:ext cx="4200293" cy="26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Inicio com levantamento completo das necessidades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Grande volume de documentação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Cuidado com o processo de Mudanças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Entregas conforme definição inicial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Registro dos acontecimento durante 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Processos estruturados e integrados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Execução de etapas iterativas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72B60"/>
                </a:solidFill>
                <a:latin typeface="Arial"/>
                <a:ea typeface="Arial"/>
                <a:cs typeface="Arial"/>
                <a:sym typeface="Arial"/>
              </a:rPr>
              <a:t>O que realizar X Como realizar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Modelo tradicional x Modelo ágil</a:t>
            </a:r>
            <a:endParaRPr/>
          </a:p>
        </p:txBody>
      </p:sp>
      <p:sp>
        <p:nvSpPr>
          <p:cNvPr id="292" name="Google Shape;292;p5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5"/>
          <p:cNvPicPr preferRelativeResize="0"/>
          <p:nvPr/>
        </p:nvPicPr>
        <p:blipFill rotWithShape="1">
          <a:blip r:embed="rId3">
            <a:alphaModFix/>
          </a:blip>
          <a:srcRect b="58260" l="0" r="0" t="0"/>
          <a:stretch/>
        </p:blipFill>
        <p:spPr>
          <a:xfrm>
            <a:off x="301736" y="702826"/>
            <a:ext cx="8842264" cy="2031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"/>
          <p:cNvPicPr preferRelativeResize="0"/>
          <p:nvPr/>
        </p:nvPicPr>
        <p:blipFill rotWithShape="1">
          <a:blip r:embed="rId3">
            <a:alphaModFix/>
          </a:blip>
          <a:srcRect b="16996" l="0" r="0" t="42739"/>
          <a:stretch/>
        </p:blipFill>
        <p:spPr>
          <a:xfrm>
            <a:off x="301736" y="2734296"/>
            <a:ext cx="8842264" cy="195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"/>
          <p:cNvPicPr preferRelativeResize="0"/>
          <p:nvPr/>
        </p:nvPicPr>
        <p:blipFill rotWithShape="1">
          <a:blip r:embed="rId3">
            <a:alphaModFix/>
          </a:blip>
          <a:srcRect b="0" l="0" r="0" t="84198"/>
          <a:stretch/>
        </p:blipFill>
        <p:spPr>
          <a:xfrm>
            <a:off x="301736" y="4736865"/>
            <a:ext cx="8842264" cy="76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Manifesto ágil</a:t>
            </a:r>
            <a:endParaRPr/>
          </a:p>
        </p:txBody>
      </p:sp>
      <p:sp>
        <p:nvSpPr>
          <p:cNvPr id="301" name="Google Shape;301;p6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206467" y="558625"/>
            <a:ext cx="8627716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“Grito de guerra” com 12 princípios declarados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68898" y="1720303"/>
            <a:ext cx="3073179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Desenvolvimentos desnecessários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6093999" y="1689500"/>
            <a:ext cx="2740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Entregas demoradas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3058712" y="1156325"/>
            <a:ext cx="33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Combatendo</a:t>
            </a:r>
            <a:r>
              <a:rPr b="1" lang="pt-BR" sz="2000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principalmente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6871269" y="2563544"/>
            <a:ext cx="1962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Alta complexidade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"/>
          <p:cNvSpPr/>
          <p:nvPr/>
        </p:nvSpPr>
        <p:spPr>
          <a:xfrm>
            <a:off x="2752705" y="2034696"/>
            <a:ext cx="3914425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hierarquia do que progresso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6"/>
          <p:cNvCxnSpPr/>
          <p:nvPr/>
        </p:nvCxnSpPr>
        <p:spPr>
          <a:xfrm>
            <a:off x="-2" y="1503158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6"/>
          <p:cNvSpPr/>
          <p:nvPr/>
        </p:nvSpPr>
        <p:spPr>
          <a:xfrm>
            <a:off x="3" y="2808715"/>
            <a:ext cx="3763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Dificuldade na adaptação à mudanças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206468" y="3701500"/>
            <a:ext cx="4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Indivíduos e interações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/>
          <p:nvPr/>
        </p:nvSpPr>
        <p:spPr>
          <a:xfrm>
            <a:off x="206475" y="4031238"/>
            <a:ext cx="5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em funcionamento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"/>
          <p:cNvSpPr/>
          <p:nvPr/>
        </p:nvSpPr>
        <p:spPr>
          <a:xfrm>
            <a:off x="206477" y="4335375"/>
            <a:ext cx="38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Colaboração com o cliente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6"/>
          <p:cNvSpPr/>
          <p:nvPr/>
        </p:nvSpPr>
        <p:spPr>
          <a:xfrm>
            <a:off x="206479" y="4735575"/>
            <a:ext cx="3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Responder a mudanças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"/>
          <p:cNvSpPr/>
          <p:nvPr/>
        </p:nvSpPr>
        <p:spPr>
          <a:xfrm>
            <a:off x="4228198" y="3613475"/>
            <a:ext cx="4605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que processos e ferramentas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"/>
          <p:cNvSpPr/>
          <p:nvPr/>
        </p:nvSpPr>
        <p:spPr>
          <a:xfrm>
            <a:off x="4510800" y="3986563"/>
            <a:ext cx="3914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que documentação abrangente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"/>
          <p:cNvSpPr/>
          <p:nvPr/>
        </p:nvSpPr>
        <p:spPr>
          <a:xfrm>
            <a:off x="4432650" y="4349888"/>
            <a:ext cx="4197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que negociação de contratos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"/>
          <p:cNvSpPr/>
          <p:nvPr/>
        </p:nvSpPr>
        <p:spPr>
          <a:xfrm>
            <a:off x="4705350" y="4735575"/>
            <a:ext cx="3525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que seguir um plano</a:t>
            </a:r>
            <a:endParaRPr b="1" i="0" sz="2000" u="none" cap="none" strike="noStrike">
              <a:solidFill>
                <a:srgbClr val="072B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9" name="Google Shape;319;p6"/>
          <p:cNvCxnSpPr/>
          <p:nvPr/>
        </p:nvCxnSpPr>
        <p:spPr>
          <a:xfrm>
            <a:off x="0" y="3582729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6"/>
          <p:cNvSpPr/>
          <p:nvPr/>
        </p:nvSpPr>
        <p:spPr>
          <a:xfrm>
            <a:off x="4008825" y="3213963"/>
            <a:ext cx="10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Manifesto ágil</a:t>
            </a:r>
            <a:endParaRPr/>
          </a:p>
        </p:txBody>
      </p:sp>
      <p:sp>
        <p:nvSpPr>
          <p:cNvPr id="326" name="Google Shape;326;p7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7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206467" y="558625"/>
            <a:ext cx="8627716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“Grito de guerra” com 12 princípios declarados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3921443" y="1018390"/>
            <a:ext cx="11977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Princípios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7"/>
          <p:cNvCxnSpPr/>
          <p:nvPr/>
        </p:nvCxnSpPr>
        <p:spPr>
          <a:xfrm>
            <a:off x="-2" y="1503158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7"/>
          <p:cNvSpPr/>
          <p:nvPr/>
        </p:nvSpPr>
        <p:spPr>
          <a:xfrm>
            <a:off x="-7806" y="1523124"/>
            <a:ext cx="6420481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Nossa maior prioridade é satisfazer o cliente, através da entrega adiantada e contínua de software de valor.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411992" y="2686835"/>
            <a:ext cx="8216666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Aceitar mudanças de requisitos, mesmo no fim do desenvolvimento. Processos ágeis se adequam a mudanças, para que o cliente possa tirar vantagens competitivas.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760131" y="4118728"/>
            <a:ext cx="6859869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Entregar software funcionando com frequência, na escala de semanas até meses, com preferência aos períodos mais curtos.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7"/>
          <p:cNvPicPr preferRelativeResize="0"/>
          <p:nvPr/>
        </p:nvPicPr>
        <p:blipFill rotWithShape="1">
          <a:blip r:embed="rId3">
            <a:alphaModFix/>
          </a:blip>
          <a:srcRect b="17910" l="0" r="0" t="0"/>
          <a:stretch/>
        </p:blipFill>
        <p:spPr>
          <a:xfrm>
            <a:off x="7598420" y="4152169"/>
            <a:ext cx="1088380" cy="89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3526" y="3453893"/>
            <a:ext cx="2814452" cy="63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3200" y="1744342"/>
            <a:ext cx="2478651" cy="56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Manifesto ágil</a:t>
            </a:r>
            <a:endParaRPr/>
          </a:p>
        </p:txBody>
      </p:sp>
      <p:sp>
        <p:nvSpPr>
          <p:cNvPr id="342" name="Google Shape;342;p8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8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206467" y="558625"/>
            <a:ext cx="8627716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“Grito de guerra” com 12 princípios declarados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3921443" y="1018390"/>
            <a:ext cx="11977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Princípios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8"/>
          <p:cNvCxnSpPr/>
          <p:nvPr/>
        </p:nvCxnSpPr>
        <p:spPr>
          <a:xfrm>
            <a:off x="-2" y="1503158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8"/>
          <p:cNvSpPr/>
          <p:nvPr/>
        </p:nvSpPr>
        <p:spPr>
          <a:xfrm>
            <a:off x="447792" y="1567688"/>
            <a:ext cx="6712094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Pessoas relacionadas à negócios e desenvolvedores devem trabalhar em conjunto e diariamente, durante todo o curso do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2174825" y="2699850"/>
            <a:ext cx="6859869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 projetos ao redor de indivíduos motivados. Dando a eles o ambiente e suporte necessário, e confiar que farão seu trabalho.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0" y="4051846"/>
            <a:ext cx="7451123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Método mais eficiente e eficaz de transmitir informações para, e por dentro de um time de desenvolvimento, é através de uma conversa cara a cara.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8"/>
          <p:cNvPicPr preferRelativeResize="0"/>
          <p:nvPr/>
        </p:nvPicPr>
        <p:blipFill rotWithShape="1">
          <a:blip r:embed="rId3">
            <a:alphaModFix/>
          </a:blip>
          <a:srcRect b="13547" l="0" r="0" t="0"/>
          <a:stretch/>
        </p:blipFill>
        <p:spPr>
          <a:xfrm>
            <a:off x="7330895" y="4051846"/>
            <a:ext cx="1114874" cy="963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8"/>
          <p:cNvPicPr preferRelativeResize="0"/>
          <p:nvPr/>
        </p:nvPicPr>
        <p:blipFill rotWithShape="1">
          <a:blip r:embed="rId4">
            <a:alphaModFix/>
          </a:blip>
          <a:srcRect b="13978" l="0" r="0" t="0"/>
          <a:stretch/>
        </p:blipFill>
        <p:spPr>
          <a:xfrm>
            <a:off x="1136822" y="2699850"/>
            <a:ext cx="1149212" cy="988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8"/>
          <p:cNvPicPr preferRelativeResize="0"/>
          <p:nvPr/>
        </p:nvPicPr>
        <p:blipFill rotWithShape="1">
          <a:blip r:embed="rId5">
            <a:alphaModFix/>
          </a:blip>
          <a:srcRect b="14839" l="0" r="0" t="0"/>
          <a:stretch/>
        </p:blipFill>
        <p:spPr>
          <a:xfrm>
            <a:off x="6959450" y="1613372"/>
            <a:ext cx="915712" cy="77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Manifesto ágil</a:t>
            </a:r>
            <a:endParaRPr/>
          </a:p>
        </p:txBody>
      </p:sp>
      <p:sp>
        <p:nvSpPr>
          <p:cNvPr id="358" name="Google Shape;358;p9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9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"/>
          <p:cNvSpPr/>
          <p:nvPr/>
        </p:nvSpPr>
        <p:spPr>
          <a:xfrm>
            <a:off x="206467" y="558625"/>
            <a:ext cx="8627716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“Grito de guerra” com 12 princípios declarados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9"/>
          <p:cNvSpPr/>
          <p:nvPr/>
        </p:nvSpPr>
        <p:spPr>
          <a:xfrm>
            <a:off x="3921443" y="1018390"/>
            <a:ext cx="11977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Princípios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9"/>
          <p:cNvCxnSpPr/>
          <p:nvPr/>
        </p:nvCxnSpPr>
        <p:spPr>
          <a:xfrm>
            <a:off x="-2" y="1503158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9"/>
          <p:cNvSpPr/>
          <p:nvPr/>
        </p:nvSpPr>
        <p:spPr>
          <a:xfrm>
            <a:off x="894237" y="1645983"/>
            <a:ext cx="6420481" cy="49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funcional é a medida primária de progresso.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/>
          <p:nvPr/>
        </p:nvSpPr>
        <p:spPr>
          <a:xfrm>
            <a:off x="1394445" y="2420728"/>
            <a:ext cx="7749555" cy="142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Processos ágeis promovem um ambiente sustentável. Os patrocinadores, desenvolvedores e usuários, devem ser capazes de manter indefinidamente, passos constantes.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0" y="3920695"/>
            <a:ext cx="6859869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Contínua atenção à excelência técnica e bom design, aumenta a agilidade.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5006" y="4211842"/>
            <a:ext cx="1569308" cy="484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9"/>
          <p:cNvPicPr preferRelativeResize="0"/>
          <p:nvPr/>
        </p:nvPicPr>
        <p:blipFill rotWithShape="1">
          <a:blip r:embed="rId4">
            <a:alphaModFix/>
          </a:blip>
          <a:srcRect b="26451" l="0" r="0" t="0"/>
          <a:stretch/>
        </p:blipFill>
        <p:spPr>
          <a:xfrm>
            <a:off x="206466" y="2321675"/>
            <a:ext cx="1674209" cy="123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9"/>
          <p:cNvPicPr preferRelativeResize="0"/>
          <p:nvPr/>
        </p:nvPicPr>
        <p:blipFill rotWithShape="1">
          <a:blip r:embed="rId5">
            <a:alphaModFix/>
          </a:blip>
          <a:srcRect b="13978" l="0" r="0" t="0"/>
          <a:stretch/>
        </p:blipFill>
        <p:spPr>
          <a:xfrm>
            <a:off x="6685006" y="1471056"/>
            <a:ext cx="988846" cy="85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/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Manifesto ágil</a:t>
            </a:r>
            <a:endParaRPr/>
          </a:p>
        </p:txBody>
      </p:sp>
      <p:sp>
        <p:nvSpPr>
          <p:cNvPr id="374" name="Google Shape;374;p10"/>
          <p:cNvSpPr txBox="1"/>
          <p:nvPr>
            <p:ph idx="12" type="sldNum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0"/>
          <p:cNvSpPr txBox="1"/>
          <p:nvPr/>
        </p:nvSpPr>
        <p:spPr>
          <a:xfrm>
            <a:off x="447792" y="702826"/>
            <a:ext cx="5287989" cy="3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0"/>
          <p:cNvSpPr/>
          <p:nvPr/>
        </p:nvSpPr>
        <p:spPr>
          <a:xfrm>
            <a:off x="206467" y="558625"/>
            <a:ext cx="8627716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“Grito de guerra” com 12 princípios declarados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0"/>
          <p:cNvSpPr/>
          <p:nvPr/>
        </p:nvSpPr>
        <p:spPr>
          <a:xfrm>
            <a:off x="3921443" y="1018390"/>
            <a:ext cx="11977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Princípios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10"/>
          <p:cNvCxnSpPr/>
          <p:nvPr/>
        </p:nvCxnSpPr>
        <p:spPr>
          <a:xfrm>
            <a:off x="-2" y="1503158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10"/>
          <p:cNvSpPr/>
          <p:nvPr/>
        </p:nvSpPr>
        <p:spPr>
          <a:xfrm>
            <a:off x="2305846" y="1662121"/>
            <a:ext cx="6420481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Simplicidade: a arte de maximizar a quantidade de trabalho que não precisou ser feito.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0"/>
          <p:cNvSpPr/>
          <p:nvPr/>
        </p:nvSpPr>
        <p:spPr>
          <a:xfrm>
            <a:off x="300450" y="2890575"/>
            <a:ext cx="6859869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melhores arquiteturas, requisitos e designs emergem de times auto-organizáveis.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2305846" y="3956571"/>
            <a:ext cx="6859869" cy="9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72B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intervalos regulares, o time reflete em como ficar mais efetivo, então, se ajustam e otimizam seu comportamento de acordo.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10"/>
          <p:cNvPicPr preferRelativeResize="0"/>
          <p:nvPr/>
        </p:nvPicPr>
        <p:blipFill rotWithShape="1">
          <a:blip r:embed="rId3">
            <a:alphaModFix/>
          </a:blip>
          <a:srcRect b="13978" l="0" r="0" t="0"/>
          <a:stretch/>
        </p:blipFill>
        <p:spPr>
          <a:xfrm>
            <a:off x="1384944" y="4030225"/>
            <a:ext cx="1012499" cy="87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0"/>
          <p:cNvPicPr preferRelativeResize="0"/>
          <p:nvPr/>
        </p:nvPicPr>
        <p:blipFill rotWithShape="1">
          <a:blip r:embed="rId4">
            <a:alphaModFix/>
          </a:blip>
          <a:srcRect b="13547" l="0" r="0" t="0"/>
          <a:stretch/>
        </p:blipFill>
        <p:spPr>
          <a:xfrm>
            <a:off x="7160319" y="2781411"/>
            <a:ext cx="1233055" cy="106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0"/>
          <p:cNvPicPr preferRelativeResize="0"/>
          <p:nvPr/>
        </p:nvPicPr>
        <p:blipFill rotWithShape="1">
          <a:blip r:embed="rId5">
            <a:alphaModFix/>
          </a:blip>
          <a:srcRect b="13978" l="0" r="0" t="0"/>
          <a:stretch/>
        </p:blipFill>
        <p:spPr>
          <a:xfrm>
            <a:off x="1409164" y="1645257"/>
            <a:ext cx="1239220" cy="106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