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3" r:id="rId3"/>
    <p:sldId id="256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3877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8F881-AE9D-401A-A35D-0410BAA93E88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623A2-9E8B-4013-B1AD-79D039BF5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4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623A2-9E8B-4013-B1AD-79D039BF5C9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60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ADEA2-B7E3-A353-079B-438C58DC7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17E7AE-B3D8-E2EC-7098-D8C5A9579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FFCDF-7324-6A3B-D59D-4AEA57C4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14D9C-3162-5FBF-BEC6-F5D9BEE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B7852-782E-FBB7-7645-3EA46ED8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9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515E5-AC25-C034-A792-2A9DCFE7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5CAFEA-C0DD-B43B-4B01-08E093BC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04355-C16F-4A42-A1C0-BEEDE392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E0037-411D-C6A6-3CE9-9801A5B6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FE43C5-366D-2B26-755E-30F7EE86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7132C4-E539-EA50-AE06-54902C919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943F81-8037-AB99-C154-8555B182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45E119-5407-DA74-67FC-83B4BE46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12BCC-5860-CF3A-B0DE-A474A469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7FC3A-5091-FFCA-675D-82F51C92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5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8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7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3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1AD5D-B04B-F4BD-5910-4704A3C5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52724-EA1C-383B-E357-4C1E7666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17DD1-D8AA-A92F-CD60-748EC17F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5B998-742A-1127-AC2A-4DD4FBDA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3BFF9-6BFA-082A-8FB8-A22B98E3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734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417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5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4070D-54A9-9FF5-3C09-6D58D5F2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DBC318-4BDF-2617-C8E7-A8FE70A31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8ED44-4C83-EAAF-2234-4867E049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A3A159-4109-18A5-156C-57B37BF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C2F82B-A656-D49A-C99C-18D4E039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52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BB3DE-E8C8-547C-E95E-8BEA92FB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7321F-581D-799A-B8DC-1E00DCE2C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C0F97D-FC32-12A3-77D8-5525CB06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37345-A09F-128D-4DDC-D5D54C8C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8454E-20B8-DA41-F90A-4EC0451B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906D4E-752B-B985-8E69-4E98935C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2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E9E44-068F-8982-99E8-8777D719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7E1C5-20AE-5212-BB4F-6F9C94AF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916E7C-4FEE-6655-06F3-3E25598BA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E5B869-C4A1-CBCB-51A7-1C12FF21A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82BF1C-AFCE-AF6D-5E11-2AB47B4C6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24D0F6-DAA9-90DA-574E-4697724E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00FCCB-9BB3-58DD-A3B8-4CE24D43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A3A5A8-6EFF-C39D-6704-A7DD75B4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5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117D8-51C0-E6DD-F01B-522A32CB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325C87-59BA-53BE-F0E8-39DAAC52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88E7DB-02AD-0ACE-A43E-C6E214A8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4A7822-3DED-83D7-DF82-FFF044AA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30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124049-3612-B939-B042-76FB2D69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74758-6CF1-422E-52FB-652FA99C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11CF78-C22D-C508-A09E-8A25ADA8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44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1891A-13E5-1CB2-5DB2-C4771B2E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5D599-47A4-A149-F39E-C9031519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2B54C7-4733-1095-19F7-479C4720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201882-8B20-7CEB-3A38-75E9445B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EEEEFC-6797-CDB1-20F0-50644116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BAB040-4DCB-1978-3991-2DE814B1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8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17D11-1C39-D63D-B72C-B1AC49B0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A78731-932B-2954-9E92-197D1DCC6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1B19B-336C-F6CC-9840-FB29BC3E5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8E781-D736-3B86-C0CB-C6FF0E22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18DA2-79F1-5BBA-0BC4-1D9B5756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571747-4851-729A-3BE3-EFA97D57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A11D1C-D83A-5182-DC74-59BDFF0B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3F52F7-C2EC-F513-28DA-A9D648006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553D4-6221-02D7-26EB-D7AE605BF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FE67-F43F-42A5-B103-EFDCDBD61EF2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28AFF-C190-32C0-782D-CCAF4FC3E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27EC16-91C7-5229-8B02-4E84A53B7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348A-FB84-46B3-A385-302F83B1D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61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91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C4AC4F-8F74-42C9-65FF-01F4279A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Inventário de Ativos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57F117-882F-E341-08CF-C4557DB226A0}"/>
              </a:ext>
            </a:extLst>
          </p:cNvPr>
          <p:cNvSpPr txBox="1"/>
          <p:nvPr/>
        </p:nvSpPr>
        <p:spPr>
          <a:xfrm>
            <a:off x="1143000" y="3204508"/>
            <a:ext cx="9672638" cy="1507863"/>
          </a:xfrm>
          <a:prstGeom prst="rect">
            <a:avLst/>
          </a:prstGeom>
          <a:noFill/>
        </p:spPr>
        <p:txBody>
          <a:bodyPr wrap="square" tIns="180000" bIns="21600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Tabelas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400" dirty="0" err="1">
                <a:solidFill>
                  <a:srgbClr val="000000"/>
                </a:solidFill>
                <a:latin typeface="Walbaum Display"/>
              </a:rPr>
              <a:t>Modulos</a:t>
            </a:r>
            <a:endParaRPr lang="pt-BR" sz="2400" dirty="0">
              <a:solidFill>
                <a:srgbClr val="000000"/>
              </a:solidFill>
              <a:latin typeface="Walbaum Display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Macro Visão</a:t>
            </a:r>
          </a:p>
        </p:txBody>
      </p:sp>
    </p:spTree>
    <p:extLst>
      <p:ext uri="{BB962C8B-B14F-4D97-AF65-F5344CB8AC3E}">
        <p14:creationId xmlns:p14="http://schemas.microsoft.com/office/powerpoint/2010/main" val="140851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29CA8-20A8-5BF1-68CF-CDC8299B5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615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pt-BR" dirty="0"/>
              <a:t>Tabelas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97E5F7-6453-A6A9-250B-7646523080A8}"/>
              </a:ext>
            </a:extLst>
          </p:cNvPr>
          <p:cNvSpPr/>
          <p:nvPr/>
        </p:nvSpPr>
        <p:spPr>
          <a:xfrm>
            <a:off x="914400" y="2423160"/>
            <a:ext cx="2377440" cy="3749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B1EF6B-6C05-7367-3235-8D7B16D62282}"/>
              </a:ext>
            </a:extLst>
          </p:cNvPr>
          <p:cNvSpPr txBox="1"/>
          <p:nvPr/>
        </p:nvSpPr>
        <p:spPr>
          <a:xfrm>
            <a:off x="914400" y="2053828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19536DE-F2D8-9227-AAA4-8F682CB30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5152"/>
              </p:ext>
            </p:extLst>
          </p:nvPr>
        </p:nvGraphicFramePr>
        <p:xfrm>
          <a:off x="1066800" y="2574428"/>
          <a:ext cx="2072640" cy="3364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646175732"/>
                    </a:ext>
                  </a:extLst>
                </a:gridCol>
              </a:tblGrid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ID_PRODUTO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013864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COD PRODUTO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730757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DESCRIÇÃO PRODUTO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803898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UNID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34881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NCM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477606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COD PRINCIPAL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4078001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DESC. PRINCIPAL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937891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COD IMOBILIZADO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733385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DESC. IMOBILIZADO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469326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COD GRUPO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434829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DESC. GRUPO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205235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COD CC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750601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DESC CC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276109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46B461A-2D73-305D-0556-E9419AED434B}"/>
              </a:ext>
            </a:extLst>
          </p:cNvPr>
          <p:cNvSpPr/>
          <p:nvPr/>
        </p:nvSpPr>
        <p:spPr>
          <a:xfrm>
            <a:off x="4526280" y="2423160"/>
            <a:ext cx="2545080" cy="3749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F9B2EE-91AB-1626-40D5-33E5249CB71E}"/>
              </a:ext>
            </a:extLst>
          </p:cNvPr>
          <p:cNvSpPr txBox="1"/>
          <p:nvPr/>
        </p:nvSpPr>
        <p:spPr>
          <a:xfrm>
            <a:off x="4526280" y="2053828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Nfe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CF19CC18-F5B5-21FE-D6F7-A7731A19E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84949"/>
              </p:ext>
            </p:extLst>
          </p:nvPr>
        </p:nvGraphicFramePr>
        <p:xfrm>
          <a:off x="4602480" y="2558056"/>
          <a:ext cx="2392680" cy="3475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2680">
                  <a:extLst>
                    <a:ext uri="{9D8B030D-6E8A-4147-A177-3AD203B41FA5}">
                      <a16:colId xmlns:a16="http://schemas.microsoft.com/office/drawing/2014/main" val="3711515267"/>
                    </a:ext>
                  </a:extLst>
                </a:gridCol>
              </a:tblGrid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ID_PRODUTO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1792989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CNPJ FORNEC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271644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RAZÃO SOCIAL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317608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Nº NFE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1152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SERIE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350324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Item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4497255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CHAVE ELETRÔNICA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3952003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QTD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763702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P. UNIT.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514130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TOTAL ITEM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549951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VLR CONTABIL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6301633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BASE ICMS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846949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PERC ICMS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45243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VLR ICMS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336660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DT EMISSÃO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78985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DT LANC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020504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  <a:latin typeface="Aptos" panose="020B0004020202020204" pitchFamily="34" charset="0"/>
                        </a:rPr>
                        <a:t>Dt</a:t>
                      </a:r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</a:rPr>
                        <a:t> Aquisição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0556372"/>
                  </a:ext>
                </a:extLst>
              </a:tr>
            </a:tbl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E0BB40E8-934C-9404-21C5-3E822A285349}"/>
              </a:ext>
            </a:extLst>
          </p:cNvPr>
          <p:cNvSpPr/>
          <p:nvPr/>
        </p:nvSpPr>
        <p:spPr>
          <a:xfrm>
            <a:off x="8061960" y="2439532"/>
            <a:ext cx="2545080" cy="3749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764FA7-B032-D2A2-1F1C-8E0F3A3706B5}"/>
              </a:ext>
            </a:extLst>
          </p:cNvPr>
          <p:cNvSpPr txBox="1"/>
          <p:nvPr/>
        </p:nvSpPr>
        <p:spPr>
          <a:xfrm>
            <a:off x="8061960" y="207020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Valores Do Clientes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7369E2-08FB-ADE6-E36F-9D3FCADC9506}"/>
              </a:ext>
            </a:extLst>
          </p:cNvPr>
          <p:cNvSpPr txBox="1"/>
          <p:nvPr/>
        </p:nvSpPr>
        <p:spPr>
          <a:xfrm>
            <a:off x="8122920" y="2607388"/>
            <a:ext cx="224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ptos" panose="020B0004020202020204" pitchFamily="34" charset="0"/>
              </a:rPr>
              <a:t>ID_PRODUTO</a:t>
            </a:r>
          </a:p>
          <a:p>
            <a:r>
              <a:rPr lang="pt-BR" sz="1100" dirty="0">
                <a:latin typeface="Aptos" panose="020B0004020202020204" pitchFamily="34" charset="0"/>
              </a:rPr>
              <a:t>DT AQUISIÇÃO</a:t>
            </a:r>
          </a:p>
          <a:p>
            <a:r>
              <a:rPr lang="pt-BR" sz="1100" dirty="0">
                <a:latin typeface="Aptos" panose="020B0004020202020204" pitchFamily="34" charset="0"/>
              </a:rPr>
              <a:t>VLR.AQUIS</a:t>
            </a:r>
          </a:p>
          <a:p>
            <a:r>
              <a:rPr lang="pt-BR" sz="1100" dirty="0">
                <a:latin typeface="Aptos" panose="020B0004020202020204" pitchFamily="34" charset="0"/>
              </a:rPr>
              <a:t>TOT.DEPREC</a:t>
            </a:r>
          </a:p>
          <a:p>
            <a:r>
              <a:rPr lang="pt-BR" sz="1100" dirty="0">
                <a:latin typeface="Aptos" panose="020B0004020202020204" pitchFamily="34" charset="0"/>
              </a:rPr>
              <a:t>VLR.RESIDUAL</a:t>
            </a:r>
          </a:p>
          <a:p>
            <a:r>
              <a:rPr lang="pt-BR" sz="1100" dirty="0">
                <a:latin typeface="Aptos" panose="020B0004020202020204" pitchFamily="34" charset="0"/>
              </a:rPr>
              <a:t>REAVAL.MAPA 2</a:t>
            </a:r>
          </a:p>
          <a:p>
            <a:r>
              <a:rPr lang="pt-BR" sz="1100" dirty="0">
                <a:latin typeface="Aptos" panose="020B0004020202020204" pitchFamily="34" charset="0"/>
              </a:rPr>
              <a:t>DEEMED COST</a:t>
            </a:r>
          </a:p>
          <a:p>
            <a:r>
              <a:rPr lang="pt-BR" sz="1100" dirty="0">
                <a:latin typeface="Aptos" panose="020B0004020202020204" pitchFamily="34" charset="0"/>
              </a:rPr>
              <a:t>VLR.CONSOLID</a:t>
            </a:r>
          </a:p>
        </p:txBody>
      </p:sp>
    </p:spTree>
    <p:extLst>
      <p:ext uri="{BB962C8B-B14F-4D97-AF65-F5344CB8AC3E}">
        <p14:creationId xmlns:p14="http://schemas.microsoft.com/office/powerpoint/2010/main" val="239795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07556-1574-96F9-CC74-6E381FF9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4F8543B-B56C-A705-E164-8CDD308948EB}"/>
              </a:ext>
            </a:extLst>
          </p:cNvPr>
          <p:cNvSpPr/>
          <p:nvPr/>
        </p:nvSpPr>
        <p:spPr>
          <a:xfrm>
            <a:off x="838200" y="1892218"/>
            <a:ext cx="2377440" cy="4125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0A309D-7D91-1730-1C3C-0610F5A238E9}"/>
              </a:ext>
            </a:extLst>
          </p:cNvPr>
          <p:cNvSpPr txBox="1"/>
          <p:nvPr/>
        </p:nvSpPr>
        <p:spPr>
          <a:xfrm>
            <a:off x="838200" y="1522886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90D8153-AF67-F061-546F-90AC7F6D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52124"/>
              </p:ext>
            </p:extLst>
          </p:nvPr>
        </p:nvGraphicFramePr>
        <p:xfrm>
          <a:off x="990600" y="2043486"/>
          <a:ext cx="2072640" cy="3364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646175732"/>
                    </a:ext>
                  </a:extLst>
                </a:gridCol>
              </a:tblGrid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ID_PRODUTO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013864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COD PRODUTO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730757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DESCRIÇÃO PRODUTO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803898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UNID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34881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NCM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477606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COD PRINCIPAL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4078001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DESC. PRINCIPAL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937891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COD IMOBILIZADO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733385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DESC. IMOBILIZADO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469326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COD GRUPO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434829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DESC. GRUPO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205235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COD CC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750601"/>
                  </a:ext>
                </a:extLst>
              </a:tr>
              <a:tr h="258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ptos" panose="020B0004020202020204" pitchFamily="34" charset="0"/>
                          <a:cs typeface="Aharoni" panose="02010803020104030203" pitchFamily="2" charset="-79"/>
                        </a:rPr>
                        <a:t>DESC CC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276109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DBD717BD-A30D-27F2-C692-E8BFBF7D06F1}"/>
              </a:ext>
            </a:extLst>
          </p:cNvPr>
          <p:cNvSpPr/>
          <p:nvPr/>
        </p:nvSpPr>
        <p:spPr>
          <a:xfrm>
            <a:off x="3779520" y="1892218"/>
            <a:ext cx="2377440" cy="265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noFill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1D6AD47-6DBA-7AF6-5B59-1E9F674C8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55001"/>
              </p:ext>
            </p:extLst>
          </p:nvPr>
        </p:nvGraphicFramePr>
        <p:xfrm>
          <a:off x="3931920" y="2066208"/>
          <a:ext cx="2072640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646175732"/>
                    </a:ext>
                  </a:extLst>
                </a:gridCol>
              </a:tblGrid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ID_PRODUTO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013864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ID_AVALIAÇÃO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730757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803898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AVALIAÇÃO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34881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TAXA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477606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INCIAL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4078001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FINAL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937891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733385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CC DEBITO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469326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CC CREDITO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434829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205235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750601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276109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4BCA35C-5A6F-4A0B-3009-2D19825E3300}"/>
              </a:ext>
            </a:extLst>
          </p:cNvPr>
          <p:cNvSpPr/>
          <p:nvPr/>
        </p:nvSpPr>
        <p:spPr>
          <a:xfrm>
            <a:off x="6918960" y="1892218"/>
            <a:ext cx="2377440" cy="265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noFill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3967152-42CF-9E35-7720-047D27B17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925224"/>
              </p:ext>
            </p:extLst>
          </p:nvPr>
        </p:nvGraphicFramePr>
        <p:xfrm>
          <a:off x="7071360" y="2066208"/>
          <a:ext cx="2072640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646175732"/>
                    </a:ext>
                  </a:extLst>
                </a:gridCol>
              </a:tblGrid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ID_PRODUTO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013864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ID_AVALIAÇÃO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730757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803898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AVALIAÇÃO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34881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TAXA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477606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INCIAL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4078001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FINAL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937891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733385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CC DEBITO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469326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CC CREDITO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434829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205235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750601"/>
                  </a:ext>
                </a:extLst>
              </a:tr>
              <a:tr h="154282"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cs typeface="Aharoni" panose="02010803020104030203" pitchFamily="2" charset="-79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27610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3929BD-CB99-EDF0-ADA7-13D8BB19BE01}"/>
              </a:ext>
            </a:extLst>
          </p:cNvPr>
          <p:cNvSpPr txBox="1"/>
          <p:nvPr/>
        </p:nvSpPr>
        <p:spPr>
          <a:xfrm>
            <a:off x="8241890" y="499970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D1913ED6-7A59-E29D-18C4-5ED28B1B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99439"/>
              </p:ext>
            </p:extLst>
          </p:nvPr>
        </p:nvGraphicFramePr>
        <p:xfrm>
          <a:off x="3925038" y="5069103"/>
          <a:ext cx="9906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6487341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ID_PRODUTO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1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ID_AVALIAÇÃO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753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DATA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519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TAXA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082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VALOR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083010"/>
                  </a:ext>
                </a:extLst>
              </a:tr>
            </a:tbl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F953FE6E-13DC-2838-A82B-FE0274F01EFB}"/>
              </a:ext>
            </a:extLst>
          </p:cNvPr>
          <p:cNvSpPr/>
          <p:nvPr/>
        </p:nvSpPr>
        <p:spPr>
          <a:xfrm>
            <a:off x="3772638" y="5004333"/>
            <a:ext cx="2377440" cy="1017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noFill/>
            </a:endParaRP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FCE49DAA-71D5-E138-F93D-1322517D5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31294"/>
              </p:ext>
            </p:extLst>
          </p:nvPr>
        </p:nvGraphicFramePr>
        <p:xfrm>
          <a:off x="7071360" y="5032729"/>
          <a:ext cx="9906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6487341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ID_PRODUTO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1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ID_AVALIAÇÃO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753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DATA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519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TAXA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082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VALOR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083010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8D5A3CE2-D218-444D-409B-4985C4F1306A}"/>
              </a:ext>
            </a:extLst>
          </p:cNvPr>
          <p:cNvSpPr/>
          <p:nvPr/>
        </p:nvSpPr>
        <p:spPr>
          <a:xfrm>
            <a:off x="6918960" y="4967959"/>
            <a:ext cx="2377440" cy="1017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9F71DCF-E474-5141-3EA4-F730A2EC2ED6}"/>
              </a:ext>
            </a:extLst>
          </p:cNvPr>
          <p:cNvSpPr txBox="1"/>
          <p:nvPr/>
        </p:nvSpPr>
        <p:spPr>
          <a:xfrm>
            <a:off x="3660058" y="1479825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Avaliação 01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4B70BF1-FCFC-D44E-238D-7B87DA72374D}"/>
              </a:ext>
            </a:extLst>
          </p:cNvPr>
          <p:cNvSpPr txBox="1"/>
          <p:nvPr/>
        </p:nvSpPr>
        <p:spPr>
          <a:xfrm>
            <a:off x="6918960" y="1492497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3BC0E49-E45C-3FAB-4449-66B3F3867095}"/>
              </a:ext>
            </a:extLst>
          </p:cNvPr>
          <p:cNvSpPr txBox="1"/>
          <p:nvPr/>
        </p:nvSpPr>
        <p:spPr>
          <a:xfrm>
            <a:off x="3706704" y="4639512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Cálculos Mensais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D43C1A1-E044-72A6-E5A1-5D662D3877BB}"/>
              </a:ext>
            </a:extLst>
          </p:cNvPr>
          <p:cNvSpPr txBox="1"/>
          <p:nvPr/>
        </p:nvSpPr>
        <p:spPr>
          <a:xfrm>
            <a:off x="6918960" y="4636073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Cálculos Mensais</a:t>
            </a:r>
          </a:p>
        </p:txBody>
      </p:sp>
    </p:spTree>
    <p:extLst>
      <p:ext uri="{BB962C8B-B14F-4D97-AF65-F5344CB8AC3E}">
        <p14:creationId xmlns:p14="http://schemas.microsoft.com/office/powerpoint/2010/main" val="179108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BABC6-802A-0B84-EAD7-4F7732F7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313164"/>
            <a:ext cx="10515600" cy="706438"/>
          </a:xfrm>
        </p:spPr>
        <p:txBody>
          <a:bodyPr/>
          <a:lstStyle/>
          <a:p>
            <a:r>
              <a:rPr lang="pt-BR" dirty="0"/>
              <a:t>Principais Módulos DESKTOP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6B557CD-8F96-D7F6-15BC-DE9AC3508C4D}"/>
              </a:ext>
            </a:extLst>
          </p:cNvPr>
          <p:cNvSpPr/>
          <p:nvPr/>
        </p:nvSpPr>
        <p:spPr>
          <a:xfrm>
            <a:off x="1085850" y="1514473"/>
            <a:ext cx="1928812" cy="706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Cadastro Básicos</a:t>
            </a:r>
          </a:p>
        </p:txBody>
      </p:sp>
      <p:sp>
        <p:nvSpPr>
          <p:cNvPr id="6" name="Chave Dupla 5">
            <a:extLst>
              <a:ext uri="{FF2B5EF4-FFF2-40B4-BE49-F238E27FC236}">
                <a16:creationId xmlns:a16="http://schemas.microsoft.com/office/drawing/2014/main" id="{55797F9D-D134-C234-2B1C-BF41C0316658}"/>
              </a:ext>
            </a:extLst>
          </p:cNvPr>
          <p:cNvSpPr/>
          <p:nvPr/>
        </p:nvSpPr>
        <p:spPr>
          <a:xfrm>
            <a:off x="3228976" y="1392231"/>
            <a:ext cx="1928812" cy="9572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D62337-24E7-5259-BB09-7DFD10767DC5}"/>
              </a:ext>
            </a:extLst>
          </p:cNvPr>
          <p:cNvSpPr/>
          <p:nvPr/>
        </p:nvSpPr>
        <p:spPr>
          <a:xfrm>
            <a:off x="1085850" y="2946759"/>
            <a:ext cx="1928812" cy="706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Importação Cliente</a:t>
            </a:r>
          </a:p>
        </p:txBody>
      </p:sp>
      <p:sp>
        <p:nvSpPr>
          <p:cNvPr id="8" name="Chave Dupla 7">
            <a:extLst>
              <a:ext uri="{FF2B5EF4-FFF2-40B4-BE49-F238E27FC236}">
                <a16:creationId xmlns:a16="http://schemas.microsoft.com/office/drawing/2014/main" id="{1A2A96AB-6C52-9BFE-5F41-A206B50DC267}"/>
              </a:ext>
            </a:extLst>
          </p:cNvPr>
          <p:cNvSpPr/>
          <p:nvPr/>
        </p:nvSpPr>
        <p:spPr>
          <a:xfrm>
            <a:off x="3228974" y="2668247"/>
            <a:ext cx="1928812" cy="126346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77D9F3-E3A7-B681-9923-E4A4EDCDD0C2}"/>
              </a:ext>
            </a:extLst>
          </p:cNvPr>
          <p:cNvSpPr/>
          <p:nvPr/>
        </p:nvSpPr>
        <p:spPr>
          <a:xfrm>
            <a:off x="1085850" y="4375874"/>
            <a:ext cx="1928812" cy="706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Preparação Inventário</a:t>
            </a:r>
          </a:p>
        </p:txBody>
      </p:sp>
      <p:sp>
        <p:nvSpPr>
          <p:cNvPr id="10" name="Chave Dupla 9">
            <a:extLst>
              <a:ext uri="{FF2B5EF4-FFF2-40B4-BE49-F238E27FC236}">
                <a16:creationId xmlns:a16="http://schemas.microsoft.com/office/drawing/2014/main" id="{92D6DACB-CC53-A7B4-B26C-D4778DC37C04}"/>
              </a:ext>
            </a:extLst>
          </p:cNvPr>
          <p:cNvSpPr/>
          <p:nvPr/>
        </p:nvSpPr>
        <p:spPr>
          <a:xfrm>
            <a:off x="3228976" y="4250461"/>
            <a:ext cx="1928812" cy="9572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AAE128-A5F1-11DA-CBD6-35B95D143EB0}"/>
              </a:ext>
            </a:extLst>
          </p:cNvPr>
          <p:cNvSpPr txBox="1"/>
          <p:nvPr/>
        </p:nvSpPr>
        <p:spPr>
          <a:xfrm>
            <a:off x="3443289" y="1452192"/>
            <a:ext cx="1714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Dados Clientes</a:t>
            </a:r>
          </a:p>
          <a:p>
            <a:r>
              <a:rPr lang="pt-BR" sz="1200" dirty="0">
                <a:latin typeface="Aptos" panose="020B0004020202020204" pitchFamily="34" charset="0"/>
              </a:rPr>
              <a:t>Cadastro de Usuários</a:t>
            </a:r>
          </a:p>
          <a:p>
            <a:r>
              <a:rPr lang="pt-BR" sz="1200" dirty="0">
                <a:latin typeface="Aptos" panose="020B0004020202020204" pitchFamily="34" charset="0"/>
              </a:rPr>
              <a:t>Cadastro de Produtos</a:t>
            </a:r>
          </a:p>
          <a:p>
            <a:r>
              <a:rPr lang="pt-BR" sz="1200" dirty="0">
                <a:latin typeface="Aptos" panose="020B0004020202020204" pitchFamily="34" charset="0"/>
              </a:rPr>
              <a:t>Cadastro do Inventário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ECEBD2-D2EB-8D29-DAEA-7A5C85C2109E}"/>
              </a:ext>
            </a:extLst>
          </p:cNvPr>
          <p:cNvSpPr txBox="1"/>
          <p:nvPr/>
        </p:nvSpPr>
        <p:spPr>
          <a:xfrm>
            <a:off x="3336132" y="2709692"/>
            <a:ext cx="171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Importação da planilha do cliente.</a:t>
            </a:r>
          </a:p>
          <a:p>
            <a:r>
              <a:rPr lang="pt-BR" sz="1200" dirty="0">
                <a:latin typeface="Aptos" panose="020B0004020202020204" pitchFamily="34" charset="0"/>
              </a:rPr>
              <a:t>Qualquer Manipulação desta planilha deverá ser feita pelo “Cadastro Básico”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3F96CC6-9C4C-438D-165D-6439A1220068}"/>
              </a:ext>
            </a:extLst>
          </p:cNvPr>
          <p:cNvSpPr txBox="1"/>
          <p:nvPr/>
        </p:nvSpPr>
        <p:spPr>
          <a:xfrm>
            <a:off x="3336130" y="4241829"/>
            <a:ext cx="1714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Definição de Auditores x Centro De Custo.</a:t>
            </a:r>
          </a:p>
          <a:p>
            <a:r>
              <a:rPr lang="pt-BR" sz="1200" dirty="0">
                <a:latin typeface="Aptos" panose="020B0004020202020204" pitchFamily="34" charset="0"/>
              </a:rPr>
              <a:t>Liberação dos Celulares para início das coletas de dados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B85020-8901-4605-2A23-1E6E97C75686}"/>
              </a:ext>
            </a:extLst>
          </p:cNvPr>
          <p:cNvSpPr/>
          <p:nvPr/>
        </p:nvSpPr>
        <p:spPr>
          <a:xfrm>
            <a:off x="6881813" y="1454512"/>
            <a:ext cx="1928812" cy="706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Acompanhamento Inventário</a:t>
            </a:r>
          </a:p>
        </p:txBody>
      </p:sp>
      <p:sp>
        <p:nvSpPr>
          <p:cNvPr id="16" name="Chave Dupla 15">
            <a:extLst>
              <a:ext uri="{FF2B5EF4-FFF2-40B4-BE49-F238E27FC236}">
                <a16:creationId xmlns:a16="http://schemas.microsoft.com/office/drawing/2014/main" id="{571B2ECC-274B-6557-8465-23B76A6C43F2}"/>
              </a:ext>
            </a:extLst>
          </p:cNvPr>
          <p:cNvSpPr/>
          <p:nvPr/>
        </p:nvSpPr>
        <p:spPr>
          <a:xfrm>
            <a:off x="9024939" y="1332270"/>
            <a:ext cx="1928812" cy="9572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4915A14-7514-CB0B-48BD-91DCAC228A38}"/>
              </a:ext>
            </a:extLst>
          </p:cNvPr>
          <p:cNvSpPr/>
          <p:nvPr/>
        </p:nvSpPr>
        <p:spPr>
          <a:xfrm>
            <a:off x="6881813" y="2886798"/>
            <a:ext cx="1928812" cy="706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Fechamento</a:t>
            </a:r>
          </a:p>
        </p:txBody>
      </p:sp>
      <p:sp>
        <p:nvSpPr>
          <p:cNvPr id="18" name="Chave Dupla 17">
            <a:extLst>
              <a:ext uri="{FF2B5EF4-FFF2-40B4-BE49-F238E27FC236}">
                <a16:creationId xmlns:a16="http://schemas.microsoft.com/office/drawing/2014/main" id="{AE214D1F-8706-489A-08F6-2B7E082A9E9A}"/>
              </a:ext>
            </a:extLst>
          </p:cNvPr>
          <p:cNvSpPr/>
          <p:nvPr/>
        </p:nvSpPr>
        <p:spPr>
          <a:xfrm>
            <a:off x="9024939" y="2761385"/>
            <a:ext cx="1928812" cy="9572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AB57CC-EB22-3F5D-4D4F-62BD54867E3E}"/>
              </a:ext>
            </a:extLst>
          </p:cNvPr>
          <p:cNvSpPr/>
          <p:nvPr/>
        </p:nvSpPr>
        <p:spPr>
          <a:xfrm>
            <a:off x="6881813" y="4315912"/>
            <a:ext cx="1928812" cy="727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Geração de Planilhas Cliente</a:t>
            </a:r>
          </a:p>
        </p:txBody>
      </p:sp>
      <p:sp>
        <p:nvSpPr>
          <p:cNvPr id="20" name="Chave Dupla 19">
            <a:extLst>
              <a:ext uri="{FF2B5EF4-FFF2-40B4-BE49-F238E27FC236}">
                <a16:creationId xmlns:a16="http://schemas.microsoft.com/office/drawing/2014/main" id="{1FADBA18-38E4-21B1-8447-5801197C5A05}"/>
              </a:ext>
            </a:extLst>
          </p:cNvPr>
          <p:cNvSpPr/>
          <p:nvPr/>
        </p:nvSpPr>
        <p:spPr>
          <a:xfrm>
            <a:off x="9024939" y="4190500"/>
            <a:ext cx="1928812" cy="9572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15264C4-9BC6-1025-5AB0-D10A6E47441F}"/>
              </a:ext>
            </a:extLst>
          </p:cNvPr>
          <p:cNvSpPr txBox="1"/>
          <p:nvPr/>
        </p:nvSpPr>
        <p:spPr>
          <a:xfrm>
            <a:off x="9239252" y="1420482"/>
            <a:ext cx="1714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Visualização Dos Apontamentos.</a:t>
            </a:r>
          </a:p>
          <a:p>
            <a:r>
              <a:rPr lang="pt-BR" sz="1200" dirty="0">
                <a:latin typeface="Aptos" panose="020B0004020202020204" pitchFamily="34" charset="0"/>
              </a:rPr>
              <a:t>Posição poderá ser </a:t>
            </a:r>
            <a:r>
              <a:rPr lang="pt-BR" sz="1200" dirty="0" err="1">
                <a:latin typeface="Aptos" panose="020B0004020202020204" pitchFamily="34" charset="0"/>
              </a:rPr>
              <a:t>On</a:t>
            </a:r>
            <a:r>
              <a:rPr lang="pt-BR" sz="1200" dirty="0">
                <a:latin typeface="Aptos" panose="020B0004020202020204" pitchFamily="34" charset="0"/>
              </a:rPr>
              <a:t> </a:t>
            </a:r>
            <a:r>
              <a:rPr lang="pt-BR" sz="1200" dirty="0" err="1">
                <a:latin typeface="Aptos" panose="020B0004020202020204" pitchFamily="34" charset="0"/>
              </a:rPr>
              <a:t>Line</a:t>
            </a:r>
            <a:r>
              <a:rPr lang="pt-BR" sz="1200" dirty="0">
                <a:latin typeface="Aptos" panose="020B0004020202020204" pitchFamily="34" charset="0"/>
              </a:rPr>
              <a:t> ou Em Lote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252E12A-138D-B95E-E9F6-F35563B9E082}"/>
              </a:ext>
            </a:extLst>
          </p:cNvPr>
          <p:cNvSpPr txBox="1"/>
          <p:nvPr/>
        </p:nvSpPr>
        <p:spPr>
          <a:xfrm>
            <a:off x="9132093" y="2946905"/>
            <a:ext cx="171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Preenchimento de laudos.</a:t>
            </a:r>
          </a:p>
          <a:p>
            <a:r>
              <a:rPr lang="pt-BR" sz="1200" dirty="0">
                <a:latin typeface="Aptos" panose="020B0004020202020204" pitchFamily="34" charset="0"/>
              </a:rPr>
              <a:t>Geração de relatórios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3ADF17-202B-6790-D7E8-A643B81E5BA2}"/>
              </a:ext>
            </a:extLst>
          </p:cNvPr>
          <p:cNvSpPr txBox="1"/>
          <p:nvPr/>
        </p:nvSpPr>
        <p:spPr>
          <a:xfrm>
            <a:off x="9132094" y="4375874"/>
            <a:ext cx="171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Geração de planilhas para integração com o ERP do cliente.</a:t>
            </a:r>
          </a:p>
        </p:txBody>
      </p:sp>
    </p:spTree>
    <p:extLst>
      <p:ext uri="{BB962C8B-B14F-4D97-AF65-F5344CB8AC3E}">
        <p14:creationId xmlns:p14="http://schemas.microsoft.com/office/powerpoint/2010/main" val="413667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C704BC-B6DC-2CAA-26D3-8DE6CC71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/>
          <a:lstStyle/>
          <a:p>
            <a:r>
              <a:rPr lang="pt-BR" dirty="0"/>
              <a:t>Principais Módulos MOBILE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4FCF8C-C3E4-2832-B01A-2CBEDD348CBA}"/>
              </a:ext>
            </a:extLst>
          </p:cNvPr>
          <p:cNvSpPr/>
          <p:nvPr/>
        </p:nvSpPr>
        <p:spPr>
          <a:xfrm>
            <a:off x="1085850" y="1389914"/>
            <a:ext cx="192881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6" name="Chave Dupla 5">
            <a:extLst>
              <a:ext uri="{FF2B5EF4-FFF2-40B4-BE49-F238E27FC236}">
                <a16:creationId xmlns:a16="http://schemas.microsoft.com/office/drawing/2014/main" id="{F58D6C96-5B96-913A-6C32-B267957C11E7}"/>
              </a:ext>
            </a:extLst>
          </p:cNvPr>
          <p:cNvSpPr/>
          <p:nvPr/>
        </p:nvSpPr>
        <p:spPr>
          <a:xfrm>
            <a:off x="3228976" y="1392231"/>
            <a:ext cx="1928812" cy="9572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0E929ED-D870-9A2B-1DC8-121E02CF6CC1}"/>
              </a:ext>
            </a:extLst>
          </p:cNvPr>
          <p:cNvSpPr/>
          <p:nvPr/>
        </p:nvSpPr>
        <p:spPr>
          <a:xfrm>
            <a:off x="1085850" y="2762239"/>
            <a:ext cx="192881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0000" bIns="216000" rtlCol="0" anchor="ctr"/>
          <a:lstStyle/>
          <a:p>
            <a:pPr algn="ctr"/>
            <a:r>
              <a:rPr lang="pt-BR" dirty="0"/>
              <a:t>Importação dos dados para apontamento</a:t>
            </a:r>
          </a:p>
        </p:txBody>
      </p:sp>
      <p:sp>
        <p:nvSpPr>
          <p:cNvPr id="8" name="Chave Dupla 7">
            <a:extLst>
              <a:ext uri="{FF2B5EF4-FFF2-40B4-BE49-F238E27FC236}">
                <a16:creationId xmlns:a16="http://schemas.microsoft.com/office/drawing/2014/main" id="{A896848C-8C8F-2798-ED98-A3B789C16A3C}"/>
              </a:ext>
            </a:extLst>
          </p:cNvPr>
          <p:cNvSpPr/>
          <p:nvPr/>
        </p:nvSpPr>
        <p:spPr>
          <a:xfrm>
            <a:off x="3228974" y="2668247"/>
            <a:ext cx="1928812" cy="126346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843311E-49D9-D760-7DBA-06E9EB44CE54}"/>
              </a:ext>
            </a:extLst>
          </p:cNvPr>
          <p:cNvSpPr/>
          <p:nvPr/>
        </p:nvSpPr>
        <p:spPr>
          <a:xfrm>
            <a:off x="1085850" y="4313593"/>
            <a:ext cx="192881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Consultas</a:t>
            </a:r>
          </a:p>
        </p:txBody>
      </p:sp>
      <p:sp>
        <p:nvSpPr>
          <p:cNvPr id="10" name="Chave Dupla 9">
            <a:extLst>
              <a:ext uri="{FF2B5EF4-FFF2-40B4-BE49-F238E27FC236}">
                <a16:creationId xmlns:a16="http://schemas.microsoft.com/office/drawing/2014/main" id="{44547FED-2F00-20DC-C574-E0775B123F0F}"/>
              </a:ext>
            </a:extLst>
          </p:cNvPr>
          <p:cNvSpPr/>
          <p:nvPr/>
        </p:nvSpPr>
        <p:spPr>
          <a:xfrm>
            <a:off x="3228976" y="4250461"/>
            <a:ext cx="1928812" cy="9572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474F9-3E36-C6EB-C464-5FAFFEFEA8BC}"/>
              </a:ext>
            </a:extLst>
          </p:cNvPr>
          <p:cNvSpPr txBox="1"/>
          <p:nvPr/>
        </p:nvSpPr>
        <p:spPr>
          <a:xfrm>
            <a:off x="3443287" y="1581087"/>
            <a:ext cx="171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Permite Entrar No Sistema Caso Esteja Liberado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EE23F5-3DB9-0101-8720-CBDAB170DF35}"/>
              </a:ext>
            </a:extLst>
          </p:cNvPr>
          <p:cNvSpPr txBox="1"/>
          <p:nvPr/>
        </p:nvSpPr>
        <p:spPr>
          <a:xfrm>
            <a:off x="3336130" y="2946905"/>
            <a:ext cx="171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Permite Fazer Download Da Lista De Produtos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15B2D1-9330-C0CA-39C4-026EB9563462}"/>
              </a:ext>
            </a:extLst>
          </p:cNvPr>
          <p:cNvSpPr txBox="1"/>
          <p:nvPr/>
        </p:nvSpPr>
        <p:spPr>
          <a:xfrm>
            <a:off x="3336130" y="4241829"/>
            <a:ext cx="1714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Consulta  Apontamentos transmitidos e não transmitidos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C023BE-AEB2-E963-8807-6D73A8C73CDA}"/>
              </a:ext>
            </a:extLst>
          </p:cNvPr>
          <p:cNvSpPr/>
          <p:nvPr/>
        </p:nvSpPr>
        <p:spPr>
          <a:xfrm>
            <a:off x="6881813" y="1329953"/>
            <a:ext cx="192881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15" name="Chave Dupla 14">
            <a:extLst>
              <a:ext uri="{FF2B5EF4-FFF2-40B4-BE49-F238E27FC236}">
                <a16:creationId xmlns:a16="http://schemas.microsoft.com/office/drawing/2014/main" id="{BFCD5B5E-E952-24F0-C7FD-9F96E8FA41BF}"/>
              </a:ext>
            </a:extLst>
          </p:cNvPr>
          <p:cNvSpPr/>
          <p:nvPr/>
        </p:nvSpPr>
        <p:spPr>
          <a:xfrm>
            <a:off x="9024939" y="1332270"/>
            <a:ext cx="1928812" cy="9572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AB5D25D-717D-2D54-C306-EC507E40D9CE}"/>
              </a:ext>
            </a:extLst>
          </p:cNvPr>
          <p:cNvSpPr/>
          <p:nvPr/>
        </p:nvSpPr>
        <p:spPr>
          <a:xfrm>
            <a:off x="6881813" y="2762239"/>
            <a:ext cx="192881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Transmissão dos apontamentos</a:t>
            </a:r>
          </a:p>
        </p:txBody>
      </p:sp>
      <p:sp>
        <p:nvSpPr>
          <p:cNvPr id="17" name="Chave Dupla 16">
            <a:extLst>
              <a:ext uri="{FF2B5EF4-FFF2-40B4-BE49-F238E27FC236}">
                <a16:creationId xmlns:a16="http://schemas.microsoft.com/office/drawing/2014/main" id="{FAE4BB58-8BC6-F957-5601-95BA6A0F6246}"/>
              </a:ext>
            </a:extLst>
          </p:cNvPr>
          <p:cNvSpPr/>
          <p:nvPr/>
        </p:nvSpPr>
        <p:spPr>
          <a:xfrm>
            <a:off x="9024939" y="2761385"/>
            <a:ext cx="1928812" cy="9572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F7877A-B92E-FE6B-DA8A-F50CF9ED1F11}"/>
              </a:ext>
            </a:extLst>
          </p:cNvPr>
          <p:cNvSpPr/>
          <p:nvPr/>
        </p:nvSpPr>
        <p:spPr>
          <a:xfrm>
            <a:off x="6881813" y="4187626"/>
            <a:ext cx="1928812" cy="8558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Encerramentos dos apontamentos</a:t>
            </a:r>
          </a:p>
        </p:txBody>
      </p:sp>
      <p:sp>
        <p:nvSpPr>
          <p:cNvPr id="19" name="Chave Dupla 18">
            <a:extLst>
              <a:ext uri="{FF2B5EF4-FFF2-40B4-BE49-F238E27FC236}">
                <a16:creationId xmlns:a16="http://schemas.microsoft.com/office/drawing/2014/main" id="{9224CC85-7E80-E784-E64E-9A76BD65E7A3}"/>
              </a:ext>
            </a:extLst>
          </p:cNvPr>
          <p:cNvSpPr/>
          <p:nvPr/>
        </p:nvSpPr>
        <p:spPr>
          <a:xfrm>
            <a:off x="9024939" y="4190500"/>
            <a:ext cx="1928812" cy="95726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9E48D2-C329-F1EE-28BC-619168493447}"/>
              </a:ext>
            </a:extLst>
          </p:cNvPr>
          <p:cNvSpPr txBox="1"/>
          <p:nvPr/>
        </p:nvSpPr>
        <p:spPr>
          <a:xfrm>
            <a:off x="9239252" y="1420482"/>
            <a:ext cx="1714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Permite fazer apontamentos, com consultas por </a:t>
            </a:r>
            <a:r>
              <a:rPr lang="pt-BR" sz="1200" dirty="0" err="1">
                <a:latin typeface="Aptos" panose="020B0004020202020204" pitchFamily="34" charset="0"/>
              </a:rPr>
              <a:t>cc</a:t>
            </a:r>
            <a:r>
              <a:rPr lang="pt-BR" sz="1200" dirty="0">
                <a:latin typeface="Aptos" panose="020B0004020202020204" pitchFamily="34" charset="0"/>
              </a:rPr>
              <a:t>, descrição ou placa de imobilizado.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5C043F-2186-E90E-A9E9-6917F751F8C3}"/>
              </a:ext>
            </a:extLst>
          </p:cNvPr>
          <p:cNvSpPr txBox="1"/>
          <p:nvPr/>
        </p:nvSpPr>
        <p:spPr>
          <a:xfrm>
            <a:off x="9132093" y="2989257"/>
            <a:ext cx="1714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Permite enviar os apontamentos.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9FDD338-CD2C-78FA-611C-7C99C3E43140}"/>
              </a:ext>
            </a:extLst>
          </p:cNvPr>
          <p:cNvSpPr txBox="1"/>
          <p:nvPr/>
        </p:nvSpPr>
        <p:spPr>
          <a:xfrm>
            <a:off x="9132093" y="4345965"/>
            <a:ext cx="171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ptos" panose="020B0004020202020204" pitchFamily="34" charset="0"/>
              </a:rPr>
              <a:t>Informa ao sistema que os apontamentos foram </a:t>
            </a:r>
            <a:r>
              <a:rPr lang="pt-BR" sz="1200" dirty="0" err="1">
                <a:latin typeface="Aptos" panose="020B0004020202020204" pitchFamily="34" charset="0"/>
              </a:rPr>
              <a:t>ecenrrados</a:t>
            </a:r>
            <a:endParaRPr lang="pt-BR" sz="1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1AA15-063F-A387-811A-8B4FF5EC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270"/>
            <a:ext cx="10515600" cy="747395"/>
          </a:xfrm>
        </p:spPr>
        <p:txBody>
          <a:bodyPr/>
          <a:lstStyle/>
          <a:p>
            <a:pPr algn="ctr"/>
            <a:r>
              <a:rPr lang="pt-BR" dirty="0"/>
              <a:t>Visão Macro	</a:t>
            </a:r>
          </a:p>
        </p:txBody>
      </p:sp>
      <p:pic>
        <p:nvPicPr>
          <p:cNvPr id="5" name="Imagem 4" descr="Uma imagem contendo pessoa, homem, raquete, segurando&#10;&#10;Descrição gerada automaticamente">
            <a:extLst>
              <a:ext uri="{FF2B5EF4-FFF2-40B4-BE49-F238E27FC236}">
                <a16:creationId xmlns:a16="http://schemas.microsoft.com/office/drawing/2014/main" id="{DCF03407-4D82-7EF1-0E2C-16CB3905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12" y="2458212"/>
            <a:ext cx="2456688" cy="1734312"/>
          </a:xfrm>
          <a:prstGeom prst="rect">
            <a:avLst/>
          </a:prstGeom>
        </p:spPr>
      </p:pic>
      <p:pic>
        <p:nvPicPr>
          <p:cNvPr id="9" name="Imagem 8" descr="Mão segurando celular">
            <a:extLst>
              <a:ext uri="{FF2B5EF4-FFF2-40B4-BE49-F238E27FC236}">
                <a16:creationId xmlns:a16="http://schemas.microsoft.com/office/drawing/2014/main" id="{F3C59AC2-A91C-CBBB-9709-0347F6BF2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53" y="5183920"/>
            <a:ext cx="2651760" cy="1491615"/>
          </a:xfrm>
          <a:prstGeom prst="rect">
            <a:avLst/>
          </a:prstGeom>
        </p:spPr>
      </p:pic>
      <p:pic>
        <p:nvPicPr>
          <p:cNvPr id="11" name="Imagem 10" descr="Monitor de computador&#10;&#10;Descrição gerada automaticamente">
            <a:extLst>
              <a:ext uri="{FF2B5EF4-FFF2-40B4-BE49-F238E27FC236}">
                <a16:creationId xmlns:a16="http://schemas.microsoft.com/office/drawing/2014/main" id="{5E80C6ED-B5EE-6C58-C15E-379D0574D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56" y="2376404"/>
            <a:ext cx="2867025" cy="1590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61E88E-7A38-A371-A1FF-E8D907809DD0}"/>
              </a:ext>
            </a:extLst>
          </p:cNvPr>
          <p:cNvSpPr txBox="1"/>
          <p:nvPr/>
        </p:nvSpPr>
        <p:spPr>
          <a:xfrm>
            <a:off x="1277112" y="1632204"/>
            <a:ext cx="245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Armazenamento Na Nuvem 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B6DB1C77-C24E-556E-58C9-334EF0B0384B}"/>
              </a:ext>
            </a:extLst>
          </p:cNvPr>
          <p:cNvSpPr/>
          <p:nvPr/>
        </p:nvSpPr>
        <p:spPr>
          <a:xfrm>
            <a:off x="4267200" y="3009745"/>
            <a:ext cx="4191002" cy="41925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da Esquerda para a Direita 16">
            <a:extLst>
              <a:ext uri="{FF2B5EF4-FFF2-40B4-BE49-F238E27FC236}">
                <a16:creationId xmlns:a16="http://schemas.microsoft.com/office/drawing/2014/main" id="{4EE3ED19-E9C6-B708-AFE4-5BC03DD4208A}"/>
              </a:ext>
            </a:extLst>
          </p:cNvPr>
          <p:cNvSpPr/>
          <p:nvPr/>
        </p:nvSpPr>
        <p:spPr>
          <a:xfrm rot="1930459">
            <a:off x="2719614" y="4981449"/>
            <a:ext cx="2460655" cy="597748"/>
          </a:xfrm>
          <a:prstGeom prst="leftRightArrow">
            <a:avLst>
              <a:gd name="adj1" fmla="val 34703"/>
              <a:gd name="adj2" fmla="val 645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93C7F4-F7A4-C0A3-B73E-02B53472F433}"/>
              </a:ext>
            </a:extLst>
          </p:cNvPr>
          <p:cNvSpPr txBox="1"/>
          <p:nvPr/>
        </p:nvSpPr>
        <p:spPr>
          <a:xfrm>
            <a:off x="8429480" y="1356793"/>
            <a:ext cx="345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Controle E </a:t>
            </a:r>
          </a:p>
          <a:p>
            <a:pPr algn="ctr"/>
            <a:r>
              <a:rPr lang="pt-BR" dirty="0"/>
              <a:t>Gerenciamento das informações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29D5FC-BAE6-3275-B651-7DA23491D503}"/>
              </a:ext>
            </a:extLst>
          </p:cNvPr>
          <p:cNvSpPr txBox="1"/>
          <p:nvPr/>
        </p:nvSpPr>
        <p:spPr>
          <a:xfrm>
            <a:off x="5221358" y="4514338"/>
            <a:ext cx="240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Coleta Das Informações</a:t>
            </a:r>
          </a:p>
        </p:txBody>
      </p:sp>
    </p:spTree>
    <p:extLst>
      <p:ext uri="{BB962C8B-B14F-4D97-AF65-F5344CB8AC3E}">
        <p14:creationId xmlns:p14="http://schemas.microsoft.com/office/powerpoint/2010/main" val="554345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3F3F0"/>
      </a:lt2>
      <a:accent1>
        <a:srgbClr val="542FE7"/>
      </a:accent1>
      <a:accent2>
        <a:srgbClr val="1740D5"/>
      </a:accent2>
      <a:accent3>
        <a:srgbClr val="29A1E7"/>
      </a:accent3>
      <a:accent4>
        <a:srgbClr val="15C0B7"/>
      </a:accent4>
      <a:accent5>
        <a:srgbClr val="23C67A"/>
      </a:accent5>
      <a:accent6>
        <a:srgbClr val="16C72A"/>
      </a:accent6>
      <a:hlink>
        <a:srgbClr val="349D7D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368</Words>
  <Application>Microsoft Office PowerPoint</Application>
  <PresentationFormat>Widescreen</PresentationFormat>
  <Paragraphs>137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Walbaum Display</vt:lpstr>
      <vt:lpstr>Tema do Office</vt:lpstr>
      <vt:lpstr>RegattaVTI</vt:lpstr>
      <vt:lpstr>Inventário de Ativos</vt:lpstr>
      <vt:lpstr>Tabelas</vt:lpstr>
      <vt:lpstr>Avaliações</vt:lpstr>
      <vt:lpstr>Principais Módulos DESKTOP</vt:lpstr>
      <vt:lpstr>Principais Módulos MOBILE</vt:lpstr>
      <vt:lpstr>Visão Macro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Tabelas</dc:title>
  <dc:creator>Marcos R Falconi Falconi</dc:creator>
  <cp:lastModifiedBy>Marcos R Falconi Falconi</cp:lastModifiedBy>
  <cp:revision>3</cp:revision>
  <dcterms:created xsi:type="dcterms:W3CDTF">2023-10-02T11:33:59Z</dcterms:created>
  <dcterms:modified xsi:type="dcterms:W3CDTF">2023-10-02T16:05:11Z</dcterms:modified>
</cp:coreProperties>
</file>