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BE4F5-287B-42A1-BD1F-60E7B0B59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5AD45F-6CAD-4E44-8FAC-F28A9FBE0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B2932-1C88-4884-B7D2-C8A85E14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3DCE-E6BC-48AB-98CB-4B3EB3D8A5C2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28BEB-604C-481A-AA5A-1E7710C6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9D60F-0938-4088-AF08-CDBE2396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0CCF-092C-4DE2-82B6-AD89B2BAB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78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86903-C2E3-4272-97C6-5952A9A3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2EDC0F-2A3F-4469-ADA8-B3986E8E9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8D3B7-AFD8-4369-BA9D-BF5E4523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3DCE-E6BC-48AB-98CB-4B3EB3D8A5C2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490DD-9979-41D5-926E-98CF99F2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4A3AB-BDF1-46B8-A020-B84B0DB6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0CCF-092C-4DE2-82B6-AD89B2BAB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79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C51073-59EB-48AA-BF43-E50EB59A3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9E4B1F-EE34-498B-864F-A756F01B1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6E343-CDB4-4D27-A320-D721FE62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3DCE-E6BC-48AB-98CB-4B3EB3D8A5C2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E11F3-8D08-4877-AD9A-C0082216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53EAC-A8CB-452F-B988-E2D15014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0CCF-092C-4DE2-82B6-AD89B2BAB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5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27DC1-84EB-4C96-AD98-443E20FC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B4A53-C86B-42BC-A934-E95A0D14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F8A26-F560-4F23-99C3-AF86EB49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3DCE-E6BC-48AB-98CB-4B3EB3D8A5C2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F2067-6F76-40BE-AF03-B6967E3F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86C94-6E1D-4D73-AF23-CD28CDD5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0CCF-092C-4DE2-82B6-AD89B2BAB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87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25D12-322E-4CFD-A698-12BE0CAF2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9C8CBA-88D6-4CB5-A555-C4EAE804F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7A11B-A35C-442E-AF91-E5EF3966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3DCE-E6BC-48AB-98CB-4B3EB3D8A5C2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E6127-38A5-4238-9A7C-A3501A28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F0001-CDFA-4375-9708-394BF8A9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0CCF-092C-4DE2-82B6-AD89B2BAB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2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755EE-88FF-4E1B-9788-DFD8EB29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A412F-2219-4AC4-877D-946F755BE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3C7607-309C-41CF-B343-81E3EFF4C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C8F3C3-77C3-4064-BB00-1EED2A79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3DCE-E6BC-48AB-98CB-4B3EB3D8A5C2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A5AC92-7E90-4FC1-9DD9-5B6CEA6D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887B24-321B-493A-AA38-92125239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0CCF-092C-4DE2-82B6-AD89B2BAB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77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431BF-A16E-43F1-A913-309584E7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8714D9-4BFB-40F9-82EC-7AE569C68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C22F3A-17D0-427B-98A4-69A05832F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C08C6B-83E2-4668-A58A-C018729A5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76D801-3A57-4026-A681-5CDE91F9C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653375-67FB-44EA-984C-D1CDD207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3DCE-E6BC-48AB-98CB-4B3EB3D8A5C2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D0146A-93CA-42D1-9A04-8AA7DD04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8CA605-A16D-4F3E-A79E-87828F79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0CCF-092C-4DE2-82B6-AD89B2BAB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1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FBC7B-9813-40A2-8123-6D78D25D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728C78-B075-4AF3-B279-38AC193E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3DCE-E6BC-48AB-98CB-4B3EB3D8A5C2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3977E7-DB71-4D6F-A51A-1F533529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593292-0347-460F-8B26-E16A0F1B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0CCF-092C-4DE2-82B6-AD89B2BAB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90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5E54C5-F076-422B-B630-5048DFFE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3DCE-E6BC-48AB-98CB-4B3EB3D8A5C2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6F1F53-F407-48C7-88AE-6C612388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2AF4DD-2A8B-454C-9795-A5C0C82C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0CCF-092C-4DE2-82B6-AD89B2BAB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75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C35A6-9203-4DFA-832D-C2C8CDDB0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783CC-E9BA-49B5-A99A-90624684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12D45F-233F-47B8-9C7D-72B0880B2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29618-93DD-4D52-A105-12532002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3DCE-E6BC-48AB-98CB-4B3EB3D8A5C2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10ED1-044B-4FD1-8A3D-02730E76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4518B-E586-40E7-8609-E2FCCFCB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0CCF-092C-4DE2-82B6-AD89B2BAB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4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C94BE-837B-447D-B340-964AD4D7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DD29C5-C1BB-4CAF-96CB-0C88081C8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C72CA-825C-4379-9693-1ADAD24F5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F8B9B3-CCDC-4831-84EC-FFB53C0C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3DCE-E6BC-48AB-98CB-4B3EB3D8A5C2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D149B6-45D6-4FD8-A359-7F171883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22282-A605-402F-85C8-060830D6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0CCF-092C-4DE2-82B6-AD89B2BAB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08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B57894-2A83-41EA-AACC-675126FD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36173A-BCF7-4E7E-97DE-CC0C122E9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228F3-2F96-45A3-8475-5E0D4E5FF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03DCE-E6BC-48AB-98CB-4B3EB3D8A5C2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16E4-6A6F-4A6A-93E5-7E9CAA306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A60E4-92E6-4F53-A4CC-FBFC0D6A4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F0CCF-092C-4DE2-82B6-AD89B2BAB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54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B206D76C-5714-46B1-BB18-2281A2B5C9B3}"/>
              </a:ext>
            </a:extLst>
          </p:cNvPr>
          <p:cNvSpPr/>
          <p:nvPr/>
        </p:nvSpPr>
        <p:spPr>
          <a:xfrm>
            <a:off x="3732902" y="2592592"/>
            <a:ext cx="764034" cy="6562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B10E047E-FE1B-478D-A444-B1283519985C}"/>
              </a:ext>
            </a:extLst>
          </p:cNvPr>
          <p:cNvSpPr/>
          <p:nvPr/>
        </p:nvSpPr>
        <p:spPr>
          <a:xfrm>
            <a:off x="5432965" y="1063908"/>
            <a:ext cx="817229" cy="76489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BB010E9F-057B-4665-AC27-2190E4FBDA75}"/>
              </a:ext>
            </a:extLst>
          </p:cNvPr>
          <p:cNvSpPr/>
          <p:nvPr/>
        </p:nvSpPr>
        <p:spPr>
          <a:xfrm>
            <a:off x="5432965" y="2603350"/>
            <a:ext cx="817229" cy="6562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669654A-5AC7-4330-8AF1-E4C580E0A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746635"/>
              </p:ext>
            </p:extLst>
          </p:nvPr>
        </p:nvGraphicFramePr>
        <p:xfrm>
          <a:off x="611990" y="859515"/>
          <a:ext cx="2260302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151">
                  <a:extLst>
                    <a:ext uri="{9D8B030D-6E8A-4147-A177-3AD203B41FA5}">
                      <a16:colId xmlns:a16="http://schemas.microsoft.com/office/drawing/2014/main" val="2197875426"/>
                    </a:ext>
                  </a:extLst>
                </a:gridCol>
                <a:gridCol w="1130151">
                  <a:extLst>
                    <a:ext uri="{9D8B030D-6E8A-4147-A177-3AD203B41FA5}">
                      <a16:colId xmlns:a16="http://schemas.microsoft.com/office/drawing/2014/main" val="4178608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7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3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8759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2E67D78-20B5-4CBB-85D7-4D863263D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963132"/>
              </p:ext>
            </p:extLst>
          </p:nvPr>
        </p:nvGraphicFramePr>
        <p:xfrm>
          <a:off x="3668949" y="1063908"/>
          <a:ext cx="3485000" cy="2970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1250">
                  <a:extLst>
                    <a:ext uri="{9D8B030D-6E8A-4147-A177-3AD203B41FA5}">
                      <a16:colId xmlns:a16="http://schemas.microsoft.com/office/drawing/2014/main" val="2197875426"/>
                    </a:ext>
                  </a:extLst>
                </a:gridCol>
                <a:gridCol w="871250">
                  <a:extLst>
                    <a:ext uri="{9D8B030D-6E8A-4147-A177-3AD203B41FA5}">
                      <a16:colId xmlns:a16="http://schemas.microsoft.com/office/drawing/2014/main" val="4178608229"/>
                    </a:ext>
                  </a:extLst>
                </a:gridCol>
                <a:gridCol w="871250">
                  <a:extLst>
                    <a:ext uri="{9D8B030D-6E8A-4147-A177-3AD203B41FA5}">
                      <a16:colId xmlns:a16="http://schemas.microsoft.com/office/drawing/2014/main" val="305573652"/>
                    </a:ext>
                  </a:extLst>
                </a:gridCol>
                <a:gridCol w="871250">
                  <a:extLst>
                    <a:ext uri="{9D8B030D-6E8A-4147-A177-3AD203B41FA5}">
                      <a16:colId xmlns:a16="http://schemas.microsoft.com/office/drawing/2014/main" val="2965756279"/>
                    </a:ext>
                  </a:extLst>
                </a:gridCol>
              </a:tblGrid>
              <a:tr h="742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4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5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70849"/>
                  </a:ext>
                </a:extLst>
              </a:tr>
              <a:tr h="742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6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7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87591"/>
                  </a:ext>
                </a:extLst>
              </a:tr>
              <a:tr h="742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9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12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13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92736"/>
                  </a:ext>
                </a:extLst>
              </a:tr>
              <a:tr h="742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10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11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14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15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251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2A81A5-E588-4C41-B4D6-B922247040A4}"/>
              </a:ext>
            </a:extLst>
          </p:cNvPr>
          <p:cNvSpPr txBox="1"/>
          <p:nvPr/>
        </p:nvSpPr>
        <p:spPr>
          <a:xfrm>
            <a:off x="3668949" y="225834"/>
            <a:ext cx="4820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N = 2, r = 2, c = 2</a:t>
            </a:r>
            <a:endParaRPr lang="ko-KR" alt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97E93-97B2-4A76-9BAF-51617D01E893}"/>
              </a:ext>
            </a:extLst>
          </p:cNvPr>
          <p:cNvSpPr txBox="1"/>
          <p:nvPr/>
        </p:nvSpPr>
        <p:spPr>
          <a:xfrm>
            <a:off x="7874598" y="1063908"/>
            <a:ext cx="3076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 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en-US" altLang="ko-KR" dirty="0">
                <a:solidFill>
                  <a:srgbClr val="FF0000"/>
                </a:solidFill>
              </a:rPr>
              <a:t>1 &lt;-&gt; 2</a:t>
            </a:r>
            <a:r>
              <a:rPr lang="ko-KR" altLang="en-US" dirty="0">
                <a:solidFill>
                  <a:srgbClr val="FF0000"/>
                </a:solidFill>
              </a:rPr>
              <a:t>가 되면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Index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12 &lt;-&gt; 0</a:t>
            </a:r>
            <a:r>
              <a:rPr lang="ko-KR" altLang="en-US" dirty="0">
                <a:solidFill>
                  <a:srgbClr val="FF0000"/>
                </a:solidFill>
              </a:rPr>
              <a:t>가 됨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CFA07A-F477-4785-9646-0B7023A907FF}"/>
              </a:ext>
            </a:extLst>
          </p:cNvPr>
          <p:cNvCxnSpPr/>
          <p:nvPr/>
        </p:nvCxnSpPr>
        <p:spPr>
          <a:xfrm flipH="1" flipV="1">
            <a:off x="1366221" y="1312433"/>
            <a:ext cx="4066744" cy="15168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8036A7-311D-43C9-BC2F-A136173A84E6}"/>
              </a:ext>
            </a:extLst>
          </p:cNvPr>
          <p:cNvSpPr txBox="1"/>
          <p:nvPr/>
        </p:nvSpPr>
        <p:spPr>
          <a:xfrm>
            <a:off x="7874598" y="1820478"/>
            <a:ext cx="3076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그러나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파란 색 선처럼 같은 곳을 바라보는 다른 좌표도 고려해야 함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C71B7E-9DDD-4864-97B1-637E72467E9E}"/>
              </a:ext>
            </a:extLst>
          </p:cNvPr>
          <p:cNvCxnSpPr>
            <a:cxnSpLocks/>
          </p:cNvCxnSpPr>
          <p:nvPr/>
        </p:nvCxnSpPr>
        <p:spPr>
          <a:xfrm flipH="1" flipV="1">
            <a:off x="1345301" y="1442621"/>
            <a:ext cx="2430633" cy="15168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4504147-83E9-4A19-AC36-3EA4E5699183}"/>
              </a:ext>
            </a:extLst>
          </p:cNvPr>
          <p:cNvCxnSpPr>
            <a:cxnSpLocks/>
          </p:cNvCxnSpPr>
          <p:nvPr/>
        </p:nvCxnSpPr>
        <p:spPr>
          <a:xfrm flipH="1" flipV="1">
            <a:off x="1451679" y="1182245"/>
            <a:ext cx="3981286" cy="2603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6543CA-BCF3-4101-963B-F480983ADE1C}"/>
              </a:ext>
            </a:extLst>
          </p:cNvPr>
          <p:cNvSpPr txBox="1"/>
          <p:nvPr/>
        </p:nvSpPr>
        <p:spPr>
          <a:xfrm>
            <a:off x="2958353" y="933720"/>
            <a:ext cx="64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번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A48C37-5E1A-4B13-8EA0-4828DD69ABA9}"/>
              </a:ext>
            </a:extLst>
          </p:cNvPr>
          <p:cNvSpPr txBox="1"/>
          <p:nvPr/>
        </p:nvSpPr>
        <p:spPr>
          <a:xfrm>
            <a:off x="3021699" y="1580685"/>
            <a:ext cx="64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27F5FE-6AB9-4B6C-97C0-DC4765EA39A6}"/>
              </a:ext>
            </a:extLst>
          </p:cNvPr>
          <p:cNvSpPr txBox="1"/>
          <p:nvPr/>
        </p:nvSpPr>
        <p:spPr>
          <a:xfrm>
            <a:off x="2968806" y="2163791"/>
            <a:ext cx="64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119154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E0142860-7FC1-45E3-99E8-FD23076B790E}"/>
              </a:ext>
            </a:extLst>
          </p:cNvPr>
          <p:cNvSpPr/>
          <p:nvPr/>
        </p:nvSpPr>
        <p:spPr>
          <a:xfrm>
            <a:off x="462579" y="257086"/>
            <a:ext cx="484094" cy="4636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97E93-97B2-4A76-9BAF-51617D01E893}"/>
              </a:ext>
            </a:extLst>
          </p:cNvPr>
          <p:cNvSpPr txBox="1"/>
          <p:nvPr/>
        </p:nvSpPr>
        <p:spPr>
          <a:xfrm>
            <a:off x="7874598" y="-1582471"/>
            <a:ext cx="3076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 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en-US" altLang="ko-KR" dirty="0">
                <a:solidFill>
                  <a:srgbClr val="FF0000"/>
                </a:solidFill>
              </a:rPr>
              <a:t>1 &lt;-&gt; 2</a:t>
            </a:r>
            <a:r>
              <a:rPr lang="ko-KR" altLang="en-US" dirty="0">
                <a:solidFill>
                  <a:srgbClr val="FF0000"/>
                </a:solidFill>
              </a:rPr>
              <a:t>가 되면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Index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12 &lt;-&gt; 0</a:t>
            </a:r>
            <a:r>
              <a:rPr lang="ko-KR" altLang="en-US" dirty="0">
                <a:solidFill>
                  <a:srgbClr val="FF0000"/>
                </a:solidFill>
              </a:rPr>
              <a:t>가 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036A7-311D-43C9-BC2F-A136173A84E6}"/>
              </a:ext>
            </a:extLst>
          </p:cNvPr>
          <p:cNvSpPr txBox="1"/>
          <p:nvPr/>
        </p:nvSpPr>
        <p:spPr>
          <a:xfrm>
            <a:off x="7874598" y="-825901"/>
            <a:ext cx="3076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그러나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파란 색 선처럼 같은 곳을 바라보는 다른 좌표도 고려해야 함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E22A7FA-193C-4CB2-A017-9FD443965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792400"/>
              </p:ext>
            </p:extLst>
          </p:nvPr>
        </p:nvGraphicFramePr>
        <p:xfrm>
          <a:off x="256988" y="257086"/>
          <a:ext cx="7294880" cy="387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1860">
                  <a:extLst>
                    <a:ext uri="{9D8B030D-6E8A-4147-A177-3AD203B41FA5}">
                      <a16:colId xmlns:a16="http://schemas.microsoft.com/office/drawing/2014/main" val="3591715544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556765787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10460402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462769198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3937551743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819962788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310467888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391056925"/>
                    </a:ext>
                  </a:extLst>
                </a:gridCol>
              </a:tblGrid>
              <a:tr h="484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639591"/>
                  </a:ext>
                </a:extLst>
              </a:tr>
              <a:tr h="484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968299"/>
                  </a:ext>
                </a:extLst>
              </a:tr>
              <a:tr h="484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356559"/>
                  </a:ext>
                </a:extLst>
              </a:tr>
              <a:tr h="484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738258"/>
                  </a:ext>
                </a:extLst>
              </a:tr>
              <a:tr h="484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</a:t>
                      </a:r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48</a:t>
                      </a:r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52</a:t>
                      </a:r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90483206"/>
                  </a:ext>
                </a:extLst>
              </a:tr>
              <a:tr h="484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38464"/>
                  </a:ext>
                </a:extLst>
              </a:tr>
              <a:tr h="484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56</a:t>
                      </a:r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19606"/>
                  </a:ext>
                </a:extLst>
              </a:tr>
              <a:tr h="484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47</a:t>
                      </a:r>
                      <a:endParaRPr lang="ko-KR" altLang="en-US" dirty="0"/>
                    </a:p>
                  </a:txBody>
                  <a:tcPr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576"/>
                  </a:ext>
                </a:extLst>
              </a:tr>
            </a:tbl>
          </a:graphicData>
        </a:graphic>
      </p:graphicFrame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C7636E2-D20E-43E2-9B16-3AF2D79720F7}"/>
              </a:ext>
            </a:extLst>
          </p:cNvPr>
          <p:cNvCxnSpPr>
            <a:cxnSpLocks/>
          </p:cNvCxnSpPr>
          <p:nvPr/>
        </p:nvCxnSpPr>
        <p:spPr>
          <a:xfrm>
            <a:off x="946673" y="505609"/>
            <a:ext cx="1387736" cy="957431"/>
          </a:xfrm>
          <a:prstGeom prst="curved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2436D2C0-6226-4F8B-9869-40E2FCDAFE76}"/>
              </a:ext>
            </a:extLst>
          </p:cNvPr>
          <p:cNvCxnSpPr>
            <a:cxnSpLocks/>
          </p:cNvCxnSpPr>
          <p:nvPr/>
        </p:nvCxnSpPr>
        <p:spPr>
          <a:xfrm>
            <a:off x="2753958" y="1463040"/>
            <a:ext cx="3205778" cy="1861073"/>
          </a:xfrm>
          <a:prstGeom prst="curved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7C33938-A17F-4639-A09A-25CC529FD920}"/>
              </a:ext>
            </a:extLst>
          </p:cNvPr>
          <p:cNvCxnSpPr>
            <a:cxnSpLocks/>
          </p:cNvCxnSpPr>
          <p:nvPr/>
        </p:nvCxnSpPr>
        <p:spPr>
          <a:xfrm>
            <a:off x="1028912" y="459822"/>
            <a:ext cx="1305497" cy="42984"/>
          </a:xfrm>
          <a:prstGeom prst="curved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03337BFB-EA08-46AD-BED9-72B4CD918890}"/>
              </a:ext>
            </a:extLst>
          </p:cNvPr>
          <p:cNvCxnSpPr>
            <a:cxnSpLocks/>
          </p:cNvCxnSpPr>
          <p:nvPr/>
        </p:nvCxnSpPr>
        <p:spPr>
          <a:xfrm>
            <a:off x="2753958" y="488924"/>
            <a:ext cx="3165579" cy="40465"/>
          </a:xfrm>
          <a:prstGeom prst="curved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952F91F1-6422-42A8-9231-4958EB4DE618}"/>
              </a:ext>
            </a:extLst>
          </p:cNvPr>
          <p:cNvCxnSpPr/>
          <p:nvPr/>
        </p:nvCxnSpPr>
        <p:spPr>
          <a:xfrm rot="5400000">
            <a:off x="548640" y="989703"/>
            <a:ext cx="666974" cy="129092"/>
          </a:xfrm>
          <a:prstGeom prst="bentConnector3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3A89B9DD-10CB-4AC1-82F9-84D905458DE2}"/>
              </a:ext>
            </a:extLst>
          </p:cNvPr>
          <p:cNvCxnSpPr>
            <a:cxnSpLocks/>
          </p:cNvCxnSpPr>
          <p:nvPr/>
        </p:nvCxnSpPr>
        <p:spPr>
          <a:xfrm rot="5400000">
            <a:off x="-126540" y="2261656"/>
            <a:ext cx="1640818" cy="247428"/>
          </a:xfrm>
          <a:prstGeom prst="bentConnector3">
            <a:avLst>
              <a:gd name="adj1" fmla="val 50000"/>
            </a:avLst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73CC923-2549-4A8E-AC1C-5DD462E1EDB6}"/>
              </a:ext>
            </a:extLst>
          </p:cNvPr>
          <p:cNvSpPr txBox="1"/>
          <p:nvPr/>
        </p:nvSpPr>
        <p:spPr>
          <a:xfrm>
            <a:off x="7691713" y="3324113"/>
            <a:ext cx="41601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 색의 선은 값이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0 -&gt; 12 -&gt; 60 </a:t>
            </a:r>
            <a:r>
              <a:rPr lang="ko-KR" altLang="en-US" dirty="0">
                <a:solidFill>
                  <a:srgbClr val="FF0000"/>
                </a:solidFill>
              </a:rPr>
              <a:t>으로 변화한다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값의 차를 구하면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12, 48</a:t>
            </a:r>
            <a:r>
              <a:rPr lang="ko-KR" altLang="en-US" dirty="0">
                <a:solidFill>
                  <a:srgbClr val="FF0000"/>
                </a:solidFill>
              </a:rPr>
              <a:t>이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12 = 2 * 6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12 = 2 * 3 * 2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48 = 2*24 = 2 * 4 * 3 * 2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48 = 4 * 4 * 3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각 각의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는 각 차원에서 사각형의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즉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2^n </a:t>
            </a:r>
            <a:r>
              <a:rPr lang="ko-KR" altLang="en-US" dirty="0">
                <a:solidFill>
                  <a:srgbClr val="FF0000"/>
                </a:solidFill>
              </a:rPr>
              <a:t>의 반이라는 것을 알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고로 수식으로 나타내면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half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half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* 3</a:t>
            </a:r>
            <a:r>
              <a:rPr lang="ko-KR" altLang="en-US" dirty="0">
                <a:solidFill>
                  <a:srgbClr val="FF0000"/>
                </a:solidFill>
              </a:rPr>
              <a:t>이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720E016-A560-4D36-B8F8-15DFB3262898}"/>
              </a:ext>
            </a:extLst>
          </p:cNvPr>
          <p:cNvSpPr txBox="1"/>
          <p:nvPr/>
        </p:nvSpPr>
        <p:spPr>
          <a:xfrm>
            <a:off x="7757459" y="257086"/>
            <a:ext cx="41775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이 색의 선은 값이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chemeClr val="accent1"/>
                </a:solidFill>
              </a:rPr>
              <a:t>0 -&gt; 4 -&gt; 20</a:t>
            </a:r>
            <a:r>
              <a:rPr lang="ko-KR" altLang="en-US" dirty="0">
                <a:solidFill>
                  <a:schemeClr val="accent1"/>
                </a:solidFill>
              </a:rPr>
              <a:t>으로 이동한다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1"/>
                </a:solidFill>
              </a:rPr>
              <a:t>값의 차를 구하면</a:t>
            </a:r>
            <a:r>
              <a:rPr lang="en-US" altLang="ko-KR" dirty="0">
                <a:solidFill>
                  <a:schemeClr val="accent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4, 16</a:t>
            </a:r>
            <a:r>
              <a:rPr lang="ko-KR" altLang="en-US" dirty="0">
                <a:solidFill>
                  <a:schemeClr val="accent1"/>
                </a:solidFill>
              </a:rPr>
              <a:t>이 된다</a:t>
            </a:r>
            <a:r>
              <a:rPr lang="en-US" altLang="ko-KR" dirty="0">
                <a:solidFill>
                  <a:schemeClr val="accent1"/>
                </a:solidFill>
              </a:rPr>
              <a:t>. </a:t>
            </a:r>
            <a:r>
              <a:rPr lang="ko-KR" altLang="en-US" dirty="0">
                <a:solidFill>
                  <a:schemeClr val="accent1"/>
                </a:solidFill>
              </a:rPr>
              <a:t>코딩하기 쉽게 점화식을 구해야 하는데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각 차원의 사각형의 크기를 이용하여 점화식을 구하면 편할 것 같다고 생각하여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이를 활용한다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4 = 2 * 2 (2</a:t>
            </a:r>
            <a:r>
              <a:rPr lang="ko-KR" altLang="en-US" dirty="0">
                <a:solidFill>
                  <a:schemeClr val="accent1"/>
                </a:solidFill>
              </a:rPr>
              <a:t>는 해당 차원 사각형의 반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16 = 4 * 4 (4</a:t>
            </a:r>
            <a:r>
              <a:rPr lang="ko-KR" altLang="en-US" dirty="0">
                <a:solidFill>
                  <a:schemeClr val="accent1"/>
                </a:solidFill>
              </a:rPr>
              <a:t>는 해당 차원 사각형의 반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accent1"/>
                </a:solidFill>
              </a:rPr>
              <a:t>즉 </a:t>
            </a:r>
            <a:r>
              <a:rPr lang="en-US" altLang="ko-KR" dirty="0">
                <a:solidFill>
                  <a:schemeClr val="accent1"/>
                </a:solidFill>
              </a:rPr>
              <a:t>half * half</a:t>
            </a:r>
            <a:r>
              <a:rPr lang="ko-KR" altLang="en-US" dirty="0">
                <a:solidFill>
                  <a:schemeClr val="accent1"/>
                </a:solidFill>
              </a:rPr>
              <a:t>가 된다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46B279-BC9B-4633-B7A3-91EBA7683880}"/>
              </a:ext>
            </a:extLst>
          </p:cNvPr>
          <p:cNvSpPr txBox="1"/>
          <p:nvPr/>
        </p:nvSpPr>
        <p:spPr>
          <a:xfrm>
            <a:off x="817580" y="4346089"/>
            <a:ext cx="5278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 색의 선은 값이 </a:t>
            </a:r>
            <a:r>
              <a:rPr lang="en-US" altLang="ko-KR" dirty="0">
                <a:solidFill>
                  <a:schemeClr val="accent4"/>
                </a:solidFill>
              </a:rPr>
              <a:t>0 -&gt; 8 -&gt; 40</a:t>
            </a:r>
            <a:r>
              <a:rPr lang="ko-KR" altLang="en-US" dirty="0">
                <a:solidFill>
                  <a:schemeClr val="accent4"/>
                </a:solidFill>
              </a:rPr>
              <a:t>으로 변화한다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4"/>
                </a:solidFill>
              </a:rPr>
              <a:t>값의 차를 구하면</a:t>
            </a:r>
            <a:r>
              <a:rPr lang="en-US" altLang="ko-KR" dirty="0">
                <a:solidFill>
                  <a:schemeClr val="accent4"/>
                </a:solidFill>
              </a:rPr>
              <a:t>, 8, 32</a:t>
            </a:r>
            <a:r>
              <a:rPr lang="ko-KR" altLang="en-US" dirty="0">
                <a:solidFill>
                  <a:schemeClr val="accent4"/>
                </a:solidFill>
              </a:rPr>
              <a:t>가 된다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4"/>
                </a:solidFill>
              </a:rPr>
              <a:t>여기서도 마찬가지로 각 차원의 사각형의 크기를 이용하여 점화식을 도출한다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8 = 2 * 2 * 2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32 = 4 * 4 * 2</a:t>
            </a:r>
          </a:p>
          <a:p>
            <a:r>
              <a:rPr lang="ko-KR" altLang="en-US" dirty="0">
                <a:solidFill>
                  <a:schemeClr val="accent4"/>
                </a:solidFill>
              </a:rPr>
              <a:t>즉 </a:t>
            </a:r>
            <a:r>
              <a:rPr lang="en-US" altLang="ko-KR" dirty="0">
                <a:solidFill>
                  <a:schemeClr val="accent4"/>
                </a:solidFill>
              </a:rPr>
              <a:t>half * half * 2</a:t>
            </a:r>
            <a:r>
              <a:rPr lang="ko-KR" altLang="en-US" dirty="0">
                <a:solidFill>
                  <a:schemeClr val="accent4"/>
                </a:solidFill>
              </a:rPr>
              <a:t>가 된다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811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369</Words>
  <Application>Microsoft Office PowerPoint</Application>
  <PresentationFormat>와이드스크린</PresentationFormat>
  <Paragraphs>119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8</cp:revision>
  <dcterms:created xsi:type="dcterms:W3CDTF">2021-03-08T09:15:41Z</dcterms:created>
  <dcterms:modified xsi:type="dcterms:W3CDTF">2021-03-09T08:30:24Z</dcterms:modified>
</cp:coreProperties>
</file>