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5" r:id="rId4"/>
    <p:sldId id="301" r:id="rId5"/>
    <p:sldId id="302" r:id="rId6"/>
    <p:sldId id="303" r:id="rId7"/>
    <p:sldId id="300" r:id="rId8"/>
  </p:sldIdLst>
  <p:sldSz cx="12192000" cy="6858000"/>
  <p:notesSz cx="6858000" cy="9144000"/>
  <p:embeddedFontLst>
    <p:embeddedFont>
      <p:font typeface="나눔스퀘어" panose="020B0600000101010101" charset="-127"/>
      <p:regular r:id="rId9"/>
    </p:embeddedFont>
    <p:embeddedFont>
      <p:font typeface="나눔스퀘어 Bold" panose="020B0600000101010101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D39"/>
    <a:srgbClr val="FFFFFF"/>
    <a:srgbClr val="262626"/>
    <a:srgbClr val="0C4B8A"/>
    <a:srgbClr val="F0F0F0"/>
    <a:srgbClr val="87A7C5"/>
    <a:srgbClr val="3D6FA1"/>
    <a:srgbClr val="5481AD"/>
    <a:srgbClr val="0E549A"/>
    <a:srgbClr val="0E5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7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B3349-BAC3-4DAD-BFFB-919BD822D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457AC-DBC5-4F2A-8222-FB00B51C8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C71E9-E25E-48E0-BC0A-0FDDFB8F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7F485-B786-42F5-A631-ADF9E3CA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CF921-799A-4266-AC49-30B5C0A6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8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9F73D-83D0-41D6-9D78-CE265B5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7B16D-24F3-40D1-9FD1-427628DE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D606F-9273-4FBD-8D4C-3E4A9EF1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3BB5B-0BC0-49C0-9073-C92B54CB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BD813-6F9C-4653-AFDD-E376AE1B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F7981A-C6AF-43D9-B502-1C528E22D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80963-43D2-4D00-A895-14F17143E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C03E9-A579-4DD0-9175-65B0096A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859D7-310A-4904-88E0-A945C16C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B36F5-B185-4E9E-B79E-5F07430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0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6B5B0-07E2-4F76-A176-E4CCA572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C0615-52C0-4DA5-BAA3-4DC72C77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7AC50-4F44-4DF6-B258-571BBE85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F85F-6C0F-487F-934B-AB1D373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EF8E-97AB-49AC-B3C3-C2D8EA0B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7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2980F-0343-407A-BF3F-45D352B0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F8E7D-A026-4617-BBA6-B7A76A5D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30688-EC82-4062-9BAB-6367EC11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34175-22A3-461B-9684-6253D36F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096D4-51D6-496C-A8EB-E98D4D42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3C39C-18AD-4560-A194-2E829CF0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B2990-5711-47F7-9971-FB7068AF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1F6A78-EEF5-49C8-A037-67964768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986F4-E35E-4E52-9935-893BE202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01FF9-C1B3-4790-A4F6-1DE6A18D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9F3D6-5E0F-4237-BA90-F8A8C863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0EB30-CD95-464E-8829-FECEB467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B8BDF-0E1C-4956-B2C2-8655DC62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7F16CB-5A47-4067-9B93-4E1CE024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BA4B9C-DD6E-4790-8D56-E56B7DA9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7F535F-24E2-4CE7-9563-9D483DAE1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470EF-1C5E-434E-9877-3DBBE664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A407CB-7B01-453E-93DA-C8FCB7C1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209F7-196B-432E-A2A5-7510AD4F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B5CA-6F26-433B-8D6B-199CC3E0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7B7E01-D495-4B20-A1A3-5E21C21D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7D56B2-AE96-4292-B012-289E6153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D1B87-3FC9-43E1-93CB-6D9AFC1E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62901-56BD-4506-BECA-FA162A9C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1E5B30-8EC0-44A2-9BC7-73236675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CC729-853F-4415-AB09-F33CAF45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3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C7BCA-DA3E-4D33-8A54-FB7CC9E6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D6EB3-E61D-41BC-BCCC-318B0B5DA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81C3C8-D295-4A53-AFEE-636B3702D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B78EE-9094-476F-9EDE-C8C82CD1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881E9-716E-4A48-87A6-645EA76B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C51FD-AD1F-46ED-A015-60991DB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D993B-72AB-468B-928E-07C3C984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0FAEB-9501-4374-BCC9-617F4CB4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B6A3D1-709A-406D-8330-FA5DE06D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0D239-2E3D-4B55-9B0B-3C6437B4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3F814-EC5E-43F0-B302-F30F3521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67A1E-36F3-4C98-9EF7-8EB318A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DBC2E8-AB09-4408-BBD2-8A81B6EC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517FD-EABD-4CFB-9EDD-84EFA6D8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1DC3C-A906-46FC-9193-6F163919B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4912-D5B7-4F79-9D5D-BAE4A039023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C6444-494D-4713-9199-17EB6083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F445B-C7E6-43D8-AB34-7597201EF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38EA7-3F28-4FA4-AB87-D1DF3055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6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6B598-A38D-43AD-B943-D8A242893320}"/>
              </a:ext>
            </a:extLst>
          </p:cNvPr>
          <p:cNvSpPr/>
          <p:nvPr/>
        </p:nvSpPr>
        <p:spPr>
          <a:xfrm>
            <a:off x="10868025" y="-685799"/>
            <a:ext cx="590550" cy="590550"/>
          </a:xfrm>
          <a:prstGeom prst="rect">
            <a:avLst/>
          </a:prstGeom>
          <a:solidFill>
            <a:srgbClr val="0E5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9F6BDC-86C6-4B59-86BA-2EA712F2932A}"/>
              </a:ext>
            </a:extLst>
          </p:cNvPr>
          <p:cNvSpPr/>
          <p:nvPr/>
        </p:nvSpPr>
        <p:spPr>
          <a:xfrm>
            <a:off x="11601450" y="-685799"/>
            <a:ext cx="590550" cy="59055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CC43541-E8FD-41DE-BD72-15C267B68CA5}"/>
              </a:ext>
            </a:extLst>
          </p:cNvPr>
          <p:cNvSpPr/>
          <p:nvPr/>
        </p:nvSpPr>
        <p:spPr>
          <a:xfrm rot="3293986">
            <a:off x="5686804" y="1958246"/>
            <a:ext cx="818396" cy="818396"/>
          </a:xfrm>
          <a:prstGeom prst="ellipse">
            <a:avLst/>
          </a:prstGeom>
          <a:solidFill>
            <a:srgbClr val="0E5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112A7B5-C69C-4BED-84AB-10DAD2F45130}"/>
              </a:ext>
            </a:extLst>
          </p:cNvPr>
          <p:cNvGrpSpPr/>
          <p:nvPr/>
        </p:nvGrpSpPr>
        <p:grpSpPr>
          <a:xfrm>
            <a:off x="3670640" y="3767867"/>
            <a:ext cx="4850720" cy="45719"/>
            <a:chOff x="3832995" y="3344091"/>
            <a:chExt cx="4494439" cy="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EC63409-E509-402E-86CC-DAFF389C5806}"/>
                </a:ext>
              </a:extLst>
            </p:cNvPr>
            <p:cNvCxnSpPr>
              <a:cxnSpLocks/>
            </p:cNvCxnSpPr>
            <p:nvPr/>
          </p:nvCxnSpPr>
          <p:spPr>
            <a:xfrm>
              <a:off x="6830373" y="3344091"/>
              <a:ext cx="1497061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215558B-33C3-4CCB-AD28-BAAB1B0EFC66}"/>
                </a:ext>
              </a:extLst>
            </p:cNvPr>
            <p:cNvCxnSpPr>
              <a:cxnSpLocks/>
            </p:cNvCxnSpPr>
            <p:nvPr/>
          </p:nvCxnSpPr>
          <p:spPr>
            <a:xfrm>
              <a:off x="3832995" y="3344091"/>
              <a:ext cx="1497061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9697FA-2B1E-43ED-844C-8DC059864B61}"/>
              </a:ext>
            </a:extLst>
          </p:cNvPr>
          <p:cNvSpPr txBox="1"/>
          <p:nvPr/>
        </p:nvSpPr>
        <p:spPr>
          <a:xfrm>
            <a:off x="5624559" y="3629368"/>
            <a:ext cx="942887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B1</a:t>
            </a:r>
            <a:r>
              <a:rPr lang="ko-KR" altLang="en-US" sz="12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노태현</a:t>
            </a:r>
            <a:endParaRPr lang="ko-KR" altLang="en-US" sz="12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0C034D-7E5E-4089-AAA8-AB2C2BB92085}"/>
              </a:ext>
            </a:extLst>
          </p:cNvPr>
          <p:cNvSpPr txBox="1"/>
          <p:nvPr/>
        </p:nvSpPr>
        <p:spPr>
          <a:xfrm>
            <a:off x="5317596" y="300311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보고서 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2" name="그래픽 51">
            <a:extLst>
              <a:ext uri="{FF2B5EF4-FFF2-40B4-BE49-F238E27FC236}">
                <a16:creationId xmlns:a16="http://schemas.microsoft.com/office/drawing/2014/main" id="{D3C2A9DD-5CFF-4445-94CC-BFC62B504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7867" y="2159311"/>
            <a:ext cx="416266" cy="41626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65CD20-D3E4-4A78-92EE-EB5770B10A3A}"/>
              </a:ext>
            </a:extLst>
          </p:cNvPr>
          <p:cNvSpPr/>
          <p:nvPr/>
        </p:nvSpPr>
        <p:spPr>
          <a:xfrm>
            <a:off x="10134600" y="-685799"/>
            <a:ext cx="590550" cy="590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4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6B598-A38D-43AD-B943-D8A242893320}"/>
              </a:ext>
            </a:extLst>
          </p:cNvPr>
          <p:cNvSpPr/>
          <p:nvPr/>
        </p:nvSpPr>
        <p:spPr>
          <a:xfrm>
            <a:off x="10868025" y="-685799"/>
            <a:ext cx="590550" cy="590550"/>
          </a:xfrm>
          <a:prstGeom prst="rect">
            <a:avLst/>
          </a:prstGeom>
          <a:solidFill>
            <a:srgbClr val="0E5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9F6BDC-86C6-4B59-86BA-2EA712F2932A}"/>
              </a:ext>
            </a:extLst>
          </p:cNvPr>
          <p:cNvSpPr/>
          <p:nvPr/>
        </p:nvSpPr>
        <p:spPr>
          <a:xfrm>
            <a:off x="11601450" y="-685799"/>
            <a:ext cx="590550" cy="59055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544589B-9688-45E8-BC09-153596D24D7B}"/>
              </a:ext>
            </a:extLst>
          </p:cNvPr>
          <p:cNvSpPr/>
          <p:nvPr/>
        </p:nvSpPr>
        <p:spPr>
          <a:xfrm rot="3293986">
            <a:off x="8281940" y="1846759"/>
            <a:ext cx="696936" cy="696936"/>
          </a:xfrm>
          <a:prstGeom prst="ellipse">
            <a:avLst/>
          </a:prstGeom>
          <a:solidFill>
            <a:srgbClr val="0E5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74F6B4-C313-414C-8153-F6CC30DB7287}"/>
              </a:ext>
            </a:extLst>
          </p:cNvPr>
          <p:cNvSpPr txBox="1"/>
          <p:nvPr/>
        </p:nvSpPr>
        <p:spPr>
          <a:xfrm>
            <a:off x="9161003" y="3109610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Introduction</a:t>
            </a:r>
            <a:endParaRPr lang="ko-KR" altLang="en-US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8324F8-16A0-465D-A722-2ABF2997BF16}"/>
              </a:ext>
            </a:extLst>
          </p:cNvPr>
          <p:cNvSpPr txBox="1"/>
          <p:nvPr/>
        </p:nvSpPr>
        <p:spPr>
          <a:xfrm>
            <a:off x="8293618" y="204133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37A0562-6A46-4AF7-B9D8-586185E833AA}"/>
              </a:ext>
            </a:extLst>
          </p:cNvPr>
          <p:cNvCxnSpPr>
            <a:cxnSpLocks/>
          </p:cNvCxnSpPr>
          <p:nvPr/>
        </p:nvCxnSpPr>
        <p:spPr>
          <a:xfrm>
            <a:off x="8630408" y="2528042"/>
            <a:ext cx="0" cy="4329958"/>
          </a:xfrm>
          <a:prstGeom prst="line">
            <a:avLst/>
          </a:prstGeom>
          <a:ln w="12700">
            <a:solidFill>
              <a:srgbClr val="0E54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3CF983-D9E2-4223-92CC-2346E58A3198}"/>
              </a:ext>
            </a:extLst>
          </p:cNvPr>
          <p:cNvSpPr/>
          <p:nvPr/>
        </p:nvSpPr>
        <p:spPr>
          <a:xfrm>
            <a:off x="10134600" y="-685799"/>
            <a:ext cx="590550" cy="590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0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C5674C-24E2-4784-8C08-F402899C839B}"/>
              </a:ext>
            </a:extLst>
          </p:cNvPr>
          <p:cNvSpPr/>
          <p:nvPr/>
        </p:nvSpPr>
        <p:spPr>
          <a:xfrm>
            <a:off x="11601450" y="-685799"/>
            <a:ext cx="590550" cy="59055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D8F71B-595E-451E-BF17-710F3B78BF62}"/>
              </a:ext>
            </a:extLst>
          </p:cNvPr>
          <p:cNvSpPr/>
          <p:nvPr/>
        </p:nvSpPr>
        <p:spPr>
          <a:xfrm>
            <a:off x="10868025" y="-685799"/>
            <a:ext cx="590550" cy="590550"/>
          </a:xfrm>
          <a:prstGeom prst="rect">
            <a:avLst/>
          </a:prstGeom>
          <a:solidFill>
            <a:srgbClr val="0C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2BC93-E75B-4517-AFB3-7928682258DC}"/>
              </a:ext>
            </a:extLst>
          </p:cNvPr>
          <p:cNvSpPr txBox="1"/>
          <p:nvPr/>
        </p:nvSpPr>
        <p:spPr>
          <a:xfrm>
            <a:off x="3834811" y="487903"/>
            <a:ext cx="452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맞춤형 할인 제도를 통해 다양한 고객층 확보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D95CA9-1484-4BF7-921F-3C86B67B4C3B}"/>
              </a:ext>
            </a:extLst>
          </p:cNvPr>
          <p:cNvSpPr/>
          <p:nvPr/>
        </p:nvSpPr>
        <p:spPr>
          <a:xfrm>
            <a:off x="3959224" y="143040"/>
            <a:ext cx="4273552" cy="261610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7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2B31F0-BA60-4FD0-B74D-93FC00B8F5F7}"/>
              </a:ext>
            </a:extLst>
          </p:cNvPr>
          <p:cNvGrpSpPr/>
          <p:nvPr/>
        </p:nvGrpSpPr>
        <p:grpSpPr>
          <a:xfrm>
            <a:off x="4133849" y="154560"/>
            <a:ext cx="3924300" cy="261610"/>
            <a:chOff x="4069376" y="525058"/>
            <a:chExt cx="4091028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6C7BB4-D372-4CA1-9781-20DDEC1E4692}"/>
                </a:ext>
              </a:extLst>
            </p:cNvPr>
            <p:cNvSpPr/>
            <p:nvPr/>
          </p:nvSpPr>
          <p:spPr>
            <a:xfrm>
              <a:off x="4069376" y="525058"/>
              <a:ext cx="10021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72D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72D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DD7F917-3BBB-4CB2-9462-4F2A693BCB3B}"/>
                </a:ext>
              </a:extLst>
            </p:cNvPr>
            <p:cNvSpPr/>
            <p:nvPr/>
          </p:nvSpPr>
          <p:spPr>
            <a:xfrm>
              <a:off x="5169518" y="525058"/>
              <a:ext cx="6367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Design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4E0820-8E84-460A-8C28-75B7386104D4}"/>
                </a:ext>
              </a:extLst>
            </p:cNvPr>
            <p:cNvSpPr/>
            <p:nvPr/>
          </p:nvSpPr>
          <p:spPr>
            <a:xfrm>
              <a:off x="5904176" y="525058"/>
              <a:ext cx="12474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Making &amp; Result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CB6E7B-A320-4AE2-988D-DB61CC41FDA9}"/>
                </a:ext>
              </a:extLst>
            </p:cNvPr>
            <p:cNvSpPr/>
            <p:nvPr/>
          </p:nvSpPr>
          <p:spPr>
            <a:xfrm>
              <a:off x="7249577" y="525058"/>
              <a:ext cx="9108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Conclusion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FC4FB-DABD-4F78-9308-CB6619F8EDCB}"/>
              </a:ext>
            </a:extLst>
          </p:cNvPr>
          <p:cNvSpPr/>
          <p:nvPr/>
        </p:nvSpPr>
        <p:spPr>
          <a:xfrm>
            <a:off x="422911" y="1669583"/>
            <a:ext cx="5441748" cy="470050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70E58E-19BC-472F-9D1C-47247AC5D536}"/>
              </a:ext>
            </a:extLst>
          </p:cNvPr>
          <p:cNvSpPr txBox="1"/>
          <p:nvPr/>
        </p:nvSpPr>
        <p:spPr>
          <a:xfrm>
            <a:off x="569986" y="3180867"/>
            <a:ext cx="4091185" cy="65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+mn-ea"/>
              </a:rPr>
              <a:t>동천마켓을 방문하는 고객의 특성을 파악하여 </a:t>
            </a:r>
            <a:endParaRPr lang="en-US" altLang="ko-KR" sz="1400" dirty="0"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고객 특성에 맞는 맞춤형 서비스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E4376E-7FE4-4A03-841C-FDF3DE56A03C}"/>
              </a:ext>
            </a:extLst>
          </p:cNvPr>
          <p:cNvSpPr/>
          <p:nvPr/>
        </p:nvSpPr>
        <p:spPr>
          <a:xfrm>
            <a:off x="6324598" y="1669583"/>
            <a:ext cx="5276852" cy="47005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D289F3-7A59-4D5C-8EC6-71F3EBB6FBCC}"/>
              </a:ext>
            </a:extLst>
          </p:cNvPr>
          <p:cNvSpPr txBox="1"/>
          <p:nvPr/>
        </p:nvSpPr>
        <p:spPr>
          <a:xfrm>
            <a:off x="6316219" y="2101820"/>
            <a:ext cx="2140331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마트 주요 고객층의 추이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D7FEAD-6364-42E9-8D6C-F862544ACB31}"/>
              </a:ext>
            </a:extLst>
          </p:cNvPr>
          <p:cNvSpPr txBox="1"/>
          <p:nvPr/>
        </p:nvSpPr>
        <p:spPr>
          <a:xfrm>
            <a:off x="887241" y="1883985"/>
            <a:ext cx="2534669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배경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 발췌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7DDF33-2F8B-4F2E-95EF-326E126AA86B}"/>
              </a:ext>
            </a:extLst>
          </p:cNvPr>
          <p:cNvSpPr txBox="1"/>
          <p:nvPr/>
        </p:nvSpPr>
        <p:spPr>
          <a:xfrm>
            <a:off x="6893336" y="1684077"/>
            <a:ext cx="582211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B2A5A-2525-44A7-A71F-84D1FEA5DDEA}"/>
              </a:ext>
            </a:extLst>
          </p:cNvPr>
          <p:cNvSpPr txBox="1"/>
          <p:nvPr/>
        </p:nvSpPr>
        <p:spPr>
          <a:xfrm>
            <a:off x="4014363" y="880275"/>
            <a:ext cx="4163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학생이면 학생에 맞는 할인율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할인품목을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자영업자일 경우 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023FE3-A355-4CBF-94CE-2E9590F8C09C}"/>
              </a:ext>
            </a:extLst>
          </p:cNvPr>
          <p:cNvCxnSpPr>
            <a:cxnSpLocks/>
          </p:cNvCxnSpPr>
          <p:nvPr/>
        </p:nvCxnSpPr>
        <p:spPr>
          <a:xfrm>
            <a:off x="2598390" y="1369545"/>
            <a:ext cx="6995219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8ACC28-BDFA-4C34-8CA1-EA3FFDEB4542}"/>
              </a:ext>
            </a:extLst>
          </p:cNvPr>
          <p:cNvSpPr txBox="1"/>
          <p:nvPr/>
        </p:nvSpPr>
        <p:spPr>
          <a:xfrm>
            <a:off x="5276849" y="1208706"/>
            <a:ext cx="1638302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B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Purpose &amp; Goal </a:t>
            </a:r>
            <a:endParaRPr lang="ko-KR" altLang="en-US" sz="1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C4B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B3CFFEB-918D-4B84-94EB-630355BE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6557486" y="1740432"/>
            <a:ext cx="308752" cy="30875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3E394F89-344D-4601-B3D2-61E151FF8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416" y="1892385"/>
            <a:ext cx="347746" cy="3477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C5C047-FC8A-45AA-83E1-371BCF725A2F}"/>
              </a:ext>
            </a:extLst>
          </p:cNvPr>
          <p:cNvSpPr/>
          <p:nvPr/>
        </p:nvSpPr>
        <p:spPr>
          <a:xfrm>
            <a:off x="10134600" y="-685799"/>
            <a:ext cx="590550" cy="590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AEAA4-95AC-4A36-90E7-7476967D5CFC}"/>
              </a:ext>
            </a:extLst>
          </p:cNvPr>
          <p:cNvSpPr txBox="1"/>
          <p:nvPr/>
        </p:nvSpPr>
        <p:spPr>
          <a:xfrm>
            <a:off x="578000" y="2425893"/>
            <a:ext cx="40751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400" dirty="0">
                <a:latin typeface="+mn-ea"/>
              </a:rPr>
              <a:t>소매업의 변화 트렌드와 소비자들이 바라는 </a:t>
            </a:r>
            <a:endParaRPr lang="en-US" altLang="ko-KR" sz="1400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1400" dirty="0">
                <a:latin typeface="+mn-ea"/>
              </a:rPr>
              <a:t>      사항이 무엇인지 명확히 파악하고자 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00F53-745B-4F88-A88C-8240F9CC41ED}"/>
              </a:ext>
            </a:extLst>
          </p:cNvPr>
          <p:cNvSpPr txBox="1"/>
          <p:nvPr/>
        </p:nvSpPr>
        <p:spPr>
          <a:xfrm>
            <a:off x="590550" y="4000425"/>
            <a:ext cx="3974165" cy="65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+mn-ea"/>
              </a:rPr>
              <a:t>동천마켓에서 운영하고 있는 모바일 알람 및 </a:t>
            </a:r>
            <a:endParaRPr lang="en-US" altLang="ko-KR" sz="1400" dirty="0"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각종 서비스를 효과적으로 운영하고자 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1E374-2193-435F-8D72-9D44C70235B7}"/>
              </a:ext>
            </a:extLst>
          </p:cNvPr>
          <p:cNvSpPr txBox="1"/>
          <p:nvPr/>
        </p:nvSpPr>
        <p:spPr>
          <a:xfrm>
            <a:off x="569986" y="4948191"/>
            <a:ext cx="3849131" cy="65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400" dirty="0">
                <a:latin typeface="+mn-ea"/>
              </a:rPr>
              <a:t>고객의 효율적인 쇼핑과 신세대들의 취향을</a:t>
            </a:r>
            <a:endParaRPr lang="en-US" altLang="ko-KR" sz="1400" dirty="0"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 고려하여 매장의 실내 진열방법도 개선 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6103A6-8FFB-4BED-A4A0-2F3161B96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423" y="2425893"/>
            <a:ext cx="5171201" cy="37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0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C5674C-24E2-4784-8C08-F402899C839B}"/>
              </a:ext>
            </a:extLst>
          </p:cNvPr>
          <p:cNvSpPr/>
          <p:nvPr/>
        </p:nvSpPr>
        <p:spPr>
          <a:xfrm>
            <a:off x="11601450" y="-685799"/>
            <a:ext cx="590550" cy="59055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D8F71B-595E-451E-BF17-710F3B78BF62}"/>
              </a:ext>
            </a:extLst>
          </p:cNvPr>
          <p:cNvSpPr/>
          <p:nvPr/>
        </p:nvSpPr>
        <p:spPr>
          <a:xfrm>
            <a:off x="10868025" y="-685799"/>
            <a:ext cx="590550" cy="590550"/>
          </a:xfrm>
          <a:prstGeom prst="rect">
            <a:avLst/>
          </a:prstGeom>
          <a:solidFill>
            <a:srgbClr val="0C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2BC93-E75B-4517-AFB3-7928682258DC}"/>
              </a:ext>
            </a:extLst>
          </p:cNvPr>
          <p:cNvSpPr txBox="1"/>
          <p:nvPr/>
        </p:nvSpPr>
        <p:spPr>
          <a:xfrm>
            <a:off x="3834811" y="487903"/>
            <a:ext cx="452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맞춤형 할인 제도를 통해 다양한 고객층 확보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D95CA9-1484-4BF7-921F-3C86B67B4C3B}"/>
              </a:ext>
            </a:extLst>
          </p:cNvPr>
          <p:cNvSpPr/>
          <p:nvPr/>
        </p:nvSpPr>
        <p:spPr>
          <a:xfrm>
            <a:off x="3959224" y="143040"/>
            <a:ext cx="4273552" cy="261610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7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2B31F0-BA60-4FD0-B74D-93FC00B8F5F7}"/>
              </a:ext>
            </a:extLst>
          </p:cNvPr>
          <p:cNvGrpSpPr/>
          <p:nvPr/>
        </p:nvGrpSpPr>
        <p:grpSpPr>
          <a:xfrm>
            <a:off x="4133849" y="154560"/>
            <a:ext cx="3924300" cy="261610"/>
            <a:chOff x="4069376" y="525058"/>
            <a:chExt cx="4091028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6C7BB4-D372-4CA1-9781-20DDEC1E4692}"/>
                </a:ext>
              </a:extLst>
            </p:cNvPr>
            <p:cNvSpPr/>
            <p:nvPr/>
          </p:nvSpPr>
          <p:spPr>
            <a:xfrm>
              <a:off x="4069376" y="525058"/>
              <a:ext cx="10021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72D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72D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DD7F917-3BBB-4CB2-9462-4F2A693BCB3B}"/>
                </a:ext>
              </a:extLst>
            </p:cNvPr>
            <p:cNvSpPr/>
            <p:nvPr/>
          </p:nvSpPr>
          <p:spPr>
            <a:xfrm>
              <a:off x="5169518" y="525058"/>
              <a:ext cx="6367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Design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4E0820-8E84-460A-8C28-75B7386104D4}"/>
                </a:ext>
              </a:extLst>
            </p:cNvPr>
            <p:cNvSpPr/>
            <p:nvPr/>
          </p:nvSpPr>
          <p:spPr>
            <a:xfrm>
              <a:off x="5904176" y="525058"/>
              <a:ext cx="12474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Making &amp; Result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CB6E7B-A320-4AE2-988D-DB61CC41FDA9}"/>
                </a:ext>
              </a:extLst>
            </p:cNvPr>
            <p:cNvSpPr/>
            <p:nvPr/>
          </p:nvSpPr>
          <p:spPr>
            <a:xfrm>
              <a:off x="7249577" y="525058"/>
              <a:ext cx="9108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Conclusion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FC4FB-DABD-4F78-9308-CB6619F8EDCB}"/>
              </a:ext>
            </a:extLst>
          </p:cNvPr>
          <p:cNvSpPr/>
          <p:nvPr/>
        </p:nvSpPr>
        <p:spPr>
          <a:xfrm>
            <a:off x="422911" y="1669583"/>
            <a:ext cx="5441748" cy="470050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70E58E-19BC-472F-9D1C-47247AC5D536}"/>
              </a:ext>
            </a:extLst>
          </p:cNvPr>
          <p:cNvSpPr txBox="1"/>
          <p:nvPr/>
        </p:nvSpPr>
        <p:spPr>
          <a:xfrm>
            <a:off x="569986" y="3180867"/>
            <a:ext cx="33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+mn-ea"/>
              </a:rPr>
              <a:t>매장 내 </a:t>
            </a:r>
            <a:r>
              <a:rPr lang="en-US" altLang="ko-KR" sz="1400" dirty="0">
                <a:latin typeface="+mn-ea"/>
              </a:rPr>
              <a:t>QR</a:t>
            </a:r>
            <a:r>
              <a:rPr lang="ko-KR" altLang="en-US" sz="1400" dirty="0">
                <a:latin typeface="+mn-ea"/>
              </a:rPr>
              <a:t>코드를 통해 가격을 확인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E4376E-7FE4-4A03-841C-FDF3DE56A03C}"/>
              </a:ext>
            </a:extLst>
          </p:cNvPr>
          <p:cNvSpPr/>
          <p:nvPr/>
        </p:nvSpPr>
        <p:spPr>
          <a:xfrm>
            <a:off x="6324598" y="1669583"/>
            <a:ext cx="5276852" cy="47005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D289F3-7A59-4D5C-8EC6-71F3EBB6FBCC}"/>
              </a:ext>
            </a:extLst>
          </p:cNvPr>
          <p:cNvSpPr txBox="1"/>
          <p:nvPr/>
        </p:nvSpPr>
        <p:spPr>
          <a:xfrm>
            <a:off x="6316219" y="2101820"/>
            <a:ext cx="2659702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온라인과 오프라인 매장의 차이 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D7FEAD-6364-42E9-8D6C-F862544ACB31}"/>
              </a:ext>
            </a:extLst>
          </p:cNvPr>
          <p:cNvSpPr txBox="1"/>
          <p:nvPr/>
        </p:nvSpPr>
        <p:spPr>
          <a:xfrm>
            <a:off x="1006260" y="1885125"/>
            <a:ext cx="1443024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상세설명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7DDF33-2F8B-4F2E-95EF-326E126AA86B}"/>
              </a:ext>
            </a:extLst>
          </p:cNvPr>
          <p:cNvSpPr txBox="1"/>
          <p:nvPr/>
        </p:nvSpPr>
        <p:spPr>
          <a:xfrm>
            <a:off x="6893336" y="1684077"/>
            <a:ext cx="582211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B2A5A-2525-44A7-A71F-84D1FEA5DDEA}"/>
              </a:ext>
            </a:extLst>
          </p:cNvPr>
          <p:cNvSpPr txBox="1"/>
          <p:nvPr/>
        </p:nvSpPr>
        <p:spPr>
          <a:xfrm>
            <a:off x="4014363" y="880275"/>
            <a:ext cx="4163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학생이면 학생에 맞는 할인율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할인품목을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자영업자일 경우 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023FE3-A355-4CBF-94CE-2E9590F8C09C}"/>
              </a:ext>
            </a:extLst>
          </p:cNvPr>
          <p:cNvCxnSpPr>
            <a:cxnSpLocks/>
          </p:cNvCxnSpPr>
          <p:nvPr/>
        </p:nvCxnSpPr>
        <p:spPr>
          <a:xfrm>
            <a:off x="2598390" y="1369545"/>
            <a:ext cx="6995219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8ACC28-BDFA-4C34-8CA1-EA3FFDEB4542}"/>
              </a:ext>
            </a:extLst>
          </p:cNvPr>
          <p:cNvSpPr txBox="1"/>
          <p:nvPr/>
        </p:nvSpPr>
        <p:spPr>
          <a:xfrm>
            <a:off x="5276849" y="1208706"/>
            <a:ext cx="1638302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B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Purpose &amp; Goal </a:t>
            </a:r>
            <a:endParaRPr lang="ko-KR" altLang="en-US" sz="1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C4B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B3CFFEB-918D-4B84-94EB-630355BE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6557486" y="1740432"/>
            <a:ext cx="308752" cy="30875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3E394F89-344D-4601-B3D2-61E151FF8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416" y="1892385"/>
            <a:ext cx="347746" cy="3477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C5C047-FC8A-45AA-83E1-371BCF725A2F}"/>
              </a:ext>
            </a:extLst>
          </p:cNvPr>
          <p:cNvSpPr/>
          <p:nvPr/>
        </p:nvSpPr>
        <p:spPr>
          <a:xfrm>
            <a:off x="10134600" y="-685799"/>
            <a:ext cx="590550" cy="590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AEAA4-95AC-4A36-90E7-7476967D5CFC}"/>
              </a:ext>
            </a:extLst>
          </p:cNvPr>
          <p:cNvSpPr txBox="1"/>
          <p:nvPr/>
        </p:nvSpPr>
        <p:spPr>
          <a:xfrm>
            <a:off x="578000" y="2425893"/>
            <a:ext cx="51187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직업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성별 등에 따른 할인율 차별화를 하여 다양한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고객층 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나눔스퀘어 Bold" panose="020B0600000101010101" pitchFamily="50" charset="-127"/>
              </a:rPr>
              <a:t>확보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00F53-745B-4F88-A88C-8240F9CC41ED}"/>
              </a:ext>
            </a:extLst>
          </p:cNvPr>
          <p:cNvSpPr txBox="1"/>
          <p:nvPr/>
        </p:nvSpPr>
        <p:spPr>
          <a:xfrm>
            <a:off x="590550" y="4000425"/>
            <a:ext cx="5277407" cy="65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+mn-ea"/>
              </a:rPr>
              <a:t>가장 소비규모가 큰 자영업자 및 </a:t>
            </a:r>
            <a:r>
              <a:rPr lang="en-US" altLang="ko-KR" sz="1400" dirty="0">
                <a:latin typeface="+mn-ea"/>
              </a:rPr>
              <a:t>40~50</a:t>
            </a:r>
            <a:r>
              <a:rPr lang="ko-KR" altLang="en-US" sz="1400" dirty="0">
                <a:latin typeface="+mn-ea"/>
              </a:rPr>
              <a:t>대에 할인율 포커스를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2D39"/>
                </a:solidFill>
                <a:latin typeface="+mn-ea"/>
                <a:ea typeface="나눔스퀘어 Bold" panose="020B0600000101010101" pitchFamily="50" charset="-127"/>
              </a:rPr>
              <a:t>맞춰서 우수고객 확보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1E374-2193-435F-8D72-9D44C70235B7}"/>
              </a:ext>
            </a:extLst>
          </p:cNvPr>
          <p:cNvSpPr txBox="1"/>
          <p:nvPr/>
        </p:nvSpPr>
        <p:spPr>
          <a:xfrm>
            <a:off x="569986" y="4948191"/>
            <a:ext cx="3849131" cy="65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400" dirty="0">
                <a:latin typeface="+mn-ea"/>
              </a:rPr>
              <a:t>고객의 효율적인 쇼핑과 신세대들의 취향을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 고려하여 매장의 실내 진열방법도 개선 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35A8E0-4CA0-4F49-A03B-0D5DBF083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659" y="2464662"/>
            <a:ext cx="5177791" cy="3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C5674C-24E2-4784-8C08-F402899C839B}"/>
              </a:ext>
            </a:extLst>
          </p:cNvPr>
          <p:cNvSpPr/>
          <p:nvPr/>
        </p:nvSpPr>
        <p:spPr>
          <a:xfrm>
            <a:off x="11601450" y="-685799"/>
            <a:ext cx="590550" cy="59055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D8F71B-595E-451E-BF17-710F3B78BF62}"/>
              </a:ext>
            </a:extLst>
          </p:cNvPr>
          <p:cNvSpPr/>
          <p:nvPr/>
        </p:nvSpPr>
        <p:spPr>
          <a:xfrm>
            <a:off x="10868025" y="-685799"/>
            <a:ext cx="590550" cy="590550"/>
          </a:xfrm>
          <a:prstGeom prst="rect">
            <a:avLst/>
          </a:prstGeom>
          <a:solidFill>
            <a:srgbClr val="0C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2BC93-E75B-4517-AFB3-7928682258DC}"/>
              </a:ext>
            </a:extLst>
          </p:cNvPr>
          <p:cNvSpPr txBox="1"/>
          <p:nvPr/>
        </p:nvSpPr>
        <p:spPr>
          <a:xfrm>
            <a:off x="3834811" y="487903"/>
            <a:ext cx="452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맞춤형 할인 제도를 통해 다양한 고객층 확보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D95CA9-1484-4BF7-921F-3C86B67B4C3B}"/>
              </a:ext>
            </a:extLst>
          </p:cNvPr>
          <p:cNvSpPr/>
          <p:nvPr/>
        </p:nvSpPr>
        <p:spPr>
          <a:xfrm>
            <a:off x="3959224" y="143040"/>
            <a:ext cx="4273552" cy="261610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7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2B31F0-BA60-4FD0-B74D-93FC00B8F5F7}"/>
              </a:ext>
            </a:extLst>
          </p:cNvPr>
          <p:cNvGrpSpPr/>
          <p:nvPr/>
        </p:nvGrpSpPr>
        <p:grpSpPr>
          <a:xfrm>
            <a:off x="4133849" y="154560"/>
            <a:ext cx="3924300" cy="261610"/>
            <a:chOff x="4069376" y="525058"/>
            <a:chExt cx="4091028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6C7BB4-D372-4CA1-9781-20DDEC1E4692}"/>
                </a:ext>
              </a:extLst>
            </p:cNvPr>
            <p:cNvSpPr/>
            <p:nvPr/>
          </p:nvSpPr>
          <p:spPr>
            <a:xfrm>
              <a:off x="4069376" y="525058"/>
              <a:ext cx="10021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72D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72D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DD7F917-3BBB-4CB2-9462-4F2A693BCB3B}"/>
                </a:ext>
              </a:extLst>
            </p:cNvPr>
            <p:cNvSpPr/>
            <p:nvPr/>
          </p:nvSpPr>
          <p:spPr>
            <a:xfrm>
              <a:off x="5169518" y="525058"/>
              <a:ext cx="6367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Design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4E0820-8E84-460A-8C28-75B7386104D4}"/>
                </a:ext>
              </a:extLst>
            </p:cNvPr>
            <p:cNvSpPr/>
            <p:nvPr/>
          </p:nvSpPr>
          <p:spPr>
            <a:xfrm>
              <a:off x="5904176" y="525058"/>
              <a:ext cx="12474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Making &amp; Result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CB6E7B-A320-4AE2-988D-DB61CC41FDA9}"/>
                </a:ext>
              </a:extLst>
            </p:cNvPr>
            <p:cNvSpPr/>
            <p:nvPr/>
          </p:nvSpPr>
          <p:spPr>
            <a:xfrm>
              <a:off x="7249577" y="525058"/>
              <a:ext cx="9108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Conclusion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FC4FB-DABD-4F78-9308-CB6619F8EDCB}"/>
              </a:ext>
            </a:extLst>
          </p:cNvPr>
          <p:cNvSpPr/>
          <p:nvPr/>
        </p:nvSpPr>
        <p:spPr>
          <a:xfrm>
            <a:off x="422911" y="1669583"/>
            <a:ext cx="5441748" cy="470050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70E58E-19BC-472F-9D1C-47247AC5D536}"/>
              </a:ext>
            </a:extLst>
          </p:cNvPr>
          <p:cNvSpPr txBox="1"/>
          <p:nvPr/>
        </p:nvSpPr>
        <p:spPr>
          <a:xfrm>
            <a:off x="569986" y="3180867"/>
            <a:ext cx="33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+mn-ea"/>
              </a:rPr>
              <a:t>매장 내 </a:t>
            </a:r>
            <a:r>
              <a:rPr lang="en-US" altLang="ko-KR" sz="1400" dirty="0">
                <a:latin typeface="+mn-ea"/>
              </a:rPr>
              <a:t>QR</a:t>
            </a:r>
            <a:r>
              <a:rPr lang="ko-KR" altLang="en-US" sz="1400" dirty="0">
                <a:latin typeface="+mn-ea"/>
              </a:rPr>
              <a:t>코드를 통해 가격을 확인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E4376E-7FE4-4A03-841C-FDF3DE56A03C}"/>
              </a:ext>
            </a:extLst>
          </p:cNvPr>
          <p:cNvSpPr/>
          <p:nvPr/>
        </p:nvSpPr>
        <p:spPr>
          <a:xfrm>
            <a:off x="6324598" y="1669583"/>
            <a:ext cx="5276852" cy="47005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D7FEAD-6364-42E9-8D6C-F862544ACB31}"/>
              </a:ext>
            </a:extLst>
          </p:cNvPr>
          <p:cNvSpPr txBox="1"/>
          <p:nvPr/>
        </p:nvSpPr>
        <p:spPr>
          <a:xfrm>
            <a:off x="1006260" y="1885125"/>
            <a:ext cx="1443024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상세설명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7DDF33-2F8B-4F2E-95EF-326E126AA86B}"/>
              </a:ext>
            </a:extLst>
          </p:cNvPr>
          <p:cNvSpPr txBox="1"/>
          <p:nvPr/>
        </p:nvSpPr>
        <p:spPr>
          <a:xfrm>
            <a:off x="6893336" y="1684077"/>
            <a:ext cx="582211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B2A5A-2525-44A7-A71F-84D1FEA5DDEA}"/>
              </a:ext>
            </a:extLst>
          </p:cNvPr>
          <p:cNvSpPr txBox="1"/>
          <p:nvPr/>
        </p:nvSpPr>
        <p:spPr>
          <a:xfrm>
            <a:off x="4014363" y="880275"/>
            <a:ext cx="4163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학생이면 학생에 맞는 할인율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할인품목을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자영업자일 경우 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023FE3-A355-4CBF-94CE-2E9590F8C09C}"/>
              </a:ext>
            </a:extLst>
          </p:cNvPr>
          <p:cNvCxnSpPr>
            <a:cxnSpLocks/>
          </p:cNvCxnSpPr>
          <p:nvPr/>
        </p:nvCxnSpPr>
        <p:spPr>
          <a:xfrm>
            <a:off x="2598390" y="1369545"/>
            <a:ext cx="6995219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8ACC28-BDFA-4C34-8CA1-EA3FFDEB4542}"/>
              </a:ext>
            </a:extLst>
          </p:cNvPr>
          <p:cNvSpPr txBox="1"/>
          <p:nvPr/>
        </p:nvSpPr>
        <p:spPr>
          <a:xfrm>
            <a:off x="5276849" y="1208706"/>
            <a:ext cx="1638302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B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Purpose &amp; Goal </a:t>
            </a:r>
            <a:endParaRPr lang="ko-KR" altLang="en-US" sz="1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C4B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B3CFFEB-918D-4B84-94EB-630355BE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6557486" y="1740432"/>
            <a:ext cx="308752" cy="30875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3E394F89-344D-4601-B3D2-61E151FF8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416" y="1892385"/>
            <a:ext cx="347746" cy="3477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C5C047-FC8A-45AA-83E1-371BCF725A2F}"/>
              </a:ext>
            </a:extLst>
          </p:cNvPr>
          <p:cNvSpPr/>
          <p:nvPr/>
        </p:nvSpPr>
        <p:spPr>
          <a:xfrm>
            <a:off x="10134600" y="-685799"/>
            <a:ext cx="590550" cy="590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AEAA4-95AC-4A36-90E7-7476967D5CFC}"/>
              </a:ext>
            </a:extLst>
          </p:cNvPr>
          <p:cNvSpPr txBox="1"/>
          <p:nvPr/>
        </p:nvSpPr>
        <p:spPr>
          <a:xfrm>
            <a:off x="578000" y="2425893"/>
            <a:ext cx="51187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직업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성별 등에 따른 할인율 차별화를 하여 다양한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고객층 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나눔스퀘어 Bold" panose="020B0600000101010101" pitchFamily="50" charset="-127"/>
              </a:rPr>
              <a:t>확보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1E374-2193-435F-8D72-9D44C70235B7}"/>
              </a:ext>
            </a:extLst>
          </p:cNvPr>
          <p:cNvSpPr txBox="1"/>
          <p:nvPr/>
        </p:nvSpPr>
        <p:spPr>
          <a:xfrm>
            <a:off x="631416" y="4773083"/>
            <a:ext cx="3424335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창고형 할인마트를 겨냥한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경쟁력 확보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39F28-A9B9-48A2-A19F-BE37F16B5667}"/>
              </a:ext>
            </a:extLst>
          </p:cNvPr>
          <p:cNvSpPr txBox="1"/>
          <p:nvPr/>
        </p:nvSpPr>
        <p:spPr>
          <a:xfrm>
            <a:off x="6324598" y="2120032"/>
            <a:ext cx="1737976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대형 마트 매출 추이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EC50DB-A061-41FD-92E9-20D90BC19221}"/>
              </a:ext>
            </a:extLst>
          </p:cNvPr>
          <p:cNvSpPr txBox="1"/>
          <p:nvPr/>
        </p:nvSpPr>
        <p:spPr>
          <a:xfrm>
            <a:off x="590550" y="3774336"/>
            <a:ext cx="5277407" cy="65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+mn-ea"/>
              </a:rPr>
              <a:t>가장 소비규모가 큰 자영업자 및 </a:t>
            </a:r>
            <a:r>
              <a:rPr lang="en-US" altLang="ko-KR" sz="1400" dirty="0">
                <a:latin typeface="+mn-ea"/>
              </a:rPr>
              <a:t>40~50</a:t>
            </a:r>
            <a:r>
              <a:rPr lang="ko-KR" altLang="en-US" sz="1400" dirty="0">
                <a:latin typeface="+mn-ea"/>
              </a:rPr>
              <a:t>대에 할인율 포커스를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2D39"/>
                </a:solidFill>
                <a:latin typeface="+mn-ea"/>
                <a:ea typeface="나눔스퀘어 Bold" panose="020B0600000101010101" pitchFamily="50" charset="-127"/>
              </a:rPr>
              <a:t>맞춰서 우수고객 확보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수렁에 빠진 대형마트… 매출 회복 안간힘">
            <a:extLst>
              <a:ext uri="{FF2B5EF4-FFF2-40B4-BE49-F238E27FC236}">
                <a16:creationId xmlns:a16="http://schemas.microsoft.com/office/drawing/2014/main" id="{77404BC1-A43C-4445-81CC-8B45DA97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9" y="2548607"/>
            <a:ext cx="5031723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3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C5674C-24E2-4784-8C08-F402899C839B}"/>
              </a:ext>
            </a:extLst>
          </p:cNvPr>
          <p:cNvSpPr/>
          <p:nvPr/>
        </p:nvSpPr>
        <p:spPr>
          <a:xfrm>
            <a:off x="11601450" y="-685799"/>
            <a:ext cx="590550" cy="59055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D8F71B-595E-451E-BF17-710F3B78BF62}"/>
              </a:ext>
            </a:extLst>
          </p:cNvPr>
          <p:cNvSpPr/>
          <p:nvPr/>
        </p:nvSpPr>
        <p:spPr>
          <a:xfrm>
            <a:off x="10868025" y="-685799"/>
            <a:ext cx="590550" cy="590550"/>
          </a:xfrm>
          <a:prstGeom prst="rect">
            <a:avLst/>
          </a:prstGeom>
          <a:solidFill>
            <a:srgbClr val="0C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2BC93-E75B-4517-AFB3-7928682258DC}"/>
              </a:ext>
            </a:extLst>
          </p:cNvPr>
          <p:cNvSpPr txBox="1"/>
          <p:nvPr/>
        </p:nvSpPr>
        <p:spPr>
          <a:xfrm>
            <a:off x="3834811" y="487903"/>
            <a:ext cx="452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맞춤형 할인 제도를 통해 다양한 고객층 확보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D95CA9-1484-4BF7-921F-3C86B67B4C3B}"/>
              </a:ext>
            </a:extLst>
          </p:cNvPr>
          <p:cNvSpPr/>
          <p:nvPr/>
        </p:nvSpPr>
        <p:spPr>
          <a:xfrm>
            <a:off x="3959224" y="143040"/>
            <a:ext cx="4273552" cy="261610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7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2B31F0-BA60-4FD0-B74D-93FC00B8F5F7}"/>
              </a:ext>
            </a:extLst>
          </p:cNvPr>
          <p:cNvGrpSpPr/>
          <p:nvPr/>
        </p:nvGrpSpPr>
        <p:grpSpPr>
          <a:xfrm>
            <a:off x="4133849" y="154560"/>
            <a:ext cx="3924300" cy="261610"/>
            <a:chOff x="4069376" y="525058"/>
            <a:chExt cx="4091028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6C7BB4-D372-4CA1-9781-20DDEC1E4692}"/>
                </a:ext>
              </a:extLst>
            </p:cNvPr>
            <p:cNvSpPr/>
            <p:nvPr/>
          </p:nvSpPr>
          <p:spPr>
            <a:xfrm>
              <a:off x="4069376" y="525058"/>
              <a:ext cx="10021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72D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72D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DD7F917-3BBB-4CB2-9462-4F2A693BCB3B}"/>
                </a:ext>
              </a:extLst>
            </p:cNvPr>
            <p:cNvSpPr/>
            <p:nvPr/>
          </p:nvSpPr>
          <p:spPr>
            <a:xfrm>
              <a:off x="5169518" y="525058"/>
              <a:ext cx="6367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Design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4E0820-8E84-460A-8C28-75B7386104D4}"/>
                </a:ext>
              </a:extLst>
            </p:cNvPr>
            <p:cNvSpPr/>
            <p:nvPr/>
          </p:nvSpPr>
          <p:spPr>
            <a:xfrm>
              <a:off x="5904176" y="525058"/>
              <a:ext cx="12474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Making &amp; Result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CB6E7B-A320-4AE2-988D-DB61CC41FDA9}"/>
                </a:ext>
              </a:extLst>
            </p:cNvPr>
            <p:cNvSpPr/>
            <p:nvPr/>
          </p:nvSpPr>
          <p:spPr>
            <a:xfrm>
              <a:off x="7249577" y="525058"/>
              <a:ext cx="9108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Conclusion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FC4FB-DABD-4F78-9308-CB6619F8EDCB}"/>
              </a:ext>
            </a:extLst>
          </p:cNvPr>
          <p:cNvSpPr/>
          <p:nvPr/>
        </p:nvSpPr>
        <p:spPr>
          <a:xfrm>
            <a:off x="422911" y="1669583"/>
            <a:ext cx="5441748" cy="470050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70E58E-19BC-472F-9D1C-47247AC5D536}"/>
              </a:ext>
            </a:extLst>
          </p:cNvPr>
          <p:cNvSpPr txBox="1"/>
          <p:nvPr/>
        </p:nvSpPr>
        <p:spPr>
          <a:xfrm>
            <a:off x="569986" y="3180867"/>
            <a:ext cx="33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+mn-ea"/>
              </a:rPr>
              <a:t>매장 내 </a:t>
            </a:r>
            <a:r>
              <a:rPr lang="en-US" altLang="ko-KR" sz="1400" dirty="0">
                <a:latin typeface="+mn-ea"/>
              </a:rPr>
              <a:t>QR</a:t>
            </a:r>
            <a:r>
              <a:rPr lang="ko-KR" altLang="en-US" sz="1400" dirty="0">
                <a:latin typeface="+mn-ea"/>
              </a:rPr>
              <a:t>코드를 통해 가격을 확인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E4376E-7FE4-4A03-841C-FDF3DE56A03C}"/>
              </a:ext>
            </a:extLst>
          </p:cNvPr>
          <p:cNvSpPr/>
          <p:nvPr/>
        </p:nvSpPr>
        <p:spPr>
          <a:xfrm>
            <a:off x="6324598" y="1669583"/>
            <a:ext cx="5276852" cy="47005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D7FEAD-6364-42E9-8D6C-F862544ACB31}"/>
              </a:ext>
            </a:extLst>
          </p:cNvPr>
          <p:cNvSpPr txBox="1"/>
          <p:nvPr/>
        </p:nvSpPr>
        <p:spPr>
          <a:xfrm>
            <a:off x="1006260" y="1885125"/>
            <a:ext cx="1443024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상세설명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7DDF33-2F8B-4F2E-95EF-326E126AA86B}"/>
              </a:ext>
            </a:extLst>
          </p:cNvPr>
          <p:cNvSpPr txBox="1"/>
          <p:nvPr/>
        </p:nvSpPr>
        <p:spPr>
          <a:xfrm>
            <a:off x="6893336" y="1684077"/>
            <a:ext cx="582211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B2A5A-2525-44A7-A71F-84D1FEA5DDEA}"/>
              </a:ext>
            </a:extLst>
          </p:cNvPr>
          <p:cNvSpPr txBox="1"/>
          <p:nvPr/>
        </p:nvSpPr>
        <p:spPr>
          <a:xfrm>
            <a:off x="5009029" y="880275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직업에 맞는 할인품목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할인률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023FE3-A355-4CBF-94CE-2E9590F8C09C}"/>
              </a:ext>
            </a:extLst>
          </p:cNvPr>
          <p:cNvCxnSpPr>
            <a:cxnSpLocks/>
          </p:cNvCxnSpPr>
          <p:nvPr/>
        </p:nvCxnSpPr>
        <p:spPr>
          <a:xfrm>
            <a:off x="2598390" y="1369545"/>
            <a:ext cx="6995219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8ACC28-BDFA-4C34-8CA1-EA3FFDEB4542}"/>
              </a:ext>
            </a:extLst>
          </p:cNvPr>
          <p:cNvSpPr txBox="1"/>
          <p:nvPr/>
        </p:nvSpPr>
        <p:spPr>
          <a:xfrm>
            <a:off x="5276849" y="1208706"/>
            <a:ext cx="1638302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B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Purpose &amp; Goal </a:t>
            </a:r>
            <a:endParaRPr lang="ko-KR" altLang="en-US" sz="1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C4B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B3CFFEB-918D-4B84-94EB-630355BE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6557486" y="1740432"/>
            <a:ext cx="308752" cy="30875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3E394F89-344D-4601-B3D2-61E151FF8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416" y="1892385"/>
            <a:ext cx="347746" cy="3477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C5C047-FC8A-45AA-83E1-371BCF725A2F}"/>
              </a:ext>
            </a:extLst>
          </p:cNvPr>
          <p:cNvSpPr/>
          <p:nvPr/>
        </p:nvSpPr>
        <p:spPr>
          <a:xfrm>
            <a:off x="10134600" y="-685799"/>
            <a:ext cx="590550" cy="590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AEAA4-95AC-4A36-90E7-7476967D5CFC}"/>
              </a:ext>
            </a:extLst>
          </p:cNvPr>
          <p:cNvSpPr txBox="1"/>
          <p:nvPr/>
        </p:nvSpPr>
        <p:spPr>
          <a:xfrm>
            <a:off x="578000" y="2425893"/>
            <a:ext cx="51187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직업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성별 등에 따른 할인율 차별화를 하여 다양한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고객층 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나눔스퀘어 Bold" panose="020B0600000101010101" pitchFamily="50" charset="-127"/>
              </a:rPr>
              <a:t>확보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나눔스퀘어 Bold" panose="020B0600000101010101" pitchFamily="50" charset="-127"/>
              </a:rPr>
              <a:t>.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00F53-745B-4F88-A88C-8240F9CC41ED}"/>
              </a:ext>
            </a:extLst>
          </p:cNvPr>
          <p:cNvSpPr txBox="1"/>
          <p:nvPr/>
        </p:nvSpPr>
        <p:spPr>
          <a:xfrm>
            <a:off x="578000" y="3699678"/>
            <a:ext cx="5077031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+mn-ea"/>
              </a:rPr>
              <a:t>직업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직종별 선호도 조사를 통해 할인 품목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할인율을 산정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1E374-2193-435F-8D72-9D44C70235B7}"/>
              </a:ext>
            </a:extLst>
          </p:cNvPr>
          <p:cNvSpPr txBox="1"/>
          <p:nvPr/>
        </p:nvSpPr>
        <p:spPr>
          <a:xfrm>
            <a:off x="549530" y="4731026"/>
            <a:ext cx="4915128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고객층 확보 및 창고형 마트와 경쟁에서 경쟁력확보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F28CE3-4E8C-4DAF-B89F-B17662091C02}"/>
              </a:ext>
            </a:extLst>
          </p:cNvPr>
          <p:cNvSpPr txBox="1"/>
          <p:nvPr/>
        </p:nvSpPr>
        <p:spPr>
          <a:xfrm>
            <a:off x="6433434" y="2150483"/>
            <a:ext cx="2084225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창고형 마트의 매출 추이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창고형 할인점 춘추전국시대 | 1boon">
            <a:extLst>
              <a:ext uri="{FF2B5EF4-FFF2-40B4-BE49-F238E27FC236}">
                <a16:creationId xmlns:a16="http://schemas.microsoft.com/office/drawing/2014/main" id="{36BE6DC5-0F3C-41F6-8374-7463C5FF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41" y="2508210"/>
            <a:ext cx="5274109" cy="38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0BFA18-67DD-44BF-8237-6D0E60CF0626}"/>
              </a:ext>
            </a:extLst>
          </p:cNvPr>
          <p:cNvSpPr txBox="1"/>
          <p:nvPr/>
        </p:nvSpPr>
        <p:spPr>
          <a:xfrm>
            <a:off x="1021500" y="4186365"/>
            <a:ext cx="979755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44087275-8072-40EC-9AE6-BC8FC2303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656" y="4193625"/>
            <a:ext cx="347746" cy="3477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1A4099-B411-42D3-B2FB-1225F60FE7F5}"/>
              </a:ext>
            </a:extLst>
          </p:cNvPr>
          <p:cNvSpPr txBox="1"/>
          <p:nvPr/>
        </p:nvSpPr>
        <p:spPr>
          <a:xfrm>
            <a:off x="549530" y="5130728"/>
            <a:ext cx="4971233" cy="65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쇼핑몰과 차별화된 전략을 통해 온라인 쇼핑몰 보다 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강화된 맞춤형 서비스 제공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,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6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C5674C-24E2-4784-8C08-F402899C839B}"/>
              </a:ext>
            </a:extLst>
          </p:cNvPr>
          <p:cNvSpPr/>
          <p:nvPr/>
        </p:nvSpPr>
        <p:spPr>
          <a:xfrm>
            <a:off x="11601450" y="-685799"/>
            <a:ext cx="590550" cy="59055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D8F71B-595E-451E-BF17-710F3B78BF62}"/>
              </a:ext>
            </a:extLst>
          </p:cNvPr>
          <p:cNvSpPr/>
          <p:nvPr/>
        </p:nvSpPr>
        <p:spPr>
          <a:xfrm>
            <a:off x="10868025" y="-685799"/>
            <a:ext cx="590550" cy="590550"/>
          </a:xfrm>
          <a:prstGeom prst="rect">
            <a:avLst/>
          </a:prstGeom>
          <a:solidFill>
            <a:srgbClr val="0C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2BC93-E75B-4517-AFB3-7928682258DC}"/>
              </a:ext>
            </a:extLst>
          </p:cNvPr>
          <p:cNvSpPr txBox="1"/>
          <p:nvPr/>
        </p:nvSpPr>
        <p:spPr>
          <a:xfrm>
            <a:off x="2784847" y="487903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자영업자 전속계약을 및 유기농 인증 발급으로 브랜드 마케팅 강화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D95CA9-1484-4BF7-921F-3C86B67B4C3B}"/>
              </a:ext>
            </a:extLst>
          </p:cNvPr>
          <p:cNvSpPr/>
          <p:nvPr/>
        </p:nvSpPr>
        <p:spPr>
          <a:xfrm>
            <a:off x="3959224" y="143040"/>
            <a:ext cx="4273552" cy="261610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7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2B31F0-BA60-4FD0-B74D-93FC00B8F5F7}"/>
              </a:ext>
            </a:extLst>
          </p:cNvPr>
          <p:cNvGrpSpPr/>
          <p:nvPr/>
        </p:nvGrpSpPr>
        <p:grpSpPr>
          <a:xfrm>
            <a:off x="4133849" y="154560"/>
            <a:ext cx="3924300" cy="261610"/>
            <a:chOff x="4069376" y="525058"/>
            <a:chExt cx="4091028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6C7BB4-D372-4CA1-9781-20DDEC1E4692}"/>
                </a:ext>
              </a:extLst>
            </p:cNvPr>
            <p:cNvSpPr/>
            <p:nvPr/>
          </p:nvSpPr>
          <p:spPr>
            <a:xfrm>
              <a:off x="4069376" y="525058"/>
              <a:ext cx="10021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72D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72D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DD7F917-3BBB-4CB2-9462-4F2A693BCB3B}"/>
                </a:ext>
              </a:extLst>
            </p:cNvPr>
            <p:cNvSpPr/>
            <p:nvPr/>
          </p:nvSpPr>
          <p:spPr>
            <a:xfrm>
              <a:off x="5169518" y="525058"/>
              <a:ext cx="6367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Design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4E0820-8E84-460A-8C28-75B7386104D4}"/>
                </a:ext>
              </a:extLst>
            </p:cNvPr>
            <p:cNvSpPr/>
            <p:nvPr/>
          </p:nvSpPr>
          <p:spPr>
            <a:xfrm>
              <a:off x="5904176" y="525058"/>
              <a:ext cx="12474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Making &amp; Result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CB6E7B-A320-4AE2-988D-DB61CC41FDA9}"/>
                </a:ext>
              </a:extLst>
            </p:cNvPr>
            <p:cNvSpPr/>
            <p:nvPr/>
          </p:nvSpPr>
          <p:spPr>
            <a:xfrm>
              <a:off x="7249577" y="525058"/>
              <a:ext cx="9108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Conclusion</a:t>
              </a:r>
              <a:endPara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FC4FB-DABD-4F78-9308-CB6619F8EDCB}"/>
              </a:ext>
            </a:extLst>
          </p:cNvPr>
          <p:cNvSpPr/>
          <p:nvPr/>
        </p:nvSpPr>
        <p:spPr>
          <a:xfrm>
            <a:off x="422911" y="1669583"/>
            <a:ext cx="5441748" cy="470050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E4376E-7FE4-4A03-841C-FDF3DE56A03C}"/>
              </a:ext>
            </a:extLst>
          </p:cNvPr>
          <p:cNvSpPr/>
          <p:nvPr/>
        </p:nvSpPr>
        <p:spPr>
          <a:xfrm>
            <a:off x="6324598" y="1669583"/>
            <a:ext cx="5276852" cy="47005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D7FEAD-6364-42E9-8D6C-F862544ACB31}"/>
              </a:ext>
            </a:extLst>
          </p:cNvPr>
          <p:cNvSpPr txBox="1"/>
          <p:nvPr/>
        </p:nvSpPr>
        <p:spPr>
          <a:xfrm>
            <a:off x="825258" y="1857038"/>
            <a:ext cx="2534668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배경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 발췌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7DDF33-2F8B-4F2E-95EF-326E126AA86B}"/>
              </a:ext>
            </a:extLst>
          </p:cNvPr>
          <p:cNvSpPr txBox="1"/>
          <p:nvPr/>
        </p:nvSpPr>
        <p:spPr>
          <a:xfrm>
            <a:off x="6893336" y="1855912"/>
            <a:ext cx="1906291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유기농 선호도 조사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023FE3-A355-4CBF-94CE-2E9590F8C09C}"/>
              </a:ext>
            </a:extLst>
          </p:cNvPr>
          <p:cNvCxnSpPr>
            <a:cxnSpLocks/>
          </p:cNvCxnSpPr>
          <p:nvPr/>
        </p:nvCxnSpPr>
        <p:spPr>
          <a:xfrm>
            <a:off x="2598390" y="1369545"/>
            <a:ext cx="6995219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8ACC28-BDFA-4C34-8CA1-EA3FFDEB4542}"/>
              </a:ext>
            </a:extLst>
          </p:cNvPr>
          <p:cNvSpPr txBox="1"/>
          <p:nvPr/>
        </p:nvSpPr>
        <p:spPr>
          <a:xfrm>
            <a:off x="5276849" y="1208706"/>
            <a:ext cx="1638302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B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Purpose &amp; Goal </a:t>
            </a:r>
            <a:endParaRPr lang="ko-KR" altLang="en-US" sz="1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C4B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B3CFFEB-918D-4B84-94EB-630355BE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6549330" y="1899315"/>
            <a:ext cx="308752" cy="30875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3E394F89-344D-4601-B3D2-61E151FF8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512" y="1868388"/>
            <a:ext cx="347746" cy="3477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C5C047-FC8A-45AA-83E1-371BCF725A2F}"/>
              </a:ext>
            </a:extLst>
          </p:cNvPr>
          <p:cNvSpPr/>
          <p:nvPr/>
        </p:nvSpPr>
        <p:spPr>
          <a:xfrm>
            <a:off x="10134600" y="-685799"/>
            <a:ext cx="590550" cy="590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8D22A-2963-4363-94D5-B9A1DC569A49}"/>
              </a:ext>
            </a:extLst>
          </p:cNvPr>
          <p:cNvSpPr txBox="1"/>
          <p:nvPr/>
        </p:nvSpPr>
        <p:spPr>
          <a:xfrm>
            <a:off x="466362" y="3015252"/>
            <a:ext cx="3911648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+mn-ea"/>
              </a:rPr>
              <a:t>친환경 식품과 물품을 판매하는 마트의 특성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5EBD-D5DF-4C93-AB3C-426D7D7462A0}"/>
              </a:ext>
            </a:extLst>
          </p:cNvPr>
          <p:cNvSpPr txBox="1"/>
          <p:nvPr/>
        </p:nvSpPr>
        <p:spPr>
          <a:xfrm>
            <a:off x="466362" y="2366652"/>
            <a:ext cx="51764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+mn-ea"/>
              </a:rPr>
              <a:t>소비자 사이에 친환경 유기농 관련 제품에 대한 관심과 수요</a:t>
            </a:r>
            <a:endParaRPr lang="en-US" altLang="ko-KR" sz="1400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1400" dirty="0">
                <a:latin typeface="+mn-ea"/>
              </a:rPr>
              <a:t>가 지속적으로 늘어나고 있는 상황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6BDC59-3995-40B4-B0C8-A1F3C6600D5D}"/>
              </a:ext>
            </a:extLst>
          </p:cNvPr>
          <p:cNvSpPr txBox="1"/>
          <p:nvPr/>
        </p:nvSpPr>
        <p:spPr>
          <a:xfrm>
            <a:off x="466362" y="3485021"/>
            <a:ext cx="2951449" cy="35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+mn-ea"/>
              </a:rPr>
              <a:t>친환경 유기농 판매 브랜드 강화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3E4108-B393-48ED-BF61-9A451C1A570E}"/>
              </a:ext>
            </a:extLst>
          </p:cNvPr>
          <p:cNvSpPr txBox="1"/>
          <p:nvPr/>
        </p:nvSpPr>
        <p:spPr>
          <a:xfrm>
            <a:off x="802398" y="4137268"/>
            <a:ext cx="1851789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배경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유기농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2D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9" name="그래픽 28">
            <a:extLst>
              <a:ext uri="{FF2B5EF4-FFF2-40B4-BE49-F238E27FC236}">
                <a16:creationId xmlns:a16="http://schemas.microsoft.com/office/drawing/2014/main" id="{E65D7B51-C6AF-44F1-AB11-EE898EF2B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652" y="4161174"/>
            <a:ext cx="347746" cy="3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403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Bold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noh taehyun</cp:lastModifiedBy>
  <cp:revision>219</cp:revision>
  <dcterms:created xsi:type="dcterms:W3CDTF">2019-12-11T15:14:43Z</dcterms:created>
  <dcterms:modified xsi:type="dcterms:W3CDTF">2020-09-16T10:46:44Z</dcterms:modified>
</cp:coreProperties>
</file>