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62" r:id="rId3"/>
    <p:sldId id="268" r:id="rId4"/>
    <p:sldId id="275" r:id="rId5"/>
    <p:sldId id="270" r:id="rId6"/>
    <p:sldId id="276" r:id="rId7"/>
    <p:sldId id="271" r:id="rId8"/>
    <p:sldId id="277" r:id="rId9"/>
    <p:sldId id="278" r:id="rId10"/>
    <p:sldId id="279" r:id="rId11"/>
    <p:sldId id="280" r:id="rId12"/>
    <p:sldId id="281" r:id="rId13"/>
    <p:sldId id="282" r:id="rId14"/>
    <p:sldId id="272" r:id="rId15"/>
    <p:sldId id="273" r:id="rId16"/>
    <p:sldId id="283" r:id="rId17"/>
    <p:sldId id="259" r:id="rId18"/>
    <p:sldId id="260" r:id="rId19"/>
    <p:sldId id="263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배달의민족 한나는 열한살" panose="020B0600000101010101" pitchFamily="50" charset="-127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244443"/>
    <a:srgbClr val="FFFFFF"/>
    <a:srgbClr val="84BEBD"/>
    <a:srgbClr val="9ACAC9"/>
    <a:srgbClr val="492207"/>
    <a:srgbClr val="6C320A"/>
    <a:srgbClr val="9142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2" y="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1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0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1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0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8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8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2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BA17-1AC9-47EA-A71A-3809D27B62B0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C5526-FFBF-4AF6-BDFA-2403104E1A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1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DD10B4B-9260-43CF-AF14-5685CF523314}"/>
              </a:ext>
            </a:extLst>
          </p:cNvPr>
          <p:cNvSpPr txBox="1"/>
          <p:nvPr/>
        </p:nvSpPr>
        <p:spPr>
          <a:xfrm>
            <a:off x="1363915" y="2820771"/>
            <a:ext cx="6416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고객 맞춤형 서비스를 통한 </a:t>
            </a:r>
            <a:r>
              <a:rPr lang="ko-KR" altLang="en-US" sz="3600" spc="-1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매출 증대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32337-0C7C-4A8A-BB91-BBB5E5ECE993}"/>
              </a:ext>
            </a:extLst>
          </p:cNvPr>
          <p:cNvSpPr txBox="1"/>
          <p:nvPr/>
        </p:nvSpPr>
        <p:spPr>
          <a:xfrm>
            <a:off x="3700643" y="3584168"/>
            <a:ext cx="17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떠든 사람</a:t>
            </a:r>
            <a:r>
              <a:rPr lang="en-US" altLang="ko-KR" spc="-1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: </a:t>
            </a:r>
            <a:r>
              <a:rPr lang="ko-KR" altLang="en-US" spc="-1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노 태 현</a:t>
            </a:r>
            <a:endParaRPr lang="ko-KR" altLang="en-US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11933A-4A37-4C32-88E9-93BCE667FD8C}"/>
              </a:ext>
            </a:extLst>
          </p:cNvPr>
          <p:cNvCxnSpPr>
            <a:cxnSpLocks/>
          </p:cNvCxnSpPr>
          <p:nvPr/>
        </p:nvCxnSpPr>
        <p:spPr>
          <a:xfrm>
            <a:off x="3530178" y="3938260"/>
            <a:ext cx="2083644" cy="0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1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8B72B-B8FF-44EE-A43B-E03F60E1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1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BB6774-EB93-4624-85AB-E6644461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8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9DF18A-60B2-43AC-8F47-6ACE8A5F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4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7F4564-6CF4-48C5-ADE5-ABA1BD946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9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52FE11-D595-47B5-A781-EBB86A48A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24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9FE558-29D8-4CCA-9949-9295DB74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2" y="0"/>
            <a:ext cx="9148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57DC43-1A12-49B3-BE9C-515D6B2D8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74" y="1104337"/>
            <a:ext cx="2827421" cy="186050"/>
          </a:xfrm>
        </p:spPr>
        <p:txBody>
          <a:bodyPr>
            <a:noAutofit/>
          </a:bodyPr>
          <a:lstStyle/>
          <a:p>
            <a:pPr algn="l"/>
            <a:r>
              <a:rPr lang="ko-KR" altLang="en-US" sz="1200" b="1" dirty="0"/>
              <a:t>코로나</a:t>
            </a:r>
            <a:r>
              <a:rPr lang="en-US" altLang="ko-KR" sz="1200" b="1" dirty="0"/>
              <a:t>19 </a:t>
            </a:r>
            <a:r>
              <a:rPr lang="ko-KR" altLang="en-US" sz="1200" b="1" dirty="0"/>
              <a:t>상황에서 오프라인 쇼핑 약세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54602E-BC4C-43C4-A537-AB0A65B8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63" y="1290387"/>
            <a:ext cx="6196263" cy="1823934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4BB6C6B1-89A4-4CBE-824C-A6B9E8EBA9DC}"/>
              </a:ext>
            </a:extLst>
          </p:cNvPr>
          <p:cNvSpPr txBox="1">
            <a:spLocks/>
          </p:cNvSpPr>
          <p:nvPr/>
        </p:nvSpPr>
        <p:spPr>
          <a:xfrm>
            <a:off x="180475" y="3396353"/>
            <a:ext cx="5372099" cy="3047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코로나</a:t>
            </a:r>
            <a:r>
              <a:rPr lang="en-US" altLang="ko-KR" sz="1200" b="1" dirty="0"/>
              <a:t>19 </a:t>
            </a:r>
            <a:r>
              <a:rPr lang="ko-KR" altLang="en-US" sz="1200" b="1" dirty="0"/>
              <a:t>상황에서 온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모바일 채널에서의 식료품 </a:t>
            </a:r>
            <a:r>
              <a:rPr lang="ko-KR" altLang="en-US" sz="1200" b="1" dirty="0" err="1"/>
              <a:t>구매률</a:t>
            </a:r>
            <a:r>
              <a:rPr lang="ko-KR" altLang="en-US" sz="1200" b="1" dirty="0"/>
              <a:t> 가속화 추세 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94B3AF3-A1B1-4E01-9426-9CF8B73C8258}"/>
              </a:ext>
            </a:extLst>
          </p:cNvPr>
          <p:cNvSpPr txBox="1">
            <a:spLocks/>
          </p:cNvSpPr>
          <p:nvPr/>
        </p:nvSpPr>
        <p:spPr>
          <a:xfrm>
            <a:off x="180474" y="2202354"/>
            <a:ext cx="2827421" cy="7887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50" dirty="0"/>
              <a:t>오프라인 채널 이용 자제</a:t>
            </a:r>
            <a:endParaRPr lang="en-US" altLang="ko-KR" sz="1050" dirty="0"/>
          </a:p>
          <a:p>
            <a:pPr algn="l"/>
            <a:r>
              <a:rPr lang="ko-KR" altLang="en-US" sz="1050" dirty="0"/>
              <a:t>특히</a:t>
            </a:r>
            <a:r>
              <a:rPr lang="en-US" altLang="ko-KR" sz="1050" dirty="0"/>
              <a:t>, </a:t>
            </a:r>
            <a:r>
              <a:rPr lang="ko-KR" altLang="en-US" sz="1050" dirty="0"/>
              <a:t>쇼핑이 주된 층인 여성과 </a:t>
            </a:r>
            <a:r>
              <a:rPr lang="en-US" altLang="ko-KR" sz="1050" dirty="0"/>
              <a:t>30</a:t>
            </a:r>
            <a:r>
              <a:rPr lang="ko-KR" altLang="en-US" sz="1050" dirty="0"/>
              <a:t>대층에서 </a:t>
            </a:r>
            <a:endParaRPr lang="en-US" altLang="ko-KR" sz="1050" dirty="0"/>
          </a:p>
          <a:p>
            <a:pPr algn="l"/>
            <a:r>
              <a:rPr lang="ko-KR" altLang="en-US" sz="1050" dirty="0"/>
              <a:t>큰 영향을 받고 있음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2312B5-4C74-4B34-AD69-4DF1CB9D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63" y="3748107"/>
            <a:ext cx="6196263" cy="1819507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649C8078-7349-4D65-B494-F984ADF46B89}"/>
              </a:ext>
            </a:extLst>
          </p:cNvPr>
          <p:cNvSpPr txBox="1">
            <a:spLocks/>
          </p:cNvSpPr>
          <p:nvPr/>
        </p:nvSpPr>
        <p:spPr>
          <a:xfrm>
            <a:off x="180474" y="4334915"/>
            <a:ext cx="2827421" cy="11634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50" dirty="0"/>
              <a:t>온</a:t>
            </a:r>
            <a:r>
              <a:rPr lang="en-US" altLang="ko-KR" sz="1050" dirty="0"/>
              <a:t>/</a:t>
            </a:r>
            <a:r>
              <a:rPr lang="ko-KR" altLang="en-US" sz="1050" dirty="0"/>
              <a:t>모바일 채널에서 식료품 구매율이 </a:t>
            </a:r>
            <a:endParaRPr lang="en-US" altLang="ko-KR" sz="1050" dirty="0"/>
          </a:p>
          <a:p>
            <a:pPr algn="l"/>
            <a:r>
              <a:rPr lang="ko-KR" altLang="en-US" sz="1050" dirty="0"/>
              <a:t>큰 폭으로 증가</a:t>
            </a:r>
            <a:r>
              <a:rPr lang="en-US" altLang="ko-KR" sz="1050" dirty="0"/>
              <a:t>(15.0%P </a:t>
            </a:r>
            <a:r>
              <a:rPr lang="ko-KR" altLang="en-US" sz="1050" dirty="0"/>
              <a:t>증가</a:t>
            </a:r>
            <a:r>
              <a:rPr lang="en-US" altLang="ko-KR" sz="1050" dirty="0"/>
              <a:t>)</a:t>
            </a:r>
          </a:p>
          <a:p>
            <a:pPr algn="l"/>
            <a:endParaRPr lang="en-US" altLang="ko-KR" sz="1050" dirty="0"/>
          </a:p>
          <a:p>
            <a:pPr algn="l"/>
            <a:r>
              <a:rPr lang="ko-KR" altLang="en-US" sz="1050" dirty="0"/>
              <a:t>오프라인 대비 온</a:t>
            </a:r>
            <a:r>
              <a:rPr lang="en-US" altLang="ko-KR" sz="1050" dirty="0"/>
              <a:t>/</a:t>
            </a:r>
            <a:r>
              <a:rPr lang="ko-KR" altLang="en-US" sz="1050" dirty="0"/>
              <a:t>모바일 구입 증가 품목</a:t>
            </a:r>
            <a:endParaRPr lang="en-US" altLang="ko-KR" sz="1050" dirty="0"/>
          </a:p>
          <a:p>
            <a:pPr algn="l"/>
            <a:r>
              <a:rPr lang="ko-KR" altLang="en-US" sz="1050" dirty="0" err="1"/>
              <a:t>으로도</a:t>
            </a:r>
            <a:r>
              <a:rPr lang="ko-KR" altLang="en-US" sz="1050" dirty="0"/>
              <a:t> 식료품을 꼽은 비중이 크게 증가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285736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57DC43-1A12-49B3-BE9C-515D6B2D8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74" y="1104337"/>
            <a:ext cx="3621505" cy="186050"/>
          </a:xfrm>
        </p:spPr>
        <p:txBody>
          <a:bodyPr>
            <a:noAutofit/>
          </a:bodyPr>
          <a:lstStyle/>
          <a:p>
            <a:pPr algn="l"/>
            <a:r>
              <a:rPr lang="ko-KR" altLang="en-US" sz="1200" b="1" dirty="0"/>
              <a:t>오프라인 구매 이유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오프라인 비 구매 이유 비교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94B3AF3-A1B1-4E01-9426-9CF8B73C8258}"/>
              </a:ext>
            </a:extLst>
          </p:cNvPr>
          <p:cNvSpPr txBox="1">
            <a:spLocks/>
          </p:cNvSpPr>
          <p:nvPr/>
        </p:nvSpPr>
        <p:spPr>
          <a:xfrm>
            <a:off x="180474" y="2287859"/>
            <a:ext cx="2827421" cy="7887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50" dirty="0"/>
              <a:t>● 오프라인은 상품을 직접 눈으로 확인하고</a:t>
            </a:r>
            <a:r>
              <a:rPr lang="en-US" altLang="ko-KR" sz="1050" dirty="0"/>
              <a:t>,</a:t>
            </a:r>
          </a:p>
          <a:p>
            <a:pPr algn="l"/>
            <a:r>
              <a:rPr lang="ko-KR" altLang="en-US" sz="1050" dirty="0"/>
              <a:t>착용해 볼 수 있는 점과</a:t>
            </a:r>
            <a:r>
              <a:rPr lang="en-US" altLang="ko-KR" sz="1050" dirty="0"/>
              <a:t>, </a:t>
            </a:r>
            <a:r>
              <a:rPr lang="ko-KR" altLang="en-US" sz="1050" dirty="0"/>
              <a:t>바로 수령이 가능한 </a:t>
            </a:r>
            <a:endParaRPr lang="en-US" altLang="ko-KR" sz="1050" dirty="0"/>
          </a:p>
          <a:p>
            <a:pPr algn="l"/>
            <a:r>
              <a:rPr lang="ko-KR" altLang="en-US" sz="1050" dirty="0"/>
              <a:t>점이 장점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FFBD82-C6B5-4061-9069-85FB231B0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540" y="1926908"/>
            <a:ext cx="6040986" cy="1070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E83E4E-8474-482A-B948-013AC44E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95" y="3711554"/>
            <a:ext cx="5955632" cy="1231164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5714D7B2-6246-45C4-BE79-F55DEB450C90}"/>
              </a:ext>
            </a:extLst>
          </p:cNvPr>
          <p:cNvSpPr txBox="1">
            <a:spLocks/>
          </p:cNvSpPr>
          <p:nvPr/>
        </p:nvSpPr>
        <p:spPr>
          <a:xfrm>
            <a:off x="174459" y="3725636"/>
            <a:ext cx="2827421" cy="7887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50" dirty="0"/>
              <a:t>● 코로나</a:t>
            </a:r>
            <a:r>
              <a:rPr lang="en-US" altLang="ko-KR" sz="1050" dirty="0"/>
              <a:t>19 </a:t>
            </a:r>
            <a:r>
              <a:rPr lang="ko-KR" altLang="en-US" sz="1050" dirty="0"/>
              <a:t>영향이 오프라인 채널 이용을 제한하고 온라인 이용을 </a:t>
            </a:r>
            <a:r>
              <a:rPr lang="ko-KR" altLang="en-US" sz="1050" dirty="0" err="1"/>
              <a:t>증대시키는</a:t>
            </a:r>
            <a:r>
              <a:rPr lang="ko-KR" altLang="en-US" sz="1050" dirty="0"/>
              <a:t> 가장 큰 이유로 대두</a:t>
            </a:r>
            <a:r>
              <a:rPr lang="en-US" altLang="ko-KR" sz="1050" dirty="0"/>
              <a:t>, </a:t>
            </a:r>
          </a:p>
          <a:p>
            <a:pPr algn="l"/>
            <a:endParaRPr lang="en-US" altLang="ko-KR" sz="1050" dirty="0"/>
          </a:p>
          <a:p>
            <a:pPr algn="l"/>
            <a:r>
              <a:rPr lang="ko-KR" altLang="en-US" sz="1050" dirty="0"/>
              <a:t>● 위치 </a:t>
            </a:r>
            <a:r>
              <a:rPr lang="en-US" altLang="ko-KR" sz="1050" dirty="0"/>
              <a:t>/ </a:t>
            </a:r>
            <a:r>
              <a:rPr lang="ko-KR" altLang="en-US" sz="1050" dirty="0"/>
              <a:t>영업시간 제한 등의 불편한 접근성과 비싼 가격은 오프라인을 방해하는 주된 요소</a:t>
            </a:r>
          </a:p>
        </p:txBody>
      </p:sp>
    </p:spTree>
    <p:extLst>
      <p:ext uri="{BB962C8B-B14F-4D97-AF65-F5344CB8AC3E}">
        <p14:creationId xmlns:p14="http://schemas.microsoft.com/office/powerpoint/2010/main" val="219241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C57DC43-1A12-49B3-BE9C-515D6B2D8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74" y="1104337"/>
            <a:ext cx="3621505" cy="186050"/>
          </a:xfrm>
        </p:spPr>
        <p:txBody>
          <a:bodyPr>
            <a:noAutofit/>
          </a:bodyPr>
          <a:lstStyle/>
          <a:p>
            <a:pPr algn="l"/>
            <a:r>
              <a:rPr lang="ko-KR" altLang="en-US" sz="1200" b="1" dirty="0"/>
              <a:t>오프라인 구매 이유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오프라인 비 구매 이유 비교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94B3AF3-A1B1-4E01-9426-9CF8B73C8258}"/>
              </a:ext>
            </a:extLst>
          </p:cNvPr>
          <p:cNvSpPr txBox="1">
            <a:spLocks/>
          </p:cNvSpPr>
          <p:nvPr/>
        </p:nvSpPr>
        <p:spPr>
          <a:xfrm>
            <a:off x="180474" y="2287859"/>
            <a:ext cx="2827421" cy="7887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50" dirty="0"/>
              <a:t>● </a:t>
            </a:r>
            <a:r>
              <a:rPr lang="en-US" altLang="ko-KR" sz="1050" dirty="0"/>
              <a:t>20 ~ 30</a:t>
            </a:r>
            <a:r>
              <a:rPr lang="ko-KR" altLang="en-US" sz="1050" dirty="0"/>
              <a:t>대는 편리한 결제</a:t>
            </a:r>
            <a:r>
              <a:rPr lang="en-US" altLang="ko-KR" sz="1050" dirty="0"/>
              <a:t>, </a:t>
            </a:r>
            <a:r>
              <a:rPr lang="ko-KR" altLang="en-US" sz="1050" dirty="0"/>
              <a:t>가격 가치 측면의 장점을 타 연령대비 높이 평가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5714D7B2-6246-45C4-BE79-F55DEB450C90}"/>
              </a:ext>
            </a:extLst>
          </p:cNvPr>
          <p:cNvSpPr txBox="1">
            <a:spLocks/>
          </p:cNvSpPr>
          <p:nvPr/>
        </p:nvSpPr>
        <p:spPr>
          <a:xfrm>
            <a:off x="174459" y="3725636"/>
            <a:ext cx="2827421" cy="7887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050" dirty="0"/>
              <a:t>● 새벽배송 서비스 이용경험은 </a:t>
            </a:r>
            <a:r>
              <a:rPr lang="en-US" altLang="ko-KR" sz="1050" dirty="0"/>
              <a:t>2019</a:t>
            </a:r>
            <a:r>
              <a:rPr lang="ko-KR" altLang="en-US" sz="1050" dirty="0"/>
              <a:t>년에 비해 큰 폭으로 증가</a:t>
            </a:r>
            <a:r>
              <a:rPr lang="en-US" altLang="ko-KR" sz="1050" dirty="0"/>
              <a:t>(19</a:t>
            </a:r>
            <a:r>
              <a:rPr lang="ko-KR" altLang="en-US" sz="1050" dirty="0"/>
              <a:t>년 </a:t>
            </a:r>
            <a:r>
              <a:rPr lang="en-US" altLang="ko-KR" sz="1050" dirty="0"/>
              <a:t>37% -&gt; 20</a:t>
            </a:r>
            <a:r>
              <a:rPr lang="ko-KR" altLang="en-US" sz="1050" dirty="0"/>
              <a:t>년 </a:t>
            </a:r>
            <a:r>
              <a:rPr lang="en-US" altLang="ko-KR" sz="1050" dirty="0"/>
              <a:t>52.9% </a:t>
            </a:r>
          </a:p>
          <a:p>
            <a:pPr algn="l"/>
            <a:endParaRPr lang="en-US" altLang="ko-KR" sz="1050" dirty="0"/>
          </a:p>
          <a:p>
            <a:pPr algn="l"/>
            <a:r>
              <a:rPr lang="ko-KR" altLang="en-US" sz="1050" dirty="0"/>
              <a:t>● 쇼핑몰 이용 시 새벽배송 서비스의 영향력이 커지고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1AFD5-4588-4C93-9510-90FD88D6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8" y="1299348"/>
            <a:ext cx="5161548" cy="18475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0B4274-1160-4F0E-9282-D8175E8D2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78" y="3307557"/>
            <a:ext cx="2614613" cy="2693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AAF7D5-A837-48EE-B24E-61368B55E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860" y="3146913"/>
            <a:ext cx="23145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7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26E609-1DEC-4F68-B27B-E0D1CCB077D0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CDE11A-D731-4D27-B3C6-AE403AD51673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69F6B-84D2-465E-A01E-F4E1DD857689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BF367B-4002-46B7-8B21-D344B06B87AA}"/>
              </a:ext>
            </a:extLst>
          </p:cNvPr>
          <p:cNvSpPr txBox="1"/>
          <p:nvPr/>
        </p:nvSpPr>
        <p:spPr>
          <a:xfrm>
            <a:off x="3590611" y="2909857"/>
            <a:ext cx="1962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Thank You</a:t>
            </a:r>
            <a:endParaRPr lang="ko-KR" altLang="en-US" sz="3200" spc="-15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9A861-4834-4B52-A2C3-E7A42AF2FBE3}"/>
              </a:ext>
            </a:extLst>
          </p:cNvPr>
          <p:cNvSpPr txBox="1"/>
          <p:nvPr/>
        </p:nvSpPr>
        <p:spPr>
          <a:xfrm>
            <a:off x="3862512" y="3548032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감사하므니다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4">
                  <a:lumMod val="40000"/>
                  <a:lumOff val="6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233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02803270-D95C-4E4F-8236-CECA0A03593B}"/>
              </a:ext>
            </a:extLst>
          </p:cNvPr>
          <p:cNvSpPr/>
          <p:nvPr/>
        </p:nvSpPr>
        <p:spPr>
          <a:xfrm rot="10800000">
            <a:off x="322580" y="328111"/>
            <a:ext cx="2569210" cy="361536"/>
          </a:xfrm>
          <a:prstGeom prst="trapezoid">
            <a:avLst>
              <a:gd name="adj" fmla="val 34021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FD35E-3DA8-4AE0-ADDE-5A4516B35BEA}"/>
              </a:ext>
            </a:extLst>
          </p:cNvPr>
          <p:cNvSpPr txBox="1"/>
          <p:nvPr/>
        </p:nvSpPr>
        <p:spPr>
          <a:xfrm>
            <a:off x="616528" y="328110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444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소비자 이용 추이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45970-79CC-4C4C-B134-4E61C2A6A233}"/>
              </a:ext>
            </a:extLst>
          </p:cNvPr>
          <p:cNvSpPr txBox="1"/>
          <p:nvPr/>
        </p:nvSpPr>
        <p:spPr>
          <a:xfrm>
            <a:off x="-1876981" y="1571479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01. </a:t>
            </a:r>
            <a:r>
              <a:rPr lang="ko-KR" altLang="en-US" sz="16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ㅇㅇ</a:t>
            </a:r>
            <a:endParaRPr lang="ko-KR" altLang="en-US" sz="16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FFFF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FF3CE6F-F0DB-4902-8B01-AA60A832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9" y="865542"/>
            <a:ext cx="8506341" cy="57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7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45970-79CC-4C4C-B134-4E61C2A6A233}"/>
              </a:ext>
            </a:extLst>
          </p:cNvPr>
          <p:cNvSpPr txBox="1"/>
          <p:nvPr/>
        </p:nvSpPr>
        <p:spPr>
          <a:xfrm>
            <a:off x="322580" y="983469"/>
            <a:ext cx="212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01. </a:t>
            </a:r>
            <a:r>
              <a:rPr lang="ko-KR" altLang="en-US" sz="16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소비자 이용 추이 요약</a:t>
            </a:r>
          </a:p>
        </p:txBody>
      </p: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1C178F59-D5A4-4F36-A200-9F9CD12B6C0E}"/>
              </a:ext>
            </a:extLst>
          </p:cNvPr>
          <p:cNvSpPr/>
          <p:nvPr/>
        </p:nvSpPr>
        <p:spPr>
          <a:xfrm rot="10800000">
            <a:off x="322580" y="328111"/>
            <a:ext cx="2569210" cy="361536"/>
          </a:xfrm>
          <a:prstGeom prst="trapezoid">
            <a:avLst>
              <a:gd name="adj" fmla="val 34021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11D5C-2DEA-4610-94B3-2D626D7CA668}"/>
              </a:ext>
            </a:extLst>
          </p:cNvPr>
          <p:cNvSpPr txBox="1"/>
          <p:nvPr/>
        </p:nvSpPr>
        <p:spPr>
          <a:xfrm>
            <a:off x="616528" y="328110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444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소비자 이용 추이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21290F-6A0E-42CF-BA12-FB22192A7ED3}"/>
              </a:ext>
            </a:extLst>
          </p:cNvPr>
          <p:cNvSpPr txBox="1"/>
          <p:nvPr/>
        </p:nvSpPr>
        <p:spPr>
          <a:xfrm>
            <a:off x="769093" y="1281467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20~30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 주요 구매처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2465B8-EA67-48EF-86FA-1BBFBBA58CBA}"/>
              </a:ext>
            </a:extLst>
          </p:cNvPr>
          <p:cNvSpPr txBox="1"/>
          <p:nvPr/>
        </p:nvSpPr>
        <p:spPr>
          <a:xfrm>
            <a:off x="1137393" y="1573567"/>
            <a:ext cx="3587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여성 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– 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약 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50%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비율이 편의점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4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무점포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온라인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9E5F6-AFB6-483E-84B8-BA2561A87043}"/>
              </a:ext>
            </a:extLst>
          </p:cNvPr>
          <p:cNvSpPr txBox="1"/>
          <p:nvPr/>
        </p:nvSpPr>
        <p:spPr>
          <a:xfrm>
            <a:off x="1121735" y="1908488"/>
            <a:ext cx="3618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남성 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– 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약 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60%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비율이 편의점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1400" spc="-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무점포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온라인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sz="1400" spc="-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A200467-0808-4834-B6A9-36F73CB0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05" y="2559446"/>
            <a:ext cx="7689107" cy="41207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3586E3-642F-4A48-B1BB-C1E49AE6B089}"/>
              </a:ext>
            </a:extLst>
          </p:cNvPr>
          <p:cNvSpPr txBox="1"/>
          <p:nvPr/>
        </p:nvSpPr>
        <p:spPr>
          <a:xfrm>
            <a:off x="743693" y="2233967"/>
            <a:ext cx="1013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 </a:t>
            </a:r>
            <a:r>
              <a:rPr lang="ko-KR" altLang="en-US" sz="14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FFFF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원인 파악 </a:t>
            </a:r>
          </a:p>
        </p:txBody>
      </p:sp>
    </p:spTree>
    <p:extLst>
      <p:ext uri="{BB962C8B-B14F-4D97-AF65-F5344CB8AC3E}">
        <p14:creationId xmlns:p14="http://schemas.microsoft.com/office/powerpoint/2010/main" val="257994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다리꼴 13">
            <a:extLst>
              <a:ext uri="{FF2B5EF4-FFF2-40B4-BE49-F238E27FC236}">
                <a16:creationId xmlns:a16="http://schemas.microsoft.com/office/drawing/2014/main" id="{1C178F59-D5A4-4F36-A200-9F9CD12B6C0E}"/>
              </a:ext>
            </a:extLst>
          </p:cNvPr>
          <p:cNvSpPr/>
          <p:nvPr/>
        </p:nvSpPr>
        <p:spPr>
          <a:xfrm rot="10800000">
            <a:off x="322580" y="328111"/>
            <a:ext cx="2569210" cy="361536"/>
          </a:xfrm>
          <a:prstGeom prst="trapezoid">
            <a:avLst>
              <a:gd name="adj" fmla="val 34021"/>
            </a:avLst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11D5C-2DEA-4610-94B3-2D626D7CA668}"/>
              </a:ext>
            </a:extLst>
          </p:cNvPr>
          <p:cNvSpPr txBox="1"/>
          <p:nvPr/>
        </p:nvSpPr>
        <p:spPr>
          <a:xfrm>
            <a:off x="398521" y="328110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44443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건강관리 트랜드 파악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BE6D91-24EE-407E-85AD-3E96ED92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779020"/>
            <a:ext cx="852487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9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F913C4-F7BB-48BE-A54E-E4CDFE44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233487"/>
            <a:ext cx="86963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6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3633FA-7957-4831-B91F-1DF7C800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817562"/>
            <a:ext cx="87344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7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B3A49C-A1CC-4278-827A-AAF88C02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90525"/>
            <a:ext cx="85344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7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5D92EA-36B7-4B72-922B-59D5DA282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5862"/>
            <a:ext cx="9144000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0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44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7EDF1-4A0A-4840-9713-FD32F7AD920A}"/>
              </a:ext>
            </a:extLst>
          </p:cNvPr>
          <p:cNvSpPr/>
          <p:nvPr/>
        </p:nvSpPr>
        <p:spPr>
          <a:xfrm>
            <a:off x="8229600" y="-1117600"/>
            <a:ext cx="914400" cy="914400"/>
          </a:xfrm>
          <a:prstGeom prst="rect">
            <a:avLst/>
          </a:prstGeom>
          <a:solidFill>
            <a:srgbClr val="24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B65C9D-806C-43D1-953F-AE753D171AEF}"/>
              </a:ext>
            </a:extLst>
          </p:cNvPr>
          <p:cNvSpPr/>
          <p:nvPr/>
        </p:nvSpPr>
        <p:spPr>
          <a:xfrm>
            <a:off x="7048500" y="-1117600"/>
            <a:ext cx="914400" cy="91440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B50383-4BA4-4D2A-8E88-2F51EB3EB2D1}"/>
              </a:ext>
            </a:extLst>
          </p:cNvPr>
          <p:cNvSpPr/>
          <p:nvPr/>
        </p:nvSpPr>
        <p:spPr>
          <a:xfrm>
            <a:off x="5867400" y="-11176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B2F349-5D15-4C40-9115-048B1452F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0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247</Words>
  <Application>Microsoft Office PowerPoint</Application>
  <PresentationFormat>화면 슬라이드 쇼(4:3)</PresentationFormat>
  <Paragraphs>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Calibri</vt:lpstr>
      <vt:lpstr>배달의민족 한나는 열한살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0perk533@naver.com</dc:creator>
  <cp:lastModifiedBy>noh taehyun</cp:lastModifiedBy>
  <cp:revision>43</cp:revision>
  <dcterms:created xsi:type="dcterms:W3CDTF">2020-04-16T02:36:52Z</dcterms:created>
  <dcterms:modified xsi:type="dcterms:W3CDTF">2020-09-17T08:37:09Z</dcterms:modified>
</cp:coreProperties>
</file>