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981D8A-70AD-4A6A-8C16-63EA76F4A14D}" v="17" dt="2021-07-07T04:32:07.803"/>
    <p1510:client id="{F146B6F4-4D99-47BD-AE5A-7D48EB116016}" v="176" dt="2021-07-07T07:14:57.9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F6A7-A6C2-435B-8718-9B31A61A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3D63CC-5251-4ABB-8D7B-DA3D5BE0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06BB-C12A-4090-B2E9-5B2769AF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5A7A-F466-4982-9931-387A3F16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69386-8104-4A0F-BEEE-7B51CB8B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7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7D2AA-84EF-4B00-9058-6E5A51A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5AA53-6D10-486C-BC86-DCD027C8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70A0-8C15-40B4-9681-CB0639CF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5AE42-799B-4012-8790-50F07427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FEAA7-F170-4D71-8EB1-92129D15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4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F03439-543D-4DC6-8B51-4B5E1405C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01D51-3516-4B81-8D73-FA6E38F9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0899E-A1C7-4A36-8F28-CB1FB948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51675-89E2-4787-A8E6-CEB6D1B6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31F85-B10D-4841-B8DC-342E9148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1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6580-A74C-42E4-854A-C4D07FA0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6BEA-9C43-4F10-830E-E987AC4A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A7F9D-273F-4BD0-BE0C-9FCC64E8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1C1D5-FD48-47D3-8955-81C6E0D5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80C7-C941-4D1B-A7B2-8850ACA4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6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CE73-3219-4E98-BEA6-C1F92287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74A13-E960-4A31-9A41-6A2747B8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F59E2-E81F-41CB-B216-C70AFCD1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2119D-ED57-4B4D-B35C-0DE38AE4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013E5-BBD6-4BCC-B1EE-F4038C6B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2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FE630-C6C1-41BF-B2C5-C79B7F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D04A2-1483-4364-A336-779CF9AA5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5A4F4-DA2E-43A2-AD69-8D0DAA87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4CB84-ED85-4C8A-B16E-140E0F94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659BE-F2AD-452E-BF78-8EB6CAC0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9E870-F4B4-4A98-9B0D-E770DD22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3BD22-60DF-4A1D-ADB2-07F8D429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BD39C-34A1-4BA3-A456-D4717F5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0AC6C-F72F-4F45-99F4-3C7617F1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202FE-E6A7-4220-B564-9ED98447C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A0297A-C049-485E-A83B-A1952534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32A-82F5-46A7-A5D5-28D8033E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1E031-0714-4DBF-83EF-0B2C5F19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6C95B-239A-4521-89DA-D6B3B53B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490F-F10D-46C6-8D8B-B39FE171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416838-A275-4DA5-B86F-747EB616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D64DCF-B61D-4E15-9A93-2FC8D130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145B4D-FA63-4610-892F-5D03D9C0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7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3A428C-0BE7-452E-AD14-9561F98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BDDA33-6E2A-4608-8248-9FDA8A25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B567B-1990-4C04-8A22-CB8C091A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4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D98A3-BB81-476D-88D5-60F50ACC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E7796-3121-400B-A3BF-796CFDF7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39B69-29AF-4AD8-A244-C2A87B6D0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66593-9B23-4887-AD97-7CF93763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60AA-A9AE-4483-802F-60FB7B1A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26DE7-23DC-4E9F-BB53-E15AF107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1681-3291-4BDE-89E6-2FD3C3DC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494059-9FF9-43DE-8FD7-07878586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FD273-58C7-4C8B-B2BF-368999E0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F87DE-8279-464E-92EE-6D98750D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6AD97-75B7-43D3-9A99-5D89CE55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2650E-7667-4265-BAFD-625CE50A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6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675B96-3997-4B31-BFAA-344FB11D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08859D-5F72-49D7-8D5B-3A3225B9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2F27E-5744-474F-8E7A-CCA594BA9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6E4F-4DCE-433C-BE47-3B753ED43087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364EB-7081-4E6D-AF43-CA1B6770C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BC6F0-2F4E-4620-98B5-334AF880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6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3733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N-Queen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34B436-5A7F-4ABE-A0DE-87A4DCEDCDF0}"/>
              </a:ext>
            </a:extLst>
          </p:cNvPr>
          <p:cNvSpPr txBox="1"/>
          <p:nvPr/>
        </p:nvSpPr>
        <p:spPr>
          <a:xfrm>
            <a:off x="1152624" y="1223846"/>
            <a:ext cx="1044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* Queen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감시할 수 있는 구간을 찾아야 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03E59A27-F8AA-4BA5-A085-A99993147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267390"/>
              </p:ext>
            </p:extLst>
          </p:nvPr>
        </p:nvGraphicFramePr>
        <p:xfrm>
          <a:off x="312822" y="1993988"/>
          <a:ext cx="4142445" cy="2295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815">
                  <a:extLst>
                    <a:ext uri="{9D8B030D-6E8A-4147-A177-3AD203B41FA5}">
                      <a16:colId xmlns:a16="http://schemas.microsoft.com/office/drawing/2014/main" val="126305669"/>
                    </a:ext>
                  </a:extLst>
                </a:gridCol>
                <a:gridCol w="1380815">
                  <a:extLst>
                    <a:ext uri="{9D8B030D-6E8A-4147-A177-3AD203B41FA5}">
                      <a16:colId xmlns:a16="http://schemas.microsoft.com/office/drawing/2014/main" val="4205946153"/>
                    </a:ext>
                  </a:extLst>
                </a:gridCol>
                <a:gridCol w="1380815">
                  <a:extLst>
                    <a:ext uri="{9D8B030D-6E8A-4147-A177-3AD203B41FA5}">
                      <a16:colId xmlns:a16="http://schemas.microsoft.com/office/drawing/2014/main" val="2810503599"/>
                    </a:ext>
                  </a:extLst>
                </a:gridCol>
              </a:tblGrid>
              <a:tr h="76530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061162"/>
                  </a:ext>
                </a:extLst>
              </a:tr>
              <a:tr h="76530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bg2">
                                <a:lumMod val="90000"/>
                              </a:schemeClr>
                            </a:solidFill>
                          </a:ln>
                        </a:rPr>
                        <a:t>Q</a:t>
                      </a:r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028681"/>
                  </a:ext>
                </a:extLst>
              </a:tr>
              <a:tr h="765303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786270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7CE89F3-D455-49BB-91DD-0A83D7659527}"/>
              </a:ext>
            </a:extLst>
          </p:cNvPr>
          <p:cNvCxnSpPr>
            <a:cxnSpLocks/>
          </p:cNvCxnSpPr>
          <p:nvPr/>
        </p:nvCxnSpPr>
        <p:spPr>
          <a:xfrm flipV="1">
            <a:off x="2859932" y="2311399"/>
            <a:ext cx="992401" cy="6652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885737F-E73B-4507-BC32-3C6472BCCB36}"/>
              </a:ext>
            </a:extLst>
          </p:cNvPr>
          <p:cNvCxnSpPr>
            <a:cxnSpLocks/>
          </p:cNvCxnSpPr>
          <p:nvPr/>
        </p:nvCxnSpPr>
        <p:spPr>
          <a:xfrm flipV="1">
            <a:off x="2402732" y="2311400"/>
            <a:ext cx="0" cy="6652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02EA3D9-C223-4573-B64F-018B36FEAC19}"/>
              </a:ext>
            </a:extLst>
          </p:cNvPr>
          <p:cNvCxnSpPr>
            <a:cxnSpLocks/>
          </p:cNvCxnSpPr>
          <p:nvPr/>
        </p:nvCxnSpPr>
        <p:spPr>
          <a:xfrm flipH="1" flipV="1">
            <a:off x="1152624" y="2441643"/>
            <a:ext cx="759041" cy="5519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8FFA9F7-924D-452E-B114-616F8F2E9E7C}"/>
              </a:ext>
            </a:extLst>
          </p:cNvPr>
          <p:cNvCxnSpPr>
            <a:cxnSpLocks/>
          </p:cNvCxnSpPr>
          <p:nvPr/>
        </p:nvCxnSpPr>
        <p:spPr>
          <a:xfrm flipH="1" flipV="1">
            <a:off x="939800" y="3179865"/>
            <a:ext cx="1124266" cy="169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CEAE9AF-8B82-4697-8240-1622E85BEC58}"/>
              </a:ext>
            </a:extLst>
          </p:cNvPr>
          <p:cNvCxnSpPr>
            <a:cxnSpLocks/>
          </p:cNvCxnSpPr>
          <p:nvPr/>
        </p:nvCxnSpPr>
        <p:spPr>
          <a:xfrm flipH="1">
            <a:off x="1049867" y="3366135"/>
            <a:ext cx="1056532" cy="7238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F54E141-E1B3-4A60-B22C-BDE4C75FA9EC}"/>
              </a:ext>
            </a:extLst>
          </p:cNvPr>
          <p:cNvCxnSpPr>
            <a:cxnSpLocks/>
          </p:cNvCxnSpPr>
          <p:nvPr/>
        </p:nvCxnSpPr>
        <p:spPr>
          <a:xfrm>
            <a:off x="2380664" y="3411932"/>
            <a:ext cx="0" cy="6780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9D28448-43EB-44C4-8DF3-6FDAA433853E}"/>
              </a:ext>
            </a:extLst>
          </p:cNvPr>
          <p:cNvCxnSpPr>
            <a:cxnSpLocks/>
          </p:cNvCxnSpPr>
          <p:nvPr/>
        </p:nvCxnSpPr>
        <p:spPr>
          <a:xfrm>
            <a:off x="2736265" y="3234131"/>
            <a:ext cx="131044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71D91E9-0774-4962-AFE9-B1D9797355F5}"/>
              </a:ext>
            </a:extLst>
          </p:cNvPr>
          <p:cNvCxnSpPr>
            <a:cxnSpLocks/>
          </p:cNvCxnSpPr>
          <p:nvPr/>
        </p:nvCxnSpPr>
        <p:spPr>
          <a:xfrm>
            <a:off x="2888665" y="3386531"/>
            <a:ext cx="963668" cy="6012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EE25AE8-BC5E-4B17-9B4B-6E57FF5F5468}"/>
              </a:ext>
            </a:extLst>
          </p:cNvPr>
          <p:cNvSpPr txBox="1"/>
          <p:nvPr/>
        </p:nvSpPr>
        <p:spPr>
          <a:xfrm>
            <a:off x="4746369" y="1993345"/>
            <a:ext cx="72360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Queen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(1,1)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칸에 있다고 가정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Queen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기준 세로 가로열은 놓을 수 없음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새로 놓이는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Queen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Y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 기존의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Queen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과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같은지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확인하면 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우측 대각선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 (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q_y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– 1,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q_x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+1)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과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q_y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+ 1,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q_x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-1)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만족하는 모든 칸을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False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로 두면 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수식을 좀 더 보면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q_y-1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와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q_x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+ 1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그리고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q_y+1,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q_x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-1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은 서로 더하면 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q_y-1 +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q_x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+1 =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q_y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+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q_x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q_y+1 +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q_x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– 1 =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q_y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+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q_x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만족함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907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60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N-Queen </a:t>
            </a:r>
            <a:r>
              <a:rPr lang="ko-KR" altLang="en-US" sz="3200" dirty="0">
                <a:solidFill>
                  <a:schemeClr val="bg1"/>
                </a:solidFill>
              </a:rPr>
              <a:t>시뮬레이션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51DD3-79C3-40CA-A952-2817DEA97705}"/>
              </a:ext>
            </a:extLst>
          </p:cNvPr>
          <p:cNvSpPr txBox="1"/>
          <p:nvPr/>
        </p:nvSpPr>
        <p:spPr>
          <a:xfrm>
            <a:off x="6896099" y="312821"/>
            <a:ext cx="48672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 1 *x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값은 내부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문으로 순회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X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ISUSED_X[X = 2] = 1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,0,1,0,0,0]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ISUSED_DIAGONAL_PLUS[N+X = 3] = 1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[1,0,0,1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ISUSED_DIAGONAL_MINUS[</a:t>
            </a:r>
            <a:r>
              <a:rPr lang="en-US" altLang="ko-KR" dirty="0">
                <a:solidFill>
                  <a:srgbClr val="FF0000"/>
                </a:solidFill>
              </a:rPr>
              <a:t>N-X+6-1 = -1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]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인덱스는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–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 될 수 없음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약간의 꼼수를 사용해야 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수식을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Q_Y – Q_X +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board_y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– 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로 변환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[0,0,0,0,1,</a:t>
            </a:r>
            <a:r>
              <a:rPr lang="en-US" altLang="ko-KR" dirty="0">
                <a:solidFill>
                  <a:schemeClr val="bg1"/>
                </a:solidFill>
              </a:rPr>
              <a:t>1,0,0,0,0,0]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3C14AC40-753F-4E81-8AD9-20FC98709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594420"/>
              </p:ext>
            </p:extLst>
          </p:nvPr>
        </p:nvGraphicFramePr>
        <p:xfrm>
          <a:off x="1503446" y="5472641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06676485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7761349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846773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23765276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93465864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88719438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072219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849998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3957112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889075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852317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99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165460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CC0D04-B207-4AF4-9A44-221B4E6A6B5C}"/>
              </a:ext>
            </a:extLst>
          </p:cNvPr>
          <p:cNvCxnSpPr/>
          <p:nvPr/>
        </p:nvCxnSpPr>
        <p:spPr>
          <a:xfrm>
            <a:off x="5553075" y="4838700"/>
            <a:ext cx="0" cy="5810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4386941-FF1E-42D6-835D-041BDF14E48B}"/>
              </a:ext>
            </a:extLst>
          </p:cNvPr>
          <p:cNvSpPr txBox="1"/>
          <p:nvPr/>
        </p:nvSpPr>
        <p:spPr>
          <a:xfrm>
            <a:off x="4948236" y="4540277"/>
            <a:ext cx="152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시작 위치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910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60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N-Queen </a:t>
            </a:r>
            <a:r>
              <a:rPr lang="ko-KR" altLang="en-US" sz="3200" dirty="0">
                <a:solidFill>
                  <a:schemeClr val="bg1"/>
                </a:solidFill>
              </a:rPr>
              <a:t>시뮬레이션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5D22FCD-D825-43B3-8335-FEB582452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137819"/>
              </p:ext>
            </p:extLst>
          </p:nvPr>
        </p:nvGraphicFramePr>
        <p:xfrm>
          <a:off x="288924" y="1443566"/>
          <a:ext cx="6397626" cy="480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271">
                  <a:extLst>
                    <a:ext uri="{9D8B030D-6E8A-4147-A177-3AD203B41FA5}">
                      <a16:colId xmlns:a16="http://schemas.microsoft.com/office/drawing/2014/main" val="1312750645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538983954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916591712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688851428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893998610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491046730"/>
                    </a:ext>
                  </a:extLst>
                </a:gridCol>
              </a:tblGrid>
              <a:tr h="800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bg2">
                                <a:lumMod val="90000"/>
                              </a:schemeClr>
                            </a:solidFill>
                          </a:ln>
                        </a:rPr>
                        <a:t>Q(0,0)</a:t>
                      </a:r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049602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Q(1,2)</a:t>
                      </a: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973882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817217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574261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921010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928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051DD3-79C3-40CA-A952-2817DEA97705}"/>
              </a:ext>
            </a:extLst>
          </p:cNvPr>
          <p:cNvSpPr txBox="1"/>
          <p:nvPr/>
        </p:nvSpPr>
        <p:spPr>
          <a:xfrm>
            <a:off x="6896099" y="312821"/>
            <a:ext cx="48672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 1 *x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값은 내부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문으로 순회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X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ISUSED_X[X = 2] = 1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,0,1,0,0,0]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ISUSED_DIAGONAL_PLUS[N+X = 3] = 1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[1,0,0,1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ISUSED_DIAGONAL_MINUS[</a:t>
            </a:r>
            <a:r>
              <a:rPr lang="en-US" altLang="ko-KR" dirty="0">
                <a:solidFill>
                  <a:srgbClr val="FF0000"/>
                </a:solidFill>
              </a:rPr>
              <a:t>N-X+5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] = 4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[0,0,0,0,1,</a:t>
            </a:r>
            <a:r>
              <a:rPr lang="en-US" altLang="ko-KR" dirty="0">
                <a:solidFill>
                  <a:schemeClr val="bg1"/>
                </a:solidFill>
              </a:rPr>
              <a:t>1,0,0,0,0,0]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54718C7-F284-4ED4-883F-63E31E87EFD4}"/>
              </a:ext>
            </a:extLst>
          </p:cNvPr>
          <p:cNvCxnSpPr>
            <a:cxnSpLocks/>
          </p:cNvCxnSpPr>
          <p:nvPr/>
        </p:nvCxnSpPr>
        <p:spPr>
          <a:xfrm>
            <a:off x="857250" y="2067147"/>
            <a:ext cx="0" cy="40955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55ED6B6-B150-44A2-8E2F-F34E461426A1}"/>
              </a:ext>
            </a:extLst>
          </p:cNvPr>
          <p:cNvCxnSpPr>
            <a:cxnSpLocks/>
          </p:cNvCxnSpPr>
          <p:nvPr/>
        </p:nvCxnSpPr>
        <p:spPr>
          <a:xfrm>
            <a:off x="1133475" y="2067147"/>
            <a:ext cx="5486400" cy="40955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C826E2-E54E-487F-9A29-AD154D711570}"/>
              </a:ext>
            </a:extLst>
          </p:cNvPr>
          <p:cNvCxnSpPr>
            <a:cxnSpLocks/>
          </p:cNvCxnSpPr>
          <p:nvPr/>
        </p:nvCxnSpPr>
        <p:spPr>
          <a:xfrm>
            <a:off x="3457575" y="3076575"/>
            <a:ext cx="3314700" cy="24574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8992783-9205-4CC5-8A4B-459F19BEC8C2}"/>
              </a:ext>
            </a:extLst>
          </p:cNvPr>
          <p:cNvCxnSpPr>
            <a:cxnSpLocks/>
          </p:cNvCxnSpPr>
          <p:nvPr/>
        </p:nvCxnSpPr>
        <p:spPr>
          <a:xfrm>
            <a:off x="2933700" y="3076575"/>
            <a:ext cx="0" cy="32385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4E7208E-616D-4859-AE52-6D699EE69B45}"/>
              </a:ext>
            </a:extLst>
          </p:cNvPr>
          <p:cNvCxnSpPr>
            <a:cxnSpLocks/>
          </p:cNvCxnSpPr>
          <p:nvPr/>
        </p:nvCxnSpPr>
        <p:spPr>
          <a:xfrm flipH="1">
            <a:off x="312821" y="3067050"/>
            <a:ext cx="2077954" cy="1524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780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60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N-Queen </a:t>
            </a:r>
            <a:r>
              <a:rPr lang="ko-KR" altLang="en-US" sz="3200" dirty="0">
                <a:solidFill>
                  <a:schemeClr val="bg1"/>
                </a:solidFill>
              </a:rPr>
              <a:t>시뮬레이션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5D22FCD-D825-43B3-8335-FEB582452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642657"/>
              </p:ext>
            </p:extLst>
          </p:nvPr>
        </p:nvGraphicFramePr>
        <p:xfrm>
          <a:off x="288924" y="1443566"/>
          <a:ext cx="6397626" cy="480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271">
                  <a:extLst>
                    <a:ext uri="{9D8B030D-6E8A-4147-A177-3AD203B41FA5}">
                      <a16:colId xmlns:a16="http://schemas.microsoft.com/office/drawing/2014/main" val="1312750645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538983954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916591712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688851428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893998610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491046730"/>
                    </a:ext>
                  </a:extLst>
                </a:gridCol>
              </a:tblGrid>
              <a:tr h="800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Q(0,0)</a:t>
                      </a: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049602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Q(1,2)</a:t>
                      </a: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973882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Q(2,0)</a:t>
                      </a: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817217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574261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921010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928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051DD3-79C3-40CA-A952-2817DEA97705}"/>
              </a:ext>
            </a:extLst>
          </p:cNvPr>
          <p:cNvSpPr txBox="1"/>
          <p:nvPr/>
        </p:nvSpPr>
        <p:spPr>
          <a:xfrm>
            <a:off x="6896099" y="312821"/>
            <a:ext cx="48672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 1 *x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값은 내부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문으로 순회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X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ISUSED_X[X = 0] = 1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,0,1,0,0,0]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ISUSED_DIAGONAL_PLUS[N+X = 3] = 1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[1,0,0,1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ISUSED_DIAGONAL_MINUS[</a:t>
            </a:r>
            <a:r>
              <a:rPr lang="en-US" altLang="ko-KR" dirty="0">
                <a:solidFill>
                  <a:schemeClr val="bg1"/>
                </a:solidFill>
              </a:rPr>
              <a:t>N-X+5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] = 4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[0,0,0,0,1,</a:t>
            </a:r>
            <a:r>
              <a:rPr lang="en-US" altLang="ko-KR" dirty="0">
                <a:solidFill>
                  <a:schemeClr val="bg1"/>
                </a:solidFill>
              </a:rPr>
              <a:t>1,0,0,0,0,0]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54718C7-F284-4ED4-883F-63E31E87EFD4}"/>
              </a:ext>
            </a:extLst>
          </p:cNvPr>
          <p:cNvCxnSpPr>
            <a:cxnSpLocks/>
          </p:cNvCxnSpPr>
          <p:nvPr/>
        </p:nvCxnSpPr>
        <p:spPr>
          <a:xfrm>
            <a:off x="857250" y="2067147"/>
            <a:ext cx="0" cy="40955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55ED6B6-B150-44A2-8E2F-F34E461426A1}"/>
              </a:ext>
            </a:extLst>
          </p:cNvPr>
          <p:cNvCxnSpPr>
            <a:cxnSpLocks/>
          </p:cNvCxnSpPr>
          <p:nvPr/>
        </p:nvCxnSpPr>
        <p:spPr>
          <a:xfrm>
            <a:off x="1133475" y="2067147"/>
            <a:ext cx="5486400" cy="40955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1E3910-C9C6-422A-BA04-BB80BB548963}"/>
              </a:ext>
            </a:extLst>
          </p:cNvPr>
          <p:cNvCxnSpPr>
            <a:cxnSpLocks/>
          </p:cNvCxnSpPr>
          <p:nvPr/>
        </p:nvCxnSpPr>
        <p:spPr>
          <a:xfrm>
            <a:off x="3457575" y="3076575"/>
            <a:ext cx="3314700" cy="24574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C640895-93AB-49AA-B353-42FEB960DB03}"/>
              </a:ext>
            </a:extLst>
          </p:cNvPr>
          <p:cNvCxnSpPr>
            <a:cxnSpLocks/>
          </p:cNvCxnSpPr>
          <p:nvPr/>
        </p:nvCxnSpPr>
        <p:spPr>
          <a:xfrm>
            <a:off x="2933700" y="3076575"/>
            <a:ext cx="0" cy="32385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A6AAB9C-2E9A-4535-B9CE-61D7BED2BFAF}"/>
              </a:ext>
            </a:extLst>
          </p:cNvPr>
          <p:cNvCxnSpPr>
            <a:cxnSpLocks/>
          </p:cNvCxnSpPr>
          <p:nvPr/>
        </p:nvCxnSpPr>
        <p:spPr>
          <a:xfrm flipH="1">
            <a:off x="312821" y="3067050"/>
            <a:ext cx="2077954" cy="1524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60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N-Queen </a:t>
            </a:r>
            <a:r>
              <a:rPr lang="ko-KR" altLang="en-US" sz="3200" dirty="0">
                <a:solidFill>
                  <a:schemeClr val="bg1"/>
                </a:solidFill>
              </a:rPr>
              <a:t>시뮬레이션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5D22FCD-D825-43B3-8335-FEB582452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844479"/>
              </p:ext>
            </p:extLst>
          </p:nvPr>
        </p:nvGraphicFramePr>
        <p:xfrm>
          <a:off x="288924" y="1443566"/>
          <a:ext cx="6397626" cy="480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271">
                  <a:extLst>
                    <a:ext uri="{9D8B030D-6E8A-4147-A177-3AD203B41FA5}">
                      <a16:colId xmlns:a16="http://schemas.microsoft.com/office/drawing/2014/main" val="1312750645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538983954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916591712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688851428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893998610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491046730"/>
                    </a:ext>
                  </a:extLst>
                </a:gridCol>
              </a:tblGrid>
              <a:tr h="800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Q(0,0)</a:t>
                      </a: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049602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Q(1,2)</a:t>
                      </a: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973882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Q(2,1)</a:t>
                      </a: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817217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574261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921010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928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051DD3-79C3-40CA-A952-2817DEA97705}"/>
              </a:ext>
            </a:extLst>
          </p:cNvPr>
          <p:cNvSpPr txBox="1"/>
          <p:nvPr/>
        </p:nvSpPr>
        <p:spPr>
          <a:xfrm>
            <a:off x="6896099" y="312821"/>
            <a:ext cx="48672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 1 *x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값은 내부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문으로 순회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X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ISUSED_X[X = 1] = 1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,1,1,0,0,0]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ISUSED_DIAGONAL_PLUS[N+X =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] = 1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[1,0,0,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ISUSED_DIAGONAL_MINUS[</a:t>
            </a:r>
            <a:r>
              <a:rPr lang="en-US" altLang="ko-KR" dirty="0">
                <a:solidFill>
                  <a:schemeClr val="bg1"/>
                </a:solidFill>
              </a:rPr>
              <a:t>N-X+5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] = 4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[0,0,0,0,1,</a:t>
            </a:r>
            <a:r>
              <a:rPr lang="en-US" altLang="ko-KR" dirty="0">
                <a:solidFill>
                  <a:schemeClr val="bg1"/>
                </a:solidFill>
              </a:rPr>
              <a:t>1,0,0,0,0,0]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54718C7-F284-4ED4-883F-63E31E87EFD4}"/>
              </a:ext>
            </a:extLst>
          </p:cNvPr>
          <p:cNvCxnSpPr>
            <a:cxnSpLocks/>
          </p:cNvCxnSpPr>
          <p:nvPr/>
        </p:nvCxnSpPr>
        <p:spPr>
          <a:xfrm>
            <a:off x="857250" y="2067147"/>
            <a:ext cx="0" cy="40955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55ED6B6-B150-44A2-8E2F-F34E461426A1}"/>
              </a:ext>
            </a:extLst>
          </p:cNvPr>
          <p:cNvCxnSpPr>
            <a:cxnSpLocks/>
          </p:cNvCxnSpPr>
          <p:nvPr/>
        </p:nvCxnSpPr>
        <p:spPr>
          <a:xfrm>
            <a:off x="1133475" y="2067147"/>
            <a:ext cx="5486400" cy="40955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CD1B800-CDDA-4BD8-84DA-B57B803293EF}"/>
              </a:ext>
            </a:extLst>
          </p:cNvPr>
          <p:cNvCxnSpPr>
            <a:cxnSpLocks/>
          </p:cNvCxnSpPr>
          <p:nvPr/>
        </p:nvCxnSpPr>
        <p:spPr>
          <a:xfrm>
            <a:off x="3457575" y="3076575"/>
            <a:ext cx="3314700" cy="24574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6E77F65-8634-4472-9B06-CCD0161796B4}"/>
              </a:ext>
            </a:extLst>
          </p:cNvPr>
          <p:cNvCxnSpPr>
            <a:cxnSpLocks/>
          </p:cNvCxnSpPr>
          <p:nvPr/>
        </p:nvCxnSpPr>
        <p:spPr>
          <a:xfrm>
            <a:off x="2933700" y="3076575"/>
            <a:ext cx="0" cy="32385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873C91C-8E1C-4E41-B6B8-77403B31D6E1}"/>
              </a:ext>
            </a:extLst>
          </p:cNvPr>
          <p:cNvCxnSpPr>
            <a:cxnSpLocks/>
          </p:cNvCxnSpPr>
          <p:nvPr/>
        </p:nvCxnSpPr>
        <p:spPr>
          <a:xfrm flipH="1">
            <a:off x="312821" y="3067050"/>
            <a:ext cx="2077954" cy="1524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500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60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N-Queen </a:t>
            </a:r>
            <a:r>
              <a:rPr lang="ko-KR" altLang="en-US" sz="3200" dirty="0">
                <a:solidFill>
                  <a:schemeClr val="bg1"/>
                </a:solidFill>
              </a:rPr>
              <a:t>시뮬레이션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5D22FCD-D825-43B3-8335-FEB582452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149866"/>
              </p:ext>
            </p:extLst>
          </p:nvPr>
        </p:nvGraphicFramePr>
        <p:xfrm>
          <a:off x="288924" y="1443566"/>
          <a:ext cx="6397626" cy="480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271">
                  <a:extLst>
                    <a:ext uri="{9D8B030D-6E8A-4147-A177-3AD203B41FA5}">
                      <a16:colId xmlns:a16="http://schemas.microsoft.com/office/drawing/2014/main" val="1312750645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538983954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916591712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688851428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893998610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491046730"/>
                    </a:ext>
                  </a:extLst>
                </a:gridCol>
              </a:tblGrid>
              <a:tr h="800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Q(0,0)</a:t>
                      </a: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049602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Q(1,2)</a:t>
                      </a: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973882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Q(2,2)</a:t>
                      </a: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817217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574261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921010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928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051DD3-79C3-40CA-A952-2817DEA97705}"/>
              </a:ext>
            </a:extLst>
          </p:cNvPr>
          <p:cNvSpPr txBox="1"/>
          <p:nvPr/>
        </p:nvSpPr>
        <p:spPr>
          <a:xfrm>
            <a:off x="6896099" y="312821"/>
            <a:ext cx="48672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 1 *x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값은 내부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문으로 순회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X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ISUSED_X[X = 2] = 1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,1,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,0,0,0]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ISUSED_DIAGONAL_PLUS[N+X =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] = 1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[1,0,0,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ISUSED_DIAGONAL_MINUS[</a:t>
            </a:r>
            <a:r>
              <a:rPr lang="en-US" altLang="ko-KR" dirty="0">
                <a:solidFill>
                  <a:schemeClr val="bg1"/>
                </a:solidFill>
              </a:rPr>
              <a:t>N-X+5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] = 4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[0,0,0,0,1,</a:t>
            </a:r>
            <a:r>
              <a:rPr lang="en-US" altLang="ko-KR" dirty="0">
                <a:solidFill>
                  <a:schemeClr val="bg1"/>
                </a:solidFill>
              </a:rPr>
              <a:t>1,0,0,0,0,0]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54718C7-F284-4ED4-883F-63E31E87EFD4}"/>
              </a:ext>
            </a:extLst>
          </p:cNvPr>
          <p:cNvCxnSpPr>
            <a:cxnSpLocks/>
          </p:cNvCxnSpPr>
          <p:nvPr/>
        </p:nvCxnSpPr>
        <p:spPr>
          <a:xfrm>
            <a:off x="857250" y="2067147"/>
            <a:ext cx="0" cy="40955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55ED6B6-B150-44A2-8E2F-F34E461426A1}"/>
              </a:ext>
            </a:extLst>
          </p:cNvPr>
          <p:cNvCxnSpPr>
            <a:cxnSpLocks/>
          </p:cNvCxnSpPr>
          <p:nvPr/>
        </p:nvCxnSpPr>
        <p:spPr>
          <a:xfrm>
            <a:off x="1133475" y="2067147"/>
            <a:ext cx="5486400" cy="40955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CD1B800-CDDA-4BD8-84DA-B57B803293EF}"/>
              </a:ext>
            </a:extLst>
          </p:cNvPr>
          <p:cNvCxnSpPr>
            <a:cxnSpLocks/>
          </p:cNvCxnSpPr>
          <p:nvPr/>
        </p:nvCxnSpPr>
        <p:spPr>
          <a:xfrm>
            <a:off x="3457575" y="3076575"/>
            <a:ext cx="3314700" cy="24574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6E77F65-8634-4472-9B06-CCD0161796B4}"/>
              </a:ext>
            </a:extLst>
          </p:cNvPr>
          <p:cNvCxnSpPr>
            <a:cxnSpLocks/>
          </p:cNvCxnSpPr>
          <p:nvPr/>
        </p:nvCxnSpPr>
        <p:spPr>
          <a:xfrm>
            <a:off x="2933700" y="3076575"/>
            <a:ext cx="0" cy="32385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873C91C-8E1C-4E41-B6B8-77403B31D6E1}"/>
              </a:ext>
            </a:extLst>
          </p:cNvPr>
          <p:cNvCxnSpPr>
            <a:cxnSpLocks/>
          </p:cNvCxnSpPr>
          <p:nvPr/>
        </p:nvCxnSpPr>
        <p:spPr>
          <a:xfrm flipH="1">
            <a:off x="312821" y="3067050"/>
            <a:ext cx="2077954" cy="1524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880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60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N-Queen </a:t>
            </a:r>
            <a:r>
              <a:rPr lang="ko-KR" altLang="en-US" sz="3200" dirty="0">
                <a:solidFill>
                  <a:schemeClr val="bg1"/>
                </a:solidFill>
              </a:rPr>
              <a:t>시뮬레이션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5D22FCD-D825-43B3-8335-FEB582452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281725"/>
              </p:ext>
            </p:extLst>
          </p:nvPr>
        </p:nvGraphicFramePr>
        <p:xfrm>
          <a:off x="288924" y="1443566"/>
          <a:ext cx="6397626" cy="480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271">
                  <a:extLst>
                    <a:ext uri="{9D8B030D-6E8A-4147-A177-3AD203B41FA5}">
                      <a16:colId xmlns:a16="http://schemas.microsoft.com/office/drawing/2014/main" val="1312750645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538983954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916591712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688851428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893998610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491046730"/>
                    </a:ext>
                  </a:extLst>
                </a:gridCol>
              </a:tblGrid>
              <a:tr h="800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Q(0,0)</a:t>
                      </a: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049602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Q(1,2)</a:t>
                      </a: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973882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Q(2,3)</a:t>
                      </a: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817217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574261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921010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928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051DD3-79C3-40CA-A952-2817DEA97705}"/>
              </a:ext>
            </a:extLst>
          </p:cNvPr>
          <p:cNvSpPr txBox="1"/>
          <p:nvPr/>
        </p:nvSpPr>
        <p:spPr>
          <a:xfrm>
            <a:off x="6896099" y="312821"/>
            <a:ext cx="48672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 1 *x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값은 내부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문으로 순회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X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ISUSED_X[X = 2] = 1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,1,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,0,0,0]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ISUSED_DIAGONAL_PLUS[N+X =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] = 1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[1,0,0,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ISUSED_DIAGONAL_MINUS[</a:t>
            </a:r>
            <a:r>
              <a:rPr lang="en-US" altLang="ko-KR" dirty="0">
                <a:solidFill>
                  <a:schemeClr val="bg1"/>
                </a:solidFill>
              </a:rPr>
              <a:t>N-X+5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] = 4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[0,0,0,0,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en-US" altLang="ko-KR" dirty="0">
                <a:solidFill>
                  <a:schemeClr val="bg1"/>
                </a:solidFill>
              </a:rPr>
              <a:t>1,0,0,0,0,0]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54718C7-F284-4ED4-883F-63E31E87EFD4}"/>
              </a:ext>
            </a:extLst>
          </p:cNvPr>
          <p:cNvCxnSpPr>
            <a:cxnSpLocks/>
          </p:cNvCxnSpPr>
          <p:nvPr/>
        </p:nvCxnSpPr>
        <p:spPr>
          <a:xfrm>
            <a:off x="857250" y="2067147"/>
            <a:ext cx="0" cy="40955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55ED6B6-B150-44A2-8E2F-F34E461426A1}"/>
              </a:ext>
            </a:extLst>
          </p:cNvPr>
          <p:cNvCxnSpPr>
            <a:cxnSpLocks/>
          </p:cNvCxnSpPr>
          <p:nvPr/>
        </p:nvCxnSpPr>
        <p:spPr>
          <a:xfrm>
            <a:off x="1133475" y="2067147"/>
            <a:ext cx="5486400" cy="40955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CD1B800-CDDA-4BD8-84DA-B57B803293EF}"/>
              </a:ext>
            </a:extLst>
          </p:cNvPr>
          <p:cNvCxnSpPr>
            <a:cxnSpLocks/>
          </p:cNvCxnSpPr>
          <p:nvPr/>
        </p:nvCxnSpPr>
        <p:spPr>
          <a:xfrm>
            <a:off x="3457575" y="3076575"/>
            <a:ext cx="3314700" cy="24574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6E77F65-8634-4472-9B06-CCD0161796B4}"/>
              </a:ext>
            </a:extLst>
          </p:cNvPr>
          <p:cNvCxnSpPr>
            <a:cxnSpLocks/>
          </p:cNvCxnSpPr>
          <p:nvPr/>
        </p:nvCxnSpPr>
        <p:spPr>
          <a:xfrm>
            <a:off x="2933700" y="3076575"/>
            <a:ext cx="0" cy="32385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873C91C-8E1C-4E41-B6B8-77403B31D6E1}"/>
              </a:ext>
            </a:extLst>
          </p:cNvPr>
          <p:cNvCxnSpPr>
            <a:cxnSpLocks/>
          </p:cNvCxnSpPr>
          <p:nvPr/>
        </p:nvCxnSpPr>
        <p:spPr>
          <a:xfrm flipH="1">
            <a:off x="312821" y="3067050"/>
            <a:ext cx="2077954" cy="1524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081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60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N-Queen </a:t>
            </a:r>
            <a:r>
              <a:rPr lang="ko-KR" altLang="en-US" sz="3200" dirty="0">
                <a:solidFill>
                  <a:schemeClr val="bg1"/>
                </a:solidFill>
              </a:rPr>
              <a:t>시뮬레이션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5D22FCD-D825-43B3-8335-FEB582452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590698"/>
              </p:ext>
            </p:extLst>
          </p:nvPr>
        </p:nvGraphicFramePr>
        <p:xfrm>
          <a:off x="288924" y="1443566"/>
          <a:ext cx="6397626" cy="480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271">
                  <a:extLst>
                    <a:ext uri="{9D8B030D-6E8A-4147-A177-3AD203B41FA5}">
                      <a16:colId xmlns:a16="http://schemas.microsoft.com/office/drawing/2014/main" val="1312750645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538983954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916591712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688851428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893998610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491046730"/>
                    </a:ext>
                  </a:extLst>
                </a:gridCol>
              </a:tblGrid>
              <a:tr h="800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Q(0,0)</a:t>
                      </a: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049602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Q(1,2)</a:t>
                      </a: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973882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Q(2,4)</a:t>
                      </a: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817217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574261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921010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928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051DD3-79C3-40CA-A952-2817DEA97705}"/>
              </a:ext>
            </a:extLst>
          </p:cNvPr>
          <p:cNvSpPr txBox="1"/>
          <p:nvPr/>
        </p:nvSpPr>
        <p:spPr>
          <a:xfrm>
            <a:off x="6896099" y="312821"/>
            <a:ext cx="48672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 1 *x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값은 내부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문으로 순회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X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ISUSED_X[X = 4] = 1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,1,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,1,0,0]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ISUSED_DIAGONAL_PLUS[N+X = </a:t>
            </a:r>
            <a:r>
              <a:rPr lang="en-US" altLang="ko-KR" dirty="0">
                <a:solidFill>
                  <a:schemeClr val="bg1"/>
                </a:solidFill>
              </a:rPr>
              <a:t>6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] = 1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[1,0,0,</a:t>
            </a:r>
            <a:r>
              <a:rPr lang="en-US" altLang="ko-KR" dirty="0">
                <a:solidFill>
                  <a:schemeClr val="bg1"/>
                </a:solidFill>
              </a:rPr>
              <a:t>1,0,0,1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ISUSED_DIAGONAL_MINUS[</a:t>
            </a:r>
            <a:r>
              <a:rPr lang="en-US" altLang="ko-KR" dirty="0">
                <a:solidFill>
                  <a:schemeClr val="bg1"/>
                </a:solidFill>
              </a:rPr>
              <a:t>N-X+5=3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] = 1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[0,0,0,1,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en-US" altLang="ko-KR" dirty="0">
                <a:solidFill>
                  <a:schemeClr val="bg1"/>
                </a:solidFill>
              </a:rPr>
              <a:t>1,0,0,0,0,0]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54718C7-F284-4ED4-883F-63E31E87EFD4}"/>
              </a:ext>
            </a:extLst>
          </p:cNvPr>
          <p:cNvCxnSpPr>
            <a:cxnSpLocks/>
          </p:cNvCxnSpPr>
          <p:nvPr/>
        </p:nvCxnSpPr>
        <p:spPr>
          <a:xfrm>
            <a:off x="857250" y="2067147"/>
            <a:ext cx="0" cy="40955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55ED6B6-B150-44A2-8E2F-F34E461426A1}"/>
              </a:ext>
            </a:extLst>
          </p:cNvPr>
          <p:cNvCxnSpPr>
            <a:cxnSpLocks/>
          </p:cNvCxnSpPr>
          <p:nvPr/>
        </p:nvCxnSpPr>
        <p:spPr>
          <a:xfrm>
            <a:off x="1133475" y="2067147"/>
            <a:ext cx="5486400" cy="40955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CD1B800-CDDA-4BD8-84DA-B57B803293EF}"/>
              </a:ext>
            </a:extLst>
          </p:cNvPr>
          <p:cNvCxnSpPr>
            <a:cxnSpLocks/>
          </p:cNvCxnSpPr>
          <p:nvPr/>
        </p:nvCxnSpPr>
        <p:spPr>
          <a:xfrm>
            <a:off x="3457575" y="3076575"/>
            <a:ext cx="3314700" cy="24574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6E77F65-8634-4472-9B06-CCD0161796B4}"/>
              </a:ext>
            </a:extLst>
          </p:cNvPr>
          <p:cNvCxnSpPr>
            <a:cxnSpLocks/>
          </p:cNvCxnSpPr>
          <p:nvPr/>
        </p:nvCxnSpPr>
        <p:spPr>
          <a:xfrm>
            <a:off x="2933700" y="3076575"/>
            <a:ext cx="0" cy="32385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873C91C-8E1C-4E41-B6B8-77403B31D6E1}"/>
              </a:ext>
            </a:extLst>
          </p:cNvPr>
          <p:cNvCxnSpPr>
            <a:cxnSpLocks/>
          </p:cNvCxnSpPr>
          <p:nvPr/>
        </p:nvCxnSpPr>
        <p:spPr>
          <a:xfrm flipH="1">
            <a:off x="312821" y="3067050"/>
            <a:ext cx="2077954" cy="1524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AD8B2B3-0681-4D0C-9FA4-F95E36FE0D0E}"/>
              </a:ext>
            </a:extLst>
          </p:cNvPr>
          <p:cNvCxnSpPr>
            <a:cxnSpLocks/>
          </p:cNvCxnSpPr>
          <p:nvPr/>
        </p:nvCxnSpPr>
        <p:spPr>
          <a:xfrm>
            <a:off x="5591175" y="3838575"/>
            <a:ext cx="1143000" cy="8096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1AF68BA-0F04-414F-9C85-C9D727D35BE5}"/>
              </a:ext>
            </a:extLst>
          </p:cNvPr>
          <p:cNvCxnSpPr>
            <a:cxnSpLocks/>
          </p:cNvCxnSpPr>
          <p:nvPr/>
        </p:nvCxnSpPr>
        <p:spPr>
          <a:xfrm flipH="1">
            <a:off x="1400175" y="3857625"/>
            <a:ext cx="3152775" cy="23907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96841B5-A7E6-446A-8012-358D9CDF558E}"/>
              </a:ext>
            </a:extLst>
          </p:cNvPr>
          <p:cNvCxnSpPr>
            <a:cxnSpLocks/>
          </p:cNvCxnSpPr>
          <p:nvPr/>
        </p:nvCxnSpPr>
        <p:spPr>
          <a:xfrm>
            <a:off x="5067300" y="3838575"/>
            <a:ext cx="0" cy="24765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698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3733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N-Queen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34B436-5A7F-4ABE-A0DE-87A4DCEDCDF0}"/>
              </a:ext>
            </a:extLst>
          </p:cNvPr>
          <p:cNvSpPr txBox="1"/>
          <p:nvPr/>
        </p:nvSpPr>
        <p:spPr>
          <a:xfrm>
            <a:off x="1152624" y="1223846"/>
            <a:ext cx="1044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* Queen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감시할 수 있는 구간을 찾아야 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03E59A27-F8AA-4BA5-A085-A99993147927}"/>
              </a:ext>
            </a:extLst>
          </p:cNvPr>
          <p:cNvGraphicFramePr>
            <a:graphicFrameLocks noGrp="1"/>
          </p:cNvGraphicFramePr>
          <p:nvPr/>
        </p:nvGraphicFramePr>
        <p:xfrm>
          <a:off x="312822" y="1993988"/>
          <a:ext cx="4142445" cy="2295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815">
                  <a:extLst>
                    <a:ext uri="{9D8B030D-6E8A-4147-A177-3AD203B41FA5}">
                      <a16:colId xmlns:a16="http://schemas.microsoft.com/office/drawing/2014/main" val="126305669"/>
                    </a:ext>
                  </a:extLst>
                </a:gridCol>
                <a:gridCol w="1380815">
                  <a:extLst>
                    <a:ext uri="{9D8B030D-6E8A-4147-A177-3AD203B41FA5}">
                      <a16:colId xmlns:a16="http://schemas.microsoft.com/office/drawing/2014/main" val="4205946153"/>
                    </a:ext>
                  </a:extLst>
                </a:gridCol>
                <a:gridCol w="1380815">
                  <a:extLst>
                    <a:ext uri="{9D8B030D-6E8A-4147-A177-3AD203B41FA5}">
                      <a16:colId xmlns:a16="http://schemas.microsoft.com/office/drawing/2014/main" val="2810503599"/>
                    </a:ext>
                  </a:extLst>
                </a:gridCol>
              </a:tblGrid>
              <a:tr h="76530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061162"/>
                  </a:ext>
                </a:extLst>
              </a:tr>
              <a:tr h="76530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bg2">
                                <a:lumMod val="90000"/>
                              </a:schemeClr>
                            </a:solidFill>
                          </a:ln>
                        </a:rPr>
                        <a:t>Q</a:t>
                      </a:r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028681"/>
                  </a:ext>
                </a:extLst>
              </a:tr>
              <a:tr h="765303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786270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7CE89F3-D455-49BB-91DD-0A83D7659527}"/>
              </a:ext>
            </a:extLst>
          </p:cNvPr>
          <p:cNvCxnSpPr>
            <a:cxnSpLocks/>
          </p:cNvCxnSpPr>
          <p:nvPr/>
        </p:nvCxnSpPr>
        <p:spPr>
          <a:xfrm flipV="1">
            <a:off x="2859932" y="2311399"/>
            <a:ext cx="992401" cy="6652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885737F-E73B-4507-BC32-3C6472BCCB36}"/>
              </a:ext>
            </a:extLst>
          </p:cNvPr>
          <p:cNvCxnSpPr>
            <a:cxnSpLocks/>
          </p:cNvCxnSpPr>
          <p:nvPr/>
        </p:nvCxnSpPr>
        <p:spPr>
          <a:xfrm flipV="1">
            <a:off x="2402732" y="2311400"/>
            <a:ext cx="0" cy="6652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02EA3D9-C223-4573-B64F-018B36FEAC19}"/>
              </a:ext>
            </a:extLst>
          </p:cNvPr>
          <p:cNvCxnSpPr>
            <a:cxnSpLocks/>
          </p:cNvCxnSpPr>
          <p:nvPr/>
        </p:nvCxnSpPr>
        <p:spPr>
          <a:xfrm flipH="1" flipV="1">
            <a:off x="1152624" y="2441643"/>
            <a:ext cx="759041" cy="5519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8FFA9F7-924D-452E-B114-616F8F2E9E7C}"/>
              </a:ext>
            </a:extLst>
          </p:cNvPr>
          <p:cNvCxnSpPr>
            <a:cxnSpLocks/>
          </p:cNvCxnSpPr>
          <p:nvPr/>
        </p:nvCxnSpPr>
        <p:spPr>
          <a:xfrm flipH="1" flipV="1">
            <a:off x="939800" y="3179865"/>
            <a:ext cx="1124266" cy="169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CEAE9AF-8B82-4697-8240-1622E85BEC58}"/>
              </a:ext>
            </a:extLst>
          </p:cNvPr>
          <p:cNvCxnSpPr>
            <a:cxnSpLocks/>
          </p:cNvCxnSpPr>
          <p:nvPr/>
        </p:nvCxnSpPr>
        <p:spPr>
          <a:xfrm flipH="1">
            <a:off x="1049867" y="3366135"/>
            <a:ext cx="1056532" cy="7238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F54E141-E1B3-4A60-B22C-BDE4C75FA9EC}"/>
              </a:ext>
            </a:extLst>
          </p:cNvPr>
          <p:cNvCxnSpPr>
            <a:cxnSpLocks/>
          </p:cNvCxnSpPr>
          <p:nvPr/>
        </p:nvCxnSpPr>
        <p:spPr>
          <a:xfrm>
            <a:off x="2380664" y="3411932"/>
            <a:ext cx="0" cy="6780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9D28448-43EB-44C4-8DF3-6FDAA433853E}"/>
              </a:ext>
            </a:extLst>
          </p:cNvPr>
          <p:cNvCxnSpPr>
            <a:cxnSpLocks/>
          </p:cNvCxnSpPr>
          <p:nvPr/>
        </p:nvCxnSpPr>
        <p:spPr>
          <a:xfrm>
            <a:off x="2736265" y="3234131"/>
            <a:ext cx="131044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71D91E9-0774-4962-AFE9-B1D9797355F5}"/>
              </a:ext>
            </a:extLst>
          </p:cNvPr>
          <p:cNvCxnSpPr>
            <a:cxnSpLocks/>
          </p:cNvCxnSpPr>
          <p:nvPr/>
        </p:nvCxnSpPr>
        <p:spPr>
          <a:xfrm>
            <a:off x="2888665" y="3386531"/>
            <a:ext cx="963668" cy="6012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EE25AE8-BC5E-4B17-9B4B-6E57FF5F5468}"/>
              </a:ext>
            </a:extLst>
          </p:cNvPr>
          <p:cNvSpPr txBox="1"/>
          <p:nvPr/>
        </p:nvSpPr>
        <p:spPr>
          <a:xfrm>
            <a:off x="4746369" y="1993345"/>
            <a:ext cx="72360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좌측 대각선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 (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q_y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-1,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q_x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-1)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과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q_y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+1,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q_x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+1)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만족하는 모든 대각선을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False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로 두면 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수식을 좀 더 살펴보면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q_y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- 1 – (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q_x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– 1) =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q_y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q_x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+ 1</a:t>
            </a:r>
          </a:p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q_y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+ 1 – (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q_x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+ 1) =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q_y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+ 1 –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q_x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– 1 =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q_y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q_x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 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75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3733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N-Queen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34B436-5A7F-4ABE-A0DE-87A4DCEDCDF0}"/>
              </a:ext>
            </a:extLst>
          </p:cNvPr>
          <p:cNvSpPr txBox="1"/>
          <p:nvPr/>
        </p:nvSpPr>
        <p:spPr>
          <a:xfrm>
            <a:off x="1152624" y="1223846"/>
            <a:ext cx="1044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* Queen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감시할 수 있는 구간을 찾아야 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03E59A27-F8AA-4BA5-A085-A99993147927}"/>
              </a:ext>
            </a:extLst>
          </p:cNvPr>
          <p:cNvGraphicFramePr>
            <a:graphicFrameLocks noGrp="1"/>
          </p:cNvGraphicFramePr>
          <p:nvPr/>
        </p:nvGraphicFramePr>
        <p:xfrm>
          <a:off x="312822" y="1993988"/>
          <a:ext cx="4142445" cy="2295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815">
                  <a:extLst>
                    <a:ext uri="{9D8B030D-6E8A-4147-A177-3AD203B41FA5}">
                      <a16:colId xmlns:a16="http://schemas.microsoft.com/office/drawing/2014/main" val="126305669"/>
                    </a:ext>
                  </a:extLst>
                </a:gridCol>
                <a:gridCol w="1380815">
                  <a:extLst>
                    <a:ext uri="{9D8B030D-6E8A-4147-A177-3AD203B41FA5}">
                      <a16:colId xmlns:a16="http://schemas.microsoft.com/office/drawing/2014/main" val="4205946153"/>
                    </a:ext>
                  </a:extLst>
                </a:gridCol>
                <a:gridCol w="1380815">
                  <a:extLst>
                    <a:ext uri="{9D8B030D-6E8A-4147-A177-3AD203B41FA5}">
                      <a16:colId xmlns:a16="http://schemas.microsoft.com/office/drawing/2014/main" val="2810503599"/>
                    </a:ext>
                  </a:extLst>
                </a:gridCol>
              </a:tblGrid>
              <a:tr h="76530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061162"/>
                  </a:ext>
                </a:extLst>
              </a:tr>
              <a:tr h="76530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bg2">
                                <a:lumMod val="90000"/>
                              </a:schemeClr>
                            </a:solidFill>
                          </a:ln>
                        </a:rPr>
                        <a:t>Q</a:t>
                      </a:r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028681"/>
                  </a:ext>
                </a:extLst>
              </a:tr>
              <a:tr h="765303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78627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FEE25AE8-BC5E-4B17-9B4B-6E57FF5F5468}"/>
              </a:ext>
            </a:extLst>
          </p:cNvPr>
          <p:cNvSpPr txBox="1"/>
          <p:nvPr/>
        </p:nvSpPr>
        <p:spPr>
          <a:xfrm>
            <a:off x="4746369" y="1993345"/>
            <a:ext cx="7236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base_condition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Queen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특성상 각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y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 밖에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Queen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둘 수가 없음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즉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== board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y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값이 되면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base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내부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값을 의미하는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문이 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73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60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N-Queen </a:t>
            </a:r>
            <a:r>
              <a:rPr lang="ko-KR" altLang="en-US" sz="3200" dirty="0">
                <a:solidFill>
                  <a:schemeClr val="bg1"/>
                </a:solidFill>
              </a:rPr>
              <a:t>시뮬레이션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5D22FCD-D825-43B3-8335-FEB582452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580123"/>
              </p:ext>
            </p:extLst>
          </p:nvPr>
        </p:nvGraphicFramePr>
        <p:xfrm>
          <a:off x="288924" y="1443566"/>
          <a:ext cx="6397626" cy="480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271">
                  <a:extLst>
                    <a:ext uri="{9D8B030D-6E8A-4147-A177-3AD203B41FA5}">
                      <a16:colId xmlns:a16="http://schemas.microsoft.com/office/drawing/2014/main" val="1312750645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538983954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916591712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688851428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893998610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491046730"/>
                    </a:ext>
                  </a:extLst>
                </a:gridCol>
              </a:tblGrid>
              <a:tr h="800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bg2">
                                <a:lumMod val="90000"/>
                              </a:schemeClr>
                            </a:solidFill>
                          </a:ln>
                        </a:rPr>
                        <a:t>Q(0,0)</a:t>
                      </a:r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049602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973882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817217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574261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921010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928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051DD3-79C3-40CA-A952-2817DEA97705}"/>
              </a:ext>
            </a:extLst>
          </p:cNvPr>
          <p:cNvSpPr txBox="1"/>
          <p:nvPr/>
        </p:nvSpPr>
        <p:spPr>
          <a:xfrm>
            <a:off x="6994269" y="312821"/>
            <a:ext cx="119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 0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59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60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N-Queen </a:t>
            </a:r>
            <a:r>
              <a:rPr lang="ko-KR" altLang="en-US" sz="3200" dirty="0">
                <a:solidFill>
                  <a:schemeClr val="bg1"/>
                </a:solidFill>
              </a:rPr>
              <a:t>시뮬레이션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5D22FCD-D825-43B3-8335-FEB5824526B6}"/>
              </a:ext>
            </a:extLst>
          </p:cNvPr>
          <p:cNvGraphicFramePr>
            <a:graphicFrameLocks noGrp="1"/>
          </p:cNvGraphicFramePr>
          <p:nvPr/>
        </p:nvGraphicFramePr>
        <p:xfrm>
          <a:off x="288924" y="1443566"/>
          <a:ext cx="6397626" cy="480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271">
                  <a:extLst>
                    <a:ext uri="{9D8B030D-6E8A-4147-A177-3AD203B41FA5}">
                      <a16:colId xmlns:a16="http://schemas.microsoft.com/office/drawing/2014/main" val="1312750645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538983954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916591712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688851428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893998610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491046730"/>
                    </a:ext>
                  </a:extLst>
                </a:gridCol>
              </a:tblGrid>
              <a:tr h="800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bg2">
                                <a:lumMod val="90000"/>
                              </a:schemeClr>
                            </a:solidFill>
                          </a:ln>
                        </a:rPr>
                        <a:t>Q(0,0)</a:t>
                      </a:r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049602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973882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817217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574261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921010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928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051DD3-79C3-40CA-A952-2817DEA97705}"/>
              </a:ext>
            </a:extLst>
          </p:cNvPr>
          <p:cNvSpPr txBox="1"/>
          <p:nvPr/>
        </p:nvSpPr>
        <p:spPr>
          <a:xfrm>
            <a:off x="6994269" y="312821"/>
            <a:ext cx="4597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ISUSED_X[0] = [1,0,0,0,0,0]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54718C7-F284-4ED4-883F-63E31E87EFD4}"/>
              </a:ext>
            </a:extLst>
          </p:cNvPr>
          <p:cNvCxnSpPr>
            <a:cxnSpLocks/>
          </p:cNvCxnSpPr>
          <p:nvPr/>
        </p:nvCxnSpPr>
        <p:spPr>
          <a:xfrm>
            <a:off x="762000" y="2200275"/>
            <a:ext cx="0" cy="3962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141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60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N-Queen </a:t>
            </a:r>
            <a:r>
              <a:rPr lang="ko-KR" altLang="en-US" sz="3200" dirty="0">
                <a:solidFill>
                  <a:schemeClr val="bg1"/>
                </a:solidFill>
              </a:rPr>
              <a:t>시뮬레이션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5D22FCD-D825-43B3-8335-FEB5824526B6}"/>
              </a:ext>
            </a:extLst>
          </p:cNvPr>
          <p:cNvGraphicFramePr>
            <a:graphicFrameLocks noGrp="1"/>
          </p:cNvGraphicFramePr>
          <p:nvPr/>
        </p:nvGraphicFramePr>
        <p:xfrm>
          <a:off x="288924" y="1443566"/>
          <a:ext cx="6397626" cy="480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271">
                  <a:extLst>
                    <a:ext uri="{9D8B030D-6E8A-4147-A177-3AD203B41FA5}">
                      <a16:colId xmlns:a16="http://schemas.microsoft.com/office/drawing/2014/main" val="1312750645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538983954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916591712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688851428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893998610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491046730"/>
                    </a:ext>
                  </a:extLst>
                </a:gridCol>
              </a:tblGrid>
              <a:tr h="800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bg2">
                                <a:lumMod val="90000"/>
                              </a:schemeClr>
                            </a:solidFill>
                          </a:ln>
                        </a:rPr>
                        <a:t>Q(0,0)</a:t>
                      </a:r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049602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973882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817217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574261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921010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928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051DD3-79C3-40CA-A952-2817DEA97705}"/>
              </a:ext>
            </a:extLst>
          </p:cNvPr>
          <p:cNvSpPr txBox="1"/>
          <p:nvPr/>
        </p:nvSpPr>
        <p:spPr>
          <a:xfrm>
            <a:off x="6994269" y="312821"/>
            <a:ext cx="47691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 0 *x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값은 내부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문으로 순회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X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ISUSED_X[0] = [1,0,0,0,0,0]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ISUSED_DIAGONAL_PLUS[N+X = 0]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ISUSED_DIAGONAL_MINUS[N-X = 0] =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54718C7-F284-4ED4-883F-63E31E87EFD4}"/>
              </a:ext>
            </a:extLst>
          </p:cNvPr>
          <p:cNvCxnSpPr>
            <a:cxnSpLocks/>
          </p:cNvCxnSpPr>
          <p:nvPr/>
        </p:nvCxnSpPr>
        <p:spPr>
          <a:xfrm>
            <a:off x="857250" y="2067147"/>
            <a:ext cx="0" cy="40955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55ED6B6-B150-44A2-8E2F-F34E461426A1}"/>
              </a:ext>
            </a:extLst>
          </p:cNvPr>
          <p:cNvCxnSpPr>
            <a:cxnSpLocks/>
          </p:cNvCxnSpPr>
          <p:nvPr/>
        </p:nvCxnSpPr>
        <p:spPr>
          <a:xfrm>
            <a:off x="1133475" y="2067147"/>
            <a:ext cx="5486400" cy="40955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08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60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N-Queen </a:t>
            </a:r>
            <a:r>
              <a:rPr lang="ko-KR" altLang="en-US" sz="3200" dirty="0">
                <a:solidFill>
                  <a:schemeClr val="bg1"/>
                </a:solidFill>
              </a:rPr>
              <a:t>시뮬레이션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5D22FCD-D825-43B3-8335-FEB582452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393606"/>
              </p:ext>
            </p:extLst>
          </p:nvPr>
        </p:nvGraphicFramePr>
        <p:xfrm>
          <a:off x="288924" y="1443566"/>
          <a:ext cx="6397626" cy="480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271">
                  <a:extLst>
                    <a:ext uri="{9D8B030D-6E8A-4147-A177-3AD203B41FA5}">
                      <a16:colId xmlns:a16="http://schemas.microsoft.com/office/drawing/2014/main" val="1312750645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538983954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916591712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688851428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893998610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491046730"/>
                    </a:ext>
                  </a:extLst>
                </a:gridCol>
              </a:tblGrid>
              <a:tr h="8008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>
                            <a:solidFill>
                              <a:schemeClr val="bg2">
                                <a:lumMod val="90000"/>
                              </a:schemeClr>
                            </a:solidFill>
                          </a:ln>
                        </a:rPr>
                        <a:t>Q(0,0)</a:t>
                      </a:r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049602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Q(1,0)</a:t>
                      </a: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973882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817217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574261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921010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928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051DD3-79C3-40CA-A952-2817DEA97705}"/>
              </a:ext>
            </a:extLst>
          </p:cNvPr>
          <p:cNvSpPr txBox="1"/>
          <p:nvPr/>
        </p:nvSpPr>
        <p:spPr>
          <a:xfrm>
            <a:off x="6994269" y="312821"/>
            <a:ext cx="47691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 1 *x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값은 내부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문으로 순회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X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ISUSED_X[0] = [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,0,0,0,0,0]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ISUSED_DIAGONAL_PLUS[N+X = 0]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ISUSED_DIAGONAL_MINUS[N-X = 0] =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54718C7-F284-4ED4-883F-63E31E87EFD4}"/>
              </a:ext>
            </a:extLst>
          </p:cNvPr>
          <p:cNvCxnSpPr>
            <a:cxnSpLocks/>
          </p:cNvCxnSpPr>
          <p:nvPr/>
        </p:nvCxnSpPr>
        <p:spPr>
          <a:xfrm>
            <a:off x="857250" y="2067147"/>
            <a:ext cx="0" cy="40955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55ED6B6-B150-44A2-8E2F-F34E461426A1}"/>
              </a:ext>
            </a:extLst>
          </p:cNvPr>
          <p:cNvCxnSpPr>
            <a:cxnSpLocks/>
          </p:cNvCxnSpPr>
          <p:nvPr/>
        </p:nvCxnSpPr>
        <p:spPr>
          <a:xfrm>
            <a:off x="1133475" y="2067147"/>
            <a:ext cx="5486400" cy="40955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979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60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N-Queen </a:t>
            </a:r>
            <a:r>
              <a:rPr lang="ko-KR" altLang="en-US" sz="3200" dirty="0">
                <a:solidFill>
                  <a:schemeClr val="bg1"/>
                </a:solidFill>
              </a:rPr>
              <a:t>시뮬레이션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5D22FCD-D825-43B3-8335-FEB582452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672797"/>
              </p:ext>
            </p:extLst>
          </p:nvPr>
        </p:nvGraphicFramePr>
        <p:xfrm>
          <a:off x="288924" y="1443566"/>
          <a:ext cx="6397626" cy="480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271">
                  <a:extLst>
                    <a:ext uri="{9D8B030D-6E8A-4147-A177-3AD203B41FA5}">
                      <a16:colId xmlns:a16="http://schemas.microsoft.com/office/drawing/2014/main" val="1312750645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538983954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916591712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688851428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893998610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491046730"/>
                    </a:ext>
                  </a:extLst>
                </a:gridCol>
              </a:tblGrid>
              <a:tr h="8008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>
                            <a:solidFill>
                              <a:schemeClr val="bg2">
                                <a:lumMod val="90000"/>
                              </a:schemeClr>
                            </a:solidFill>
                          </a:ln>
                        </a:rPr>
                        <a:t>Q(0,0)</a:t>
                      </a:r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049602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Q(1,1)</a:t>
                      </a: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973882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817217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574261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921010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928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051DD3-79C3-40CA-A952-2817DEA97705}"/>
              </a:ext>
            </a:extLst>
          </p:cNvPr>
          <p:cNvSpPr txBox="1"/>
          <p:nvPr/>
        </p:nvSpPr>
        <p:spPr>
          <a:xfrm>
            <a:off x="6994269" y="312821"/>
            <a:ext cx="4769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 1 *x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값은 내부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문으로 순회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X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ISUSED_X[0] = [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,0,0,0,0,0]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ISUSED_DIAGONAL_PLUS[N+X = 0] = 1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ISUSED_DIAGONAL_MINUS[N-X = 0] = 1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54718C7-F284-4ED4-883F-63E31E87EFD4}"/>
              </a:ext>
            </a:extLst>
          </p:cNvPr>
          <p:cNvCxnSpPr>
            <a:cxnSpLocks/>
          </p:cNvCxnSpPr>
          <p:nvPr/>
        </p:nvCxnSpPr>
        <p:spPr>
          <a:xfrm>
            <a:off x="857250" y="2067147"/>
            <a:ext cx="0" cy="40955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55ED6B6-B150-44A2-8E2F-F34E461426A1}"/>
              </a:ext>
            </a:extLst>
          </p:cNvPr>
          <p:cNvCxnSpPr>
            <a:cxnSpLocks/>
          </p:cNvCxnSpPr>
          <p:nvPr/>
        </p:nvCxnSpPr>
        <p:spPr>
          <a:xfrm>
            <a:off x="1133475" y="2067147"/>
            <a:ext cx="5486400" cy="40955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646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60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N-Queen </a:t>
            </a:r>
            <a:r>
              <a:rPr lang="ko-KR" altLang="en-US" sz="3200" dirty="0">
                <a:solidFill>
                  <a:schemeClr val="bg1"/>
                </a:solidFill>
              </a:rPr>
              <a:t>시뮬레이션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5D22FCD-D825-43B3-8335-FEB582452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928555"/>
              </p:ext>
            </p:extLst>
          </p:nvPr>
        </p:nvGraphicFramePr>
        <p:xfrm>
          <a:off x="288924" y="1443566"/>
          <a:ext cx="6397626" cy="480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271">
                  <a:extLst>
                    <a:ext uri="{9D8B030D-6E8A-4147-A177-3AD203B41FA5}">
                      <a16:colId xmlns:a16="http://schemas.microsoft.com/office/drawing/2014/main" val="1312750645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538983954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916591712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688851428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893998610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491046730"/>
                    </a:ext>
                  </a:extLst>
                </a:gridCol>
              </a:tblGrid>
              <a:tr h="8008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>
                            <a:solidFill>
                              <a:schemeClr val="bg2">
                                <a:lumMod val="90000"/>
                              </a:schemeClr>
                            </a:solidFill>
                          </a:ln>
                        </a:rPr>
                        <a:t>Q(0,0)</a:t>
                      </a:r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049602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Q(1,2)</a:t>
                      </a: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973882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817217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574261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921010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928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051DD3-79C3-40CA-A952-2817DEA97705}"/>
              </a:ext>
            </a:extLst>
          </p:cNvPr>
          <p:cNvSpPr txBox="1"/>
          <p:nvPr/>
        </p:nvSpPr>
        <p:spPr>
          <a:xfrm>
            <a:off x="6896099" y="312821"/>
            <a:ext cx="48672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 1 *x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값은 내부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문으로 순회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X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ISUSED_X[X = 2] = 1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,0,1,0,0,0]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ISUSED_DIAGONAL_PLUS[N+X = 3] = 1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[1,0,0,1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ISUSED_DIAGONAL_MINUS[</a:t>
            </a:r>
            <a:r>
              <a:rPr lang="en-US" altLang="ko-KR" dirty="0">
                <a:solidFill>
                  <a:srgbClr val="FF0000"/>
                </a:solidFill>
              </a:rPr>
              <a:t>N-X = -1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]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인덱스는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–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 될 수 없음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약간의 꼼수를 사용해야 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수식을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Q_Y – Q_X +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board_y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– 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로 변환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54718C7-F284-4ED4-883F-63E31E87EFD4}"/>
              </a:ext>
            </a:extLst>
          </p:cNvPr>
          <p:cNvCxnSpPr>
            <a:cxnSpLocks/>
          </p:cNvCxnSpPr>
          <p:nvPr/>
        </p:nvCxnSpPr>
        <p:spPr>
          <a:xfrm>
            <a:off x="857250" y="2067147"/>
            <a:ext cx="0" cy="40955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55ED6B6-B150-44A2-8E2F-F34E461426A1}"/>
              </a:ext>
            </a:extLst>
          </p:cNvPr>
          <p:cNvCxnSpPr>
            <a:cxnSpLocks/>
          </p:cNvCxnSpPr>
          <p:nvPr/>
        </p:nvCxnSpPr>
        <p:spPr>
          <a:xfrm>
            <a:off x="1133475" y="2067147"/>
            <a:ext cx="5486400" cy="40955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912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1175</Words>
  <Application>Microsoft Office PowerPoint</Application>
  <PresentationFormat>와이드스크린</PresentationFormat>
  <Paragraphs>189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taehyun</dc:creator>
  <cp:lastModifiedBy>noh taehyun</cp:lastModifiedBy>
  <cp:revision>36</cp:revision>
  <dcterms:created xsi:type="dcterms:W3CDTF">2021-04-28T09:36:51Z</dcterms:created>
  <dcterms:modified xsi:type="dcterms:W3CDTF">2021-07-07T07:15:15Z</dcterms:modified>
</cp:coreProperties>
</file>