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4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5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6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5" r:id="rId3"/>
    <p:sldMasterId id="2147483727" r:id="rId4"/>
    <p:sldMasterId id="2147483753" r:id="rId5"/>
    <p:sldMasterId id="2147483772" r:id="rId6"/>
    <p:sldMasterId id="2147483839" r:id="rId7"/>
  </p:sldMasterIdLst>
  <p:sldIdLst>
    <p:sldId id="260" r:id="rId8"/>
    <p:sldId id="261" r:id="rId9"/>
    <p:sldId id="262" r:id="rId10"/>
    <p:sldId id="268" r:id="rId11"/>
    <p:sldId id="263" r:id="rId12"/>
    <p:sldId id="259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ACB5E-51C0-4C33-B5B1-23881DEC011C}" v="202" dt="2017-01-09T21:51:3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33417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2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02040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4399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74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7599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4425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485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901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3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61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72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3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66085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1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6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39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32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18855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520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8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017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97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26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5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8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96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4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0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0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961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0263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2699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931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9672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9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14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0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88707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7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677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8921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2779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548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498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6332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57222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6944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220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5655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5333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77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95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9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884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707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66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67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3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7332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296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47076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98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3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8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7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5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0036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9934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014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480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1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3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5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218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6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757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62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9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1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80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9066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97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4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65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630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5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4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8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3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30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3898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70690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080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5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170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7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3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8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963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1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3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FCE0-DE3C-4B78-A6DD-CE32E3F3C42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585D-35FA-4C5B-865A-7FD68E4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74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19130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1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1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6346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2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2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944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834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6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1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68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7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783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1408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6581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168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121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2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19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57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0916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0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12" indent="0">
              <a:buNone/>
              <a:defRPr sz="1200"/>
            </a:lvl2pPr>
            <a:lvl3pPr marL="914225" indent="0">
              <a:buNone/>
              <a:defRPr sz="1000"/>
            </a:lvl3pPr>
            <a:lvl4pPr marL="1371337" indent="0">
              <a:buNone/>
              <a:defRPr sz="900"/>
            </a:lvl4pPr>
            <a:lvl5pPr marL="1828449" indent="0">
              <a:buNone/>
              <a:defRPr sz="900"/>
            </a:lvl5pPr>
            <a:lvl6pPr marL="2285561" indent="0">
              <a:buNone/>
              <a:defRPr sz="900"/>
            </a:lvl6pPr>
            <a:lvl7pPr marL="2742674" indent="0">
              <a:buNone/>
              <a:defRPr sz="900"/>
            </a:lvl7pPr>
            <a:lvl8pPr marL="3199785" indent="0">
              <a:buNone/>
              <a:defRPr sz="900"/>
            </a:lvl8pPr>
            <a:lvl9pPr marL="365689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261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1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810001" cy="126743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813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35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420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915212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8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7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119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95" r:id="rId20"/>
    <p:sldLayoutId id="2147483796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4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97" r:id="rId22"/>
    <p:sldLayoutId id="2147483798" r:id="rId23"/>
    <p:sldLayoutId id="2147483799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2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76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800" r:id="rId19"/>
    <p:sldLayoutId id="2147483801" r:id="rId20"/>
    <p:sldLayoutId id="2147483802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42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xterindustries.com/GrovePi/get-started-with-the-grovepi/grove-pi-starter-kit/" TargetMode="External"/><Relationship Id="rId2" Type="http://schemas.openxmlformats.org/officeDocument/2006/relationships/hyperlink" Target="http://atliotmay.murphymoments.com/" TargetMode="External"/><Relationship Id="rId1" Type="http://schemas.openxmlformats.org/officeDocument/2006/relationships/slideLayout" Target="../slideLayouts/slideLayout139.xml"/><Relationship Id="rId5" Type="http://schemas.openxmlformats.org/officeDocument/2006/relationships/hyperlink" Target="https://azure.microsoft.com/en-us/resources/samples/iot-hub-c-thingdev-getstartedkit/" TargetMode="External"/><Relationship Id="rId4" Type="http://schemas.openxmlformats.org/officeDocument/2006/relationships/hyperlink" Target="https://github.com/acegrc/BMP180-Windows-I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iot-hub/iot-hub-devguide-sdks" TargetMode="External"/><Relationship Id="rId2" Type="http://schemas.openxmlformats.org/officeDocument/2006/relationships/hyperlink" Target="https://azure.microsoft.com/en-us/pricing/details/iot-hub/" TargetMode="External"/><Relationship Id="rId1" Type="http://schemas.openxmlformats.org/officeDocument/2006/relationships/slideLayout" Target="../slideLayouts/slideLayout1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Prototyping commercial IOT solutions with off the shelf hardware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Place amazon order on Monday present prototype on </a:t>
            </a:r>
            <a:r>
              <a:rPr lang="en-US" dirty="0" err="1"/>
              <a:t>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0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and all the code samples at: </a:t>
            </a:r>
            <a:r>
              <a:rPr lang="en-US" sz="2400" b="1" dirty="0">
                <a:hlinkClick r:id="rId2"/>
              </a:rPr>
              <a:t>atliotmay.murphymoments.com</a:t>
            </a:r>
            <a:r>
              <a:rPr lang="en-US" dirty="0"/>
              <a:t> </a:t>
            </a:r>
          </a:p>
          <a:p>
            <a:r>
              <a:rPr lang="en-US" dirty="0">
                <a:hlinkClick r:id="rId3"/>
              </a:rPr>
              <a:t>GrovePi Starter Kit – Dexter Industries / </a:t>
            </a:r>
            <a:r>
              <a:rPr lang="en-US" dirty="0" err="1">
                <a:hlinkClick r:id="rId3"/>
              </a:rPr>
              <a:t>Seeed</a:t>
            </a:r>
            <a:r>
              <a:rPr lang="en-US" dirty="0">
                <a:hlinkClick r:id="rId3"/>
              </a:rPr>
              <a:t> Studio</a:t>
            </a:r>
            <a:endParaRPr lang="en-US" dirty="0"/>
          </a:p>
          <a:p>
            <a:r>
              <a:rPr lang="en-US" dirty="0">
                <a:hlinkClick r:id="rId4"/>
              </a:rPr>
              <a:t>BMP180 Windows </a:t>
            </a:r>
            <a:r>
              <a:rPr lang="en-US" dirty="0" err="1">
                <a:hlinkClick r:id="rId4"/>
              </a:rPr>
              <a:t>Iot</a:t>
            </a:r>
            <a:r>
              <a:rPr lang="en-US" dirty="0">
                <a:hlinkClick r:id="rId4"/>
              </a:rPr>
              <a:t> - </a:t>
            </a:r>
            <a:r>
              <a:rPr lang="en-US" dirty="0" err="1">
                <a:hlinkClick r:id="rId4"/>
              </a:rPr>
              <a:t>Haris</a:t>
            </a:r>
            <a:r>
              <a:rPr lang="en-US" dirty="0">
                <a:hlinkClick r:id="rId4"/>
              </a:rPr>
              <a:t> Sofos </a:t>
            </a:r>
            <a:endParaRPr lang="en-US" dirty="0"/>
          </a:p>
          <a:p>
            <a:r>
              <a:rPr lang="en-US" dirty="0">
                <a:hlinkClick r:id="rId5"/>
              </a:rPr>
              <a:t>Microsoft Azure IoT Starter Kit - </a:t>
            </a:r>
            <a:r>
              <a:rPr lang="en-US" dirty="0" err="1">
                <a:hlinkClick r:id="rId5"/>
              </a:rPr>
              <a:t>SparkFun</a:t>
            </a:r>
            <a:r>
              <a:rPr lang="en-US" dirty="0">
                <a:hlinkClick r:id="rId5"/>
              </a:rPr>
              <a:t> Thing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17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Will Murphy</a:t>
            </a:r>
          </a:p>
          <a:p>
            <a:pPr lvl="1"/>
            <a:r>
              <a:rPr lang="en-US" dirty="0"/>
              <a:t>Cloud Engineer at Acuity Brands</a:t>
            </a:r>
          </a:p>
          <a:p>
            <a:pPr lvl="1"/>
            <a:r>
              <a:rPr lang="en-US" dirty="0"/>
              <a:t>Focusing on Compute, Automation, and monitoring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Spence Kile</a:t>
            </a:r>
          </a:p>
          <a:p>
            <a:pPr lvl="1"/>
            <a:r>
              <a:rPr lang="en-US" dirty="0"/>
              <a:t>Dev DBA at Acuity Brands</a:t>
            </a:r>
          </a:p>
          <a:p>
            <a:pPr lvl="1"/>
            <a:r>
              <a:rPr lang="en-US" dirty="0"/>
              <a:t>Focusing on Data ingestion and Analytics</a:t>
            </a:r>
          </a:p>
        </p:txBody>
      </p:sp>
    </p:spTree>
    <p:extLst>
      <p:ext uri="{BB962C8B-B14F-4D97-AF65-F5344CB8AC3E}">
        <p14:creationId xmlns:p14="http://schemas.microsoft.com/office/powerpoint/2010/main" val="10798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Essential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6443"/>
          </a:xfrm>
        </p:spPr>
        <p:txBody>
          <a:bodyPr/>
          <a:lstStyle/>
          <a:p>
            <a:r>
              <a:rPr lang="en-US" sz="3200"/>
              <a:t>Some development/coding skills</a:t>
            </a:r>
            <a:endParaRPr lang="en-US" sz="2800"/>
          </a:p>
          <a:p>
            <a:pPr lvl="1"/>
            <a:r>
              <a:rPr lang="en-US" sz="2400"/>
              <a:t>specific language not required</a:t>
            </a:r>
          </a:p>
          <a:p>
            <a:r>
              <a:rPr lang="en-US" sz="3200"/>
              <a:t>A little Creativity</a:t>
            </a:r>
            <a:endParaRPr lang="en-US" sz="2400"/>
          </a:p>
          <a:p>
            <a:r>
              <a:rPr lang="en-US" sz="3200"/>
              <a:t>Rubber Duck Debugging </a:t>
            </a:r>
          </a:p>
          <a:p>
            <a:pPr lvl="1"/>
            <a:r>
              <a:rPr lang="en-US" sz="2800"/>
              <a:t>“Before you ask me, ask the duck”</a:t>
            </a:r>
          </a:p>
          <a:p>
            <a:pPr lvl="1"/>
            <a:r>
              <a:rPr lang="en-US" sz="2800"/>
              <a:t>http://deviq.com/rubber-duck-debugging/</a:t>
            </a:r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65" y="208502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5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background</a:t>
            </a:r>
          </a:p>
          <a:p>
            <a:pPr lvl="1"/>
            <a:r>
              <a:rPr lang="en-US" sz="2800" dirty="0"/>
              <a:t>C#</a:t>
            </a:r>
          </a:p>
          <a:p>
            <a:pPr lvl="1"/>
            <a:r>
              <a:rPr lang="en-US" sz="2800" dirty="0"/>
              <a:t>C\C++</a:t>
            </a:r>
          </a:p>
          <a:p>
            <a:pPr lvl="1"/>
            <a:r>
              <a:rPr lang="en-US" sz="2800" dirty="0"/>
              <a:t>Python</a:t>
            </a:r>
          </a:p>
          <a:p>
            <a:pPr lvl="1"/>
            <a:r>
              <a:rPr lang="en-US" sz="2800" dirty="0"/>
              <a:t>Other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098" y="2017343"/>
            <a:ext cx="6579474" cy="3441520"/>
          </a:xfrm>
        </p:spPr>
        <p:txBody>
          <a:bodyPr>
            <a:normAutofit/>
          </a:bodyPr>
          <a:lstStyle/>
          <a:p>
            <a:r>
              <a:rPr lang="en-US" sz="3200" dirty="0"/>
              <a:t>OS Background</a:t>
            </a:r>
          </a:p>
          <a:p>
            <a:pPr lvl="1"/>
            <a:r>
              <a:rPr lang="en-US" sz="2800" dirty="0"/>
              <a:t>Windows</a:t>
            </a:r>
          </a:p>
          <a:p>
            <a:pPr lvl="1"/>
            <a:r>
              <a:rPr lang="en-US" sz="2800" dirty="0"/>
              <a:t>Linux</a:t>
            </a:r>
          </a:p>
          <a:p>
            <a:pPr lvl="1"/>
            <a:r>
              <a:rPr lang="en-US" sz="2800" dirty="0"/>
              <a:t>“OS?!?, We don’t need no </a:t>
            </a:r>
            <a:r>
              <a:rPr lang="en-US" sz="2800" dirty="0" err="1"/>
              <a:t>stinkin</a:t>
            </a:r>
            <a:r>
              <a:rPr lang="en-US" sz="2800" dirty="0"/>
              <a:t>’ OS!”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1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device</a:t>
            </a:r>
          </a:p>
          <a:p>
            <a:pPr lvl="1"/>
            <a:r>
              <a:rPr lang="en-US" dirty="0"/>
              <a:t>Requires special hardware</a:t>
            </a:r>
          </a:p>
          <a:p>
            <a:pPr lvl="1"/>
            <a:r>
              <a:rPr lang="en-US" dirty="0"/>
              <a:t>Requires special programming</a:t>
            </a:r>
          </a:p>
          <a:p>
            <a:pPr lvl="1"/>
            <a:r>
              <a:rPr lang="en-US" dirty="0"/>
              <a:t>Requires expert setup</a:t>
            </a:r>
          </a:p>
          <a:p>
            <a:r>
              <a:rPr lang="en-US" dirty="0" err="1"/>
              <a:t>IoT</a:t>
            </a:r>
            <a:r>
              <a:rPr lang="en-US" dirty="0"/>
              <a:t> compatibility for the device</a:t>
            </a:r>
          </a:p>
          <a:p>
            <a:pPr lvl="1"/>
            <a:r>
              <a:rPr lang="en-US" dirty="0"/>
              <a:t>Secure data capture</a:t>
            </a:r>
          </a:p>
          <a:p>
            <a:pPr lvl="1"/>
            <a:r>
              <a:rPr lang="en-US" dirty="0"/>
              <a:t>Data transformation capabilities</a:t>
            </a:r>
          </a:p>
          <a:p>
            <a:pPr lvl="1"/>
            <a:r>
              <a:rPr lang="en-US" dirty="0"/>
              <a:t>Visibility into the Data captured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031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670548" y="299867"/>
            <a:ext cx="2106831" cy="5538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/>
          <p:cNvSpPr/>
          <p:nvPr/>
        </p:nvSpPr>
        <p:spPr>
          <a:xfrm>
            <a:off x="6410751" y="299867"/>
            <a:ext cx="2106831" cy="5538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4153785" y="299867"/>
            <a:ext cx="2106831" cy="5538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4158411" y="297931"/>
            <a:ext cx="2105669" cy="37121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INGESTION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10751" y="297933"/>
            <a:ext cx="2106831" cy="37121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67717" y="297932"/>
            <a:ext cx="2109662" cy="37121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VISUALIZE</a:t>
            </a:r>
          </a:p>
        </p:txBody>
      </p:sp>
      <p:sp>
        <p:nvSpPr>
          <p:cNvPr id="30" name="Arrow: Right 29"/>
          <p:cNvSpPr/>
          <p:nvPr/>
        </p:nvSpPr>
        <p:spPr>
          <a:xfrm>
            <a:off x="5995814" y="351213"/>
            <a:ext cx="679938" cy="26465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20" y="736205"/>
            <a:ext cx="883692" cy="8836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544457" y="1561211"/>
            <a:ext cx="18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 Analytics</a:t>
            </a:r>
          </a:p>
        </p:txBody>
      </p:sp>
      <p:sp>
        <p:nvSpPr>
          <p:cNvPr id="33" name="Arrow: Right 32"/>
          <p:cNvSpPr/>
          <p:nvPr/>
        </p:nvSpPr>
        <p:spPr>
          <a:xfrm>
            <a:off x="8287139" y="361060"/>
            <a:ext cx="645846" cy="2488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1861431" y="299867"/>
            <a:ext cx="2106831" cy="5538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1861431" y="300051"/>
            <a:ext cx="2106831" cy="37121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SENSORS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>
            <a:off x="3716215" y="357180"/>
            <a:ext cx="685799" cy="2527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23" y="837485"/>
            <a:ext cx="681132" cy="68113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83323" y="1566516"/>
            <a:ext cx="120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IoT</a:t>
            </a:r>
            <a:r>
              <a:rPr lang="en-US" dirty="0"/>
              <a:t> Hub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8" y="932829"/>
            <a:ext cx="395291" cy="49662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381721" y="794676"/>
            <a:ext cx="1576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 Zero W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Humidity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653795" y="2567989"/>
            <a:ext cx="3756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Prototype Architecture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07" y="1770435"/>
            <a:ext cx="395291" cy="49662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350430" y="1632282"/>
            <a:ext cx="1576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 3 – GPIO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Humidity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21" y="2604600"/>
            <a:ext cx="395291" cy="49662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35144" y="2466447"/>
            <a:ext cx="16331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 3 – Grove Pi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Humidity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49164" y="3304053"/>
            <a:ext cx="16217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Sparkfun</a:t>
            </a:r>
            <a:r>
              <a:rPr lang="en-US" dirty="0"/>
              <a:t> Thing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400" dirty="0"/>
              <a:t>Humidity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46" y="837485"/>
            <a:ext cx="677823" cy="67782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032412" y="1594895"/>
            <a:ext cx="138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09" y="3395192"/>
            <a:ext cx="453820" cy="5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693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9579836" cy="819127"/>
          </a:xfrm>
        </p:spPr>
        <p:txBody>
          <a:bodyPr/>
          <a:lstStyle/>
          <a:p>
            <a:r>
              <a:rPr lang="en-US" dirty="0"/>
              <a:t>Hardware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05945"/>
              </p:ext>
            </p:extLst>
          </p:nvPr>
        </p:nvGraphicFramePr>
        <p:xfrm>
          <a:off x="1821475" y="1967465"/>
          <a:ext cx="8616216" cy="28331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50831">
                  <a:extLst>
                    <a:ext uri="{9D8B030D-6E8A-4147-A177-3AD203B41FA5}">
                      <a16:colId xmlns:a16="http://schemas.microsoft.com/office/drawing/2014/main" val="1353079242"/>
                    </a:ext>
                  </a:extLst>
                </a:gridCol>
                <a:gridCol w="1507881">
                  <a:extLst>
                    <a:ext uri="{9D8B030D-6E8A-4147-A177-3AD203B41FA5}">
                      <a16:colId xmlns:a16="http://schemas.microsoft.com/office/drawing/2014/main" val="2831624347"/>
                    </a:ext>
                  </a:extLst>
                </a:gridCol>
                <a:gridCol w="1081457">
                  <a:extLst>
                    <a:ext uri="{9D8B030D-6E8A-4147-A177-3AD203B41FA5}">
                      <a16:colId xmlns:a16="http://schemas.microsoft.com/office/drawing/2014/main" val="2819939831"/>
                    </a:ext>
                  </a:extLst>
                </a:gridCol>
                <a:gridCol w="1762273">
                  <a:extLst>
                    <a:ext uri="{9D8B030D-6E8A-4147-A177-3AD203B41FA5}">
                      <a16:colId xmlns:a16="http://schemas.microsoft.com/office/drawing/2014/main" val="2644276256"/>
                    </a:ext>
                  </a:extLst>
                </a:gridCol>
                <a:gridCol w="2013774">
                  <a:extLst>
                    <a:ext uri="{9D8B030D-6E8A-4147-A177-3AD203B41FA5}">
                      <a16:colId xmlns:a16="http://schemas.microsoft.com/office/drawing/2014/main" val="3805151062"/>
                    </a:ext>
                  </a:extLst>
                </a:gridCol>
              </a:tblGrid>
              <a:tr h="566627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Pi Zero W</a:t>
                      </a: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Pi 3</a:t>
                      </a: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Pi 3 GrovePi</a:t>
                      </a: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Sparkfun</a:t>
                      </a:r>
                      <a:r>
                        <a:rPr lang="en-US" sz="1900" dirty="0"/>
                        <a:t> Thing</a:t>
                      </a:r>
                    </a:p>
                  </a:txBody>
                  <a:tcPr marL="94788" marR="94788" marT="47394" marB="47394" anchor="ctr"/>
                </a:tc>
                <a:extLst>
                  <a:ext uri="{0D108BD9-81ED-4DB2-BD59-A6C34878D82A}">
                    <a16:rowId xmlns:a16="http://schemas.microsoft.com/office/drawing/2014/main" val="258449647"/>
                  </a:ext>
                </a:extLst>
              </a:tr>
              <a:tr h="566627">
                <a:tc>
                  <a:txBody>
                    <a:bodyPr/>
                    <a:lstStyle/>
                    <a:p>
                      <a:r>
                        <a:rPr lang="en-US" sz="1900" dirty="0"/>
                        <a:t>Board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$10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$35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$35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$16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extLst>
                  <a:ext uri="{0D108BD9-81ED-4DB2-BD59-A6C34878D82A}">
                    <a16:rowId xmlns:a16="http://schemas.microsoft.com/office/drawing/2014/main" val="3219886490"/>
                  </a:ext>
                </a:extLst>
              </a:tr>
              <a:tr h="566627">
                <a:tc>
                  <a:txBody>
                    <a:bodyPr/>
                    <a:lstStyle/>
                    <a:p>
                      <a:r>
                        <a:rPr lang="en-US" sz="1900" dirty="0"/>
                        <a:t>Essentials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$22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$8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$8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$0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extLst>
                  <a:ext uri="{0D108BD9-81ED-4DB2-BD59-A6C34878D82A}">
                    <a16:rowId xmlns:a16="http://schemas.microsoft.com/office/drawing/2014/main" val="3839680586"/>
                  </a:ext>
                </a:extLst>
              </a:tr>
              <a:tr h="566627">
                <a:tc>
                  <a:txBody>
                    <a:bodyPr/>
                    <a:lstStyle/>
                    <a:p>
                      <a:r>
                        <a:rPr lang="en-US" sz="1900" dirty="0"/>
                        <a:t>Sensor &amp; Wiring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$10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$10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$46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$10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extLst>
                  <a:ext uri="{0D108BD9-81ED-4DB2-BD59-A6C34878D82A}">
                    <a16:rowId xmlns:a16="http://schemas.microsoft.com/office/drawing/2014/main" val="1087136083"/>
                  </a:ext>
                </a:extLst>
              </a:tr>
              <a:tr h="566627">
                <a:tc>
                  <a:txBody>
                    <a:bodyPr/>
                    <a:lstStyle/>
                    <a:p>
                      <a:r>
                        <a:rPr lang="en-US" sz="1900" dirty="0"/>
                        <a:t>Total Investment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$42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$53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$89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$26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4788" marR="94788" marT="47394" marB="47394" anchor="ctr"/>
                </a:tc>
                <a:extLst>
                  <a:ext uri="{0D108BD9-81ED-4DB2-BD59-A6C34878D82A}">
                    <a16:rowId xmlns:a16="http://schemas.microsoft.com/office/drawing/2014/main" val="293122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1475" y="4864686"/>
            <a:ext cx="854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These prices are based on using a single DHT11 sensor.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There are kits available for these platforms that can change the total investment and give you a broader range of sensors to use.</a:t>
            </a:r>
          </a:p>
        </p:txBody>
      </p:sp>
    </p:spTree>
    <p:extLst>
      <p:ext uri="{BB962C8B-B14F-4D97-AF65-F5344CB8AC3E}">
        <p14:creationId xmlns:p14="http://schemas.microsoft.com/office/powerpoint/2010/main" val="707651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7001" y="1907932"/>
            <a:ext cx="9052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err="1"/>
              <a:t>IoT</a:t>
            </a:r>
            <a:r>
              <a:rPr lang="en-US" b="1" dirty="0"/>
              <a:t> Hub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Free tier accepting 8k messages per day</a:t>
            </a:r>
          </a:p>
          <a:p>
            <a:pPr marL="913869" lvl="2" indent="-214313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https://azure.microsoft.com/en-us/pricing/details/iot-hub/</a:t>
            </a:r>
            <a:r>
              <a:rPr lang="en-US" dirty="0"/>
              <a:t> 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Device SDK available for C, .NET, Java, Node.js, and Python</a:t>
            </a:r>
          </a:p>
          <a:p>
            <a:pPr marL="913869" lvl="2" indent="-214313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https://docs.microsoft.com/en-us/azure/iot-hub/iot-hub-devguide-sdks</a:t>
            </a:r>
            <a:endParaRPr lang="en-US" dirty="0"/>
          </a:p>
          <a:p>
            <a:pPr marL="913869" lvl="2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Stream Analytics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Simple analytics job to retrieve data, transform, and send to Power BI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Similar to TSQL for job query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Quick setup for prototyping</a:t>
            </a:r>
          </a:p>
          <a:p>
            <a:pPr lvl="1"/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Power BI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One GB per user quota limit</a:t>
            </a:r>
          </a:p>
          <a:p>
            <a:pPr marL="564091" lvl="1" indent="-214313">
              <a:buFont typeface="Arial" panose="020B0604020202020204" pitchFamily="34" charset="0"/>
              <a:buChar char="•"/>
            </a:pPr>
            <a:r>
              <a:rPr lang="en-US" dirty="0"/>
              <a:t>10K rows/hour consumption limit for streaming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05902"/>
              </p:ext>
            </p:extLst>
          </p:nvPr>
        </p:nvGraphicFramePr>
        <p:xfrm>
          <a:off x="9237785" y="2063262"/>
          <a:ext cx="2584938" cy="34934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2469">
                  <a:extLst>
                    <a:ext uri="{9D8B030D-6E8A-4147-A177-3AD203B41FA5}">
                      <a16:colId xmlns:a16="http://schemas.microsoft.com/office/drawing/2014/main" val="4233923056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3114373354"/>
                    </a:ext>
                  </a:extLst>
                </a:gridCol>
              </a:tblGrid>
              <a:tr h="1054319">
                <a:tc>
                  <a:txBody>
                    <a:bodyPr/>
                    <a:lstStyle/>
                    <a:p>
                      <a:r>
                        <a:rPr lang="en-US" sz="1200" dirty="0"/>
                        <a:t>Component</a:t>
                      </a:r>
                    </a:p>
                  </a:txBody>
                  <a:tcPr marL="59914" marR="59914" marT="29957" marB="2995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 </a:t>
                      </a:r>
                    </a:p>
                    <a:p>
                      <a:r>
                        <a:rPr lang="en-US" sz="1200" dirty="0"/>
                        <a:t>Per Month</a:t>
                      </a:r>
                    </a:p>
                  </a:txBody>
                  <a:tcPr marL="59914" marR="59914" marT="29957" marB="29957" anchor="ctr"/>
                </a:tc>
                <a:extLst>
                  <a:ext uri="{0D108BD9-81ED-4DB2-BD59-A6C34878D82A}">
                    <a16:rowId xmlns:a16="http://schemas.microsoft.com/office/drawing/2014/main" val="3101570456"/>
                  </a:ext>
                </a:extLst>
              </a:tr>
              <a:tr h="813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IoT</a:t>
                      </a:r>
                      <a:r>
                        <a:rPr lang="en-US" sz="1200" dirty="0"/>
                        <a:t> Hub</a:t>
                      </a:r>
                    </a:p>
                  </a:txBody>
                  <a:tcPr marL="59914" marR="59914" marT="29957" marB="299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$0</a:t>
                      </a:r>
                    </a:p>
                  </a:txBody>
                  <a:tcPr marL="59914" marR="59914" marT="29957" marB="29957" anchor="ctr"/>
                </a:tc>
                <a:extLst>
                  <a:ext uri="{0D108BD9-81ED-4DB2-BD59-A6C34878D82A}">
                    <a16:rowId xmlns:a16="http://schemas.microsoft.com/office/drawing/2014/main" val="2531417952"/>
                  </a:ext>
                </a:extLst>
              </a:tr>
              <a:tr h="813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Stream Analytics</a:t>
                      </a:r>
                    </a:p>
                  </a:txBody>
                  <a:tcPr marL="59914" marR="59914" marT="29957" marB="299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$23</a:t>
                      </a:r>
                    </a:p>
                  </a:txBody>
                  <a:tcPr marL="59914" marR="59914" marT="29957" marB="29957" anchor="ctr"/>
                </a:tc>
                <a:extLst>
                  <a:ext uri="{0D108BD9-81ED-4DB2-BD59-A6C34878D82A}">
                    <a16:rowId xmlns:a16="http://schemas.microsoft.com/office/drawing/2014/main" val="3300938937"/>
                  </a:ext>
                </a:extLst>
              </a:tr>
              <a:tr h="813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Power BI</a:t>
                      </a:r>
                    </a:p>
                  </a:txBody>
                  <a:tcPr marL="59914" marR="59914" marT="29957" marB="299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$0</a:t>
                      </a:r>
                    </a:p>
                  </a:txBody>
                  <a:tcPr marL="59914" marR="59914" marT="29957" marB="29957" anchor="ctr"/>
                </a:tc>
                <a:extLst>
                  <a:ext uri="{0D108BD9-81ED-4DB2-BD59-A6C34878D82A}">
                    <a16:rowId xmlns:a16="http://schemas.microsoft.com/office/drawing/2014/main" val="264271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48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err="1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692062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gni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gnite" id="{EEEB4741-8564-4064-83C1-262B0CD8BDA6}" vid="{8852F7C3-E025-4D66-9EE1-D66ADA6F4BB7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7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Ignite</Template>
  <TotalTime>195</TotalTime>
  <Words>399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Consolas</vt:lpstr>
      <vt:lpstr>Gill Sans MT</vt:lpstr>
      <vt:lpstr>Segoe UI</vt:lpstr>
      <vt:lpstr>Segoe UI Light</vt:lpstr>
      <vt:lpstr>Wingdings</vt:lpstr>
      <vt:lpstr>Ignite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Gallery</vt:lpstr>
      <vt:lpstr>Prototyping commercial IOT solutions with off the shelf hardware</vt:lpstr>
      <vt:lpstr>Who we Are</vt:lpstr>
      <vt:lpstr>Essential Skills</vt:lpstr>
      <vt:lpstr>Quick survey</vt:lpstr>
      <vt:lpstr>Problem statement</vt:lpstr>
      <vt:lpstr>PowerPoint Presentation</vt:lpstr>
      <vt:lpstr>Hardware matrix</vt:lpstr>
      <vt:lpstr>Cloud Components</vt:lpstr>
      <vt:lpstr>DEMo</vt:lpstr>
      <vt:lpstr>Credits and 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IOT May</dc:title>
  <dc:creator>Murphy, William W;Kile, Spence</dc:creator>
  <cp:lastModifiedBy>Murphy, William W</cp:lastModifiedBy>
  <cp:revision>21</cp:revision>
  <dcterms:created xsi:type="dcterms:W3CDTF">2017-01-09T21:24:52Z</dcterms:created>
  <dcterms:modified xsi:type="dcterms:W3CDTF">2017-05-01T15:00:14Z</dcterms:modified>
</cp:coreProperties>
</file>