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3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5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theme/theme6.xml" ContentType="application/vnd.openxmlformats-officedocument.theme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03" r:id="rId2"/>
    <p:sldMasterId id="2147483723" r:id="rId3"/>
    <p:sldMasterId id="2147483745" r:id="rId4"/>
    <p:sldMasterId id="2147483771" r:id="rId5"/>
    <p:sldMasterId id="2147483790" r:id="rId6"/>
    <p:sldMasterId id="2147483813" r:id="rId7"/>
  </p:sldMasterIdLst>
  <p:notesMasterIdLst>
    <p:notesMasterId r:id="rId22"/>
  </p:notesMasterIdLst>
  <p:sldIdLst>
    <p:sldId id="256" r:id="rId8"/>
    <p:sldId id="271" r:id="rId9"/>
    <p:sldId id="272" r:id="rId10"/>
    <p:sldId id="273" r:id="rId11"/>
    <p:sldId id="257" r:id="rId12"/>
    <p:sldId id="258" r:id="rId13"/>
    <p:sldId id="274" r:id="rId14"/>
    <p:sldId id="259" r:id="rId15"/>
    <p:sldId id="260" r:id="rId16"/>
    <p:sldId id="261" r:id="rId17"/>
    <p:sldId id="263" r:id="rId18"/>
    <p:sldId id="262" r:id="rId19"/>
    <p:sldId id="265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B305E8-F195-4C3B-B037-1781C70DCA58}">
          <p14:sldIdLst>
            <p14:sldId id="256"/>
          </p14:sldIdLst>
        </p14:section>
        <p14:section name="Conference Slides" id="{74562B52-8783-4BED-A089-99B111FBBABE}">
          <p14:sldIdLst>
            <p14:sldId id="271"/>
            <p14:sldId id="272"/>
            <p14:sldId id="273"/>
          </p14:sldIdLst>
        </p14:section>
        <p14:section name="Presentation" id="{03803579-339B-42F6-B152-53DCD2AD7921}">
          <p14:sldIdLst>
            <p14:sldId id="257"/>
            <p14:sldId id="258"/>
            <p14:sldId id="274"/>
            <p14:sldId id="259"/>
            <p14:sldId id="260"/>
            <p14:sldId id="261"/>
          </p14:sldIdLst>
        </p14:section>
        <p14:section name="Demo" id="{53F73A3B-F799-4B52-A1D0-CD769D767C61}">
          <p14:sldIdLst>
            <p14:sldId id="263"/>
            <p14:sldId id="262"/>
            <p14:sldId id="265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30" y="5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F1C21-8C8F-498C-9012-B4ADEBB823BA}" type="datetimeFigureOut">
              <a:rPr lang="en-US"/>
              <a:t>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50107-AA4A-49B1-84F8-27B3EEB749B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12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0107-AA4A-49B1-84F8-27B3EEB749B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53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0107-AA4A-49B1-84F8-27B3EEB749B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64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0107-AA4A-49B1-84F8-27B3EEB749B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18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27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0107-AA4A-49B1-84F8-27B3EEB749B3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89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0107-AA4A-49B1-84F8-27B3EEB749B3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89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327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301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129912" y="291069"/>
            <a:ext cx="1792850" cy="452654"/>
          </a:xfrm>
        </p:spPr>
        <p:txBody>
          <a:bodyPr/>
          <a:lstStyle>
            <a:lvl1pPr marL="0" indent="0" algn="r">
              <a:buNone/>
              <a:defRPr sz="1961">
                <a:latin typeface="+mn-lt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896854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63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04770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2263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25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7131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956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47113"/>
      </p:ext>
    </p:extLst>
  </p:cSld>
  <p:clrMapOvr>
    <a:masterClrMapping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17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03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55" y="1927276"/>
            <a:ext cx="7744259" cy="21068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43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301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9928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69239" y="1406078"/>
            <a:ext cx="5378549" cy="1791549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95999" y="4773828"/>
            <a:ext cx="5829081" cy="17931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096000" y="1406078"/>
            <a:ext cx="5826762" cy="3366196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71894" y="1801029"/>
            <a:ext cx="0" cy="4662019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69239" y="3197079"/>
            <a:ext cx="5378549" cy="3369853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1" y="4773828"/>
            <a:ext cx="5826761" cy="1791549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37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8011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81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48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9808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7255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60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24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01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39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13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69239" y="1406078"/>
            <a:ext cx="5378549" cy="1791549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95999" y="4773828"/>
            <a:ext cx="5829081" cy="17931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096000" y="1406078"/>
            <a:ext cx="5826762" cy="3366196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71894" y="1801029"/>
            <a:ext cx="0" cy="4662019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69239" y="3197079"/>
            <a:ext cx="5378549" cy="3369853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1" y="4773828"/>
            <a:ext cx="5826761" cy="1791549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37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763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34075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989111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4429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8860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42962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006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60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5025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68630"/>
      </p:ext>
    </p:extLst>
  </p:cSld>
  <p:clrMapOvr>
    <a:masterClrMapping/>
  </p:clrMapOvr>
  <p:transition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81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5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63735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ubtitle 2"/>
          <p:cNvSpPr>
            <a:spLocks noGrp="1"/>
          </p:cNvSpPr>
          <p:nvPr>
            <p:ph type="subTitle" idx="1"/>
          </p:nvPr>
        </p:nvSpPr>
        <p:spPr>
          <a:xfrm>
            <a:off x="508000" y="5625029"/>
            <a:ext cx="9753600" cy="207749"/>
          </a:xfrm>
        </p:spPr>
        <p:txBody>
          <a:bodyPr vert="horz" wrap="square" lIns="0" tIns="0" rIns="0" bIns="0" rtlCol="0" anchor="ctr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500" b="1" kern="1200" spc="0" baseline="0" dirty="0">
                <a:solidFill>
                  <a:srgbClr val="00B2E6"/>
                </a:solidFill>
                <a:latin typeface="Segoe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514471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08031" y="5962169"/>
            <a:ext cx="9753600" cy="16619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FontTx/>
              <a:buNone/>
              <a:defRPr sz="1200" spc="0" baseline="0">
                <a:solidFill>
                  <a:srgbClr val="00B2E6"/>
                </a:solidFill>
                <a:latin typeface="Segoe Light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08031" y="6232304"/>
            <a:ext cx="9753600" cy="16619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FontTx/>
              <a:buNone/>
              <a:defRPr sz="1200" spc="0" baseline="0">
                <a:solidFill>
                  <a:srgbClr val="00B2E6"/>
                </a:solidFill>
                <a:latin typeface="Segoe Light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5" name="Title 1"/>
          <p:cNvSpPr>
            <a:spLocks noGrp="1"/>
          </p:cNvSpPr>
          <p:nvPr>
            <p:ph type="ctrTitle"/>
          </p:nvPr>
        </p:nvSpPr>
        <p:spPr>
          <a:xfrm>
            <a:off x="740984" y="2924047"/>
            <a:ext cx="10728960" cy="10982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tabLst>
                <a:tab pos="1128271" algn="l"/>
              </a:tabLst>
              <a:defRPr lang="en-US" sz="4050" b="0" kern="1200" cap="none" spc="-113" baseline="0" dirty="0">
                <a:ln w="3175">
                  <a:noFill/>
                </a:ln>
                <a:solidFill>
                  <a:srgbClr val="00B2E6"/>
                </a:solidFill>
                <a:effectLst/>
                <a:latin typeface="Segoe Light" pitchFamily="34" charset="0"/>
                <a:ea typeface="+mn-ea"/>
                <a:cs typeface="+mn-cs"/>
              </a:defRPr>
            </a:lvl1pPr>
          </a:lstStyle>
          <a:p>
            <a:pPr lvl="0" algn="l" defTabSz="514471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22637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20661E-6 -4.07407E-6 L 1.02966 -0.00115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83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93885E-6 3.7037E-6 L 1.09367 -0.00324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4" y="-16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4.93885E-6 3.7037E-6 L 1.09367 -0.00324 " pathEditMode="relative" rAng="0" ptsTypes="AA">
                      <p:cBhvr>
                        <p:cTn dur="750" spd="-100000" fill="hold"/>
                        <p:tgtEl>
                          <p:spTgt spid="3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4684" y="-162"/>
                    </p:animMotion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75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3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3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35" grpId="0"/>
      <p:bldP spid="35" grpId="1"/>
    </p:bld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 Dem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441998"/>
            <a:ext cx="9325816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rgbClr val="00B2E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2" y="5100938"/>
            <a:ext cx="9325817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rgbClr val="00B2E6"/>
                </a:soli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08001" y="3118145"/>
            <a:ext cx="10245219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1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500" b="0" i="0" u="none" strike="noStrike" kern="1200" cap="none" spc="-113" normalizeH="0" baseline="0" noProof="0" dirty="0" smtClean="0">
                <a:ln w="11430"/>
                <a:solidFill>
                  <a:srgbClr val="00B2E6"/>
                </a:solidFill>
                <a:effectLst/>
                <a:uLnTx/>
                <a:uFillTx/>
                <a:latin typeface="Segoe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364801" y="6505546"/>
            <a:ext cx="5418395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6857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25" baseline="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Atlanta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9143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34455" y="5426825"/>
            <a:ext cx="7464781" cy="28046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25" b="1" kern="1200" spc="-113" dirty="0">
                <a:solidFill>
                  <a:srgbClr val="00B2E6"/>
                </a:solidFill>
                <a:latin typeface="Segoe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514471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34486" y="5823668"/>
            <a:ext cx="7572759" cy="21813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575">
                <a:solidFill>
                  <a:srgbClr val="00B2E6"/>
                </a:solidFill>
                <a:latin typeface="Segoe Light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34486" y="6109683"/>
            <a:ext cx="7572759" cy="21813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575">
                <a:solidFill>
                  <a:srgbClr val="00B2E6"/>
                </a:solidFill>
                <a:latin typeface="Segoe Light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40984" y="2976018"/>
            <a:ext cx="10728960" cy="10982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tabLst>
                <a:tab pos="1128271" algn="l"/>
              </a:tabLst>
              <a:defRPr lang="en-US" sz="4050" b="0" kern="1200" cap="none" spc="-113" baseline="0" dirty="0">
                <a:ln w="3175">
                  <a:noFill/>
                </a:ln>
                <a:solidFill>
                  <a:srgbClr val="00B2E6"/>
                </a:solidFill>
                <a:effectLst/>
                <a:latin typeface="Segoe Light" pitchFamily="34" charset="0"/>
                <a:ea typeface="+mn-ea"/>
                <a:cs typeface="+mn-cs"/>
              </a:defRPr>
            </a:lvl1pPr>
          </a:lstStyle>
          <a:p>
            <a:pPr lvl="0" algn="l" defTabSz="514471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14170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20661E-6 -4.07407E-6 L 1.02966 -0.00115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83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93885E-6 3.7037E-6 L 1.09367 -0.00324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4" y="-16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07407E-6 L -0.64453 -0.00115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27" y="-6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29167E-6 3.7037E-6 L -0.78985 0.00324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92" y="16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26828E-6 7.40741E-7 L -0.72365 0.00393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83" y="18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26828E-6 7.40741E-7 L -0.72365 0.00393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83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250"/>
                  </p:stCondLst>
                  <p:childTnLst>
                    <p:animMotion origin="layout" path="M 2.29167E-6 3.7037E-6 L -0.78985 0.00324 " pathEditMode="relative" rAng="0" ptsTypes="AA">
                      <p:cBhvr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39492" y="162"/>
                    </p:animMotion>
                  </p:childTnLst>
                </p:cTn>
              </p:par>
            </p:tnLst>
          </p:tmpl>
        </p:tmplLst>
      </p:bldP>
      <p:bldP spid="6" grpId="1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2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4.93885E-6 3.7037E-6 L 1.09367 -0.00324 " pathEditMode="relative" rAng="0" ptsTypes="AA">
                      <p:cBhvr>
                        <p:cTn dur="750" spd="-100000" fill="hold"/>
                        <p:tgtEl>
                          <p:spTgt spid="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4684" y="-162"/>
                    </p:animMotion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3.26828E-6 7.40741E-7 L -0.72365 0.00393 " pathEditMode="relative" rAng="0" ptsTypes="AA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36183" y="185"/>
                    </p:animMotion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1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2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75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750"/>
                  </p:stCondLst>
                  <p:childTnLst>
                    <p:animMotion origin="layout" path="M -3.26828E-6 7.40741E-7 L -0.72365 0.00393 " pathEditMode="relative" rAng="0" ptsTypes="AA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36183" y="185"/>
                    </p:animMotion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2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95" y="2190657"/>
            <a:ext cx="11151917" cy="1957459"/>
          </a:xfrm>
        </p:spPr>
        <p:txBody>
          <a:bodyPr/>
          <a:lstStyle>
            <a:lvl1pPr>
              <a:lnSpc>
                <a:spcPct val="90000"/>
              </a:lnSpc>
              <a:defRPr sz="2400">
                <a:solidFill>
                  <a:srgbClr val="00B2E6"/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rgbClr val="00B2E6"/>
                </a:solidFill>
              </a:defRPr>
            </a:lvl2pPr>
            <a:lvl3pPr>
              <a:lnSpc>
                <a:spcPct val="90000"/>
              </a:lnSpc>
              <a:defRPr sz="2400">
                <a:solidFill>
                  <a:srgbClr val="00B2E6"/>
                </a:solidFill>
              </a:defRPr>
            </a:lvl3pPr>
            <a:lvl4pPr>
              <a:lnSpc>
                <a:spcPct val="90000"/>
              </a:lnSpc>
              <a:defRPr sz="2400">
                <a:solidFill>
                  <a:srgbClr val="00B2E6"/>
                </a:solidFill>
              </a:defRPr>
            </a:lvl4pPr>
            <a:lvl5pPr>
              <a:lnSpc>
                <a:spcPct val="90000"/>
              </a:lnSpc>
              <a:defRPr sz="2400">
                <a:solidFill>
                  <a:srgbClr val="00B2E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8000" y="1157105"/>
            <a:ext cx="11151917" cy="560923"/>
          </a:xfrm>
        </p:spPr>
        <p:txBody>
          <a:bodyPr/>
          <a:lstStyle>
            <a:lvl1pPr>
              <a:defRPr>
                <a:solidFill>
                  <a:srgbClr val="00B2E6"/>
                </a:solidFill>
              </a:defRPr>
            </a:lvl1pPr>
          </a:lstStyle>
          <a:p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3227138"/>
      </p:ext>
    </p:extLst>
  </p:cSld>
  <p:clrMapOvr>
    <a:masterClrMapping/>
  </p:clrMapOvr>
  <p:transition spd="slow">
    <p:push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2220386"/>
            <a:ext cx="5487829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>
                <a:solidFill>
                  <a:srgbClr val="00B2E6"/>
                </a:solidFill>
              </a:defRPr>
            </a:lvl1pPr>
            <a:lvl2pPr marL="505004" indent="-244068">
              <a:lnSpc>
                <a:spcPct val="90000"/>
              </a:lnSpc>
              <a:defRPr sz="1800">
                <a:solidFill>
                  <a:srgbClr val="00B2E6"/>
                </a:solidFill>
              </a:defRPr>
            </a:lvl2pPr>
            <a:lvl3pPr marL="715339" indent="-216288">
              <a:lnSpc>
                <a:spcPct val="90000"/>
              </a:lnSpc>
              <a:defRPr sz="1500">
                <a:solidFill>
                  <a:srgbClr val="00B2E6"/>
                </a:solidFill>
              </a:defRPr>
            </a:lvl3pPr>
            <a:lvl4pPr marL="920714" indent="-205375">
              <a:lnSpc>
                <a:spcPct val="90000"/>
              </a:lnSpc>
              <a:defRPr sz="1350">
                <a:solidFill>
                  <a:srgbClr val="00B2E6"/>
                </a:solidFill>
              </a:defRPr>
            </a:lvl4pPr>
            <a:lvl5pPr marL="1137002" indent="-210335">
              <a:lnSpc>
                <a:spcPct val="90000"/>
              </a:lnSpc>
              <a:defRPr sz="1350">
                <a:solidFill>
                  <a:srgbClr val="00B2E6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2259" y="2220386"/>
            <a:ext cx="538766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>
                <a:solidFill>
                  <a:srgbClr val="00B2E6"/>
                </a:solidFill>
              </a:defRPr>
            </a:lvl1pPr>
            <a:lvl2pPr marL="505004" indent="-254982">
              <a:lnSpc>
                <a:spcPct val="90000"/>
              </a:lnSpc>
              <a:defRPr sz="1800">
                <a:solidFill>
                  <a:srgbClr val="00B2E6"/>
                </a:solidFill>
              </a:defRPr>
            </a:lvl2pPr>
            <a:lvl3pPr marL="721292" indent="-227202">
              <a:lnSpc>
                <a:spcPct val="90000"/>
              </a:lnSpc>
              <a:defRPr sz="1500">
                <a:solidFill>
                  <a:srgbClr val="00B2E6"/>
                </a:solidFill>
              </a:defRPr>
            </a:lvl3pPr>
            <a:lvl4pPr marL="920714" indent="-199422">
              <a:lnSpc>
                <a:spcPct val="90000"/>
              </a:lnSpc>
              <a:defRPr sz="1350">
                <a:solidFill>
                  <a:srgbClr val="00B2E6"/>
                </a:solidFill>
              </a:defRPr>
            </a:lvl4pPr>
            <a:lvl5pPr marL="1137002" indent="-205375">
              <a:lnSpc>
                <a:spcPct val="90000"/>
              </a:lnSpc>
              <a:defRPr sz="1350">
                <a:solidFill>
                  <a:srgbClr val="00B2E6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08000" y="1157105"/>
            <a:ext cx="11151917" cy="560923"/>
          </a:xfrm>
        </p:spPr>
        <p:txBody>
          <a:bodyPr/>
          <a:lstStyle>
            <a:lvl1pPr>
              <a:defRPr>
                <a:solidFill>
                  <a:srgbClr val="00B2E6"/>
                </a:solidFill>
              </a:defRPr>
            </a:lvl1pPr>
          </a:lstStyle>
          <a:p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1604586"/>
      </p:ext>
    </p:extLst>
  </p:cSld>
  <p:clrMapOvr>
    <a:masterClrMapping/>
  </p:clrMapOvr>
  <p:transition spd="slow">
    <p:push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590169"/>
            <a:ext cx="548782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>
                <a:solidFill>
                  <a:srgbClr val="00B2E6"/>
                </a:solidFill>
              </a:defRPr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2257" y="2590169"/>
            <a:ext cx="5398907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>
                <a:solidFill>
                  <a:srgbClr val="00B2E6"/>
                </a:solidFill>
              </a:defRPr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508000" y="2982385"/>
            <a:ext cx="5487829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>
                <a:solidFill>
                  <a:srgbClr val="00B2E6"/>
                </a:solidFill>
              </a:defRPr>
            </a:lvl1pPr>
            <a:lvl2pPr marL="505004" indent="-244068">
              <a:lnSpc>
                <a:spcPct val="90000"/>
              </a:lnSpc>
              <a:defRPr sz="1800">
                <a:solidFill>
                  <a:srgbClr val="00B2E6"/>
                </a:solidFill>
              </a:defRPr>
            </a:lvl2pPr>
            <a:lvl3pPr marL="715339" indent="-216288">
              <a:lnSpc>
                <a:spcPct val="90000"/>
              </a:lnSpc>
              <a:defRPr sz="1500">
                <a:solidFill>
                  <a:srgbClr val="00B2E6"/>
                </a:solidFill>
              </a:defRPr>
            </a:lvl3pPr>
            <a:lvl4pPr marL="920714" indent="-205375">
              <a:lnSpc>
                <a:spcPct val="90000"/>
              </a:lnSpc>
              <a:defRPr sz="1350">
                <a:solidFill>
                  <a:srgbClr val="00B2E6"/>
                </a:solidFill>
              </a:defRPr>
            </a:lvl4pPr>
            <a:lvl5pPr marL="1137002" indent="-210335">
              <a:lnSpc>
                <a:spcPct val="90000"/>
              </a:lnSpc>
              <a:defRPr sz="1350">
                <a:solidFill>
                  <a:srgbClr val="00B2E6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272259" y="2982386"/>
            <a:ext cx="538766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>
                <a:solidFill>
                  <a:srgbClr val="00B2E6"/>
                </a:solidFill>
              </a:defRPr>
            </a:lvl1pPr>
            <a:lvl2pPr marL="505004" indent="-254982">
              <a:lnSpc>
                <a:spcPct val="90000"/>
              </a:lnSpc>
              <a:defRPr sz="1800">
                <a:solidFill>
                  <a:srgbClr val="00B2E6"/>
                </a:solidFill>
              </a:defRPr>
            </a:lvl2pPr>
            <a:lvl3pPr marL="721292" indent="-227202">
              <a:lnSpc>
                <a:spcPct val="90000"/>
              </a:lnSpc>
              <a:defRPr sz="1500">
                <a:solidFill>
                  <a:srgbClr val="00B2E6"/>
                </a:solidFill>
              </a:defRPr>
            </a:lvl3pPr>
            <a:lvl4pPr marL="920714" indent="-199422">
              <a:lnSpc>
                <a:spcPct val="90000"/>
              </a:lnSpc>
              <a:defRPr sz="1350">
                <a:solidFill>
                  <a:srgbClr val="00B2E6"/>
                </a:solidFill>
              </a:defRPr>
            </a:lvl4pPr>
            <a:lvl5pPr marL="1137002" indent="-205375">
              <a:lnSpc>
                <a:spcPct val="90000"/>
              </a:lnSpc>
              <a:defRPr sz="1350">
                <a:solidFill>
                  <a:srgbClr val="00B2E6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08000" y="1193831"/>
            <a:ext cx="11151917" cy="560923"/>
          </a:xfrm>
        </p:spPr>
        <p:txBody>
          <a:bodyPr/>
          <a:lstStyle>
            <a:lvl1pPr>
              <a:defRPr>
                <a:solidFill>
                  <a:srgbClr val="00B2E6"/>
                </a:solidFill>
              </a:defRPr>
            </a:lvl1pPr>
          </a:lstStyle>
          <a:p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5401666"/>
      </p:ext>
    </p:extLst>
  </p:cSld>
  <p:clrMapOvr>
    <a:masterClrMapping/>
  </p:clrMapOvr>
  <p:transition spd="slow">
    <p:push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8000" y="1157105"/>
            <a:ext cx="11151917" cy="560923"/>
          </a:xfrm>
        </p:spPr>
        <p:txBody>
          <a:bodyPr/>
          <a:lstStyle>
            <a:lvl1pPr>
              <a:defRPr>
                <a:solidFill>
                  <a:srgbClr val="00B2E6"/>
                </a:solidFill>
              </a:defRPr>
            </a:lvl1pPr>
          </a:lstStyle>
          <a:p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0330835"/>
      </p:ext>
    </p:extLst>
  </p:cSld>
  <p:clrMapOvr>
    <a:masterClrMapping/>
  </p:clrMapOvr>
  <p:transition spd="slow">
    <p:push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023852"/>
      </p:ext>
    </p:extLst>
  </p:cSld>
  <p:clrMapOvr>
    <a:masterClrMapping/>
  </p:clrMapOvr>
  <p:transition spd="slow">
    <p:push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83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2590801"/>
            <a:ext cx="11151917" cy="150041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08706"/>
      </p:ext>
    </p:extLst>
  </p:cSld>
  <p:clrMapOvr>
    <a:masterClrMapping/>
  </p:clrMapOvr>
  <p:transition spd="slow">
    <p:push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Title and Content With Emphasis 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08000" y="1157106"/>
            <a:ext cx="11151917" cy="560923"/>
          </a:xfrm>
        </p:spPr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2587753"/>
            <a:ext cx="11151917" cy="150041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" y="6238880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5868383"/>
      </p:ext>
    </p:extLst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640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5356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0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817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432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80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73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3423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45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47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466813D-7B6E-4B2C-A554-E023812F31C8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735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530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40044"/>
          <a:stretch/>
        </p:blipFill>
        <p:spPr>
          <a:xfrm>
            <a:off x="-241655" y="1927276"/>
            <a:ext cx="4643101" cy="210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07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301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" name="Rectangle 5"/>
          <p:cNvSpPr/>
          <p:nvPr/>
        </p:nvSpPr>
        <p:spPr bwMode="gray">
          <a:xfrm>
            <a:off x="0" y="5782138"/>
            <a:ext cx="12191377" cy="107586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50" y="6171287"/>
            <a:ext cx="1427788" cy="30482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129912" y="291069"/>
            <a:ext cx="1792850" cy="452654"/>
          </a:xfrm>
        </p:spPr>
        <p:txBody>
          <a:bodyPr/>
          <a:lstStyle>
            <a:lvl1pPr marL="0" indent="0" algn="r">
              <a:buNone/>
              <a:defRPr sz="1961">
                <a:latin typeface="+mn-lt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2455722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353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24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633743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62450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21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7659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2426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69239" y="1406078"/>
            <a:ext cx="5378549" cy="1791549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95999" y="4773828"/>
            <a:ext cx="5829081" cy="17931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096000" y="1406078"/>
            <a:ext cx="5826762" cy="3366196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71894" y="1801029"/>
            <a:ext cx="0" cy="4662019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69239" y="3197079"/>
            <a:ext cx="5378549" cy="3369853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1" y="4773828"/>
            <a:ext cx="5826761" cy="1791549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37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1861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023057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197819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63881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78722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90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751003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259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882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57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4051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26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41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301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675061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881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5144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3610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71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2703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57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451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52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73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69239" y="1406078"/>
            <a:ext cx="5378549" cy="1791549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95999" y="4773828"/>
            <a:ext cx="5829081" cy="17931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096000" y="1406078"/>
            <a:ext cx="5826762" cy="3366196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71894" y="1801029"/>
            <a:ext cx="0" cy="4662019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69239" y="3197079"/>
            <a:ext cx="5378549" cy="3369853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1" y="4773828"/>
            <a:ext cx="5826761" cy="1791549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37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5391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13160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966075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0969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52321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37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67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584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110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64454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83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19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55" y="1927276"/>
            <a:ext cx="7744259" cy="21068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50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301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31896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545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19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8100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971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4748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38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77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69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32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64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69239" y="1406078"/>
            <a:ext cx="5378549" cy="1791549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95999" y="4773828"/>
            <a:ext cx="5829081" cy="17931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096000" y="1406078"/>
            <a:ext cx="5826762" cy="3366196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71894" y="1801029"/>
            <a:ext cx="0" cy="4662019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69239" y="3197079"/>
            <a:ext cx="5378549" cy="3369853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1" y="4773828"/>
            <a:ext cx="5826761" cy="1791549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37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8155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791636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36344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83418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82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74033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42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0493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589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08902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25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73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9" y="727523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9" y="2344685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112" indent="0">
              <a:buNone/>
              <a:defRPr sz="1200"/>
            </a:lvl2pPr>
            <a:lvl3pPr marL="914225" indent="0">
              <a:buNone/>
              <a:defRPr sz="1000"/>
            </a:lvl3pPr>
            <a:lvl4pPr marL="1371337" indent="0">
              <a:buNone/>
              <a:defRPr sz="900"/>
            </a:lvl4pPr>
            <a:lvl5pPr marL="1828449" indent="0">
              <a:buNone/>
              <a:defRPr sz="900"/>
            </a:lvl5pPr>
            <a:lvl6pPr marL="2285561" indent="0">
              <a:buNone/>
              <a:defRPr sz="900"/>
            </a:lvl6pPr>
            <a:lvl7pPr marL="2742674" indent="0">
              <a:buNone/>
              <a:defRPr sz="900"/>
            </a:lvl7pPr>
            <a:lvl8pPr marL="3199785" indent="0">
              <a:buNone/>
              <a:defRPr sz="900"/>
            </a:lvl8pPr>
            <a:lvl9pPr marL="3656897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1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7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90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7318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1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3" y="1081456"/>
            <a:ext cx="3810001" cy="1267431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7131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3" y="2222288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6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71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1655" y="1927276"/>
            <a:ext cx="7744259" cy="210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06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301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" name="Rectangle 5"/>
          <p:cNvSpPr/>
          <p:nvPr/>
        </p:nvSpPr>
        <p:spPr bwMode="gray">
          <a:xfrm>
            <a:off x="0" y="5782138"/>
            <a:ext cx="12191377" cy="107586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50" y="6171287"/>
            <a:ext cx="1427788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54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353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44898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4209554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54315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37116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44545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69239" y="1406078"/>
            <a:ext cx="5378549" cy="1791549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95999" y="4773828"/>
            <a:ext cx="5829081" cy="17931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096000" y="1406078"/>
            <a:ext cx="5826762" cy="3366196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71894" y="1801029"/>
            <a:ext cx="0" cy="4662019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69239" y="3197079"/>
            <a:ext cx="5378549" cy="3369853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1" y="4773828"/>
            <a:ext cx="5826761" cy="1791549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37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466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98200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629398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64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63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62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26" Type="http://schemas.openxmlformats.org/officeDocument/2006/relationships/theme" Target="../theme/theme4.xml"/><Relationship Id="rId3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85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5" Type="http://schemas.openxmlformats.org/officeDocument/2006/relationships/slideLayout" Target="../slideLayouts/slideLayout89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24" Type="http://schemas.openxmlformats.org/officeDocument/2006/relationships/slideLayout" Target="../slideLayouts/slideLayout88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Relationship Id="rId22" Type="http://schemas.openxmlformats.org/officeDocument/2006/relationships/slideLayout" Target="../slideLayouts/slideLayout8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slideLayout" Target="../slideLayouts/slideLayout102.xml"/><Relationship Id="rId1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101.xml"/><Relationship Id="rId17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91.xml"/><Relationship Id="rId16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99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slideLayout" Target="../slideLayouts/slideLayout10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slideLayout" Target="../slideLayouts/slideLayout120.xml"/><Relationship Id="rId18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10.xml"/><Relationship Id="rId21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17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09.xml"/><Relationship Id="rId16" Type="http://schemas.openxmlformats.org/officeDocument/2006/relationships/slideLayout" Target="../slideLayouts/slideLayout123.xml"/><Relationship Id="rId20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5" Type="http://schemas.openxmlformats.org/officeDocument/2006/relationships/slideLayout" Target="../slideLayouts/slideLayout122.xml"/><Relationship Id="rId23" Type="http://schemas.openxmlformats.org/officeDocument/2006/relationships/theme" Target="../theme/theme6.xml"/><Relationship Id="rId10" Type="http://schemas.openxmlformats.org/officeDocument/2006/relationships/slideLayout" Target="../slideLayouts/slideLayout117.xml"/><Relationship Id="rId19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21.xml"/><Relationship Id="rId22" Type="http://schemas.openxmlformats.org/officeDocument/2006/relationships/slideLayout" Target="../slideLayouts/slideLayout12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136.xml"/><Relationship Id="rId12" Type="http://schemas.openxmlformats.org/officeDocument/2006/relationships/image" Target="../media/image8.jpg"/><Relationship Id="rId2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30.xml"/><Relationship Id="rId6" Type="http://schemas.openxmlformats.org/officeDocument/2006/relationships/slideLayout" Target="../slideLayouts/slideLayout135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33.xml"/><Relationship Id="rId9" Type="http://schemas.openxmlformats.org/officeDocument/2006/relationships/slideLayout" Target="../slideLayouts/slideLayout1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20"/>
            <a:chOff x="12618967" y="-221"/>
            <a:chExt cx="954235" cy="5767188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900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36145" marR="0" lvl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Edit Master text styles</a:t>
            </a:r>
          </a:p>
          <a:p>
            <a:pPr marL="336145" marR="0" lvl="1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Second level</a:t>
            </a:r>
          </a:p>
          <a:p>
            <a:pPr marL="336145" marR="0" lvl="2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Third level</a:t>
            </a:r>
          </a:p>
          <a:p>
            <a:pPr marL="336145" marR="0" lvl="3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Fourth level</a:t>
            </a:r>
          </a:p>
          <a:p>
            <a:pPr marL="336145" marR="0" lvl="4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20"/>
            <a:chOff x="12618967" y="-221"/>
            <a:chExt cx="954235" cy="5767188"/>
          </a:xfrm>
        </p:grpSpPr>
        <p:grpSp>
          <p:nvGrpSpPr>
            <p:cNvPr id="19" name="Group 18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25" name="Rectangle 24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Green </a:t>
              </a:r>
            </a:p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0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R:168 G:216 B:10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 rot="5400000">
              <a:off x="12328888" y="4270558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2218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3921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353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20"/>
            <a:chOff x="12618967" y="-221"/>
            <a:chExt cx="954235" cy="5767188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9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20"/>
            <a:chOff x="12618967" y="-221"/>
            <a:chExt cx="954235" cy="5767188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901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36145" marR="0" lvl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Edit Master text styles</a:t>
            </a:r>
          </a:p>
          <a:p>
            <a:pPr marL="336145" marR="0" lvl="1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Second level</a:t>
            </a:r>
          </a:p>
          <a:p>
            <a:pPr marL="336145" marR="0" lvl="2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Third level</a:t>
            </a:r>
          </a:p>
          <a:p>
            <a:pPr marL="336145" marR="0" lvl="3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Fourth level</a:t>
            </a:r>
          </a:p>
          <a:p>
            <a:pPr marL="336145" marR="0" lvl="4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20"/>
            <a:chOff x="12618967" y="-221"/>
            <a:chExt cx="954235" cy="5767188"/>
          </a:xfrm>
        </p:grpSpPr>
        <p:grpSp>
          <p:nvGrpSpPr>
            <p:cNvPr id="19" name="Group 18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25" name="Rectangle 24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Green </a:t>
              </a:r>
            </a:p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0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R:168 G:216 B:10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 rot="5400000">
              <a:off x="12328888" y="4270558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376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3921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353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20"/>
            <a:chOff x="12618967" y="-221"/>
            <a:chExt cx="954235" cy="5767188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41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  <p:sldLayoutId id="2147483809" r:id="rId19"/>
    <p:sldLayoutId id="2147483810" r:id="rId20"/>
    <p:sldLayoutId id="2147483811" r:id="rId21"/>
    <p:sldLayoutId id="2147483812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1572676"/>
            <a:ext cx="11151917" cy="56092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2" y="2800053"/>
            <a:ext cx="11151916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364801" y="6505546"/>
            <a:ext cx="5418395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6857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B76143-9258-4AEE-9511-E300703853D1}" type="slidenum">
              <a:rPr lang="en-US" sz="525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marL="0" marR="0" indent="0" algn="r" defTabSz="6857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Cloud Saturday</a:t>
            </a:r>
            <a:r>
              <a:rPr lang="en-US" sz="525" baseline="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Atlanta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68"/>
            <a:ext cx="3860800" cy="122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1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</p:sldLayoutIdLst>
  <p:transition spd="slow">
    <p:push/>
  </p:transition>
  <p:hf hdr="0" ftr="0" dt="0"/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4050" b="0" kern="1200" cap="none" spc="-113" baseline="0" dirty="0" smtClean="0">
          <a:ln w="3175">
            <a:noFill/>
          </a:ln>
          <a:solidFill>
            <a:srgbClr val="00B2E6"/>
          </a:solidFill>
          <a:effectLst/>
          <a:latin typeface="Segoe Light" pitchFamily="34" charset="0"/>
          <a:ea typeface="+mn-ea"/>
          <a:cs typeface="Arial" charset="0"/>
        </a:defRPr>
      </a:lvl1pPr>
    </p:titleStyle>
    <p:bodyStyle>
      <a:lvl1pPr marL="260747" indent="-260747" algn="l" defTabSz="685772" rtl="0" eaLnBrk="1" latinLnBrk="0" hangingPunct="1">
        <a:lnSpc>
          <a:spcPct val="90000"/>
        </a:lnSpc>
        <a:spcBef>
          <a:spcPct val="20000"/>
        </a:spcBef>
        <a:buClr>
          <a:schemeClr val="accent1"/>
        </a:buClr>
        <a:buSzPct val="100000"/>
        <a:buFont typeface="Wingdings" pitchFamily="2" charset="2"/>
        <a:buChar char="§"/>
        <a:defRPr sz="2400" kern="1200" spc="-113">
          <a:solidFill>
            <a:srgbClr val="00B2E6"/>
          </a:solidFill>
          <a:latin typeface="Segoe Light" pitchFamily="34" charset="0"/>
          <a:ea typeface="+mn-ea"/>
          <a:cs typeface="+mn-cs"/>
        </a:defRPr>
      </a:lvl1pPr>
      <a:lvl2pPr marL="558404" indent="-213122" algn="l" defTabSz="685772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100" kern="1200" spc="-113">
          <a:solidFill>
            <a:srgbClr val="00B2E6"/>
          </a:solidFill>
          <a:latin typeface="Segoe Light" pitchFamily="34" charset="0"/>
          <a:ea typeface="+mn-ea"/>
          <a:cs typeface="+mn-cs"/>
        </a:defRPr>
      </a:lvl2pPr>
      <a:lvl3pPr marL="857250" indent="-215504" algn="l" defTabSz="685772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1800" kern="1200" spc="-113">
          <a:solidFill>
            <a:srgbClr val="00B2E6"/>
          </a:solidFill>
          <a:latin typeface="Segoe Light" pitchFamily="34" charset="0"/>
          <a:ea typeface="+mn-ea"/>
          <a:cs typeface="+mn-cs"/>
        </a:defRPr>
      </a:lvl3pPr>
      <a:lvl4pPr marL="1117997" indent="-173831" algn="l" defTabSz="685772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1500" kern="1200" spc="-113">
          <a:solidFill>
            <a:srgbClr val="00B2E6"/>
          </a:solidFill>
          <a:latin typeface="Segoe Light" pitchFamily="34" charset="0"/>
          <a:ea typeface="+mn-ea"/>
          <a:cs typeface="+mn-cs"/>
        </a:defRPr>
      </a:lvl4pPr>
      <a:lvl5pPr marL="1371600" indent="-167879" algn="l" defTabSz="685772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1500" kern="1200" spc="-113">
          <a:solidFill>
            <a:srgbClr val="00B2E6"/>
          </a:solidFill>
          <a:latin typeface="Segoe Light" pitchFamily="34" charset="0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quickstart-templates" TargetMode="External"/><Relationship Id="rId2" Type="http://schemas.openxmlformats.org/officeDocument/2006/relationships/hyperlink" Target="https://channel9.msdn.com/Events/Ignite/2015/BRK4453" TargetMode="External"/><Relationship Id="rId1" Type="http://schemas.openxmlformats.org/officeDocument/2006/relationships/slideLayout" Target="../slideLayouts/slideLayout93.xml"/><Relationship Id="rId6" Type="http://schemas.openxmlformats.org/officeDocument/2006/relationships/hyperlink" Target="http://download.microsoft.com/download/8/E/1/8E1DBEFA-CECE-4DC9-A813-93520A5D7CFE/World%20Class%20ARM%20Templates%20-%20Considerations%20and%20Proven%20Practices.pdf" TargetMode="External"/><Relationship Id="rId5" Type="http://schemas.openxmlformats.org/officeDocument/2006/relationships/hyperlink" Target="https://github.com/projectNami/" TargetMode="External"/><Relationship Id="rId4" Type="http://schemas.openxmlformats.org/officeDocument/2006/relationships/hyperlink" Target="https://azure.microsoft.com/en-us/documentation/articles/resource-group-overview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saturdayatlanta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3.xml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6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6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6.xml"/><Relationship Id="rId4" Type="http://schemas.openxmlformats.org/officeDocument/2006/relationships/image" Target="../media/image1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1186356"/>
            <a:ext cx="11628120" cy="3117200"/>
          </a:xfrm>
        </p:spPr>
        <p:txBody>
          <a:bodyPr/>
          <a:lstStyle/>
          <a:p>
            <a:r>
              <a:rPr lang="en-US" dirty="0"/>
              <a:t>Visual Studio 2015 and Azure Resource Manager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>
          <a:xfrm>
            <a:off x="269240" y="3877277"/>
            <a:ext cx="8067822" cy="2033377"/>
          </a:xfrm>
        </p:spPr>
        <p:txBody>
          <a:bodyPr/>
          <a:lstStyle/>
          <a:p>
            <a:r>
              <a:rPr lang="en-US" dirty="0"/>
              <a:t>Or the presentation known as Azure Resource Manager Templates: DSC for the Microsoft Cloud</a:t>
            </a:r>
          </a:p>
          <a:p>
            <a:r>
              <a:rPr lang="en-US" b="1" dirty="0"/>
              <a:t>cloudsatatl</a:t>
            </a:r>
            <a:r>
              <a:rPr lang="en-US" dirty="0"/>
              <a:t>.murphymoments.com </a:t>
            </a:r>
          </a:p>
        </p:txBody>
      </p:sp>
    </p:spTree>
    <p:extLst>
      <p:ext uri="{BB962C8B-B14F-4D97-AF65-F5344CB8AC3E}">
        <p14:creationId xmlns:p14="http://schemas.microsoft.com/office/powerpoint/2010/main" val="78980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5080182"/>
          </a:xfrm>
        </p:spPr>
        <p:txBody>
          <a:bodyPr>
            <a:normAutofit/>
          </a:bodyPr>
          <a:lstStyle/>
          <a:p>
            <a:r>
              <a:rPr lang="en-US" sz="2600" dirty="0"/>
              <a:t>JSON formatted file</a:t>
            </a:r>
          </a:p>
          <a:p>
            <a:r>
              <a:rPr lang="en-US" sz="2600" dirty="0"/>
              <a:t>4 parts</a:t>
            </a:r>
          </a:p>
          <a:p>
            <a:pPr lvl="1"/>
            <a:r>
              <a:rPr lang="en-US" sz="2300" dirty="0"/>
              <a:t>Parameters</a:t>
            </a:r>
          </a:p>
          <a:p>
            <a:pPr lvl="1"/>
            <a:r>
              <a:rPr lang="en-US" sz="2300" dirty="0"/>
              <a:t>Variables</a:t>
            </a:r>
          </a:p>
          <a:p>
            <a:pPr lvl="1"/>
            <a:r>
              <a:rPr lang="en-US" sz="2300" dirty="0"/>
              <a:t>Resources</a:t>
            </a:r>
          </a:p>
          <a:p>
            <a:pPr lvl="1"/>
            <a:r>
              <a:rPr lang="en-US" sz="2300" dirty="0"/>
              <a:t>Outputs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5007943"/>
          </a:xfrm>
        </p:spPr>
        <p:txBody>
          <a:bodyPr>
            <a:normAutofit/>
          </a:bodyPr>
          <a:lstStyle/>
          <a:p>
            <a:r>
              <a:rPr lang="en-US" sz="2600" dirty="0"/>
              <a:t>Declarative description of the resource group</a:t>
            </a:r>
          </a:p>
          <a:p>
            <a:r>
              <a:rPr lang="en-US" sz="2600" dirty="0"/>
              <a:t>Functions</a:t>
            </a:r>
          </a:p>
          <a:p>
            <a:pPr lvl="1"/>
            <a:r>
              <a:rPr lang="en-US" sz="1700" dirty="0" err="1"/>
              <a:t>concat</a:t>
            </a:r>
            <a:endParaRPr lang="en-US" sz="1700" dirty="0"/>
          </a:p>
          <a:p>
            <a:pPr lvl="1"/>
            <a:r>
              <a:rPr lang="en-US" sz="1700" dirty="0" err="1"/>
              <a:t>uri</a:t>
            </a:r>
            <a:endParaRPr lang="en-US" sz="1700" dirty="0"/>
          </a:p>
          <a:p>
            <a:pPr lvl="1"/>
            <a:r>
              <a:rPr lang="en-US" sz="1700" dirty="0" err="1"/>
              <a:t>resourceId</a:t>
            </a:r>
            <a:endParaRPr lang="en-US" sz="1700" dirty="0"/>
          </a:p>
          <a:p>
            <a:pPr lvl="1"/>
            <a:r>
              <a:rPr lang="en-US" sz="1700" dirty="0"/>
              <a:t>subscription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7077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and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46190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Deploying, Organizing and Securing Applications with the Azure Resource Manager, BRK4453; Ryan Jones, Ignite 2015</a:t>
            </a:r>
            <a:endParaRPr lang="en-US" dirty="0"/>
          </a:p>
          <a:p>
            <a:r>
              <a:rPr lang="en-US" dirty="0">
                <a:hlinkClick r:id="rId3"/>
              </a:rPr>
              <a:t>Azure </a:t>
            </a:r>
            <a:r>
              <a:rPr lang="en-US" dirty="0" err="1">
                <a:hlinkClick r:id="rId3"/>
              </a:rPr>
              <a:t>QuickStart</a:t>
            </a:r>
            <a:r>
              <a:rPr lang="en-US" dirty="0">
                <a:hlinkClick r:id="rId3"/>
              </a:rPr>
              <a:t> Templates</a:t>
            </a:r>
            <a:endParaRPr lang="en-US" dirty="0"/>
          </a:p>
          <a:p>
            <a:r>
              <a:rPr lang="fr-FR" dirty="0">
                <a:hlinkClick r:id="rId4"/>
              </a:rPr>
              <a:t>MSDN Azure Resource Manager Documentation.</a:t>
            </a:r>
            <a:endParaRPr lang="fr-FR" dirty="0"/>
          </a:p>
          <a:p>
            <a:r>
              <a:rPr lang="fr-FR" dirty="0">
                <a:hlinkClick r:id="rId5"/>
              </a:rPr>
              <a:t>Project NAMI</a:t>
            </a:r>
            <a:endParaRPr lang="fr-FR" dirty="0"/>
          </a:p>
          <a:p>
            <a:r>
              <a:rPr lang="fr-FR" dirty="0">
                <a:hlinkClick r:id="rId6"/>
              </a:rPr>
              <a:t>World Class ARM </a:t>
            </a:r>
            <a:r>
              <a:rPr lang="fr-FR" dirty="0" err="1">
                <a:hlinkClick r:id="rId6"/>
              </a:rPr>
              <a:t>Templates</a:t>
            </a:r>
            <a:r>
              <a:rPr lang="fr-FR" dirty="0">
                <a:hlinkClick r:id="rId6"/>
              </a:rPr>
              <a:t> </a:t>
            </a:r>
            <a:r>
              <a:rPr lang="fr-FR" dirty="0" err="1">
                <a:hlinkClick r:id="rId6"/>
              </a:rPr>
              <a:t>Considerations</a:t>
            </a:r>
            <a:r>
              <a:rPr lang="fr-FR" dirty="0">
                <a:hlinkClick r:id="rId6"/>
              </a:rPr>
              <a:t> and </a:t>
            </a:r>
            <a:r>
              <a:rPr lang="fr-FR" dirty="0" err="1">
                <a:hlinkClick r:id="rId6"/>
              </a:rPr>
              <a:t>Proven</a:t>
            </a:r>
            <a:r>
              <a:rPr lang="fr-FR" dirty="0">
                <a:hlinkClick r:id="rId6"/>
              </a:rPr>
              <a:t> Practices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and 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54925550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Web Developer: Front-End and Back-End</a:t>
            </a:r>
          </a:p>
          <a:p>
            <a:r>
              <a:rPr lang="en-US" dirty="0" err="1"/>
              <a:t>DevDBA</a:t>
            </a:r>
            <a:endParaRPr lang="en-US" dirty="0"/>
          </a:p>
          <a:p>
            <a:r>
              <a:rPr lang="en-US" dirty="0"/>
              <a:t>DevOps/Cloud Engineer</a:t>
            </a:r>
          </a:p>
          <a:p>
            <a:r>
              <a:rPr lang="en-US" dirty="0"/>
              <a:t>QA</a:t>
            </a:r>
          </a:p>
          <a:p>
            <a:r>
              <a:rPr lang="en-US" dirty="0"/>
              <a:t>Security </a:t>
            </a:r>
            <a:r>
              <a:rPr lang="en-US"/>
              <a:t>Enigneer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http://recruiting.acuitynext.ninja/</a:t>
            </a:r>
          </a:p>
        </p:txBody>
      </p:sp>
    </p:spTree>
    <p:extLst>
      <p:ext uri="{BB962C8B-B14F-4D97-AF65-F5344CB8AC3E}">
        <p14:creationId xmlns:p14="http://schemas.microsoft.com/office/powerpoint/2010/main" val="266049646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62200" y="2422062"/>
            <a:ext cx="5829300" cy="1934376"/>
          </a:xfrm>
        </p:spPr>
        <p:txBody>
          <a:bodyPr/>
          <a:lstStyle/>
          <a:p>
            <a:r>
              <a:rPr lang="en-US" dirty="0"/>
              <a:t>See website for more info and directions</a:t>
            </a:r>
          </a:p>
          <a:p>
            <a:r>
              <a:rPr lang="en-US" dirty="0">
                <a:hlinkClick r:id="rId3"/>
              </a:rPr>
              <a:t>https://cloudsaturdayatlanta.com/</a:t>
            </a:r>
            <a:endParaRPr lang="en-US" dirty="0"/>
          </a:p>
          <a:p>
            <a:r>
              <a:rPr lang="en-US" dirty="0"/>
              <a:t>Slides, demo material, available at: http://cloudsatatl.murphymoments.com</a:t>
            </a:r>
          </a:p>
          <a:p>
            <a:endParaRPr lang="en-US" sz="2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3600" y="1714501"/>
            <a:ext cx="8686800" cy="560923"/>
          </a:xfrm>
        </p:spPr>
        <p:txBody>
          <a:bodyPr/>
          <a:lstStyle/>
          <a:p>
            <a:r>
              <a:rPr lang="en-US" dirty="0">
                <a:cs typeface="+mn-cs"/>
              </a:rPr>
              <a:t>Continue the conversation…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660" y="4088305"/>
            <a:ext cx="4057650" cy="254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32997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952750" y="1745622"/>
            <a:ext cx="6272954" cy="560923"/>
          </a:xfrm>
        </p:spPr>
        <p:txBody>
          <a:bodyPr/>
          <a:lstStyle/>
          <a:p>
            <a:r>
              <a:rPr lang="en-US" dirty="0"/>
              <a:t>Thank Our Sponsors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352800" y="2592293"/>
            <a:ext cx="5486400" cy="457200"/>
          </a:xfrm>
          <a:prstGeom prst="rect">
            <a:avLst/>
          </a:prstGeom>
          <a:solidFill>
            <a:srgbClr val="00A8E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r>
              <a:rPr lang="en-US" sz="2100" spc="-11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Light" pitchFamily="34" charset="0"/>
              </a:rPr>
              <a:t>Platinum Sponsors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226" y1="12000" x2="95392" y2="12000"/>
                        <a14:foregroundMark x1="2304" y1="86000" x2="97235" y2="87200"/>
                        <a14:backgroundMark x1="5069" y1="4800" x2="98618" y2="6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135092"/>
            <a:ext cx="1172718" cy="135105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831" y="3429001"/>
            <a:ext cx="2945012" cy="9211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5469" y="5150038"/>
            <a:ext cx="3048643" cy="645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7600" y="4853715"/>
            <a:ext cx="1239140" cy="1237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8074" y="3346074"/>
            <a:ext cx="1302127" cy="13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24426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952750" y="1745622"/>
            <a:ext cx="6272954" cy="560923"/>
          </a:xfrm>
        </p:spPr>
        <p:txBody>
          <a:bodyPr/>
          <a:lstStyle/>
          <a:p>
            <a:r>
              <a:rPr lang="en-US" dirty="0"/>
              <a:t>Thank Our Sponsors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352800" y="2592293"/>
            <a:ext cx="5486400" cy="457200"/>
          </a:xfrm>
          <a:prstGeom prst="rect">
            <a:avLst/>
          </a:prstGeom>
          <a:solidFill>
            <a:srgbClr val="00A8E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r>
              <a:rPr lang="en-US" sz="2100" spc="-11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Light" pitchFamily="34" charset="0"/>
              </a:rPr>
              <a:t>Platinum Sponsors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226" y1="12000" x2="95392" y2="12000"/>
                        <a14:foregroundMark x1="2304" y1="86000" x2="97235" y2="87200"/>
                        <a14:backgroundMark x1="5069" y1="4800" x2="98618" y2="6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135092"/>
            <a:ext cx="1172718" cy="1351058"/>
          </a:xfrm>
          <a:prstGeom prst="rect">
            <a:avLst/>
          </a:prstGeom>
        </p:spPr>
      </p:pic>
      <p:pic>
        <p:nvPicPr>
          <p:cNvPr id="10" name="Picture 9" descr="threewil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1" y="4572001"/>
            <a:ext cx="1651385" cy="16513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3810000"/>
            <a:ext cx="174254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6416" y="3571269"/>
            <a:ext cx="2532781" cy="74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92452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168650" y="1632148"/>
            <a:ext cx="5029200" cy="560923"/>
          </a:xfrm>
        </p:spPr>
        <p:txBody>
          <a:bodyPr/>
          <a:lstStyle/>
          <a:p>
            <a:r>
              <a:rPr lang="en-US" dirty="0"/>
              <a:t>Thank Our Sponsors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352800" y="2407443"/>
            <a:ext cx="5486400" cy="457200"/>
          </a:xfrm>
          <a:prstGeom prst="rect">
            <a:avLst/>
          </a:prstGeom>
          <a:solidFill>
            <a:srgbClr val="00A8E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r>
              <a:rPr lang="en-US" sz="2100" spc="-11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Light" pitchFamily="34" charset="0"/>
              </a:rPr>
              <a:t>Gold Sponsors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2178844"/>
            <a:ext cx="1171575" cy="113585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881" y="3810000"/>
            <a:ext cx="1926956" cy="9095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3442437"/>
            <a:ext cx="1644650" cy="164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12383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6"/>
            <a:ext cx="11653523" cy="4964605"/>
          </a:xfrm>
        </p:spPr>
        <p:txBody>
          <a:bodyPr>
            <a:normAutofit/>
          </a:bodyPr>
          <a:lstStyle/>
          <a:p>
            <a:r>
              <a:rPr lang="en-US" dirty="0"/>
              <a:t>Started coding and scripting in 1999.</a:t>
            </a:r>
          </a:p>
          <a:p>
            <a:pPr lvl="1"/>
            <a:r>
              <a:rPr lang="en-US" dirty="0"/>
              <a:t>C, C++, BASH</a:t>
            </a:r>
          </a:p>
          <a:p>
            <a:r>
              <a:rPr lang="en-US" dirty="0"/>
              <a:t>Started in IT in 2000 while co-</a:t>
            </a:r>
            <a:r>
              <a:rPr lang="en-US" dirty="0" err="1"/>
              <a:t>oping</a:t>
            </a:r>
            <a:r>
              <a:rPr lang="en-US" dirty="0"/>
              <a:t> in college.</a:t>
            </a:r>
          </a:p>
          <a:p>
            <a:pPr lvl="1"/>
            <a:r>
              <a:rPr lang="en-US" dirty="0" err="1"/>
              <a:t>Korn</a:t>
            </a:r>
            <a:r>
              <a:rPr lang="en-US" dirty="0"/>
              <a:t> Shell and PERL on AIX</a:t>
            </a:r>
          </a:p>
          <a:p>
            <a:pPr lvl="1"/>
            <a:r>
              <a:rPr lang="en-US" dirty="0"/>
              <a:t>Written Production solutions in PERL, KSH,BASH, VB Script, and of course PowerShell</a:t>
            </a:r>
          </a:p>
          <a:p>
            <a:pPr lvl="1"/>
            <a:r>
              <a:rPr lang="en-US" dirty="0"/>
              <a:t>Been working in IT Operations/Engineering for last 10+ years</a:t>
            </a:r>
          </a:p>
          <a:p>
            <a:r>
              <a:rPr lang="en-US" dirty="0"/>
              <a:t>Started with PowerShell v1 in 2009.</a:t>
            </a:r>
          </a:p>
          <a:p>
            <a:pPr lvl="1"/>
            <a:r>
              <a:rPr lang="en-US" dirty="0"/>
              <a:t>Written several modules</a:t>
            </a:r>
          </a:p>
          <a:p>
            <a:pPr lvl="1"/>
            <a:r>
              <a:rPr lang="en-US" dirty="0"/>
              <a:t>Working on several Azure projects, deployments of both PaaS and IaaS solutions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Am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345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955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How many have worked with …</a:t>
            </a:r>
          </a:p>
          <a:p>
            <a:pPr lvl="3"/>
            <a:r>
              <a:rPr lang="en-US" sz="3600" dirty="0"/>
              <a:t>Cloud base services</a:t>
            </a:r>
          </a:p>
          <a:p>
            <a:pPr lvl="3"/>
            <a:r>
              <a:rPr lang="en-US" sz="3600" dirty="0"/>
              <a:t>Azure</a:t>
            </a:r>
          </a:p>
          <a:p>
            <a:pPr lvl="3"/>
            <a:r>
              <a:rPr lang="en-US" sz="3600" dirty="0"/>
              <a:t>Desired State Configuration</a:t>
            </a:r>
          </a:p>
          <a:p>
            <a:pPr lvl="3"/>
            <a:r>
              <a:rPr lang="en-US" sz="3600" dirty="0"/>
              <a:t>Chef, Puppet, </a:t>
            </a:r>
            <a:r>
              <a:rPr lang="en-US" sz="3600" dirty="0" err="1"/>
              <a:t>CloudFormation</a:t>
            </a:r>
            <a:r>
              <a:rPr lang="en-US" sz="3600" dirty="0"/>
              <a:t>, or other</a:t>
            </a:r>
          </a:p>
          <a:p>
            <a:pPr lvl="3"/>
            <a:r>
              <a:rPr lang="en-US" sz="3600" dirty="0"/>
              <a:t>PowerShell in the Cloud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Set</a:t>
            </a:r>
          </a:p>
        </p:txBody>
      </p:sp>
    </p:spTree>
    <p:extLst>
      <p:ext uri="{BB962C8B-B14F-4D97-AF65-F5344CB8AC3E}">
        <p14:creationId xmlns:p14="http://schemas.microsoft.com/office/powerpoint/2010/main" val="6917015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Cloud Computing Models</a:t>
            </a:r>
            <a:endParaRPr lang="en-US" sz="5400" dirty="0">
              <a:solidFill>
                <a:schemeClr val="accent2">
                  <a:alpha val="99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2797" y="1238407"/>
            <a:ext cx="11415742" cy="5077911"/>
            <a:chOff x="252797" y="1237731"/>
            <a:chExt cx="11676184" cy="564428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208293" y="1244462"/>
              <a:ext cx="8720688" cy="51398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04" tIns="45703" rIns="91404" bIns="45703" numCol="1" spcCol="0" rtlCol="0" anchor="ctr" anchorCtr="0" compatLnSpc="1">
              <a:prstTxWarp prst="textNoShape">
                <a:avLst/>
              </a:prstTxWarp>
            </a:bodyPr>
            <a:lstStyle/>
            <a:p>
              <a:pPr algn="ctr" defTabSz="913788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2" name="Left Brace 61"/>
            <p:cNvSpPr/>
            <p:nvPr/>
          </p:nvSpPr>
          <p:spPr>
            <a:xfrm>
              <a:off x="1109141" y="2440809"/>
              <a:ext cx="302896" cy="3620741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36"/>
              <a:endParaRPr lang="en-US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96966" y="1538808"/>
              <a:ext cx="2427913" cy="4497741"/>
              <a:chOff x="855665" y="1876063"/>
              <a:chExt cx="2427913" cy="4497741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1416806" y="1876063"/>
                <a:ext cx="1866772" cy="64008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defTabSz="1218836" fontAlgn="base">
                  <a:spcAft>
                    <a:spcPct val="0"/>
                  </a:spcAft>
                </a:pPr>
                <a:r>
                  <a:rPr lang="en-US" sz="2000" dirty="0">
                    <a:solidFill>
                      <a:schemeClr val="tx1">
                        <a:alpha val="99000"/>
                      </a:schemeClr>
                    </a:solidFill>
                    <a:ea typeface="Kozuka Gothic Pro R" pitchFamily="34" charset="-128"/>
                  </a:rPr>
                  <a:t>On-Premises</a:t>
                </a:r>
              </a:p>
              <a:p>
                <a:pPr marL="0" lvl="1" defTabSz="1218836" fontAlgn="base">
                  <a:spcAft>
                    <a:spcPct val="0"/>
                  </a:spcAft>
                </a:pPr>
                <a:r>
                  <a:rPr lang="en-US" sz="1600" dirty="0">
                    <a:solidFill>
                      <a:srgbClr val="595959">
                        <a:alpha val="99000"/>
                      </a:srgbClr>
                    </a:solidFill>
                    <a:ea typeface="Kozuka Gothic Pro R" pitchFamily="34" charset="-128"/>
                  </a:rPr>
                  <a:t>( </a:t>
                </a:r>
                <a:r>
                  <a:rPr lang="en-US" sz="1600" dirty="0">
                    <a:solidFill>
                      <a:schemeClr val="tx1">
                        <a:alpha val="99000"/>
                      </a:schemeClr>
                    </a:solidFill>
                    <a:ea typeface="Kozuka Gothic Pro R" pitchFamily="34" charset="-128"/>
                  </a:rPr>
                  <a:t>Private Cloud )</a:t>
                </a: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1396458" y="5537987"/>
                <a:ext cx="1638241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Networking</a:t>
                </a: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1396458" y="5083168"/>
                <a:ext cx="1638241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Compute</a:t>
                </a: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396458" y="5992804"/>
                <a:ext cx="1638241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Storage</a:t>
                </a: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396458" y="4617281"/>
                <a:ext cx="1638241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Virtual Machine</a:t>
                </a: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396458" y="4162462"/>
                <a:ext cx="1638241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lIns="0" rIns="0"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Operating System</a:t>
                </a: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1396458" y="3252824"/>
                <a:ext cx="1638241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Applications</a:t>
                </a: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1396458" y="2798005"/>
                <a:ext cx="1638241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Data &amp; Access</a:t>
                </a: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1396458" y="3707643"/>
                <a:ext cx="1638241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Runtime</a:t>
                </a:r>
              </a:p>
            </p:txBody>
          </p:sp>
          <p:sp>
            <p:nvSpPr>
              <p:cNvPr id="127" name="TextBox 52"/>
              <p:cNvSpPr txBox="1"/>
              <p:nvPr/>
            </p:nvSpPr>
            <p:spPr>
              <a:xfrm>
                <a:off x="855665" y="3219069"/>
                <a:ext cx="409238" cy="2274071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algn="ctr" defTabSz="1218836" fontAlgn="base">
                  <a:spcAft>
                    <a:spcPct val="0"/>
                  </a:spcAft>
                </a:pPr>
                <a:r>
                  <a:rPr lang="en-US" sz="1400" dirty="0">
                    <a:solidFill>
                      <a:schemeClr val="tx1">
                        <a:alpha val="99000"/>
                      </a:schemeClr>
                    </a:solidFill>
                    <a:ea typeface="Kozuka Gothic Pro R" pitchFamily="34" charset="-128"/>
                  </a:rPr>
                  <a:t>You</a:t>
                </a:r>
                <a:r>
                  <a:rPr lang="en-US" sz="1400" dirty="0">
                    <a:solidFill>
                      <a:srgbClr val="595959">
                        <a:alpha val="99000"/>
                      </a:srgbClr>
                    </a:solidFill>
                    <a:ea typeface="Kozuka Gothic Pro R" pitchFamily="34" charset="-128"/>
                  </a:rPr>
                  <a:t> </a:t>
                </a:r>
                <a:r>
                  <a:rPr lang="en-US" sz="1400" dirty="0">
                    <a:solidFill>
                      <a:schemeClr val="tx1">
                        <a:alpha val="99000"/>
                      </a:schemeClr>
                    </a:solidFill>
                    <a:ea typeface="Kozuka Gothic Pro R" pitchFamily="34" charset="-128"/>
                  </a:rPr>
                  <a:t>Provision &amp; Manage</a:t>
                </a:r>
              </a:p>
            </p:txBody>
          </p:sp>
        </p:grpSp>
        <p:sp>
          <p:nvSpPr>
            <p:cNvPr id="138" name="Rectangle 137"/>
            <p:cNvSpPr/>
            <p:nvPr/>
          </p:nvSpPr>
          <p:spPr>
            <a:xfrm>
              <a:off x="4381891" y="1511658"/>
              <a:ext cx="2108505" cy="640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t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defTabSz="1218836" fontAlgn="base">
                <a:spcAft>
                  <a:spcPct val="0"/>
                </a:spcAft>
              </a:pPr>
              <a:r>
                <a:rPr lang="en-US" sz="2000" dirty="0">
                  <a:solidFill>
                    <a:schemeClr val="tx1">
                      <a:alpha val="99000"/>
                    </a:schemeClr>
                  </a:solidFill>
                  <a:ea typeface="Kozuka Gothic Pro R" pitchFamily="34" charset="-128"/>
                </a:rPr>
                <a:t>Infrastructure</a:t>
              </a:r>
            </a:p>
            <a:p>
              <a:pPr defTabSz="1218936"/>
              <a:r>
                <a:rPr lang="en-US" sz="1600" dirty="0">
                  <a:solidFill>
                    <a:schemeClr val="tx1">
                      <a:alpha val="99000"/>
                    </a:schemeClr>
                  </a:solidFill>
                  <a:ea typeface="Kozuka Gothic Pro R" pitchFamily="34" charset="-128"/>
                </a:rPr>
                <a:t>( as a Service )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412036" y="2460754"/>
              <a:ext cx="1645145" cy="3575799"/>
              <a:chOff x="4410447" y="2460753"/>
              <a:chExt cx="1645145" cy="3575799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4410447" y="5200735"/>
                <a:ext cx="1638241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Networking</a:t>
                </a: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4410447" y="4745916"/>
                <a:ext cx="1638241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Compute</a:t>
                </a: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4410447" y="5655552"/>
                <a:ext cx="1638241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Storage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410447" y="4280029"/>
                <a:ext cx="1638241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Virtual Machine</a:t>
                </a: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410447" y="3825210"/>
                <a:ext cx="1645145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Operating System</a:t>
                </a: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4410447" y="2915572"/>
                <a:ext cx="1638241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Applications</a:t>
                </a: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4410447" y="2460753"/>
                <a:ext cx="1638241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Data &amp; Access</a:t>
                </a: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410447" y="3370391"/>
                <a:ext cx="1638241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Runtime</a:t>
                </a:r>
              </a:p>
            </p:txBody>
          </p:sp>
        </p:grpSp>
        <p:sp>
          <p:nvSpPr>
            <p:cNvPr id="140" name="Left Brace 139"/>
            <p:cNvSpPr/>
            <p:nvPr/>
          </p:nvSpPr>
          <p:spPr>
            <a:xfrm flipH="1">
              <a:off x="6059507" y="4724823"/>
              <a:ext cx="228600" cy="1325319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36"/>
              <a:endParaRPr lang="en-US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1" name="TextBox 56"/>
            <p:cNvSpPr txBox="1"/>
            <p:nvPr/>
          </p:nvSpPr>
          <p:spPr>
            <a:xfrm flipH="1">
              <a:off x="6188454" y="4566507"/>
              <a:ext cx="849956" cy="151976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218836" fontAlgn="base">
                <a:spcAft>
                  <a:spcPct val="0"/>
                </a:spcAft>
              </a:pPr>
              <a:r>
                <a:rPr lang="en-US" sz="1400" dirty="0">
                  <a:solidFill>
                    <a:schemeClr val="tx1">
                      <a:alpha val="99000"/>
                    </a:schemeClr>
                  </a:solidFill>
                  <a:ea typeface="Kozuka Gothic Pro R" pitchFamily="34" charset="-128"/>
                </a:rPr>
                <a:t>Physical Fabric</a:t>
              </a:r>
              <a:br>
                <a:rPr lang="en-US" sz="1400" dirty="0">
                  <a:solidFill>
                    <a:schemeClr val="tx1">
                      <a:alpha val="99000"/>
                    </a:schemeClr>
                  </a:solidFill>
                  <a:ea typeface="Kozuka Gothic Pro R" pitchFamily="34" charset="-128"/>
                </a:rPr>
              </a:br>
              <a:r>
                <a:rPr lang="en-US" sz="1400" dirty="0">
                  <a:solidFill>
                    <a:schemeClr val="tx1">
                      <a:alpha val="99000"/>
                    </a:schemeClr>
                  </a:solidFill>
                  <a:ea typeface="Kozuka Gothic Pro R" pitchFamily="34" charset="-128"/>
                </a:rPr>
                <a:t>Managed by Vendor</a:t>
              </a:r>
            </a:p>
          </p:txBody>
        </p:sp>
        <p:sp>
          <p:nvSpPr>
            <p:cNvPr id="142" name="Left Brace 141"/>
            <p:cNvSpPr/>
            <p:nvPr/>
          </p:nvSpPr>
          <p:spPr>
            <a:xfrm>
              <a:off x="4210567" y="2447306"/>
              <a:ext cx="179434" cy="2200272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36"/>
              <a:endParaRPr lang="en-US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3" name="TextBox 58"/>
            <p:cNvSpPr txBox="1"/>
            <p:nvPr/>
          </p:nvSpPr>
          <p:spPr>
            <a:xfrm>
              <a:off x="3651748" y="2606550"/>
              <a:ext cx="629596" cy="186435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218836" fontAlgn="base">
                <a:spcAft>
                  <a:spcPct val="0"/>
                </a:spcAft>
              </a:pPr>
              <a:r>
                <a:rPr lang="en-US" sz="1400" dirty="0">
                  <a:solidFill>
                    <a:schemeClr val="tx1">
                      <a:alpha val="99000"/>
                    </a:schemeClr>
                  </a:solidFill>
                  <a:ea typeface="Kozuka Gothic Pro R" pitchFamily="34" charset="-128"/>
                </a:rPr>
                <a:t>You</a:t>
              </a:r>
              <a:r>
                <a:rPr lang="en-US" sz="14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 </a:t>
              </a:r>
              <a:r>
                <a:rPr lang="en-US" sz="1400" dirty="0">
                  <a:solidFill>
                    <a:schemeClr val="tx1">
                      <a:alpha val="99000"/>
                    </a:schemeClr>
                  </a:solidFill>
                  <a:ea typeface="Kozuka Gothic Pro R" pitchFamily="34" charset="-128"/>
                </a:rPr>
                <a:t>Provision</a:t>
              </a:r>
              <a:r>
                <a:rPr lang="en-US" sz="14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 </a:t>
              </a:r>
              <a:r>
                <a:rPr lang="en-US" sz="1400" dirty="0">
                  <a:solidFill>
                    <a:schemeClr val="tx1">
                      <a:alpha val="99000"/>
                    </a:schemeClr>
                  </a:solidFill>
                  <a:ea typeface="Kozuka Gothic Pro R" pitchFamily="34" charset="-128"/>
                </a:rPr>
                <a:t>&amp; Manage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889630" y="1501610"/>
              <a:ext cx="2000311" cy="640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t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defTabSz="1218836" fontAlgn="base">
                <a:spcAft>
                  <a:spcPct val="0"/>
                </a:spcAft>
              </a:pPr>
              <a:r>
                <a:rPr lang="en-US" sz="2000" dirty="0">
                  <a:solidFill>
                    <a:schemeClr val="tx1">
                      <a:alpha val="99000"/>
                    </a:schemeClr>
                  </a:solidFill>
                  <a:ea typeface="Kozuka Gothic Pro R" pitchFamily="34" charset="-128"/>
                </a:rPr>
                <a:t>Platform</a:t>
              </a:r>
            </a:p>
            <a:p>
              <a:pPr defTabSz="1218936"/>
              <a:r>
                <a:rPr lang="en-US" sz="1600" dirty="0">
                  <a:solidFill>
                    <a:schemeClr val="tx1">
                      <a:alpha val="99000"/>
                    </a:schemeClr>
                  </a:solidFill>
                  <a:ea typeface="Kozuka Gothic Pro R" pitchFamily="34" charset="-128"/>
                </a:rPr>
                <a:t>( as a Service )</a:t>
              </a:r>
            </a:p>
          </p:txBody>
        </p:sp>
        <p:sp>
          <p:nvSpPr>
            <p:cNvPr id="155" name="Left Brace 154"/>
            <p:cNvSpPr/>
            <p:nvPr/>
          </p:nvSpPr>
          <p:spPr>
            <a:xfrm flipH="1">
              <a:off x="8615631" y="3370388"/>
              <a:ext cx="182529" cy="2666161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36"/>
              <a:endParaRPr lang="en-US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6" name="TextBox 54"/>
            <p:cNvSpPr txBox="1"/>
            <p:nvPr/>
          </p:nvSpPr>
          <p:spPr>
            <a:xfrm flipH="1">
              <a:off x="8728864" y="3363075"/>
              <a:ext cx="629596" cy="262456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218836" fontAlgn="base">
                <a:spcAft>
                  <a:spcPct val="0"/>
                </a:spcAft>
              </a:pPr>
              <a:r>
                <a:rPr lang="en-US" sz="1400" dirty="0">
                  <a:solidFill>
                    <a:schemeClr val="tx1">
                      <a:alpha val="99000"/>
                    </a:schemeClr>
                  </a:solidFill>
                  <a:ea typeface="Kozuka Gothic Pro R" pitchFamily="34" charset="-128"/>
                </a:rPr>
                <a:t>Provisioned &amp; Managed by Vendor</a:t>
              </a:r>
            </a:p>
          </p:txBody>
        </p:sp>
        <p:sp>
          <p:nvSpPr>
            <p:cNvPr id="157" name="Left Brace 156"/>
            <p:cNvSpPr/>
            <p:nvPr/>
          </p:nvSpPr>
          <p:spPr>
            <a:xfrm>
              <a:off x="6806303" y="2441702"/>
              <a:ext cx="152400" cy="847725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36"/>
              <a:endParaRPr lang="en-US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8" name="TextBox 60"/>
            <p:cNvSpPr txBox="1"/>
            <p:nvPr/>
          </p:nvSpPr>
          <p:spPr>
            <a:xfrm>
              <a:off x="6270164" y="2366817"/>
              <a:ext cx="629596" cy="99116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218836" fontAlgn="base">
                <a:spcAft>
                  <a:spcPct val="0"/>
                </a:spcAft>
              </a:pPr>
              <a:r>
                <a:rPr lang="en-US" sz="1400" dirty="0">
                  <a:solidFill>
                    <a:schemeClr val="tx1">
                      <a:alpha val="99000"/>
                    </a:schemeClr>
                  </a:solidFill>
                  <a:ea typeface="Kozuka Gothic Pro R" pitchFamily="34" charset="-128"/>
                </a:rPr>
                <a:t>You Manage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968130" y="2460753"/>
              <a:ext cx="1638240" cy="3575799"/>
              <a:chOff x="6966542" y="2460752"/>
              <a:chExt cx="1638240" cy="3575799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6966542" y="5200734"/>
                <a:ext cx="1638240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Networking</a:t>
                </a: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6966542" y="4745915"/>
                <a:ext cx="1638240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Compute</a:t>
                </a: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6966542" y="5655551"/>
                <a:ext cx="1638240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Storage</a:t>
                </a: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6966542" y="4280028"/>
                <a:ext cx="1638240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Virtual Machine</a:t>
                </a: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6966542" y="3825209"/>
                <a:ext cx="1638240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Operating System</a:t>
                </a:r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6966542" y="2460752"/>
                <a:ext cx="1638240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Data &amp; Access</a:t>
                </a: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6966542" y="3370390"/>
                <a:ext cx="1638240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Runtime</a:t>
                </a: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6966542" y="2915571"/>
                <a:ext cx="1638240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Applications</a:t>
                </a:r>
              </a:p>
            </p:txBody>
          </p:sp>
        </p:grpSp>
        <p:sp>
          <p:nvSpPr>
            <p:cNvPr id="170" name="Rectangle 169"/>
            <p:cNvSpPr/>
            <p:nvPr/>
          </p:nvSpPr>
          <p:spPr>
            <a:xfrm>
              <a:off x="9464724" y="1501610"/>
              <a:ext cx="2028257" cy="640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t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defTabSz="1218836" fontAlgn="base">
                <a:spcAft>
                  <a:spcPct val="0"/>
                </a:spcAft>
              </a:pPr>
              <a:r>
                <a:rPr lang="en-US" sz="2000" dirty="0">
                  <a:solidFill>
                    <a:schemeClr val="tx1">
                      <a:alpha val="99000"/>
                    </a:schemeClr>
                  </a:solidFill>
                  <a:ea typeface="Kozuka Gothic Pro R" pitchFamily="34" charset="-128"/>
                </a:rPr>
                <a:t>Software</a:t>
              </a:r>
            </a:p>
            <a:p>
              <a:pPr defTabSz="1218936"/>
              <a:r>
                <a:rPr lang="en-US" sz="1600" dirty="0">
                  <a:solidFill>
                    <a:schemeClr val="tx1">
                      <a:alpha val="99000"/>
                    </a:schemeClr>
                  </a:solidFill>
                  <a:ea typeface="Kozuka Gothic Pro R" pitchFamily="34" charset="-128"/>
                </a:rPr>
                <a:t>( as a Service )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9524698" y="2460750"/>
              <a:ext cx="1638240" cy="3575799"/>
              <a:chOff x="9523110" y="2460749"/>
              <a:chExt cx="1638240" cy="3575799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9523110" y="5200731"/>
                <a:ext cx="1638240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Networking</a:t>
                </a: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9523110" y="4745912"/>
                <a:ext cx="1638240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Compute</a:t>
                </a: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9523110" y="4280025"/>
                <a:ext cx="1638240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Virtual Machine</a:t>
                </a: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9523110" y="3825206"/>
                <a:ext cx="1638240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Operating System</a:t>
                </a: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9523110" y="2460749"/>
                <a:ext cx="1638240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Data &amp; Access</a:t>
                </a: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9523110" y="3370387"/>
                <a:ext cx="1638240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Runtime</a:t>
                </a: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9523110" y="2915568"/>
                <a:ext cx="1638240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Applications</a:t>
                </a: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9523110" y="5655548"/>
                <a:ext cx="1638240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Storage</a:t>
                </a:r>
              </a:p>
            </p:txBody>
          </p:sp>
        </p:grpSp>
        <p:sp>
          <p:nvSpPr>
            <p:cNvPr id="64" name="Left Brace 63"/>
            <p:cNvSpPr/>
            <p:nvPr/>
          </p:nvSpPr>
          <p:spPr>
            <a:xfrm flipH="1">
              <a:off x="11181463" y="2861103"/>
              <a:ext cx="206246" cy="3213707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36"/>
              <a:endParaRPr lang="en-US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 flipH="1">
              <a:off x="252797" y="1237731"/>
              <a:ext cx="2955496" cy="513986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04" tIns="45703" rIns="91404" bIns="45703" numCol="1" spcCol="0" rtlCol="0" anchor="ctr" anchorCtr="0" compatLnSpc="1">
              <a:prstTxWarp prst="textNoShape">
                <a:avLst/>
              </a:prstTxWarp>
            </a:bodyPr>
            <a:lstStyle/>
            <a:p>
              <a:pPr algn="ctr" defTabSz="913788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9" name="TextBox 58"/>
            <p:cNvSpPr txBox="1"/>
            <p:nvPr/>
          </p:nvSpPr>
          <p:spPr>
            <a:xfrm>
              <a:off x="3244647" y="4745912"/>
              <a:ext cx="1070314" cy="114877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218836" fontAlgn="base">
                <a:spcAft>
                  <a:spcPct val="0"/>
                </a:spcAft>
              </a:pPr>
              <a:r>
                <a:rPr lang="en-US" sz="1400" dirty="0">
                  <a:solidFill>
                    <a:schemeClr val="tx1">
                      <a:alpha val="99000"/>
                    </a:schemeClr>
                  </a:solidFill>
                  <a:ea typeface="Kozuka Gothic Pro R" pitchFamily="34" charset="-128"/>
                </a:rPr>
                <a:t>You Provision</a:t>
              </a:r>
              <a:br>
                <a:rPr lang="en-US" sz="1400" dirty="0">
                  <a:solidFill>
                    <a:schemeClr val="tx1">
                      <a:alpha val="99000"/>
                    </a:schemeClr>
                  </a:solidFill>
                  <a:ea typeface="Kozuka Gothic Pro R" pitchFamily="34" charset="-128"/>
                </a:rPr>
              </a:br>
              <a:r>
                <a:rPr lang="en-US" sz="1400" dirty="0">
                  <a:solidFill>
                    <a:schemeClr val="tx1">
                      <a:alpha val="99000"/>
                    </a:schemeClr>
                  </a:solidFill>
                  <a:ea typeface="Kozuka Gothic Pro R" pitchFamily="34" charset="-128"/>
                </a:rPr>
                <a:t>Cloud Services</a:t>
              </a:r>
            </a:p>
          </p:txBody>
        </p:sp>
        <p:sp>
          <p:nvSpPr>
            <p:cNvPr id="8" name="Left Bracket 7"/>
            <p:cNvSpPr/>
            <p:nvPr/>
          </p:nvSpPr>
          <p:spPr>
            <a:xfrm>
              <a:off x="4286075" y="4724823"/>
              <a:ext cx="95815" cy="1333645"/>
            </a:xfrm>
            <a:prstGeom prst="leftBracket">
              <a:avLst/>
            </a:prstGeom>
            <a:ln w="19050">
              <a:solidFill>
                <a:schemeClr val="accent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4187700" y="5364535"/>
              <a:ext cx="107679" cy="0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Left Brace 78"/>
            <p:cNvSpPr/>
            <p:nvPr/>
          </p:nvSpPr>
          <p:spPr>
            <a:xfrm>
              <a:off x="9321891" y="2413083"/>
              <a:ext cx="184282" cy="473868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36"/>
              <a:endParaRPr lang="en-US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0" name="TextBox 60"/>
            <p:cNvSpPr txBox="1"/>
            <p:nvPr/>
          </p:nvSpPr>
          <p:spPr>
            <a:xfrm>
              <a:off x="8796860" y="2142709"/>
              <a:ext cx="629596" cy="99116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218836" fontAlgn="base">
                <a:spcAft>
                  <a:spcPct val="0"/>
                </a:spcAft>
              </a:pPr>
              <a:r>
                <a:rPr lang="en-US" sz="1400" dirty="0">
                  <a:solidFill>
                    <a:schemeClr val="tx1">
                      <a:alpha val="99000"/>
                    </a:schemeClr>
                  </a:solidFill>
                  <a:ea typeface="Kozuka Gothic Pro R" pitchFamily="34" charset="-128"/>
                </a:rPr>
                <a:t>You Manage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381890" y="6384326"/>
              <a:ext cx="1668386" cy="48108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04" tIns="45703" rIns="91404" bIns="45703" numCol="1" spcCol="0" rtlCol="0" anchor="ctr" anchorCtr="0" compatLnSpc="1">
              <a:prstTxWarp prst="textNoShape">
                <a:avLst/>
              </a:prstTxWarp>
            </a:bodyPr>
            <a:lstStyle/>
            <a:p>
              <a:pPr algn="ctr" defTabSz="91378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2"/>
                  </a:solidFill>
                </a:rPr>
                <a:t>Host</a:t>
              </a: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6937984" y="6400934"/>
              <a:ext cx="1668386" cy="48108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04" tIns="45703" rIns="91404" bIns="45703" numCol="1" spcCol="0" rtlCol="0" anchor="ctr" anchorCtr="0" compatLnSpc="1">
              <a:prstTxWarp prst="textNoShape">
                <a:avLst/>
              </a:prstTxWarp>
            </a:bodyPr>
            <a:lstStyle/>
            <a:p>
              <a:pPr algn="ctr" defTabSz="91378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2"/>
                  </a:solidFill>
                </a:rPr>
                <a:t>Develop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9494078" y="6384326"/>
              <a:ext cx="1668386" cy="48108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04" tIns="45703" rIns="91404" bIns="45703" numCol="1" spcCol="0" rtlCol="0" anchor="ctr" anchorCtr="0" compatLnSpc="1">
              <a:prstTxWarp prst="textNoShape">
                <a:avLst/>
              </a:prstTxWarp>
            </a:bodyPr>
            <a:lstStyle/>
            <a:p>
              <a:pPr algn="ctr" defTabSz="91378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2"/>
                  </a:solidFill>
                </a:rPr>
                <a:t>Consume</a:t>
              </a:r>
            </a:p>
          </p:txBody>
        </p:sp>
      </p:grpSp>
      <p:sp>
        <p:nvSpPr>
          <p:cNvPr id="172" name="TextBox 64"/>
          <p:cNvSpPr txBox="1"/>
          <p:nvPr/>
        </p:nvSpPr>
        <p:spPr>
          <a:xfrm flipH="1">
            <a:off x="10931668" y="2884929"/>
            <a:ext cx="615553" cy="2624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1218836" fontAlgn="base">
              <a:spcAft>
                <a:spcPct val="0"/>
              </a:spcAft>
            </a:pPr>
            <a:r>
              <a:rPr lang="en-US" sz="1400" dirty="0">
                <a:ea typeface="Kozuka Gothic Pro R" pitchFamily="34" charset="-128"/>
              </a:rPr>
              <a:t>Provisioned &amp; Managed by Vendor</a:t>
            </a:r>
          </a:p>
        </p:txBody>
      </p:sp>
    </p:spTree>
    <p:extLst>
      <p:ext uri="{BB962C8B-B14F-4D97-AF65-F5344CB8AC3E}">
        <p14:creationId xmlns:p14="http://schemas.microsoft.com/office/powerpoint/2010/main" val="11983678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107" y="2235404"/>
            <a:ext cx="7624255" cy="4491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989" y="2758149"/>
            <a:ext cx="6843886" cy="3659703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141412" y="1777042"/>
            <a:ext cx="9905999" cy="44943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Azure Service Manager aka “Old Portal”</a:t>
            </a:r>
          </a:p>
          <a:p>
            <a:r>
              <a:rPr lang="en-US" dirty="0"/>
              <a:t>Azure Resource Manager aka “New Portal”</a:t>
            </a:r>
          </a:p>
          <a:p>
            <a:r>
              <a:rPr lang="en-US" dirty="0"/>
              <a:t>Everything is a resource</a:t>
            </a:r>
          </a:p>
          <a:p>
            <a:r>
              <a:rPr lang="en-US" dirty="0"/>
              <a:t>Declarative</a:t>
            </a:r>
          </a:p>
          <a:p>
            <a:r>
              <a:rPr lang="en-US" dirty="0"/>
              <a:t>Idempotent</a:t>
            </a:r>
          </a:p>
          <a:p>
            <a:r>
              <a:rPr lang="en-US" dirty="0"/>
              <a:t>Multi-Region</a:t>
            </a:r>
          </a:p>
          <a:p>
            <a:r>
              <a:rPr lang="en-US" dirty="0"/>
              <a:t>Multi-Service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Resource Manager</a:t>
            </a:r>
          </a:p>
        </p:txBody>
      </p:sp>
    </p:spTree>
    <p:extLst>
      <p:ext uri="{BB962C8B-B14F-4D97-AF65-F5344CB8AC3E}">
        <p14:creationId xmlns:p14="http://schemas.microsoft.com/office/powerpoint/2010/main" val="22494956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Acts as a “container”</a:t>
            </a:r>
          </a:p>
          <a:p>
            <a:r>
              <a:rPr lang="en-US" dirty="0"/>
              <a:t>Can cross regions</a:t>
            </a:r>
          </a:p>
          <a:p>
            <a:r>
              <a:rPr lang="en-US" dirty="0"/>
              <a:t>Can contain multiple services</a:t>
            </a:r>
          </a:p>
          <a:p>
            <a:r>
              <a:rPr lang="en-US" dirty="0"/>
              <a:t>A resource cannot exist in multiple groups</a:t>
            </a:r>
          </a:p>
          <a:p>
            <a:r>
              <a:rPr lang="en-US" dirty="0"/>
              <a:t>Resources in a Resource Group follow the same life cycle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958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Igni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gnite" id="{0E0CD9E4-154E-42BA-811B-8C31DA648D73}" vid="{FBCA331E-7CAA-4CE4-8044-11709B83E62E}"/>
    </a:ext>
  </a:extLst>
</a:theme>
</file>

<file path=ppt/theme/theme2.xml><?xml version="1.0" encoding="utf-8"?>
<a:theme xmlns:a="http://schemas.openxmlformats.org/drawingml/2006/main" name="6-30537_Envision 2016 Concurrent Template_Dark">
  <a:themeElements>
    <a:clrScheme name="Ignite Dark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D2D2D2"/>
      </a:accent3>
      <a:accent4>
        <a:srgbClr val="FFB900"/>
      </a:accent4>
      <a:accent5>
        <a:srgbClr val="FF8C00"/>
      </a:accent5>
      <a:accent6>
        <a:srgbClr val="00BCF2"/>
      </a:accent6>
      <a:hlink>
        <a:srgbClr val="0078D7"/>
      </a:hlink>
      <a:folHlink>
        <a:srgbClr val="0078D7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_v02.potx" id="{6D265718-F71C-45FC-85DF-CBD805DB0B02}" vid="{010D9A64-1D32-41D6-8220-BE29D3027D94}"/>
    </a:ext>
  </a:extLst>
</a:theme>
</file>

<file path=ppt/theme/theme3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_v02.potx" id="{6D265718-F71C-45FC-85DF-CBD805DB0B02}" vid="{792B4888-C2F9-45FC-AD5D-E824DE8783D2}"/>
    </a:ext>
  </a:extLst>
</a:theme>
</file>

<file path=ppt/theme/theme4.xml><?xml version="1.0" encoding="utf-8"?>
<a:theme xmlns:a="http://schemas.openxmlformats.org/drawingml/2006/main" name="2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5.xml><?xml version="1.0" encoding="utf-8"?>
<a:theme xmlns:a="http://schemas.openxmlformats.org/drawingml/2006/main" name="1_6-30537_Envision 2016 Concurrent Template_Dark">
  <a:themeElements>
    <a:clrScheme name="Ignite Dark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D2D2D2"/>
      </a:accent3>
      <a:accent4>
        <a:srgbClr val="FFB900"/>
      </a:accent4>
      <a:accent5>
        <a:srgbClr val="FF8C00"/>
      </a:accent5>
      <a:accent6>
        <a:srgbClr val="00BCF2"/>
      </a:accent6>
      <a:hlink>
        <a:srgbClr val="0078D7"/>
      </a:hlink>
      <a:folHlink>
        <a:srgbClr val="0078D7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D0C2E7D0-5C17-430B-90AA-64EE87CAC54C}"/>
    </a:ext>
  </a:extLst>
</a:theme>
</file>

<file path=ppt/theme/theme6.xml><?xml version="1.0" encoding="utf-8"?>
<a:theme xmlns:a="http://schemas.openxmlformats.org/drawingml/2006/main" name="3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F00BE584-C693-46FD-AC24-CA0B4C734830}"/>
    </a:ext>
  </a:extLst>
</a:theme>
</file>

<file path=ppt/theme/theme7.xml><?xml version="1.0" encoding="utf-8"?>
<a:theme xmlns:a="http://schemas.openxmlformats.org/drawingml/2006/main" name="SharePoint Saturday Atlant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spc="-1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Light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200" spc="-150" dirty="0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Saturday Atlanta 2014 - PowerPoint Template.potx" id="{51C3150A-759E-4781-A43F-EC7FA51906B0}" vid="{64650707-8B1F-4AA7-95F6-52AC7CD0345C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Ignite</Template>
  <TotalTime>2411</TotalTime>
  <Words>444</Words>
  <Application>Microsoft Office PowerPoint</Application>
  <PresentationFormat>Widescreen</PresentationFormat>
  <Paragraphs>129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Arial</vt:lpstr>
      <vt:lpstr>Calibri</vt:lpstr>
      <vt:lpstr>Consolas</vt:lpstr>
      <vt:lpstr>Kozuka Gothic Pro R</vt:lpstr>
      <vt:lpstr>Segoe Light</vt:lpstr>
      <vt:lpstr>Segoe UI</vt:lpstr>
      <vt:lpstr>Segoe UI Light</vt:lpstr>
      <vt:lpstr>Wingdings</vt:lpstr>
      <vt:lpstr>Ignite</vt:lpstr>
      <vt:lpstr>6-30537_Envision 2016 Concurrent Template_Dark</vt:lpstr>
      <vt:lpstr>1_5-50002_Ignite_Breakout_Template</vt:lpstr>
      <vt:lpstr>2_5-50002_Ignite_Breakout_Template</vt:lpstr>
      <vt:lpstr>1_6-30537_Envision 2016 Concurrent Template_Dark</vt:lpstr>
      <vt:lpstr>3_5-50002_Ignite_Breakout_Template</vt:lpstr>
      <vt:lpstr>SharePoint Saturday Atlanta</vt:lpstr>
      <vt:lpstr>Visual Studio 2015 and Azure Resource Manager</vt:lpstr>
      <vt:lpstr>Thank Our Sponsors</vt:lpstr>
      <vt:lpstr>Thank Our Sponsors</vt:lpstr>
      <vt:lpstr>Thank Our Sponsors</vt:lpstr>
      <vt:lpstr>Who Am I</vt:lpstr>
      <vt:lpstr>Level Set</vt:lpstr>
      <vt:lpstr>Cloud Computing Models</vt:lpstr>
      <vt:lpstr>What is Azure Resource Manager</vt:lpstr>
      <vt:lpstr>Resource Groups</vt:lpstr>
      <vt:lpstr>ARM Templates</vt:lpstr>
      <vt:lpstr>Samples and Demo</vt:lpstr>
      <vt:lpstr>Credits and Additional information</vt:lpstr>
      <vt:lpstr>http://recruiting.acuitynext.ninja/</vt:lpstr>
      <vt:lpstr>Continue the conversation…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Resource Manager Templates</dc:title>
  <dc:creator>Will Murphy</dc:creator>
  <cp:lastModifiedBy>Murphy, William W</cp:lastModifiedBy>
  <cp:revision>33</cp:revision>
  <dcterms:created xsi:type="dcterms:W3CDTF">2016-02-05T19:36:47Z</dcterms:created>
  <dcterms:modified xsi:type="dcterms:W3CDTF">2017-01-21T14:47:16Z</dcterms:modified>
</cp:coreProperties>
</file>