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5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3" r:id="rId2"/>
    <p:sldMasterId id="2147483723" r:id="rId3"/>
    <p:sldMasterId id="2147483745" r:id="rId4"/>
    <p:sldMasterId id="2147483771" r:id="rId5"/>
    <p:sldMasterId id="2147483790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1C21-8C8F-498C-9012-B4ADEBB823BA}" type="datetimeFigureOut">
              <a:rPr lang="en-US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0107-AA4A-49B1-84F8-27B3EEB749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1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0107-AA4A-49B1-84F8-27B3EEB749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8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89685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0477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26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2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13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9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711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0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9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011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1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4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80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255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2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3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6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34075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911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44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8860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296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6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02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68630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6373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64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535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0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432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80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7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342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5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47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66813D-7B6E-4B2C-A554-E023812F31C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813D-7B6E-4B2C-A554-E023812F31C8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8633C-EA5B-4F88-A865-6ADF7C93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53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0044"/>
          <a:stretch/>
        </p:blipFill>
        <p:spPr>
          <a:xfrm>
            <a:off x="-241655" y="1927276"/>
            <a:ext cx="4643101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129912" y="291069"/>
            <a:ext cx="1792850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45572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24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33743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21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76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242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86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305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19781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388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872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5100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5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88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7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051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7506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8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4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610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03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5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5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2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7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391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1316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6607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096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232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3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84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45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9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5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3189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45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1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10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71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38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7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9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15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916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6344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83418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2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4033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49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58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890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2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9" y="727523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9" y="2344685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112" indent="0">
              <a:buNone/>
              <a:defRPr sz="1200"/>
            </a:lvl2pPr>
            <a:lvl3pPr marL="914225" indent="0">
              <a:buNone/>
              <a:defRPr sz="1000"/>
            </a:lvl3pPr>
            <a:lvl4pPr marL="1371337" indent="0">
              <a:buNone/>
              <a:defRPr sz="900"/>
            </a:lvl4pPr>
            <a:lvl5pPr marL="1828449" indent="0">
              <a:buNone/>
              <a:defRPr sz="900"/>
            </a:lvl5pPr>
            <a:lvl6pPr marL="2285561" indent="0">
              <a:buNone/>
              <a:defRPr sz="900"/>
            </a:lvl6pPr>
            <a:lvl7pPr marL="2742674" indent="0">
              <a:buNone/>
              <a:defRPr sz="900"/>
            </a:lvl7pPr>
            <a:lvl8pPr marL="3199785" indent="0">
              <a:buNone/>
              <a:defRPr sz="900"/>
            </a:lvl8pPr>
            <a:lvl9pPr marL="365689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1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7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90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3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1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810001" cy="126743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713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6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71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646494"/>
            <a:ext cx="12191377" cy="121150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2" y="6087890"/>
            <a:ext cx="1427788" cy="304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655" y="1927276"/>
            <a:ext cx="7744259" cy="21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69301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782138"/>
            <a:ext cx="12191377" cy="10758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0" y="6171287"/>
            <a:ext cx="1427788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5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353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489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420955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3393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2353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431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71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4454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69239" y="1406078"/>
            <a:ext cx="5378549" cy="1791549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5999" y="4773828"/>
            <a:ext cx="5829081" cy="17931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79285" tIns="143428" rIns="179285" bIns="143428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406078"/>
            <a:ext cx="5826762" cy="3366196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353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871894" y="1801029"/>
            <a:ext cx="0" cy="4662019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69239" y="3197079"/>
            <a:ext cx="5378549" cy="3369853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1" y="4773828"/>
            <a:ext cx="5826761" cy="1791549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37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6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9820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939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9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10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0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1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0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36145" marR="0" lvl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Edit Master text styles</a:t>
            </a:r>
          </a:p>
          <a:p>
            <a:pPr marL="336145" marR="0" lvl="1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Second level</a:t>
            </a:r>
          </a:p>
          <a:p>
            <a:pPr marL="336145" marR="0" lvl="2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Third level</a:t>
            </a:r>
          </a:p>
          <a:p>
            <a:pPr marL="336145" marR="0" lvl="3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Fourth level</a:t>
            </a:r>
          </a:p>
          <a:p>
            <a:pPr marL="336145" marR="0" lvl="4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76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2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353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20"/>
            <a:chOff x="12618967" y="-221"/>
            <a:chExt cx="954235" cy="5767188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367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channel9.msdn.com/Events/Ignite/2015/BRK4453" TargetMode="External"/><Relationship Id="rId1" Type="http://schemas.openxmlformats.org/officeDocument/2006/relationships/slideLayout" Target="../slideLayouts/slideLayout93.xml"/><Relationship Id="rId6" Type="http://schemas.openxmlformats.org/officeDocument/2006/relationships/hyperlink" Target="http://download.microsoft.com/download/8/E/1/8E1DBEFA-CECE-4DC9-A813-93520A5D7CFE/World%20Class%20ARM%20Templates%20-%20Considerations%20and%20Proven%20Practices.pdf" TargetMode="External"/><Relationship Id="rId5" Type="http://schemas.openxmlformats.org/officeDocument/2006/relationships/hyperlink" Target="https://github.com/projectNami/" TargetMode="External"/><Relationship Id="rId4" Type="http://schemas.openxmlformats.org/officeDocument/2006/relationships/hyperlink" Target="https://azure.microsoft.com/en-us/documentation/articles/resource-group-overview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DSC for the Microsoft Cloud</a:t>
            </a:r>
          </a:p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</p:spTree>
    <p:extLst>
      <p:ext uri="{BB962C8B-B14F-4D97-AF65-F5344CB8AC3E}">
        <p14:creationId xmlns:p14="http://schemas.microsoft.com/office/powerpoint/2010/main" val="7898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itprocampjax</a:t>
            </a:r>
            <a:r>
              <a:rPr lang="en-US" dirty="0"/>
              <a:t>.murphymoments.com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Deck, </a:t>
            </a:r>
            <a:r>
              <a:rPr lang="en-US" dirty="0"/>
              <a:t>Templates, </a:t>
            </a:r>
            <a:r>
              <a:rPr lang="en-US"/>
              <a:t>and scripts…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3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964605"/>
          </a:xfrm>
        </p:spPr>
        <p:txBody>
          <a:bodyPr>
            <a:normAutofit/>
          </a:bodyPr>
          <a:lstStyle/>
          <a:p>
            <a:r>
              <a:rPr lang="en-US" dirty="0"/>
              <a:t>Started coding and scripting in 1999.</a:t>
            </a:r>
          </a:p>
          <a:p>
            <a:pPr lvl="1"/>
            <a:r>
              <a:rPr lang="en-US" dirty="0"/>
              <a:t>C, C++, BASH</a:t>
            </a:r>
          </a:p>
          <a:p>
            <a:r>
              <a:rPr lang="en-US" dirty="0"/>
              <a:t>Started in IT in 2000 while co-</a:t>
            </a:r>
            <a:r>
              <a:rPr lang="en-US" dirty="0" err="1"/>
              <a:t>oping</a:t>
            </a:r>
            <a:r>
              <a:rPr lang="en-US" dirty="0"/>
              <a:t> in college.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and PERL on AIX</a:t>
            </a:r>
          </a:p>
          <a:p>
            <a:pPr lvl="1"/>
            <a:r>
              <a:rPr lang="en-US" dirty="0"/>
              <a:t>Written Production solutions in PERL, KSH,BASH, VB Script, and of course PowerShell</a:t>
            </a:r>
          </a:p>
          <a:p>
            <a:pPr lvl="1"/>
            <a:r>
              <a:rPr lang="en-US" dirty="0"/>
              <a:t>Been working in IT Operations/Engineering for last 10+ years</a:t>
            </a:r>
          </a:p>
          <a:p>
            <a:r>
              <a:rPr lang="en-US" dirty="0"/>
              <a:t>Started with PowerShell v1 in 2009.</a:t>
            </a:r>
          </a:p>
          <a:p>
            <a:pPr lvl="1"/>
            <a:r>
              <a:rPr lang="en-US" dirty="0"/>
              <a:t>Written several modules</a:t>
            </a:r>
          </a:p>
          <a:p>
            <a:pPr lvl="1"/>
            <a:r>
              <a:rPr lang="en-US" dirty="0"/>
              <a:t>Working on several Azure projects, deployments of both PaaS and IaaS solutions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4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5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many have worked with …</a:t>
            </a:r>
          </a:p>
          <a:p>
            <a:pPr lvl="3"/>
            <a:r>
              <a:rPr lang="en-US" sz="3600" dirty="0"/>
              <a:t>Cloud base services</a:t>
            </a:r>
          </a:p>
          <a:p>
            <a:pPr lvl="3"/>
            <a:r>
              <a:rPr lang="en-US" sz="3600" dirty="0"/>
              <a:t>Azure</a:t>
            </a:r>
          </a:p>
          <a:p>
            <a:pPr lvl="3"/>
            <a:r>
              <a:rPr lang="en-US" sz="3600" dirty="0"/>
              <a:t>Desired State Configuration</a:t>
            </a:r>
          </a:p>
          <a:p>
            <a:pPr lvl="3"/>
            <a:r>
              <a:rPr lang="en-US" sz="3600" dirty="0"/>
              <a:t>Chef, Puppet, or other</a:t>
            </a:r>
          </a:p>
          <a:p>
            <a:pPr lvl="3"/>
            <a:r>
              <a:rPr lang="en-US" sz="3600" dirty="0"/>
              <a:t>PowerShell in the Cloud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</a:t>
            </a:r>
          </a:p>
        </p:txBody>
      </p:sp>
    </p:spTree>
    <p:extLst>
      <p:ext uri="{BB962C8B-B14F-4D97-AF65-F5344CB8AC3E}">
        <p14:creationId xmlns:p14="http://schemas.microsoft.com/office/powerpoint/2010/main" val="691701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07" y="2235404"/>
            <a:ext cx="7624255" cy="449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989" y="2758149"/>
            <a:ext cx="6843886" cy="365970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141412" y="1777042"/>
            <a:ext cx="9905999" cy="4494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Azure Service Manager aka “Old Portal”</a:t>
            </a:r>
          </a:p>
          <a:p>
            <a:r>
              <a:rPr lang="en-US" dirty="0"/>
              <a:t>Azure Resource Manager aka “New Portal”</a:t>
            </a:r>
          </a:p>
          <a:p>
            <a:r>
              <a:rPr lang="en-US" dirty="0"/>
              <a:t>Everything is a resource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Multi-Region</a:t>
            </a:r>
          </a:p>
          <a:p>
            <a:r>
              <a:rPr lang="en-US" dirty="0"/>
              <a:t>Multi-Service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2249495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Acts as a “container”</a:t>
            </a:r>
          </a:p>
          <a:p>
            <a:r>
              <a:rPr lang="en-US" dirty="0"/>
              <a:t>Can cross regions</a:t>
            </a:r>
          </a:p>
          <a:p>
            <a:r>
              <a:rPr lang="en-US" dirty="0"/>
              <a:t>Can contain multiple services</a:t>
            </a:r>
          </a:p>
          <a:p>
            <a:r>
              <a:rPr lang="en-US" dirty="0"/>
              <a:t>A resource cannot exist in multiple groups</a:t>
            </a:r>
          </a:p>
          <a:p>
            <a:r>
              <a:rPr lang="en-US" dirty="0"/>
              <a:t>Resources in a Resource Group follow the same life cycle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95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080182"/>
          </a:xfrm>
        </p:spPr>
        <p:txBody>
          <a:bodyPr>
            <a:normAutofit/>
          </a:bodyPr>
          <a:lstStyle/>
          <a:p>
            <a:r>
              <a:rPr lang="en-US" sz="2600" dirty="0"/>
              <a:t>JSON formatted file</a:t>
            </a:r>
          </a:p>
          <a:p>
            <a:r>
              <a:rPr lang="en-US" sz="2600" dirty="0"/>
              <a:t>4 parts</a:t>
            </a:r>
          </a:p>
          <a:p>
            <a:pPr lvl="1"/>
            <a:r>
              <a:rPr lang="en-US" sz="2300" dirty="0"/>
              <a:t>Parameters</a:t>
            </a:r>
          </a:p>
          <a:p>
            <a:pPr lvl="1"/>
            <a:r>
              <a:rPr lang="en-US" sz="2300" dirty="0"/>
              <a:t>Variables</a:t>
            </a:r>
          </a:p>
          <a:p>
            <a:pPr lvl="1"/>
            <a:r>
              <a:rPr lang="en-US" sz="2300" dirty="0"/>
              <a:t>Resources</a:t>
            </a:r>
          </a:p>
          <a:p>
            <a:pPr lvl="1"/>
            <a:r>
              <a:rPr lang="en-US" sz="2300" dirty="0"/>
              <a:t>Outputs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5007943"/>
          </a:xfrm>
        </p:spPr>
        <p:txBody>
          <a:bodyPr>
            <a:normAutofit/>
          </a:bodyPr>
          <a:lstStyle/>
          <a:p>
            <a:r>
              <a:rPr lang="en-US" sz="2600" dirty="0"/>
              <a:t>Declarative description of the resource group</a:t>
            </a:r>
          </a:p>
          <a:p>
            <a:r>
              <a:rPr lang="en-US" sz="2600" dirty="0"/>
              <a:t>Functions</a:t>
            </a:r>
          </a:p>
          <a:p>
            <a:pPr lvl="1"/>
            <a:r>
              <a:rPr lang="en-US" sz="1700" dirty="0" err="1"/>
              <a:t>concat</a:t>
            </a:r>
            <a:endParaRPr lang="en-US" sz="1700" dirty="0"/>
          </a:p>
          <a:p>
            <a:pPr lvl="1"/>
            <a:r>
              <a:rPr lang="en-US" sz="1700" dirty="0" err="1"/>
              <a:t>uri</a:t>
            </a:r>
            <a:endParaRPr lang="en-US" sz="1700" dirty="0"/>
          </a:p>
          <a:p>
            <a:pPr lvl="1"/>
            <a:r>
              <a:rPr lang="en-US" sz="1700" dirty="0" err="1"/>
              <a:t>resourceId</a:t>
            </a:r>
            <a:endParaRPr lang="en-US" sz="1700" dirty="0"/>
          </a:p>
          <a:p>
            <a:pPr lvl="1"/>
            <a:r>
              <a:rPr lang="en-US" sz="1700" dirty="0"/>
              <a:t>subscription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0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190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Deploying, Organizing and Securing Applications with the Azure Resource Manager, BRK4453; Ryan Jones, Ignite 2015</a:t>
            </a:r>
            <a:endParaRPr lang="en-US" dirty="0"/>
          </a:p>
          <a:p>
            <a:r>
              <a:rPr lang="en-US" dirty="0">
                <a:hlinkClick r:id="rId3"/>
              </a:rPr>
              <a:t>Azure </a:t>
            </a:r>
            <a:r>
              <a:rPr lang="en-US" dirty="0" err="1">
                <a:hlinkClick r:id="rId3"/>
              </a:rPr>
              <a:t>QuickStart</a:t>
            </a:r>
            <a:r>
              <a:rPr lang="en-US" dirty="0">
                <a:hlinkClick r:id="rId3"/>
              </a:rPr>
              <a:t> Templates</a:t>
            </a:r>
            <a:endParaRPr lang="en-US" dirty="0"/>
          </a:p>
          <a:p>
            <a:r>
              <a:rPr lang="fr-FR" dirty="0">
                <a:hlinkClick r:id="rId4"/>
              </a:rPr>
              <a:t>MSDN Azure Resource Manager Documentation.</a:t>
            </a:r>
            <a:endParaRPr lang="fr-FR" dirty="0"/>
          </a:p>
          <a:p>
            <a:r>
              <a:rPr lang="fr-FR" dirty="0">
                <a:hlinkClick r:id="rId5"/>
              </a:rPr>
              <a:t>Project NAMI</a:t>
            </a:r>
            <a:endParaRPr lang="fr-FR" dirty="0"/>
          </a:p>
          <a:p>
            <a:r>
              <a:rPr lang="fr-FR" dirty="0">
                <a:hlinkClick r:id="rId6"/>
              </a:rPr>
              <a:t>World Class ARM </a:t>
            </a:r>
            <a:r>
              <a:rPr lang="fr-FR" dirty="0" err="1">
                <a:hlinkClick r:id="rId6"/>
              </a:rPr>
              <a:t>Templates</a:t>
            </a:r>
            <a:r>
              <a:rPr lang="fr-FR" dirty="0">
                <a:hlinkClick r:id="rId6"/>
              </a:rPr>
              <a:t> </a:t>
            </a:r>
            <a:r>
              <a:rPr lang="fr-FR" dirty="0" err="1">
                <a:hlinkClick r:id="rId6"/>
              </a:rPr>
              <a:t>Considerations</a:t>
            </a:r>
            <a:r>
              <a:rPr lang="fr-FR" dirty="0">
                <a:hlinkClick r:id="rId6"/>
              </a:rPr>
              <a:t> and </a:t>
            </a:r>
            <a:r>
              <a:rPr lang="fr-FR" dirty="0" err="1">
                <a:hlinkClick r:id="rId6"/>
              </a:rPr>
              <a:t>Proven</a:t>
            </a:r>
            <a:r>
              <a:rPr lang="fr-FR" dirty="0">
                <a:hlinkClick r:id="rId6"/>
              </a:rPr>
              <a:t> Practices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492555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Developer: Front-End and Back-End</a:t>
            </a:r>
          </a:p>
          <a:p>
            <a:r>
              <a:rPr lang="en-US" dirty="0" err="1"/>
              <a:t>DevDBA</a:t>
            </a:r>
            <a:endParaRPr lang="en-US" dirty="0"/>
          </a:p>
          <a:p>
            <a:r>
              <a:rPr lang="en-US" dirty="0"/>
              <a:t>DevOps/Cloud Engineer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Security </a:t>
            </a:r>
            <a:r>
              <a:rPr lang="en-US"/>
              <a:t>Enigneer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http://recruiting.acuitynext.ninja/</a:t>
            </a:r>
          </a:p>
        </p:txBody>
      </p:sp>
    </p:spTree>
    <p:extLst>
      <p:ext uri="{BB962C8B-B14F-4D97-AF65-F5344CB8AC3E}">
        <p14:creationId xmlns:p14="http://schemas.microsoft.com/office/powerpoint/2010/main" val="26604964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gni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gnite" id="{0E0CD9E4-154E-42BA-811B-8C31DA648D73}" vid="{FBCA331E-7CAA-4CE4-8044-11709B83E62E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5.xml><?xml version="1.0" encoding="utf-8"?>
<a:theme xmlns:a="http://schemas.openxmlformats.org/drawingml/2006/main" name="1_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D0C2E7D0-5C17-430B-90AA-64EE87CAC54C}"/>
    </a:ext>
  </a:extLst>
</a:theme>
</file>

<file path=ppt/theme/theme6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F00BE584-C693-46FD-AC24-CA0B4C734830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Ignite</Template>
  <TotalTime>2327</TotalTime>
  <Words>290</Words>
  <Application>Microsoft Office PowerPoint</Application>
  <PresentationFormat>Widescreen</PresentationFormat>
  <Paragraphs>67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Wingdings</vt:lpstr>
      <vt:lpstr>Ignite</vt:lpstr>
      <vt:lpstr>6-30537_Envision 2016 Concurrent Template_Dark</vt:lpstr>
      <vt:lpstr>1_5-50002_Ignite_Breakout_Template</vt:lpstr>
      <vt:lpstr>2_5-50002_Ignite_Breakout_Template</vt:lpstr>
      <vt:lpstr>1_6-30537_Envision 2016 Concurrent Template_Dark</vt:lpstr>
      <vt:lpstr>3_5-50002_Ignite_Breakout_Template</vt:lpstr>
      <vt:lpstr>Azure Resource Manager Templates</vt:lpstr>
      <vt:lpstr>Who Am I</vt:lpstr>
      <vt:lpstr>Level Set</vt:lpstr>
      <vt:lpstr>What is Azure Resource Manager</vt:lpstr>
      <vt:lpstr>Resource Groups</vt:lpstr>
      <vt:lpstr>ARM Templates</vt:lpstr>
      <vt:lpstr>Samples and Demo</vt:lpstr>
      <vt:lpstr>Credits and Additional information</vt:lpstr>
      <vt:lpstr>http://recruiting.acuitynext.ninja/</vt:lpstr>
      <vt:lpstr>Slide Deck, Templates, and scripts…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Resource Manager Templates</dc:title>
  <dc:creator>Will Murphy</dc:creator>
  <cp:lastModifiedBy>Murphy, William W</cp:lastModifiedBy>
  <cp:revision>29</cp:revision>
  <dcterms:created xsi:type="dcterms:W3CDTF">2016-02-05T19:36:47Z</dcterms:created>
  <dcterms:modified xsi:type="dcterms:W3CDTF">2016-11-02T19:06:29Z</dcterms:modified>
</cp:coreProperties>
</file>