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6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3" r:id="rId2"/>
    <p:sldMasterId id="2147483723" r:id="rId3"/>
    <p:sldMasterId id="2147483745" r:id="rId4"/>
    <p:sldMasterId id="2147483771" r:id="rId5"/>
    <p:sldMasterId id="2147483790" r:id="rId6"/>
    <p:sldMasterId id="2147483823" r:id="rId7"/>
  </p:sldMasterIdLst>
  <p:notesMasterIdLst>
    <p:notesMasterId r:id="rId19"/>
  </p:notesMasterIdLst>
  <p:sldIdLst>
    <p:sldId id="256" r:id="rId8"/>
    <p:sldId id="257" r:id="rId9"/>
    <p:sldId id="258" r:id="rId10"/>
    <p:sldId id="267" r:id="rId11"/>
    <p:sldId id="259" r:id="rId12"/>
    <p:sldId id="260" r:id="rId13"/>
    <p:sldId id="261" r:id="rId14"/>
    <p:sldId id="263" r:id="rId15"/>
    <p:sldId id="262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1C21-8C8F-498C-9012-B4ADEBB823BA}" type="datetimeFigureOut">
              <a:rPr lang="en-US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0107-AA4A-49B1-84F8-27B3EEB749B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1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4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8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129912" y="291069"/>
            <a:ext cx="1792850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89685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63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0477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263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2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131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5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7113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0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992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011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81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4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80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7255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6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24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01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39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13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63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34075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89111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42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8860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296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0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6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02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8630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8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6373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3773978"/>
          </a:xfrm>
          <a:prstGeom prst="rect">
            <a:avLst/>
          </a:prstGeom>
          <a:solidFill>
            <a:srgbClr val="1967D8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635134"/>
            <a:ext cx="10363200" cy="9486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788131"/>
            <a:ext cx="8534400" cy="85066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speaker name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23" y="398795"/>
            <a:ext cx="6213756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0216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D643-5A75-48B7-B257-CA28A4571D49}" type="datetime1">
              <a:rPr lang="en-US" smtClean="0"/>
              <a:t>11/18/2016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841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738"/>
            <a:ext cx="12192000" cy="5550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655" y="1114549"/>
            <a:ext cx="7464829" cy="648335"/>
          </a:xfrm>
        </p:spPr>
        <p:txBody>
          <a:bodyPr anchor="t"/>
          <a:lstStyle>
            <a:lvl1pPr algn="r">
              <a:defRPr sz="4000" b="1" kern="0" cap="all" baseline="0">
                <a:latin typeface="+mj-lt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8655" y="1961644"/>
            <a:ext cx="7464829" cy="473986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42105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521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38B3-22E2-4742-BDAE-B750D8540ADE}" type="datetime1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www.atltechstravaganza.com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77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0E64-2BB1-40A4-8DCD-8B224A114014}" type="datetime1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www.atltechstravaganza.com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684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4F2A7-2342-4BCC-BB28-D8704DB208F7}" type="datetime1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www.atltechstravaganza.com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874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71A1-85A2-48D8-8E0B-5755F4CD7F0F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www.atltechstravaganza.com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3A7B-52A9-0841-9558-23FCACE2B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691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66487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54042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4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535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0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81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432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80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73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342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5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4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66813D-7B6E-4B2C-A554-E023812F31C8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3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0044"/>
          <a:stretch/>
        </p:blipFill>
        <p:spPr>
          <a:xfrm>
            <a:off x="-241655" y="1927276"/>
            <a:ext cx="4643101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0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129912" y="291069"/>
            <a:ext cx="1792850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455722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24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337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245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21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76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242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861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305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19781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6388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8722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9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5100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25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882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7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4051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2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4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7506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81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144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610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7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2703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5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5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52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7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391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1316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66075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096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2321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3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6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84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11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6445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19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5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31896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45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1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100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7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4748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38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77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69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32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64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15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91636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36344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341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8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4033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49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58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08902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2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9" y="727523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9" y="2344685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12" indent="0">
              <a:buNone/>
              <a:defRPr sz="1200"/>
            </a:lvl2pPr>
            <a:lvl3pPr marL="914225" indent="0">
              <a:buNone/>
              <a:defRPr sz="1000"/>
            </a:lvl3pPr>
            <a:lvl4pPr marL="1371337" indent="0">
              <a:buNone/>
              <a:defRPr sz="900"/>
            </a:lvl4pPr>
            <a:lvl5pPr marL="1828449" indent="0">
              <a:buNone/>
              <a:defRPr sz="900"/>
            </a:lvl5pPr>
            <a:lvl6pPr marL="2285561" indent="0">
              <a:buNone/>
              <a:defRPr sz="900"/>
            </a:lvl6pPr>
            <a:lvl7pPr marL="2742674" indent="0">
              <a:buNone/>
              <a:defRPr sz="900"/>
            </a:lvl7pPr>
            <a:lvl8pPr marL="3199785" indent="0">
              <a:buNone/>
              <a:defRPr sz="900"/>
            </a:lvl8pPr>
            <a:lvl9pPr marL="365689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1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7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90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731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1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3" y="1081456"/>
            <a:ext cx="3810001" cy="126743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713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3" y="2222288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6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71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0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44898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4209554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54315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37116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44545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46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9820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939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9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00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218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9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0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376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5644" y="6356351"/>
            <a:ext cx="1248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D643-5A75-48B7-B257-CA28A4571D49}" type="datetime1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3A7B-52A9-0841-9558-23FCACE2BE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1857" y="6415803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1967D8"/>
                </a:solidFill>
                <a:latin typeface="+mn-lt"/>
              </a:rPr>
              <a:t>www.atltechstravaganza.com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9009"/>
            <a:ext cx="12192000" cy="63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967D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hyperlink" Target="https://channel9.msdn.com/Events/Ignite/2015/BRK4453" TargetMode="External"/><Relationship Id="rId1" Type="http://schemas.openxmlformats.org/officeDocument/2006/relationships/slideLayout" Target="../slideLayouts/slideLayout131.xml"/><Relationship Id="rId6" Type="http://schemas.openxmlformats.org/officeDocument/2006/relationships/hyperlink" Target="http://download.microsoft.com/download/8/E/1/8E1DBEFA-CECE-4DC9-A813-93520A5D7CFE/World%20Class%20ARM%20Templates%20-%20Considerations%20and%20Proven%20Practices.pdf" TargetMode="External"/><Relationship Id="rId5" Type="http://schemas.openxmlformats.org/officeDocument/2006/relationships/hyperlink" Target="https://github.com/projectNami/" TargetMode="External"/><Relationship Id="rId4" Type="http://schemas.openxmlformats.org/officeDocument/2006/relationships/hyperlink" Target="https://azure.microsoft.com/en-us/documentation/articles/resource-group-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Azure Resource Manager Templates</a:t>
            </a:r>
            <a:br>
              <a:rPr lang="en-US" dirty="0"/>
            </a:br>
            <a:r>
              <a:rPr lang="en-US" sz="4000" dirty="0"/>
              <a:t>DSC for the Microsoft Cloud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Will Murphy</a:t>
            </a:r>
          </a:p>
          <a:p>
            <a:r>
              <a:rPr lang="en-US" b="1" dirty="0"/>
              <a:t>atlts</a:t>
            </a:r>
            <a:r>
              <a:rPr lang="en-US" dirty="0"/>
              <a:t>.murphymoments.com </a:t>
            </a:r>
          </a:p>
        </p:txBody>
      </p:sp>
    </p:spTree>
    <p:extLst>
      <p:ext uri="{BB962C8B-B14F-4D97-AF65-F5344CB8AC3E}">
        <p14:creationId xmlns:p14="http://schemas.microsoft.com/office/powerpoint/2010/main" val="7898081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http://recruiting.acuitynext.ninja/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Developer: Front-End and Back-End</a:t>
            </a:r>
          </a:p>
          <a:p>
            <a:r>
              <a:rPr lang="en-US" dirty="0"/>
              <a:t>DevOps/Cloud Engineer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Security Engineer</a:t>
            </a:r>
          </a:p>
        </p:txBody>
      </p:sp>
    </p:spTree>
    <p:extLst>
      <p:ext uri="{BB962C8B-B14F-4D97-AF65-F5344CB8AC3E}">
        <p14:creationId xmlns:p14="http://schemas.microsoft.com/office/powerpoint/2010/main" val="266049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Deck, </a:t>
            </a:r>
            <a:r>
              <a:rPr lang="en-US" dirty="0"/>
              <a:t>Templates, </a:t>
            </a:r>
            <a:r>
              <a:rPr lang="en-US"/>
              <a:t>and scripts…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atlts</a:t>
            </a:r>
            <a:r>
              <a:rPr lang="en-US" dirty="0"/>
              <a:t>.murphymoments.com </a:t>
            </a:r>
          </a:p>
        </p:txBody>
      </p:sp>
    </p:spTree>
    <p:extLst>
      <p:ext uri="{BB962C8B-B14F-4D97-AF65-F5344CB8AC3E}">
        <p14:creationId xmlns:p14="http://schemas.microsoft.com/office/powerpoint/2010/main" val="343852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" y="1189176"/>
            <a:ext cx="11653523" cy="4964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Started coding and scripting in 1999.</a:t>
            </a:r>
          </a:p>
          <a:p>
            <a:pPr lvl="1"/>
            <a:r>
              <a:rPr lang="en-US" dirty="0"/>
              <a:t>C, C++, BASH</a:t>
            </a:r>
          </a:p>
          <a:p>
            <a:r>
              <a:rPr lang="en-US" dirty="0"/>
              <a:t>Started in IT in 2000 while co-</a:t>
            </a:r>
            <a:r>
              <a:rPr lang="en-US" dirty="0" err="1"/>
              <a:t>oping</a:t>
            </a:r>
            <a:r>
              <a:rPr lang="en-US" dirty="0"/>
              <a:t> in college.</a:t>
            </a:r>
          </a:p>
          <a:p>
            <a:pPr lvl="1"/>
            <a:r>
              <a:rPr lang="en-US" dirty="0" err="1"/>
              <a:t>Korn</a:t>
            </a:r>
            <a:r>
              <a:rPr lang="en-US" dirty="0"/>
              <a:t> Shell and PERL on AIX</a:t>
            </a:r>
          </a:p>
          <a:p>
            <a:pPr lvl="1"/>
            <a:r>
              <a:rPr lang="en-US" dirty="0"/>
              <a:t>Written Production solutions in PERL, KSH,BASH, VB Script, and of course PowerShell</a:t>
            </a:r>
          </a:p>
          <a:p>
            <a:pPr lvl="1"/>
            <a:r>
              <a:rPr lang="en-US" dirty="0"/>
              <a:t>Been working in IT Operations/Engineering for last 10+ years</a:t>
            </a:r>
          </a:p>
          <a:p>
            <a:r>
              <a:rPr lang="en-US" dirty="0"/>
              <a:t>Started with PowerShell v1 in 2009.</a:t>
            </a:r>
          </a:p>
          <a:p>
            <a:pPr lvl="1"/>
            <a:r>
              <a:rPr lang="en-US" dirty="0"/>
              <a:t>Written several modules</a:t>
            </a:r>
          </a:p>
          <a:p>
            <a:pPr lvl="1"/>
            <a:r>
              <a:rPr lang="en-US" dirty="0"/>
              <a:t>Working on several Azure projects, deployments of both PaaS and IaaS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" y="1189177"/>
            <a:ext cx="11653523" cy="495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many have worked with …</a:t>
            </a:r>
          </a:p>
          <a:p>
            <a:pPr lvl="3"/>
            <a:r>
              <a:rPr lang="en-US" sz="3600" dirty="0"/>
              <a:t>Cloud base services</a:t>
            </a:r>
          </a:p>
          <a:p>
            <a:pPr lvl="3"/>
            <a:r>
              <a:rPr lang="en-US" sz="3600" dirty="0"/>
              <a:t>Azure</a:t>
            </a:r>
          </a:p>
          <a:p>
            <a:pPr lvl="3"/>
            <a:r>
              <a:rPr lang="en-US" sz="3600" dirty="0"/>
              <a:t>Desired State Configuration</a:t>
            </a:r>
          </a:p>
          <a:p>
            <a:pPr lvl="3"/>
            <a:r>
              <a:rPr lang="en-US" sz="3600" dirty="0"/>
              <a:t>Chef, Puppet, or other</a:t>
            </a:r>
          </a:p>
          <a:p>
            <a:pPr lvl="3"/>
            <a:r>
              <a:rPr lang="en-US" sz="3600" dirty="0"/>
              <a:t>PowerShell in the Cloud</a:t>
            </a:r>
          </a:p>
        </p:txBody>
      </p:sp>
    </p:spTree>
    <p:extLst>
      <p:ext uri="{BB962C8B-B14F-4D97-AF65-F5344CB8AC3E}">
        <p14:creationId xmlns:p14="http://schemas.microsoft.com/office/powerpoint/2010/main" val="6917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Cloud Computing Models</a:t>
            </a:r>
            <a:endParaRPr lang="en-US" sz="5400" dirty="0">
              <a:solidFill>
                <a:schemeClr val="accent2">
                  <a:alpha val="99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2797" y="1238407"/>
            <a:ext cx="11415742" cy="5077911"/>
            <a:chOff x="252797" y="1237731"/>
            <a:chExt cx="11676184" cy="5644283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208293" y="1244462"/>
              <a:ext cx="8720688" cy="5139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2" name="Left Brace 61"/>
            <p:cNvSpPr/>
            <p:nvPr/>
          </p:nvSpPr>
          <p:spPr>
            <a:xfrm>
              <a:off x="1109141" y="2440809"/>
              <a:ext cx="302896" cy="3620741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96966" y="1538808"/>
              <a:ext cx="2427913" cy="4497741"/>
              <a:chOff x="855665" y="1876063"/>
              <a:chExt cx="2427913" cy="449774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1416806" y="1876063"/>
                <a:ext cx="1866772" cy="64008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defTabSz="1218836" fontAlgn="base">
                  <a:spcAft>
                    <a:spcPct val="0"/>
                  </a:spcAft>
                </a:pPr>
                <a:r>
                  <a:rPr lang="en-US" sz="2000" dirty="0">
                    <a:solidFill>
                      <a:srgbClr val="595959">
                        <a:alpha val="99000"/>
                      </a:srgbClr>
                    </a:solidFill>
                    <a:ea typeface="Kozuka Gothic Pro R" pitchFamily="34" charset="-128"/>
                  </a:rPr>
                  <a:t>On-Premises</a:t>
                </a:r>
              </a:p>
              <a:p>
                <a:pPr marL="0" lvl="1" defTabSz="1218836" fontAlgn="base">
                  <a:spcAft>
                    <a:spcPct val="0"/>
                  </a:spcAft>
                </a:pPr>
                <a:r>
                  <a:rPr lang="en-US" sz="1600" dirty="0">
                    <a:solidFill>
                      <a:srgbClr val="595959">
                        <a:alpha val="99000"/>
                      </a:srgbClr>
                    </a:solidFill>
                    <a:ea typeface="Kozuka Gothic Pro R" pitchFamily="34" charset="-128"/>
                  </a:rPr>
                  <a:t>( Private Cloud )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396458" y="5537987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396458" y="5083168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396458" y="5992804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396458" y="4617281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396458" y="4162462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396458" y="3252824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396458" y="2798005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396458" y="3707643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  <p:sp>
            <p:nvSpPr>
              <p:cNvPr id="127" name="TextBox 52"/>
              <p:cNvSpPr txBox="1"/>
              <p:nvPr/>
            </p:nvSpPr>
            <p:spPr>
              <a:xfrm>
                <a:off x="855665" y="3423926"/>
                <a:ext cx="400110" cy="1864357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algn="ctr" defTabSz="1218836" fontAlgn="base">
                  <a:spcAft>
                    <a:spcPct val="0"/>
                  </a:spcAft>
                </a:pPr>
                <a:r>
                  <a:rPr lang="en-US" sz="1400" dirty="0">
                    <a:solidFill>
                      <a:srgbClr val="595959">
                        <a:alpha val="99000"/>
                      </a:srgbClr>
                    </a:solidFill>
                    <a:ea typeface="Kozuka Gothic Pro R" pitchFamily="34" charset="-128"/>
                  </a:rPr>
                  <a:t>You Provision &amp; Manage</a:t>
                </a:r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4381891" y="1511658"/>
              <a:ext cx="2108505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Infrastructure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 as a Service 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412036" y="2460754"/>
              <a:ext cx="1645145" cy="3575799"/>
              <a:chOff x="4410447" y="2460753"/>
              <a:chExt cx="1645145" cy="3575799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4410447" y="5200735"/>
                <a:ext cx="1638241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4410447" y="4745916"/>
                <a:ext cx="1638241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4410447" y="5655552"/>
                <a:ext cx="1638241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410447" y="4280029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410447" y="3825210"/>
                <a:ext cx="1645145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410447" y="2915572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410447" y="2460753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4410447" y="3370391"/>
                <a:ext cx="1638241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</p:grpSp>
        <p:sp>
          <p:nvSpPr>
            <p:cNvPr id="140" name="Left Brace 139"/>
            <p:cNvSpPr/>
            <p:nvPr/>
          </p:nvSpPr>
          <p:spPr>
            <a:xfrm flipH="1">
              <a:off x="6059507" y="4724823"/>
              <a:ext cx="228600" cy="1325319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TextBox 56"/>
            <p:cNvSpPr txBox="1"/>
            <p:nvPr/>
          </p:nvSpPr>
          <p:spPr>
            <a:xfrm flipH="1">
              <a:off x="6188454" y="4566507"/>
              <a:ext cx="849956" cy="15197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Physical Fabric</a:t>
              </a:r>
              <a:b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</a:b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Managed by Vendor</a:t>
              </a:r>
            </a:p>
          </p:txBody>
        </p:sp>
        <p:sp>
          <p:nvSpPr>
            <p:cNvPr id="142" name="Left Brace 141"/>
            <p:cNvSpPr/>
            <p:nvPr/>
          </p:nvSpPr>
          <p:spPr>
            <a:xfrm>
              <a:off x="4210567" y="2447306"/>
              <a:ext cx="179434" cy="2200272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TextBox 58"/>
            <p:cNvSpPr txBox="1"/>
            <p:nvPr/>
          </p:nvSpPr>
          <p:spPr>
            <a:xfrm>
              <a:off x="3651748" y="2606550"/>
              <a:ext cx="400110" cy="18643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You Provision &amp; Manage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889630" y="1501610"/>
              <a:ext cx="2000311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Platform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 as a Service )</a:t>
              </a:r>
            </a:p>
          </p:txBody>
        </p:sp>
        <p:sp>
          <p:nvSpPr>
            <p:cNvPr id="155" name="Left Brace 154"/>
            <p:cNvSpPr/>
            <p:nvPr/>
          </p:nvSpPr>
          <p:spPr>
            <a:xfrm flipH="1">
              <a:off x="8615631" y="3370388"/>
              <a:ext cx="182529" cy="2666161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54"/>
            <p:cNvSpPr txBox="1"/>
            <p:nvPr/>
          </p:nvSpPr>
          <p:spPr>
            <a:xfrm flipH="1">
              <a:off x="8958351" y="3363075"/>
              <a:ext cx="400110" cy="26245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Provisioned &amp; Managed by Vendor</a:t>
              </a:r>
            </a:p>
          </p:txBody>
        </p:sp>
        <p:sp>
          <p:nvSpPr>
            <p:cNvPr id="157" name="Left Brace 156"/>
            <p:cNvSpPr/>
            <p:nvPr/>
          </p:nvSpPr>
          <p:spPr>
            <a:xfrm>
              <a:off x="6806303" y="2441702"/>
              <a:ext cx="152400" cy="847725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TextBox 60"/>
            <p:cNvSpPr txBox="1"/>
            <p:nvPr/>
          </p:nvSpPr>
          <p:spPr>
            <a:xfrm>
              <a:off x="6270164" y="2366818"/>
              <a:ext cx="400110" cy="99116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You Manage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968130" y="2460753"/>
              <a:ext cx="1638240" cy="3575799"/>
              <a:chOff x="6966542" y="2460752"/>
              <a:chExt cx="1638240" cy="3575799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6966542" y="5200734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6966542" y="4745915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6966542" y="5655551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966542" y="4280028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6966542" y="3825209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6966542" y="2460752"/>
                <a:ext cx="1638240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6966542" y="3370390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6966542" y="2915571"/>
                <a:ext cx="1638240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</p:grpSp>
        <p:sp>
          <p:nvSpPr>
            <p:cNvPr id="170" name="Rectangle 169"/>
            <p:cNvSpPr/>
            <p:nvPr/>
          </p:nvSpPr>
          <p:spPr>
            <a:xfrm>
              <a:off x="9464724" y="1501610"/>
              <a:ext cx="2028257" cy="640080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defTabSz="1218836" fontAlgn="base">
                <a:spcAft>
                  <a:spcPct val="0"/>
                </a:spcAft>
              </a:pPr>
              <a:r>
                <a:rPr lang="en-US" sz="20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Software</a:t>
              </a:r>
            </a:p>
            <a:p>
              <a:pPr defTabSz="1218936"/>
              <a:r>
                <a:rPr lang="en-US" sz="16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( as a Service 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9524698" y="2460750"/>
              <a:ext cx="1638240" cy="3575799"/>
              <a:chOff x="9523110" y="2460749"/>
              <a:chExt cx="1638240" cy="3575799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9523110" y="5200731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Networking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9523110" y="4745912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Compute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523110" y="4280025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Virtual Machine</a:t>
                </a: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523110" y="3825206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Operating System</a:t>
                </a: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9523110" y="2460749"/>
                <a:ext cx="1638240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C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Data &amp; Access</a:t>
                </a: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9523110" y="3370387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Runtime</a:t>
                </a: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9523110" y="2915568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Applications</a:t>
                </a: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9523110" y="5655548"/>
                <a:ext cx="1638240" cy="381000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rIns="0" rtlCol="0" anchor="t" anchorCtr="0"/>
              <a:lstStyle/>
              <a:p>
                <a:pPr algn="ctr" defTabSz="1218936"/>
                <a:r>
                  <a:rPr lang="en-US" sz="1500" dirty="0">
                    <a:solidFill>
                      <a:schemeClr val="bg1">
                        <a:alpha val="99000"/>
                      </a:schemeClr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Storage</a:t>
                </a:r>
              </a:p>
            </p:txBody>
          </p:sp>
        </p:grpSp>
        <p:sp>
          <p:nvSpPr>
            <p:cNvPr id="64" name="Left Brace 63"/>
            <p:cNvSpPr/>
            <p:nvPr/>
          </p:nvSpPr>
          <p:spPr>
            <a:xfrm flipH="1">
              <a:off x="11181463" y="2861103"/>
              <a:ext cx="206246" cy="3213707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 flipH="1">
              <a:off x="252797" y="1237731"/>
              <a:ext cx="2955496" cy="51398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3244647" y="4745912"/>
              <a:ext cx="615553" cy="114877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You Provision</a:t>
              </a:r>
              <a:b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</a:b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Cloud Services</a:t>
              </a:r>
            </a:p>
          </p:txBody>
        </p:sp>
        <p:sp>
          <p:nvSpPr>
            <p:cNvPr id="8" name="Left Bracket 7"/>
            <p:cNvSpPr/>
            <p:nvPr/>
          </p:nvSpPr>
          <p:spPr>
            <a:xfrm>
              <a:off x="4286075" y="4724823"/>
              <a:ext cx="95815" cy="1333645"/>
            </a:xfrm>
            <a:prstGeom prst="leftBracket">
              <a:avLst/>
            </a:prstGeom>
            <a:ln w="1905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4187700" y="5364535"/>
              <a:ext cx="107679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Left Brace 78"/>
            <p:cNvSpPr/>
            <p:nvPr/>
          </p:nvSpPr>
          <p:spPr>
            <a:xfrm>
              <a:off x="9321891" y="2413083"/>
              <a:ext cx="184282" cy="473868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36"/>
              <a:endParaRPr lang="en-US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TextBox 60"/>
            <p:cNvSpPr txBox="1"/>
            <p:nvPr/>
          </p:nvSpPr>
          <p:spPr>
            <a:xfrm>
              <a:off x="8796860" y="2142710"/>
              <a:ext cx="400110" cy="99116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1218836" fontAlgn="base">
                <a:spcAft>
                  <a:spcPct val="0"/>
                </a:spcAft>
              </a:pPr>
              <a:r>
                <a:rPr lang="en-US" sz="1400" dirty="0">
                  <a:solidFill>
                    <a:srgbClr val="595959">
                      <a:alpha val="99000"/>
                    </a:srgbClr>
                  </a:solidFill>
                  <a:ea typeface="Kozuka Gothic Pro R" pitchFamily="34" charset="-128"/>
                </a:rPr>
                <a:t>You Manage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381890" y="6384326"/>
              <a:ext cx="1668386" cy="48108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Host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937984" y="6400934"/>
              <a:ext cx="1668386" cy="48108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Develop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9494078" y="6384326"/>
              <a:ext cx="1668386" cy="48108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Consume</a:t>
              </a:r>
            </a:p>
          </p:txBody>
        </p:sp>
      </p:grpSp>
      <p:sp>
        <p:nvSpPr>
          <p:cNvPr id="172" name="TextBox 64"/>
          <p:cNvSpPr txBox="1"/>
          <p:nvPr/>
        </p:nvSpPr>
        <p:spPr>
          <a:xfrm flipH="1">
            <a:off x="11147111" y="2884929"/>
            <a:ext cx="400110" cy="2624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1218836" fontAlgn="base">
              <a:spcAft>
                <a:spcPct val="0"/>
              </a:spcAft>
            </a:pPr>
            <a:r>
              <a:rPr lang="en-US" sz="1400" dirty="0">
                <a:solidFill>
                  <a:srgbClr val="595959">
                    <a:alpha val="99000"/>
                  </a:srgbClr>
                </a:solidFill>
                <a:ea typeface="Kozuka Gothic Pro R" pitchFamily="34" charset="-128"/>
              </a:rPr>
              <a:t>Provisioned &amp; Managed by Vendor</a:t>
            </a:r>
          </a:p>
        </p:txBody>
      </p:sp>
    </p:spTree>
    <p:extLst>
      <p:ext uri="{BB962C8B-B14F-4D97-AF65-F5344CB8AC3E}">
        <p14:creationId xmlns:p14="http://schemas.microsoft.com/office/powerpoint/2010/main" val="119836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07" y="2235404"/>
            <a:ext cx="7624255" cy="449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89" y="2758149"/>
            <a:ext cx="6843886" cy="3659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Resource Manager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2" y="1777042"/>
            <a:ext cx="9905999" cy="4494362"/>
          </a:xfrm>
        </p:spPr>
        <p:txBody>
          <a:bodyPr>
            <a:normAutofit/>
          </a:bodyPr>
          <a:lstStyle/>
          <a:p>
            <a:r>
              <a:rPr lang="en-US" dirty="0"/>
              <a:t>Azure Service Manager aka “Old Portal”</a:t>
            </a:r>
          </a:p>
          <a:p>
            <a:r>
              <a:rPr lang="en-US" dirty="0"/>
              <a:t>Azure Resource Manager aka “New Portal”</a:t>
            </a:r>
          </a:p>
          <a:p>
            <a:r>
              <a:rPr lang="en-US" dirty="0"/>
              <a:t>Everything is a resource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Idempotent</a:t>
            </a:r>
          </a:p>
          <a:p>
            <a:r>
              <a:rPr lang="en-US" dirty="0"/>
              <a:t>Multi-Region</a:t>
            </a:r>
          </a:p>
          <a:p>
            <a:r>
              <a:rPr lang="en-US" dirty="0"/>
              <a:t>Multi-Service</a:t>
            </a:r>
          </a:p>
        </p:txBody>
      </p:sp>
    </p:spTree>
    <p:extLst>
      <p:ext uri="{BB962C8B-B14F-4D97-AF65-F5344CB8AC3E}">
        <p14:creationId xmlns:p14="http://schemas.microsoft.com/office/powerpoint/2010/main" val="22494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“container”</a:t>
            </a:r>
          </a:p>
          <a:p>
            <a:r>
              <a:rPr lang="en-US" dirty="0"/>
              <a:t>Can cross regions</a:t>
            </a:r>
          </a:p>
          <a:p>
            <a:r>
              <a:rPr lang="en-US" dirty="0"/>
              <a:t>Can contain multiple services</a:t>
            </a:r>
          </a:p>
          <a:p>
            <a:r>
              <a:rPr lang="en-US" dirty="0"/>
              <a:t>A resource cannot exist in multiple groups</a:t>
            </a:r>
          </a:p>
          <a:p>
            <a:r>
              <a:rPr lang="en-US" dirty="0"/>
              <a:t>Resources in a Resource Group follow the same life cycle</a:t>
            </a:r>
          </a:p>
        </p:txBody>
      </p:sp>
    </p:spTree>
    <p:extLst>
      <p:ext uri="{BB962C8B-B14F-4D97-AF65-F5344CB8AC3E}">
        <p14:creationId xmlns:p14="http://schemas.microsoft.com/office/powerpoint/2010/main" val="8165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080182"/>
          </a:xfrm>
        </p:spPr>
        <p:txBody>
          <a:bodyPr>
            <a:normAutofit/>
          </a:bodyPr>
          <a:lstStyle/>
          <a:p>
            <a:r>
              <a:rPr lang="en-US" sz="2600" dirty="0"/>
              <a:t>JSON formatted file</a:t>
            </a:r>
          </a:p>
          <a:p>
            <a:r>
              <a:rPr lang="en-US" sz="2600" dirty="0"/>
              <a:t>4 parts</a:t>
            </a:r>
          </a:p>
          <a:p>
            <a:pPr lvl="1"/>
            <a:r>
              <a:rPr lang="en-US" sz="2300" dirty="0"/>
              <a:t>Parameters</a:t>
            </a:r>
          </a:p>
          <a:p>
            <a:pPr lvl="1"/>
            <a:r>
              <a:rPr lang="en-US" sz="2300" dirty="0"/>
              <a:t>Variables</a:t>
            </a:r>
          </a:p>
          <a:p>
            <a:pPr lvl="1"/>
            <a:r>
              <a:rPr lang="en-US" sz="2300" dirty="0"/>
              <a:t>Resources</a:t>
            </a:r>
          </a:p>
          <a:p>
            <a:pPr lvl="1"/>
            <a:r>
              <a:rPr lang="en-US" sz="2300" dirty="0"/>
              <a:t>Outputs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5007943"/>
          </a:xfrm>
        </p:spPr>
        <p:txBody>
          <a:bodyPr>
            <a:normAutofit/>
          </a:bodyPr>
          <a:lstStyle/>
          <a:p>
            <a:r>
              <a:rPr lang="en-US" sz="2600" dirty="0"/>
              <a:t>Declarative description of the resource group</a:t>
            </a:r>
          </a:p>
          <a:p>
            <a:r>
              <a:rPr lang="en-US" sz="2600" dirty="0"/>
              <a:t>Functions</a:t>
            </a:r>
          </a:p>
          <a:p>
            <a:pPr lvl="1"/>
            <a:r>
              <a:rPr lang="en-US" sz="1700" dirty="0" err="1"/>
              <a:t>concat</a:t>
            </a:r>
            <a:endParaRPr lang="en-US" sz="1700" dirty="0"/>
          </a:p>
          <a:p>
            <a:pPr lvl="1"/>
            <a:r>
              <a:rPr lang="en-US" sz="1700" dirty="0" err="1"/>
              <a:t>uri</a:t>
            </a:r>
            <a:endParaRPr lang="en-US" sz="1700" dirty="0"/>
          </a:p>
          <a:p>
            <a:pPr lvl="1"/>
            <a:r>
              <a:rPr lang="en-US" sz="1700" dirty="0" err="1"/>
              <a:t>resourceId</a:t>
            </a:r>
            <a:endParaRPr lang="en-US" sz="1700" dirty="0"/>
          </a:p>
          <a:p>
            <a:pPr lvl="1"/>
            <a:r>
              <a:rPr lang="en-US" sz="1700" dirty="0"/>
              <a:t>subscription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7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39" y="1189177"/>
            <a:ext cx="11653523" cy="446190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Deploying, Organizing and Securing Applications with the Azure Resource Manager, BRK4453; Ryan Jones, Ignite 2015</a:t>
            </a:r>
            <a:endParaRPr lang="en-US" dirty="0"/>
          </a:p>
          <a:p>
            <a:r>
              <a:rPr lang="en-US" dirty="0">
                <a:hlinkClick r:id="rId3"/>
              </a:rPr>
              <a:t>Azure </a:t>
            </a:r>
            <a:r>
              <a:rPr lang="en-US" dirty="0" err="1">
                <a:hlinkClick r:id="rId3"/>
              </a:rPr>
              <a:t>QuickStart</a:t>
            </a:r>
            <a:r>
              <a:rPr lang="en-US" dirty="0">
                <a:hlinkClick r:id="rId3"/>
              </a:rPr>
              <a:t> Templates</a:t>
            </a:r>
            <a:endParaRPr lang="en-US" dirty="0"/>
          </a:p>
          <a:p>
            <a:r>
              <a:rPr lang="fr-FR" dirty="0">
                <a:hlinkClick r:id="rId4"/>
              </a:rPr>
              <a:t>MSDN Azure Resource Manager Documentation.</a:t>
            </a:r>
            <a:endParaRPr lang="fr-FR" dirty="0"/>
          </a:p>
          <a:p>
            <a:r>
              <a:rPr lang="fr-FR" dirty="0">
                <a:hlinkClick r:id="rId5"/>
              </a:rPr>
              <a:t>Project NAMI</a:t>
            </a:r>
            <a:endParaRPr lang="fr-FR" dirty="0"/>
          </a:p>
          <a:p>
            <a:r>
              <a:rPr lang="fr-FR" dirty="0">
                <a:hlinkClick r:id="rId6"/>
              </a:rPr>
              <a:t>World Class ARM </a:t>
            </a:r>
            <a:r>
              <a:rPr lang="fr-FR" dirty="0" err="1">
                <a:hlinkClick r:id="rId6"/>
              </a:rPr>
              <a:t>Templates</a:t>
            </a:r>
            <a:r>
              <a:rPr lang="fr-FR" dirty="0">
                <a:hlinkClick r:id="rId6"/>
              </a:rPr>
              <a:t> </a:t>
            </a:r>
            <a:r>
              <a:rPr lang="fr-FR" dirty="0" err="1">
                <a:hlinkClick r:id="rId6"/>
              </a:rPr>
              <a:t>Considerations</a:t>
            </a:r>
            <a:r>
              <a:rPr lang="fr-FR" dirty="0">
                <a:hlinkClick r:id="rId6"/>
              </a:rPr>
              <a:t> and </a:t>
            </a:r>
            <a:r>
              <a:rPr lang="fr-FR" dirty="0" err="1">
                <a:hlinkClick r:id="rId6"/>
              </a:rPr>
              <a:t>Proven</a:t>
            </a:r>
            <a:r>
              <a:rPr lang="fr-FR" dirty="0">
                <a:hlinkClick r:id="rId6"/>
              </a:rPr>
              <a:t>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5508"/>
      </p:ext>
    </p:extLst>
  </p:cSld>
  <p:clrMapOvr>
    <a:masterClrMapping/>
  </p:clrMapOvr>
</p:sld>
</file>

<file path=ppt/theme/theme1.xml><?xml version="1.0" encoding="utf-8"?>
<a:theme xmlns:a="http://schemas.openxmlformats.org/drawingml/2006/main" name="Igni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gnite" id="{0E0CD9E4-154E-42BA-811B-8C31DA648D73}" vid="{FBCA331E-7CAA-4CE4-8044-11709B83E62E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5.xml><?xml version="1.0" encoding="utf-8"?>
<a:theme xmlns:a="http://schemas.openxmlformats.org/drawingml/2006/main" name="1_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D0C2E7D0-5C17-430B-90AA-64EE87CAC54C}"/>
    </a:ext>
  </a:extLst>
</a:theme>
</file>

<file path=ppt/theme/theme6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F00BE584-C693-46FD-AC24-CA0B4C734830}"/>
    </a:ext>
  </a:extLst>
</a:theme>
</file>

<file path=ppt/theme/theme7.xml><?xml version="1.0" encoding="utf-8"?>
<a:theme xmlns:a="http://schemas.openxmlformats.org/drawingml/2006/main" name="A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Gill Sans MT Ext Condensed Bol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TS" id="{7304B420-5406-4904-BB0C-C1450BAAC534}" vid="{9CCA8B26-8A4F-44F3-9636-20B608BABABC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Ignite</Template>
  <TotalTime>2566</TotalTime>
  <Words>390</Words>
  <Application>Microsoft Office PowerPoint</Application>
  <PresentationFormat>Widescreen</PresentationFormat>
  <Paragraphs>119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Calibri</vt:lpstr>
      <vt:lpstr>Consolas</vt:lpstr>
      <vt:lpstr>Gill Sans MT</vt:lpstr>
      <vt:lpstr>Gill Sans MT Ext Condensed Bold</vt:lpstr>
      <vt:lpstr>Kozuka Gothic Pro R</vt:lpstr>
      <vt:lpstr>Segoe UI</vt:lpstr>
      <vt:lpstr>Segoe UI Light</vt:lpstr>
      <vt:lpstr>Wingdings</vt:lpstr>
      <vt:lpstr>Ignite</vt:lpstr>
      <vt:lpstr>6-30537_Envision 2016 Concurrent Template_Dark</vt:lpstr>
      <vt:lpstr>1_5-50002_Ignite_Breakout_Template</vt:lpstr>
      <vt:lpstr>2_5-50002_Ignite_Breakout_Template</vt:lpstr>
      <vt:lpstr>1_6-30537_Envision 2016 Concurrent Template_Dark</vt:lpstr>
      <vt:lpstr>3_5-50002_Ignite_Breakout_Template</vt:lpstr>
      <vt:lpstr>ATS</vt:lpstr>
      <vt:lpstr>Azure Resource Manager Templates DSC for the Microsoft Cloud</vt:lpstr>
      <vt:lpstr>Who Am I</vt:lpstr>
      <vt:lpstr>Level Set</vt:lpstr>
      <vt:lpstr>Cloud Computing Models</vt:lpstr>
      <vt:lpstr>What is Azure Resource Manager</vt:lpstr>
      <vt:lpstr>Resource Groups</vt:lpstr>
      <vt:lpstr>ARM Templates</vt:lpstr>
      <vt:lpstr>Samples and Demo</vt:lpstr>
      <vt:lpstr>Credits and Additional information</vt:lpstr>
      <vt:lpstr>http://recruiting.acuitynext.ninja/</vt:lpstr>
      <vt:lpstr>Slide Deck, Templates, and scripts…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Resource Manager Templates</dc:title>
  <dc:creator>Will Murphy</dc:creator>
  <cp:lastModifiedBy>Murphy, William W</cp:lastModifiedBy>
  <cp:revision>33</cp:revision>
  <dcterms:created xsi:type="dcterms:W3CDTF">2016-02-05T19:36:47Z</dcterms:created>
  <dcterms:modified xsi:type="dcterms:W3CDTF">2016-11-18T18:05:55Z</dcterms:modified>
</cp:coreProperties>
</file>