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Inter SemiBold"/>
      <p:regular r:id="rId40"/>
      <p:bold r:id="rId41"/>
    </p:embeddedFont>
    <p:embeddedFont>
      <p:font typeface="Maven Pro SemiBold"/>
      <p:regular r:id="rId42"/>
      <p:bold r:id="rId43"/>
    </p:embeddedFont>
    <p:embeddedFont>
      <p:font typeface="Inter"/>
      <p:regular r:id="rId44"/>
      <p:bold r:id="rId45"/>
    </p:embeddedFont>
    <p:embeddedFont>
      <p:font typeface="Maven Pro"/>
      <p:regular r:id="rId46"/>
      <p:bold r:id="rId47"/>
    </p:embeddedFont>
    <p:embeddedFont>
      <p:font typeface="Inter Medium"/>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SemiBold-regular.fntdata"/><Relationship Id="rId42" Type="http://schemas.openxmlformats.org/officeDocument/2006/relationships/font" Target="fonts/MavenProSemiBold-regular.fntdata"/><Relationship Id="rId41" Type="http://schemas.openxmlformats.org/officeDocument/2006/relationships/font" Target="fonts/InterSemiBold-bold.fntdata"/><Relationship Id="rId44" Type="http://schemas.openxmlformats.org/officeDocument/2006/relationships/font" Target="fonts/Inter-regular.fntdata"/><Relationship Id="rId43" Type="http://schemas.openxmlformats.org/officeDocument/2006/relationships/font" Target="fonts/MavenProSemiBold-bold.fntdata"/><Relationship Id="rId46" Type="http://schemas.openxmlformats.org/officeDocument/2006/relationships/font" Target="fonts/MavenPro-regular.fntdata"/><Relationship Id="rId45"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Medium-regular.fntdata"/><Relationship Id="rId47" Type="http://schemas.openxmlformats.org/officeDocument/2006/relationships/font" Target="fonts/MavenPro-bold.fntdata"/><Relationship Id="rId49" Type="http://schemas.openxmlformats.org/officeDocument/2006/relationships/font" Target="fonts/Inter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c7d866f44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3c7d866f4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c7d866f44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3c7d866f4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c7d866f44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3c7d866f44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c7d866f4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3c7d866f4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c7d866f44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3c7d866f44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c7d866f44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3c7d866f44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c7d866f4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3c7d866f44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c7d866f4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3c7d866f44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c7d866f44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c7d866f44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c7d866f44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3c7d866f44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c7d866f44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3c7d866f44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c7d866f4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3c7d866f44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bebfd36b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13bebfd36b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3c7d866f44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3c7d866f44_1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bebfd36b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3bebfd36b1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c7d866f4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3c7d866f44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c7d866f44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13c7d866f44_1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3c7d866f44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3c7d866f44_1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bebfd36b1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3bebfd36b1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c7d866f4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c7d866f4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28.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2.png"/><Relationship Id="rId6" Type="http://schemas.openxmlformats.org/officeDocument/2006/relationships/image" Target="../media/image20.png"/><Relationship Id="rId7" Type="http://schemas.openxmlformats.org/officeDocument/2006/relationships/image" Target="../media/image24.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9.png"/><Relationship Id="rId6"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7.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9.png"/><Relationship Id="rId6"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6.png"/><Relationship Id="rId6"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1.png"/><Relationship Id="rId6"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barun2104/telecom-churn?datasetId=567482" TargetMode="External"/><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8</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Rachmadio Noval L.</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Faldo Fajri Afrinanto</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Annisa Dewi Kusuma Wardani</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331800" y="1238225"/>
            <a:ext cx="8424600" cy="318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350">
                <a:solidFill>
                  <a:srgbClr val="252525"/>
                </a:solidFill>
                <a:latin typeface="Maven Pro"/>
                <a:ea typeface="Maven Pro"/>
                <a:cs typeface="Maven Pro"/>
                <a:sym typeface="Maven Pro"/>
              </a:rPr>
              <a:t>Exploratory Data Analysis memungkinkan untuk memahami isi data yang digunakan, mulai dari distribusi, frekuensi dan korelasi antar variabel. Dalam studi kasus ini kita akan melihat jumlah prosentase dari variabel target dan Persebaran</a:t>
            </a:r>
            <a:r>
              <a:rPr lang="en" sz="1350">
                <a:solidFill>
                  <a:srgbClr val="252525"/>
                </a:solidFill>
                <a:latin typeface="Maven Pro"/>
                <a:ea typeface="Maven Pro"/>
                <a:cs typeface="Maven Pro"/>
                <a:sym typeface="Maven Pro"/>
              </a:rPr>
              <a:t> data dari variabel predictor terhadap label (Churn).</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183" name="Google Shape;183;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4" name="Google Shape;184;p22"/>
          <p:cNvGrpSpPr/>
          <p:nvPr/>
        </p:nvGrpSpPr>
        <p:grpSpPr>
          <a:xfrm>
            <a:off x="7503019" y="95797"/>
            <a:ext cx="1516771" cy="323122"/>
            <a:chOff x="400885" y="325214"/>
            <a:chExt cx="2298835" cy="489727"/>
          </a:xfrm>
        </p:grpSpPr>
        <p:pic>
          <p:nvPicPr>
            <p:cNvPr id="185" name="Google Shape;185;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6" name="Google Shape;186;p2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p2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88" name="Google Shape;188;p2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89" name="Google Shape;189;p22"/>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90" name="Google Shape;190;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91" name="Google Shape;191;p22"/>
          <p:cNvPicPr preferRelativeResize="0"/>
          <p:nvPr/>
        </p:nvPicPr>
        <p:blipFill rotWithShape="1">
          <a:blip r:embed="rId5">
            <a:alphaModFix/>
          </a:blip>
          <a:srcRect b="0" l="0" r="0" t="13209"/>
          <a:stretch/>
        </p:blipFill>
        <p:spPr>
          <a:xfrm>
            <a:off x="3990500" y="2571750"/>
            <a:ext cx="4726876" cy="1661750"/>
          </a:xfrm>
          <a:prstGeom prst="rect">
            <a:avLst/>
          </a:prstGeom>
          <a:noFill/>
          <a:ln>
            <a:noFill/>
          </a:ln>
        </p:spPr>
      </p:pic>
      <p:pic>
        <p:nvPicPr>
          <p:cNvPr id="192" name="Google Shape;192;p22"/>
          <p:cNvPicPr preferRelativeResize="0"/>
          <p:nvPr/>
        </p:nvPicPr>
        <p:blipFill>
          <a:blip r:embed="rId6">
            <a:alphaModFix/>
          </a:blip>
          <a:stretch>
            <a:fillRect/>
          </a:stretch>
        </p:blipFill>
        <p:spPr>
          <a:xfrm>
            <a:off x="443125" y="2318825"/>
            <a:ext cx="2942450" cy="2109000"/>
          </a:xfrm>
          <a:prstGeom prst="rect">
            <a:avLst/>
          </a:prstGeom>
          <a:noFill/>
          <a:ln>
            <a:noFill/>
          </a:ln>
        </p:spPr>
      </p:pic>
      <p:pic>
        <p:nvPicPr>
          <p:cNvPr id="193" name="Google Shape;193;p22"/>
          <p:cNvPicPr preferRelativeResize="0"/>
          <p:nvPr/>
        </p:nvPicPr>
        <p:blipFill>
          <a:blip r:embed="rId7">
            <a:alphaModFix/>
          </a:blip>
          <a:stretch>
            <a:fillRect/>
          </a:stretch>
        </p:blipFill>
        <p:spPr>
          <a:xfrm>
            <a:off x="5311775" y="2318825"/>
            <a:ext cx="3077138" cy="2172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331800" y="1238225"/>
            <a:ext cx="8578200" cy="366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252525"/>
                </a:solidFill>
                <a:latin typeface="Maven Pro"/>
                <a:ea typeface="Maven Pro"/>
                <a:cs typeface="Maven Pro"/>
                <a:sym typeface="Maven Pro"/>
              </a:rPr>
              <a:t>Exploratory Data Analysis (EDA) dengan Variabel Kategori terhadap Variabel Target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35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rPr lang="en" sz="1200">
                <a:solidFill>
                  <a:srgbClr val="252525"/>
                </a:solidFill>
                <a:latin typeface="Maven Pro"/>
                <a:ea typeface="Maven Pro"/>
                <a:cs typeface="Maven Pro"/>
                <a:sym typeface="Maven Pro"/>
              </a:rPr>
              <a:t>Pada </a:t>
            </a:r>
            <a:r>
              <a:rPr lang="en" sz="1200">
                <a:solidFill>
                  <a:srgbClr val="252525"/>
                </a:solidFill>
                <a:latin typeface="Maven Pro"/>
                <a:ea typeface="Maven Pro"/>
                <a:cs typeface="Maven Pro"/>
                <a:sym typeface="Maven Pro"/>
              </a:rPr>
              <a:t>visualisasi diatas dapat diketahui bahwa</a:t>
            </a:r>
            <a:r>
              <a:rPr lang="en" sz="1200">
                <a:solidFill>
                  <a:srgbClr val="252525"/>
                </a:solidFill>
                <a:latin typeface="Maven Pro"/>
                <a:ea typeface="Maven Pro"/>
                <a:cs typeface="Maven Pro"/>
                <a:sym typeface="Maven Pro"/>
              </a:rPr>
              <a:t> perpanjangan kontrak justru membuat pelanggan untuk churn, </a:t>
            </a:r>
            <a:r>
              <a:rPr lang="en" sz="1200">
                <a:solidFill>
                  <a:srgbClr val="252525"/>
                </a:solidFill>
                <a:latin typeface="Maven Pro"/>
                <a:ea typeface="Maven Pro"/>
                <a:cs typeface="Maven Pro"/>
                <a:sym typeface="Maven Pro"/>
              </a:rPr>
              <a:t> kecenderungan bahwa orang yang melakukan churn adalah orang-orang yang tidak</a:t>
            </a:r>
            <a:r>
              <a:rPr lang="en" sz="1200">
                <a:solidFill>
                  <a:srgbClr val="252525"/>
                </a:solidFill>
                <a:latin typeface="Maven Pro"/>
                <a:ea typeface="Maven Pro"/>
                <a:cs typeface="Maven Pro"/>
                <a:sym typeface="Maven Pro"/>
              </a:rPr>
              <a:t> menggunakan paket data, Serta pelanggan hanya menerima 1 kali dari customer service mempengaruhi pelanggan untuk churn.</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199" name="Google Shape;199;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0" name="Google Shape;200;p23"/>
          <p:cNvGrpSpPr/>
          <p:nvPr/>
        </p:nvGrpSpPr>
        <p:grpSpPr>
          <a:xfrm>
            <a:off x="7503019" y="95797"/>
            <a:ext cx="1516771" cy="323122"/>
            <a:chOff x="400885" y="325214"/>
            <a:chExt cx="2298835" cy="489727"/>
          </a:xfrm>
        </p:grpSpPr>
        <p:pic>
          <p:nvPicPr>
            <p:cNvPr id="201" name="Google Shape;201;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2" name="Google Shape;202;p2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2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4" name="Google Shape;204;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5" name="Google Shape;205;p23"/>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6" name="Google Shape;206;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7" name="Google Shape;207;p23"/>
          <p:cNvPicPr preferRelativeResize="0"/>
          <p:nvPr/>
        </p:nvPicPr>
        <p:blipFill>
          <a:blip r:embed="rId5">
            <a:alphaModFix/>
          </a:blip>
          <a:stretch>
            <a:fillRect/>
          </a:stretch>
        </p:blipFill>
        <p:spPr>
          <a:xfrm>
            <a:off x="291700" y="1620775"/>
            <a:ext cx="2560320" cy="2445106"/>
          </a:xfrm>
          <a:prstGeom prst="rect">
            <a:avLst/>
          </a:prstGeom>
          <a:noFill/>
          <a:ln>
            <a:noFill/>
          </a:ln>
        </p:spPr>
      </p:pic>
      <p:pic>
        <p:nvPicPr>
          <p:cNvPr id="208" name="Google Shape;208;p23"/>
          <p:cNvPicPr preferRelativeResize="0"/>
          <p:nvPr/>
        </p:nvPicPr>
        <p:blipFill>
          <a:blip r:embed="rId6">
            <a:alphaModFix/>
          </a:blip>
          <a:stretch>
            <a:fillRect/>
          </a:stretch>
        </p:blipFill>
        <p:spPr>
          <a:xfrm>
            <a:off x="3110163" y="1636013"/>
            <a:ext cx="2560320" cy="2406701"/>
          </a:xfrm>
          <a:prstGeom prst="rect">
            <a:avLst/>
          </a:prstGeom>
          <a:noFill/>
          <a:ln>
            <a:noFill/>
          </a:ln>
        </p:spPr>
      </p:pic>
      <p:pic>
        <p:nvPicPr>
          <p:cNvPr id="209" name="Google Shape;209;p23"/>
          <p:cNvPicPr preferRelativeResize="0"/>
          <p:nvPr/>
        </p:nvPicPr>
        <p:blipFill>
          <a:blip r:embed="rId7">
            <a:alphaModFix/>
          </a:blip>
          <a:stretch>
            <a:fillRect/>
          </a:stretch>
        </p:blipFill>
        <p:spPr>
          <a:xfrm>
            <a:off x="5922150" y="1626863"/>
            <a:ext cx="2560320" cy="24323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331800" y="1238225"/>
            <a:ext cx="8578200" cy="366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252525"/>
                </a:solidFill>
                <a:latin typeface="Maven Pro"/>
                <a:ea typeface="Maven Pro"/>
                <a:cs typeface="Maven Pro"/>
                <a:sym typeface="Maven Pro"/>
              </a:rPr>
              <a:t>Exploratory Data Analysis (EDA) dengan Variabel C</a:t>
            </a:r>
            <a:r>
              <a:rPr lang="en" sz="1200">
                <a:solidFill>
                  <a:srgbClr val="252525"/>
                </a:solidFill>
                <a:latin typeface="Maven Pro"/>
                <a:ea typeface="Maven Pro"/>
                <a:cs typeface="Maven Pro"/>
                <a:sym typeface="Maven Pro"/>
              </a:rPr>
              <a:t>ontinuous terhadap Variabel Target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rPr lang="en" sz="1200">
                <a:solidFill>
                  <a:srgbClr val="252525"/>
                </a:solidFill>
                <a:latin typeface="Maven Pro"/>
                <a:ea typeface="Maven Pro"/>
                <a:cs typeface="Maven Pro"/>
                <a:sym typeface="Maven Pro"/>
              </a:rPr>
              <a:t>kecenderungan bahwa pelanggan yang melakukan churn adalah Pelanggan yang memiliki 100 akun aktif di setiap minggu nya dan pelanggan yang melakukan panggilan dengan rata-rata 100 kali panggilan perbulan, Serta pelanggan dengan penggunaan data sebesar 0 atau dapat diartikan tidak menggunakan paket.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215" name="Google Shape;215;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6" name="Google Shape;216;p24"/>
          <p:cNvGrpSpPr/>
          <p:nvPr/>
        </p:nvGrpSpPr>
        <p:grpSpPr>
          <a:xfrm>
            <a:off x="7503019" y="95797"/>
            <a:ext cx="1516771" cy="323122"/>
            <a:chOff x="400885" y="325214"/>
            <a:chExt cx="2298835" cy="489727"/>
          </a:xfrm>
        </p:grpSpPr>
        <p:pic>
          <p:nvPicPr>
            <p:cNvPr id="217" name="Google Shape;217;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8" name="Google Shape;218;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9" name="Google Shape;219;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0" name="Google Shape;220;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21" name="Google Shape;221;p24"/>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22" name="Google Shape;222;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23" name="Google Shape;223;p24"/>
          <p:cNvPicPr preferRelativeResize="0"/>
          <p:nvPr/>
        </p:nvPicPr>
        <p:blipFill rotWithShape="1">
          <a:blip r:embed="rId5">
            <a:alphaModFix/>
          </a:blip>
          <a:srcRect b="53628" l="0" r="0" t="0"/>
          <a:stretch/>
        </p:blipFill>
        <p:spPr>
          <a:xfrm>
            <a:off x="1842625" y="1590025"/>
            <a:ext cx="5385817" cy="24743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 type="body"/>
          </p:nvPr>
        </p:nvSpPr>
        <p:spPr>
          <a:xfrm>
            <a:off x="331800" y="1238225"/>
            <a:ext cx="8578200" cy="366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solidFill>
                  <a:srgbClr val="252525"/>
                </a:solidFill>
                <a:latin typeface="Maven Pro"/>
                <a:ea typeface="Maven Pro"/>
                <a:cs typeface="Maven Pro"/>
                <a:sym typeface="Maven Pro"/>
              </a:rPr>
              <a:t>Exploratory Data Analysis (EDA) dengan Variabel Continuous t</a:t>
            </a:r>
            <a:r>
              <a:rPr lang="en" sz="1200">
                <a:solidFill>
                  <a:srgbClr val="252525"/>
                </a:solidFill>
                <a:latin typeface="Maven Pro"/>
                <a:ea typeface="Maven Pro"/>
                <a:cs typeface="Maven Pro"/>
                <a:sym typeface="Maven Pro"/>
              </a:rPr>
              <a:t>erhadap Variabel Target</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rPr lang="en" sz="1200">
                <a:solidFill>
                  <a:srgbClr val="252525"/>
                </a:solidFill>
                <a:latin typeface="Maven Pro"/>
                <a:ea typeface="Maven Pro"/>
                <a:cs typeface="Maven Pro"/>
                <a:sym typeface="Maven Pro"/>
              </a:rPr>
              <a:t>P</a:t>
            </a:r>
            <a:r>
              <a:rPr lang="en" sz="1200">
                <a:solidFill>
                  <a:srgbClr val="252525"/>
                </a:solidFill>
                <a:latin typeface="Maven Pro"/>
                <a:ea typeface="Maven Pro"/>
                <a:cs typeface="Maven Pro"/>
                <a:sym typeface="Maven Pro"/>
              </a:rPr>
              <a:t>elanggan yang melakukan churn mayoritas pelanggan dengan rata-rata tagihan bulanan sebesar 70 dollar serta terkena biaya lebih, Pelanggan yang menggunakan layanan roaming selama 8 - 13 menit kecenderungan untuk churn</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0"/>
              </a:spcAft>
              <a:buSzPts val="1800"/>
              <a:buNone/>
            </a:pPr>
            <a:r>
              <a:t/>
            </a:r>
            <a:endParaRPr sz="1200">
              <a:solidFill>
                <a:srgbClr val="252525"/>
              </a:solidFill>
              <a:latin typeface="Maven Pro"/>
              <a:ea typeface="Maven Pro"/>
              <a:cs typeface="Maven Pro"/>
              <a:sym typeface="Maven Pro"/>
            </a:endParaRPr>
          </a:p>
          <a:p>
            <a:pPr indent="0" lvl="0" marL="0" rtl="0" algn="just">
              <a:lnSpc>
                <a:spcPct val="115000"/>
              </a:lnSpc>
              <a:spcBef>
                <a:spcPts val="1000"/>
              </a:spcBef>
              <a:spcAft>
                <a:spcPts val="1000"/>
              </a:spcAft>
              <a:buSzPts val="1800"/>
              <a:buNone/>
            </a:pPr>
            <a:r>
              <a:t/>
            </a:r>
            <a:endParaRPr sz="1350">
              <a:solidFill>
                <a:srgbClr val="252525"/>
              </a:solidFill>
              <a:latin typeface="Maven Pro"/>
              <a:ea typeface="Maven Pro"/>
              <a:cs typeface="Maven Pro"/>
              <a:sym typeface="Maven Pro"/>
            </a:endParaRPr>
          </a:p>
        </p:txBody>
      </p:sp>
      <p:sp>
        <p:nvSpPr>
          <p:cNvPr id="229" name="Google Shape;229;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30" name="Google Shape;230;p25"/>
          <p:cNvGrpSpPr/>
          <p:nvPr/>
        </p:nvGrpSpPr>
        <p:grpSpPr>
          <a:xfrm>
            <a:off x="7503019" y="95797"/>
            <a:ext cx="1516771" cy="323122"/>
            <a:chOff x="400885" y="325214"/>
            <a:chExt cx="2298835" cy="489727"/>
          </a:xfrm>
        </p:grpSpPr>
        <p:pic>
          <p:nvPicPr>
            <p:cNvPr id="231" name="Google Shape;231;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32" name="Google Shape;232;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33" name="Google Shape;233;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4" name="Google Shape;234;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5" name="Google Shape;235;p25"/>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6" name="Google Shape;236;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7" name="Google Shape;237;p25"/>
          <p:cNvPicPr preferRelativeResize="0"/>
          <p:nvPr/>
        </p:nvPicPr>
        <p:blipFill rotWithShape="1">
          <a:blip r:embed="rId5">
            <a:alphaModFix/>
          </a:blip>
          <a:srcRect b="0" l="0" r="0" t="53812"/>
          <a:stretch/>
        </p:blipFill>
        <p:spPr>
          <a:xfrm>
            <a:off x="1898025" y="1743550"/>
            <a:ext cx="5431536" cy="2464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41" name="Shape 241"/>
        <p:cNvGrpSpPr/>
        <p:nvPr/>
      </p:nvGrpSpPr>
      <p:grpSpPr>
        <a:xfrm>
          <a:off x="0" y="0"/>
          <a:ext cx="0" cy="0"/>
          <a:chOff x="0" y="0"/>
          <a:chExt cx="0" cy="0"/>
        </a:xfrm>
      </p:grpSpPr>
      <p:sp>
        <p:nvSpPr>
          <p:cNvPr id="242" name="Google Shape;242;p2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243" name="Google Shape;243;p2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244" name="Google Shape;244;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245" name="Google Shape;245;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246" name="Google Shape;246;p2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247" name="Google Shape;247;p2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248" name="Google Shape;248;p2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249" name="Google Shape;249;p2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250" name="Google Shape;250;p2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251" name="Google Shape;251;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252" name="Google Shape;252;p2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8" name="Google Shape;258;p27"/>
          <p:cNvGrpSpPr/>
          <p:nvPr/>
        </p:nvGrpSpPr>
        <p:grpSpPr>
          <a:xfrm>
            <a:off x="7503019" y="95797"/>
            <a:ext cx="1516771" cy="323122"/>
            <a:chOff x="400885" y="325214"/>
            <a:chExt cx="2298835" cy="489727"/>
          </a:xfrm>
        </p:grpSpPr>
        <p:pic>
          <p:nvPicPr>
            <p:cNvPr id="259" name="Google Shape;259;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60" name="Google Shape;260;p2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61" name="Google Shape;261;p2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62" name="Google Shape;262;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3" name="Google Shape;263;p2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Imbalanced Dataset</a:t>
            </a:r>
            <a:endParaRPr sz="2820">
              <a:solidFill>
                <a:srgbClr val="A338EB"/>
              </a:solidFill>
              <a:latin typeface="Maven Pro SemiBold"/>
              <a:ea typeface="Maven Pro SemiBold"/>
              <a:cs typeface="Maven Pro SemiBold"/>
              <a:sym typeface="Maven Pro SemiBold"/>
            </a:endParaRPr>
          </a:p>
        </p:txBody>
      </p:sp>
      <p:sp>
        <p:nvSpPr>
          <p:cNvPr id="264" name="Google Shape;264;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65" name="Google Shape;265;p27"/>
          <p:cNvSpPr txBox="1"/>
          <p:nvPr/>
        </p:nvSpPr>
        <p:spPr>
          <a:xfrm>
            <a:off x="492875" y="1503875"/>
            <a:ext cx="82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27"/>
          <p:cNvSpPr txBox="1"/>
          <p:nvPr/>
        </p:nvSpPr>
        <p:spPr>
          <a:xfrm>
            <a:off x="314550" y="1428500"/>
            <a:ext cx="8362500" cy="331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Maven Pro"/>
                <a:ea typeface="Maven Pro"/>
                <a:cs typeface="Maven Pro"/>
                <a:sym typeface="Maven Pro"/>
              </a:rPr>
              <a:t>Imbalanced Dataset</a:t>
            </a:r>
            <a:r>
              <a:rPr lang="en">
                <a:latin typeface="Maven Pro"/>
                <a:ea typeface="Maven Pro"/>
                <a:cs typeface="Maven Pro"/>
                <a:sym typeface="Maven Pro"/>
              </a:rPr>
              <a:t> merupakan ketidakseimbangan data di suatu kelas pada kolom dataset. Pada umumnya suatu kolom memiliki data dengan kelas yang sedikit dan data dengan kelas yang terbanyak. </a:t>
            </a:r>
            <a:endParaRPr>
              <a:latin typeface="Maven Pro"/>
              <a:ea typeface="Maven Pro"/>
              <a:cs typeface="Maven Pro"/>
              <a:sym typeface="Maven Pro"/>
            </a:endParaRPr>
          </a:p>
          <a:p>
            <a:pPr indent="0" lvl="0" marL="0" rtl="0" algn="just">
              <a:spcBef>
                <a:spcPts val="0"/>
              </a:spcBef>
              <a:spcAft>
                <a:spcPts val="0"/>
              </a:spcAft>
              <a:buNone/>
            </a:pPr>
            <a:r>
              <a:t/>
            </a:r>
            <a:endParaRPr>
              <a:latin typeface="Maven Pro"/>
              <a:ea typeface="Maven Pro"/>
              <a:cs typeface="Maven Pro"/>
              <a:sym typeface="Maven Pro"/>
            </a:endParaRPr>
          </a:p>
          <a:p>
            <a:pPr indent="0" lvl="0" marL="0" rtl="0" algn="just">
              <a:spcBef>
                <a:spcPts val="0"/>
              </a:spcBef>
              <a:spcAft>
                <a:spcPts val="0"/>
              </a:spcAft>
              <a:buNone/>
            </a:pPr>
            <a:r>
              <a:rPr b="1" lang="en">
                <a:latin typeface="Maven Pro"/>
                <a:ea typeface="Maven Pro"/>
                <a:cs typeface="Maven Pro"/>
                <a:sym typeface="Maven Pro"/>
              </a:rPr>
              <a:t>Apa dampak dari imbalanced dataset? </a:t>
            </a:r>
            <a:r>
              <a:rPr lang="en">
                <a:latin typeface="Maven Pro"/>
                <a:ea typeface="Maven Pro"/>
                <a:cs typeface="Maven Pro"/>
                <a:sym typeface="Maven Pro"/>
              </a:rPr>
              <a:t>Model akan lebih dominan mengenal kelas dengan jumlah data yang banyak pada saat selesai melakukan pelatihan model, Dampaknya akan mempengaruhi kinerja model pada saat akan melakukan prediksi.</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just">
              <a:spcBef>
                <a:spcPts val="0"/>
              </a:spcBef>
              <a:spcAft>
                <a:spcPts val="0"/>
              </a:spcAft>
              <a:buNone/>
            </a:pPr>
            <a:r>
              <a:rPr lang="en">
                <a:latin typeface="Maven Pro"/>
                <a:ea typeface="Maven Pro"/>
                <a:cs typeface="Maven Pro"/>
                <a:sym typeface="Maven Pro"/>
              </a:rPr>
              <a:t>Untuk mengatasi imbalanced dataset pada project ini, kami menggunakan </a:t>
            </a:r>
            <a:r>
              <a:rPr b="1" lang="en">
                <a:latin typeface="Maven Pro"/>
                <a:ea typeface="Maven Pro"/>
                <a:cs typeface="Maven Pro"/>
                <a:sym typeface="Maven Pro"/>
              </a:rPr>
              <a:t>metode oversampling</a:t>
            </a:r>
            <a:r>
              <a:rPr lang="en">
                <a:latin typeface="Maven Pro"/>
                <a:ea typeface="Maven Pro"/>
                <a:cs typeface="Maven Pro"/>
                <a:sym typeface="Maven Pro"/>
              </a:rPr>
              <a:t> yang dimana jumlah data dengan kelas sedikit akan diduplikasi sebanyak jumlah data dengan kelas terbanyak. Pada studi kasus ini kolom target yang digunakan adalah Churn yang terdiri dari </a:t>
            </a:r>
            <a:r>
              <a:rPr lang="en">
                <a:solidFill>
                  <a:schemeClr val="dk1"/>
                </a:solidFill>
                <a:latin typeface="Maven Pro"/>
                <a:ea typeface="Maven Pro"/>
                <a:cs typeface="Maven Pro"/>
                <a:sym typeface="Maven Pro"/>
              </a:rPr>
              <a:t>2 kelas yaitu kelas 0 yang berjumlah 2850 data dan kelas 1 yang berjumlah 483 data. Maka dari itu kita kan menyeimbangkan dataset sesuai kolom churn dengan menggunakan teknik oversampling.</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2" name="Google Shape;272;p28"/>
          <p:cNvGrpSpPr/>
          <p:nvPr/>
        </p:nvGrpSpPr>
        <p:grpSpPr>
          <a:xfrm>
            <a:off x="7503019" y="95797"/>
            <a:ext cx="1516771" cy="323122"/>
            <a:chOff x="400885" y="325214"/>
            <a:chExt cx="2298835" cy="489727"/>
          </a:xfrm>
        </p:grpSpPr>
        <p:pic>
          <p:nvPicPr>
            <p:cNvPr id="273" name="Google Shape;273;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4" name="Google Shape;274;p2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5" name="Google Shape;275;p2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6" name="Google Shape;276;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7" name="Google Shape;277;p2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Resampling Dataset</a:t>
            </a:r>
            <a:endParaRPr sz="2820">
              <a:solidFill>
                <a:srgbClr val="A338EB"/>
              </a:solidFill>
              <a:latin typeface="Maven Pro SemiBold"/>
              <a:ea typeface="Maven Pro SemiBold"/>
              <a:cs typeface="Maven Pro SemiBold"/>
              <a:sym typeface="Maven Pro SemiBold"/>
            </a:endParaRPr>
          </a:p>
        </p:txBody>
      </p:sp>
      <p:sp>
        <p:nvSpPr>
          <p:cNvPr id="278" name="Google Shape;278;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79" name="Google Shape;279;p28"/>
          <p:cNvSpPr txBox="1"/>
          <p:nvPr/>
        </p:nvSpPr>
        <p:spPr>
          <a:xfrm>
            <a:off x="492875" y="1503875"/>
            <a:ext cx="82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0" name="Google Shape;280;p28"/>
          <p:cNvSpPr txBox="1"/>
          <p:nvPr/>
        </p:nvSpPr>
        <p:spPr>
          <a:xfrm>
            <a:off x="314550" y="1428500"/>
            <a:ext cx="8362500" cy="3311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200">
                <a:latin typeface="Maven Pro"/>
                <a:ea typeface="Maven Pro"/>
                <a:cs typeface="Maven Pro"/>
                <a:sym typeface="Maven Pro"/>
              </a:rPr>
              <a:t>Sebelum menggunakan oversampling					Sesudah menggunakan oversampling</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t/>
            </a:r>
            <a:endParaRPr sz="1200">
              <a:latin typeface="Maven Pro"/>
              <a:ea typeface="Maven Pro"/>
              <a:cs typeface="Maven Pro"/>
              <a:sym typeface="Maven Pro"/>
            </a:endParaRPr>
          </a:p>
          <a:p>
            <a:pPr indent="0" lvl="0" marL="0" rtl="0" algn="l">
              <a:spcBef>
                <a:spcPts val="0"/>
              </a:spcBef>
              <a:spcAft>
                <a:spcPts val="0"/>
              </a:spcAft>
              <a:buNone/>
            </a:pPr>
            <a:r>
              <a:rPr lang="en" sz="1200">
                <a:latin typeface="Maven Pro"/>
                <a:ea typeface="Maven Pro"/>
                <a:cs typeface="Maven Pro"/>
                <a:sym typeface="Maven Pro"/>
              </a:rPr>
              <a:t>   	</a:t>
            </a:r>
            <a:r>
              <a:rPr lang="en" sz="1200">
                <a:latin typeface="Maven Pro"/>
                <a:ea typeface="Maven Pro"/>
                <a:cs typeface="Maven Pro"/>
                <a:sym typeface="Maven Pro"/>
              </a:rPr>
              <a:t>   	     Jumlah dataset awal						   </a:t>
            </a:r>
            <a:r>
              <a:rPr lang="en" sz="1200">
                <a:solidFill>
                  <a:schemeClr val="dk1"/>
                </a:solidFill>
                <a:latin typeface="Maven Pro"/>
                <a:ea typeface="Maven Pro"/>
                <a:cs typeface="Maven Pro"/>
                <a:sym typeface="Maven Pro"/>
              </a:rPr>
              <a:t>Jumlah data sesudah resampling</a:t>
            </a:r>
            <a:endParaRPr sz="1200">
              <a:latin typeface="Maven Pro"/>
              <a:ea typeface="Maven Pro"/>
              <a:cs typeface="Maven Pro"/>
              <a:sym typeface="Maven Pro"/>
            </a:endParaRPr>
          </a:p>
        </p:txBody>
      </p:sp>
      <p:sp>
        <p:nvSpPr>
          <p:cNvPr id="281" name="Google Shape;281;p28"/>
          <p:cNvSpPr/>
          <p:nvPr>
            <p:ph idx="1" type="body"/>
          </p:nvPr>
        </p:nvSpPr>
        <p:spPr>
          <a:xfrm>
            <a:off x="4297629" y="2268437"/>
            <a:ext cx="431700" cy="475200"/>
          </a:xfrm>
          <a:prstGeom prst="rightArrow">
            <a:avLst>
              <a:gd fmla="val 50000" name="adj1"/>
              <a:gd fmla="val 50000" name="adj2"/>
            </a:avLst>
          </a:prstGeom>
          <a:solidFill>
            <a:schemeClr val="accent4"/>
          </a:solidFill>
          <a:ln cap="flat" cmpd="sng" w="25400">
            <a:solidFill>
              <a:srgbClr val="BA7C2E"/>
            </a:solidFill>
            <a:prstDash val="solid"/>
            <a:round/>
            <a:headEnd len="sm" w="sm" type="none"/>
            <a:tailEnd len="sm" w="sm" type="none"/>
          </a:ln>
        </p:spPr>
        <p:txBody>
          <a:bodyPr anchorCtr="0" anchor="ctr" bIns="91425" lIns="91425" spcFirstLastPara="1" rIns="91425" wrap="square" tIns="91425">
            <a:normAutofit lnSpcReduction="20000"/>
          </a:bodyPr>
          <a:lstStyle/>
          <a:p>
            <a:pPr indent="0" lvl="0" marL="114300" rtl="0" algn="l">
              <a:lnSpc>
                <a:spcPct val="95000"/>
              </a:lnSpc>
              <a:spcBef>
                <a:spcPts val="0"/>
              </a:spcBef>
              <a:spcAft>
                <a:spcPts val="0"/>
              </a:spcAft>
              <a:buSzPts val="1800"/>
              <a:buNone/>
            </a:pPr>
            <a:r>
              <a:t/>
            </a:r>
            <a:endParaRPr sz="450"/>
          </a:p>
        </p:txBody>
      </p:sp>
      <p:pic>
        <p:nvPicPr>
          <p:cNvPr id="282" name="Google Shape;282;p28"/>
          <p:cNvPicPr preferRelativeResize="0"/>
          <p:nvPr/>
        </p:nvPicPr>
        <p:blipFill>
          <a:blip r:embed="rId5">
            <a:alphaModFix/>
          </a:blip>
          <a:stretch>
            <a:fillRect/>
          </a:stretch>
        </p:blipFill>
        <p:spPr>
          <a:xfrm>
            <a:off x="5183313" y="1720588"/>
            <a:ext cx="2743200" cy="1801368"/>
          </a:xfrm>
          <a:prstGeom prst="rect">
            <a:avLst/>
          </a:prstGeom>
          <a:noFill/>
          <a:ln>
            <a:noFill/>
          </a:ln>
        </p:spPr>
      </p:pic>
      <p:pic>
        <p:nvPicPr>
          <p:cNvPr id="283" name="Google Shape;283;p28"/>
          <p:cNvPicPr preferRelativeResize="0"/>
          <p:nvPr/>
        </p:nvPicPr>
        <p:blipFill>
          <a:blip r:embed="rId6">
            <a:alphaModFix/>
          </a:blip>
          <a:stretch>
            <a:fillRect/>
          </a:stretch>
        </p:blipFill>
        <p:spPr>
          <a:xfrm>
            <a:off x="819788" y="1739850"/>
            <a:ext cx="2743200" cy="1819656"/>
          </a:xfrm>
          <a:prstGeom prst="rect">
            <a:avLst/>
          </a:prstGeom>
          <a:noFill/>
          <a:ln>
            <a:noFill/>
          </a:ln>
        </p:spPr>
      </p:pic>
      <p:pic>
        <p:nvPicPr>
          <p:cNvPr id="284" name="Google Shape;284;p28"/>
          <p:cNvPicPr preferRelativeResize="0"/>
          <p:nvPr/>
        </p:nvPicPr>
        <p:blipFill>
          <a:blip r:embed="rId7">
            <a:alphaModFix/>
          </a:blip>
          <a:stretch>
            <a:fillRect/>
          </a:stretch>
        </p:blipFill>
        <p:spPr>
          <a:xfrm>
            <a:off x="1397350" y="3977600"/>
            <a:ext cx="1737360" cy="521208"/>
          </a:xfrm>
          <a:prstGeom prst="rect">
            <a:avLst/>
          </a:prstGeom>
          <a:noFill/>
          <a:ln>
            <a:noFill/>
          </a:ln>
        </p:spPr>
      </p:pic>
      <p:pic>
        <p:nvPicPr>
          <p:cNvPr id="285" name="Google Shape;285;p28"/>
          <p:cNvPicPr preferRelativeResize="0"/>
          <p:nvPr/>
        </p:nvPicPr>
        <p:blipFill>
          <a:blip r:embed="rId8">
            <a:alphaModFix/>
          </a:blip>
          <a:stretch>
            <a:fillRect/>
          </a:stretch>
        </p:blipFill>
        <p:spPr>
          <a:xfrm>
            <a:off x="5844100" y="4006175"/>
            <a:ext cx="173736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1" name="Google Shape;291;p29"/>
          <p:cNvGrpSpPr/>
          <p:nvPr/>
        </p:nvGrpSpPr>
        <p:grpSpPr>
          <a:xfrm>
            <a:off x="7503019" y="95797"/>
            <a:ext cx="1516771" cy="323122"/>
            <a:chOff x="400885" y="325214"/>
            <a:chExt cx="2298835" cy="489727"/>
          </a:xfrm>
        </p:grpSpPr>
        <p:pic>
          <p:nvPicPr>
            <p:cNvPr id="292" name="Google Shape;292;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3" name="Google Shape;293;p2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94" name="Google Shape;294;p2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95" name="Google Shape;295;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6" name="Google Shape;296;p2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Train Test Split</a:t>
            </a:r>
            <a:endParaRPr sz="2820">
              <a:solidFill>
                <a:srgbClr val="A338EB"/>
              </a:solidFill>
              <a:latin typeface="Maven Pro SemiBold"/>
              <a:ea typeface="Maven Pro SemiBold"/>
              <a:cs typeface="Maven Pro SemiBold"/>
              <a:sym typeface="Maven Pro SemiBold"/>
            </a:endParaRPr>
          </a:p>
        </p:txBody>
      </p:sp>
      <p:sp>
        <p:nvSpPr>
          <p:cNvPr id="297" name="Google Shape;297;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98" name="Google Shape;298;p29"/>
          <p:cNvSpPr txBox="1"/>
          <p:nvPr/>
        </p:nvSpPr>
        <p:spPr>
          <a:xfrm>
            <a:off x="492875" y="1503875"/>
            <a:ext cx="82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9" name="Google Shape;299;p29"/>
          <p:cNvSpPr txBox="1"/>
          <p:nvPr/>
        </p:nvSpPr>
        <p:spPr>
          <a:xfrm>
            <a:off x="429675" y="1352225"/>
            <a:ext cx="7797300" cy="33111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Maven Pro"/>
              <a:buChar char="●"/>
            </a:pPr>
            <a:r>
              <a:rPr lang="en" sz="1300">
                <a:latin typeface="Maven Pro"/>
                <a:ea typeface="Maven Pro"/>
                <a:cs typeface="Maven Pro"/>
                <a:sym typeface="Maven Pro"/>
              </a:rPr>
              <a:t>Train test split adalah salah satu metode yang penting sebelum melakukan proses machine learning. </a:t>
            </a:r>
            <a:endParaRPr sz="1300">
              <a:latin typeface="Maven Pro"/>
              <a:ea typeface="Maven Pro"/>
              <a:cs typeface="Maven Pro"/>
              <a:sym typeface="Maven Pro"/>
            </a:endParaRPr>
          </a:p>
          <a:p>
            <a:pPr indent="-311150" lvl="0" marL="457200" rtl="0" algn="just">
              <a:spcBef>
                <a:spcPts val="0"/>
              </a:spcBef>
              <a:spcAft>
                <a:spcPts val="0"/>
              </a:spcAft>
              <a:buSzPts val="1300"/>
              <a:buFont typeface="Maven Pro"/>
              <a:buChar char="●"/>
            </a:pPr>
            <a:r>
              <a:rPr lang="en" sz="1300">
                <a:latin typeface="Maven Pro"/>
                <a:ea typeface="Maven Pro"/>
                <a:cs typeface="Maven Pro"/>
                <a:sym typeface="Maven Pro"/>
              </a:rPr>
              <a:t>Metode ini membagi dataset menjadi dua bagian yakni data train yang digunakan untuk pelatihan model dan data test yang digunakan untuk mengevaluasi kinerja model setelah melalui proses pelatihan. </a:t>
            </a:r>
            <a:endParaRPr sz="1300">
              <a:latin typeface="Maven Pro"/>
              <a:ea typeface="Maven Pro"/>
              <a:cs typeface="Maven Pro"/>
              <a:sym typeface="Maven Pro"/>
            </a:endParaRPr>
          </a:p>
          <a:p>
            <a:pPr indent="-311150" lvl="0" marL="457200" rtl="0" algn="just">
              <a:spcBef>
                <a:spcPts val="0"/>
              </a:spcBef>
              <a:spcAft>
                <a:spcPts val="0"/>
              </a:spcAft>
              <a:buSzPts val="1300"/>
              <a:buFont typeface="Maven Pro"/>
              <a:buChar char="●"/>
            </a:pPr>
            <a:r>
              <a:rPr lang="en" sz="1300">
                <a:latin typeface="Maven Pro"/>
                <a:ea typeface="Maven Pro"/>
                <a:cs typeface="Maven Pro"/>
                <a:sym typeface="Maven Pro"/>
              </a:rPr>
              <a:t>Train/test split dapat digunakan untuk permasalahan regresi maupun klasifikasi. </a:t>
            </a:r>
            <a:endParaRPr sz="1300">
              <a:latin typeface="Maven Pro"/>
              <a:ea typeface="Maven Pro"/>
              <a:cs typeface="Maven Pro"/>
              <a:sym typeface="Maven Pro"/>
            </a:endParaRPr>
          </a:p>
          <a:p>
            <a:pPr indent="0" lvl="0" marL="457200" rtl="0" algn="just">
              <a:spcBef>
                <a:spcPts val="0"/>
              </a:spcBef>
              <a:spcAft>
                <a:spcPts val="0"/>
              </a:spcAft>
              <a:buNone/>
            </a:pPr>
            <a:r>
              <a:t/>
            </a:r>
            <a:endParaRPr sz="1300">
              <a:latin typeface="Maven Pro"/>
              <a:ea typeface="Maven Pro"/>
              <a:cs typeface="Maven Pro"/>
              <a:sym typeface="Maven Pro"/>
            </a:endParaRPr>
          </a:p>
          <a:p>
            <a:pPr indent="0" lvl="0" marL="457200" rtl="0" algn="just">
              <a:spcBef>
                <a:spcPts val="0"/>
              </a:spcBef>
              <a:spcAft>
                <a:spcPts val="0"/>
              </a:spcAft>
              <a:buNone/>
            </a:pPr>
            <a:r>
              <a:rPr lang="en" sz="1300">
                <a:latin typeface="Maven Pro"/>
                <a:ea typeface="Maven Pro"/>
                <a:cs typeface="Maven Pro"/>
                <a:sym typeface="Maven Pro"/>
              </a:rPr>
              <a:t>Train Test Split yang digunakan pada final project kali ini sebesar 70% Data Train dan 30% Data test</a:t>
            </a:r>
            <a:endParaRPr sz="1300">
              <a:latin typeface="Maven Pro"/>
              <a:ea typeface="Maven Pro"/>
              <a:cs typeface="Maven Pro"/>
              <a:sym typeface="Maven Pro"/>
            </a:endParaRPr>
          </a:p>
          <a:p>
            <a:pPr indent="0" lvl="0" marL="457200" rtl="0" algn="just">
              <a:spcBef>
                <a:spcPts val="0"/>
              </a:spcBef>
              <a:spcAft>
                <a:spcPts val="0"/>
              </a:spcAft>
              <a:buNone/>
            </a:pPr>
            <a:r>
              <a:t/>
            </a:r>
            <a:endParaRPr>
              <a:latin typeface="Maven Pro"/>
              <a:ea typeface="Maven Pro"/>
              <a:cs typeface="Maven Pro"/>
              <a:sym typeface="Maven Pro"/>
            </a:endParaRPr>
          </a:p>
          <a:p>
            <a:pPr indent="0" lvl="0" marL="0" rtl="0" algn="just">
              <a:spcBef>
                <a:spcPts val="0"/>
              </a:spcBef>
              <a:spcAft>
                <a:spcPts val="0"/>
              </a:spcAft>
              <a:buNone/>
            </a:pPr>
            <a:r>
              <a:t/>
            </a:r>
            <a:endParaRPr>
              <a:latin typeface="Maven Pro"/>
              <a:ea typeface="Maven Pro"/>
              <a:cs typeface="Maven Pro"/>
              <a:sym typeface="Maven Pro"/>
            </a:endParaRPr>
          </a:p>
        </p:txBody>
      </p:sp>
      <p:pic>
        <p:nvPicPr>
          <p:cNvPr id="300" name="Google Shape;300;p29"/>
          <p:cNvPicPr preferRelativeResize="0"/>
          <p:nvPr/>
        </p:nvPicPr>
        <p:blipFill>
          <a:blip r:embed="rId5">
            <a:alphaModFix/>
          </a:blip>
          <a:stretch>
            <a:fillRect/>
          </a:stretch>
        </p:blipFill>
        <p:spPr>
          <a:xfrm>
            <a:off x="982150" y="3318475"/>
            <a:ext cx="7169000" cy="107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idx="1" type="body"/>
          </p:nvPr>
        </p:nvSpPr>
        <p:spPr>
          <a:xfrm>
            <a:off x="311700" y="1288825"/>
            <a:ext cx="8391000" cy="33750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282828"/>
              </a:buClr>
              <a:buSzPts val="1500"/>
              <a:buFont typeface="Maven Pro"/>
              <a:buChar char="●"/>
            </a:pPr>
            <a:r>
              <a:rPr lang="en" sz="1500">
                <a:solidFill>
                  <a:srgbClr val="282828"/>
                </a:solidFill>
                <a:latin typeface="Maven Pro"/>
                <a:ea typeface="Maven Pro"/>
                <a:cs typeface="Maven Pro"/>
                <a:sym typeface="Maven Pro"/>
              </a:rPr>
              <a:t>Setelah melakukan oversampling dan spliting dataset, selanjutnya dilakukan pelatihan model machine learning. </a:t>
            </a:r>
            <a:endParaRPr sz="1500">
              <a:solidFill>
                <a:srgbClr val="282828"/>
              </a:solidFill>
              <a:latin typeface="Maven Pro"/>
              <a:ea typeface="Maven Pro"/>
              <a:cs typeface="Maven Pro"/>
              <a:sym typeface="Maven Pro"/>
            </a:endParaRPr>
          </a:p>
          <a:p>
            <a:pPr indent="-323850" lvl="0" marL="457200" rtl="0" algn="just">
              <a:lnSpc>
                <a:spcPct val="115000"/>
              </a:lnSpc>
              <a:spcBef>
                <a:spcPts val="1000"/>
              </a:spcBef>
              <a:spcAft>
                <a:spcPts val="0"/>
              </a:spcAft>
              <a:buClr>
                <a:srgbClr val="282828"/>
              </a:buClr>
              <a:buSzPts val="1500"/>
              <a:buFont typeface="Maven Pro"/>
              <a:buChar char="●"/>
            </a:pPr>
            <a:r>
              <a:rPr lang="en" sz="1500">
                <a:solidFill>
                  <a:srgbClr val="282828"/>
                </a:solidFill>
                <a:latin typeface="Maven Pro"/>
                <a:ea typeface="Maven Pro"/>
                <a:cs typeface="Maven Pro"/>
                <a:sym typeface="Maven Pro"/>
              </a:rPr>
              <a:t>Pada project kali ini, kami menggunakan beberapa model Machine Learning, yaitu Logistic Regression, Decision Tree, Random Forest, Support Vector Machine, K-Nearest Neighbour, Naive Bayes dan Gradient Boosting. </a:t>
            </a:r>
            <a:endParaRPr sz="1500">
              <a:solidFill>
                <a:srgbClr val="282828"/>
              </a:solidFill>
              <a:latin typeface="Maven Pro"/>
              <a:ea typeface="Maven Pro"/>
              <a:cs typeface="Maven Pro"/>
              <a:sym typeface="Maven Pro"/>
            </a:endParaRPr>
          </a:p>
          <a:p>
            <a:pPr indent="-323850" lvl="0" marL="457200" rtl="0" algn="just">
              <a:lnSpc>
                <a:spcPct val="115000"/>
              </a:lnSpc>
              <a:spcBef>
                <a:spcPts val="1000"/>
              </a:spcBef>
              <a:spcAft>
                <a:spcPts val="0"/>
              </a:spcAft>
              <a:buClr>
                <a:srgbClr val="282828"/>
              </a:buClr>
              <a:buSzPts val="1500"/>
              <a:buFont typeface="Maven Pro"/>
              <a:buChar char="●"/>
            </a:pPr>
            <a:r>
              <a:rPr lang="en" sz="1500">
                <a:solidFill>
                  <a:srgbClr val="282828"/>
                </a:solidFill>
                <a:latin typeface="Maven Pro"/>
                <a:ea typeface="Maven Pro"/>
                <a:cs typeface="Maven Pro"/>
                <a:sym typeface="Maven Pro"/>
              </a:rPr>
              <a:t>Tujuan kami menggunakan beberapa model untuk mencari model t</a:t>
            </a:r>
            <a:r>
              <a:rPr lang="en" sz="1500">
                <a:solidFill>
                  <a:srgbClr val="282828"/>
                </a:solidFill>
                <a:latin typeface="Maven Pro"/>
                <a:ea typeface="Maven Pro"/>
                <a:cs typeface="Maven Pro"/>
                <a:sym typeface="Maven Pro"/>
              </a:rPr>
              <a:t>erbaik dengan cara membandingkan hasil evaluasi dari setiap model. Evaluasi model yang digunakan yaitu classification report dan confusion matrix.</a:t>
            </a:r>
            <a:endParaRPr sz="1500">
              <a:solidFill>
                <a:srgbClr val="282828"/>
              </a:solidFill>
              <a:latin typeface="Maven Pro"/>
              <a:ea typeface="Maven Pro"/>
              <a:cs typeface="Maven Pro"/>
              <a:sym typeface="Maven Pro"/>
            </a:endParaRPr>
          </a:p>
        </p:txBody>
      </p:sp>
      <p:sp>
        <p:nvSpPr>
          <p:cNvPr id="306" name="Google Shape;306;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07" name="Google Shape;307;p30"/>
          <p:cNvGrpSpPr/>
          <p:nvPr/>
        </p:nvGrpSpPr>
        <p:grpSpPr>
          <a:xfrm>
            <a:off x="7503019" y="95797"/>
            <a:ext cx="1516771" cy="323122"/>
            <a:chOff x="400885" y="325214"/>
            <a:chExt cx="2298835" cy="489727"/>
          </a:xfrm>
        </p:grpSpPr>
        <p:pic>
          <p:nvPicPr>
            <p:cNvPr id="308" name="Google Shape;308;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9" name="Google Shape;309;p3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10" name="Google Shape;310;p3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11" name="Google Shape;311;p3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12" name="Google Shape;312;p30"/>
          <p:cNvSpPr txBox="1"/>
          <p:nvPr>
            <p:ph type="title"/>
          </p:nvPr>
        </p:nvSpPr>
        <p:spPr>
          <a:xfrm>
            <a:off x="311700" y="550163"/>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13" name="Google Shape;313;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9" name="Google Shape;319;p31"/>
          <p:cNvGrpSpPr/>
          <p:nvPr/>
        </p:nvGrpSpPr>
        <p:grpSpPr>
          <a:xfrm>
            <a:off x="7503019" y="95797"/>
            <a:ext cx="1516771" cy="323122"/>
            <a:chOff x="400885" y="325214"/>
            <a:chExt cx="2298835" cy="489727"/>
          </a:xfrm>
        </p:grpSpPr>
        <p:pic>
          <p:nvPicPr>
            <p:cNvPr id="320" name="Google Shape;320;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1" name="Google Shape;321;p3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22" name="Google Shape;322;p3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23" name="Google Shape;323;p3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24" name="Google Shape;324;p31"/>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Logistic Regression </a:t>
            </a:r>
            <a:endParaRPr sz="2820">
              <a:solidFill>
                <a:srgbClr val="A338EB"/>
              </a:solidFill>
              <a:latin typeface="Maven Pro SemiBold"/>
              <a:ea typeface="Maven Pro SemiBold"/>
              <a:cs typeface="Maven Pro SemiBold"/>
              <a:sym typeface="Maven Pro SemiBold"/>
            </a:endParaRPr>
          </a:p>
        </p:txBody>
      </p:sp>
      <p:sp>
        <p:nvSpPr>
          <p:cNvPr id="325" name="Google Shape;325;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26" name="Google Shape;326;p31"/>
          <p:cNvPicPr preferRelativeResize="0"/>
          <p:nvPr/>
        </p:nvPicPr>
        <p:blipFill>
          <a:blip r:embed="rId5">
            <a:alphaModFix/>
          </a:blip>
          <a:stretch>
            <a:fillRect/>
          </a:stretch>
        </p:blipFill>
        <p:spPr>
          <a:xfrm>
            <a:off x="647646" y="1427250"/>
            <a:ext cx="2651760" cy="1140257"/>
          </a:xfrm>
          <a:prstGeom prst="rect">
            <a:avLst/>
          </a:prstGeom>
          <a:noFill/>
          <a:ln>
            <a:noFill/>
          </a:ln>
        </p:spPr>
      </p:pic>
      <p:pic>
        <p:nvPicPr>
          <p:cNvPr id="327" name="Google Shape;327;p31"/>
          <p:cNvPicPr preferRelativeResize="0"/>
          <p:nvPr/>
        </p:nvPicPr>
        <p:blipFill>
          <a:blip r:embed="rId6">
            <a:alphaModFix/>
          </a:blip>
          <a:stretch>
            <a:fillRect/>
          </a:stretch>
        </p:blipFill>
        <p:spPr>
          <a:xfrm>
            <a:off x="649224" y="2788920"/>
            <a:ext cx="2286000" cy="1978270"/>
          </a:xfrm>
          <a:prstGeom prst="rect">
            <a:avLst/>
          </a:prstGeom>
          <a:noFill/>
          <a:ln>
            <a:noFill/>
          </a:ln>
        </p:spPr>
      </p:pic>
      <p:sp>
        <p:nvSpPr>
          <p:cNvPr id="328" name="Google Shape;328;p31"/>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75%</a:t>
            </a:r>
            <a:endParaRPr b="1" sz="1600">
              <a:latin typeface="Maven Pro"/>
              <a:ea typeface="Maven Pro"/>
              <a:cs typeface="Maven Pro"/>
              <a:sym typeface="Maven Pro"/>
            </a:endParaRPr>
          </a:p>
        </p:txBody>
      </p:sp>
      <p:sp>
        <p:nvSpPr>
          <p:cNvPr id="329" name="Google Shape;329;p31"/>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676</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643</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207</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184</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72" name="Google Shape;72;p14"/>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74" name="Google Shape;74;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75" name="Google Shape;75;p14"/>
          <p:cNvGrpSpPr/>
          <p:nvPr/>
        </p:nvGrpSpPr>
        <p:grpSpPr>
          <a:xfrm>
            <a:off x="7503019" y="95797"/>
            <a:ext cx="1516771" cy="323122"/>
            <a:chOff x="400885" y="325214"/>
            <a:chExt cx="2298835" cy="489727"/>
          </a:xfrm>
        </p:grpSpPr>
        <p:pic>
          <p:nvPicPr>
            <p:cNvPr id="76" name="Google Shape;76;p14"/>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77" name="Google Shape;77;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8" name="Google Shape;78;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9" name="Google Shape;79;p14"/>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5" name="Google Shape;335;p32"/>
          <p:cNvGrpSpPr/>
          <p:nvPr/>
        </p:nvGrpSpPr>
        <p:grpSpPr>
          <a:xfrm>
            <a:off x="7503019" y="95797"/>
            <a:ext cx="1516771" cy="323122"/>
            <a:chOff x="400885" y="325214"/>
            <a:chExt cx="2298835" cy="489727"/>
          </a:xfrm>
        </p:grpSpPr>
        <p:pic>
          <p:nvPicPr>
            <p:cNvPr id="336" name="Google Shape;336;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7" name="Google Shape;337;p3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38" name="Google Shape;338;p3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39" name="Google Shape;339;p3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0" name="Google Shape;340;p32"/>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Decision Tree</a:t>
            </a:r>
            <a:endParaRPr sz="2820">
              <a:solidFill>
                <a:srgbClr val="A338EB"/>
              </a:solidFill>
              <a:latin typeface="Maven Pro SemiBold"/>
              <a:ea typeface="Maven Pro SemiBold"/>
              <a:cs typeface="Maven Pro SemiBold"/>
              <a:sym typeface="Maven Pro SemiBold"/>
            </a:endParaRPr>
          </a:p>
        </p:txBody>
      </p:sp>
      <p:sp>
        <p:nvSpPr>
          <p:cNvPr id="341" name="Google Shape;341;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42" name="Google Shape;342;p32"/>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9</a:t>
            </a:r>
            <a:r>
              <a:rPr b="1" lang="en" sz="1600">
                <a:latin typeface="Maven Pro"/>
                <a:ea typeface="Maven Pro"/>
                <a:cs typeface="Maven Pro"/>
                <a:sym typeface="Maven Pro"/>
              </a:rPr>
              <a:t>5%</a:t>
            </a:r>
            <a:endParaRPr b="1" sz="1600">
              <a:latin typeface="Maven Pro"/>
              <a:ea typeface="Maven Pro"/>
              <a:cs typeface="Maven Pro"/>
              <a:sym typeface="Maven Pro"/>
            </a:endParaRPr>
          </a:p>
        </p:txBody>
      </p:sp>
      <p:sp>
        <p:nvSpPr>
          <p:cNvPr id="343" name="Google Shape;343;p32"/>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882</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818</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61</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9</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44" name="Google Shape;344;p32"/>
          <p:cNvPicPr preferRelativeResize="0"/>
          <p:nvPr/>
        </p:nvPicPr>
        <p:blipFill>
          <a:blip r:embed="rId5">
            <a:alphaModFix/>
          </a:blip>
          <a:stretch>
            <a:fillRect/>
          </a:stretch>
        </p:blipFill>
        <p:spPr>
          <a:xfrm>
            <a:off x="649224" y="1426464"/>
            <a:ext cx="2651759" cy="1113739"/>
          </a:xfrm>
          <a:prstGeom prst="rect">
            <a:avLst/>
          </a:prstGeom>
          <a:noFill/>
          <a:ln>
            <a:noFill/>
          </a:ln>
        </p:spPr>
      </p:pic>
      <p:pic>
        <p:nvPicPr>
          <p:cNvPr id="345" name="Google Shape;345;p32"/>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1" name="Google Shape;351;p33"/>
          <p:cNvGrpSpPr/>
          <p:nvPr/>
        </p:nvGrpSpPr>
        <p:grpSpPr>
          <a:xfrm>
            <a:off x="7503019" y="95797"/>
            <a:ext cx="1516771" cy="323122"/>
            <a:chOff x="400885" y="325214"/>
            <a:chExt cx="2298835" cy="489727"/>
          </a:xfrm>
        </p:grpSpPr>
        <p:pic>
          <p:nvPicPr>
            <p:cNvPr id="352" name="Google Shape;352;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3" name="Google Shape;353;p3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54" name="Google Shape;354;p3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55" name="Google Shape;355;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56" name="Google Shape;356;p33"/>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Random Forest </a:t>
            </a:r>
            <a:endParaRPr sz="2820">
              <a:solidFill>
                <a:srgbClr val="A338EB"/>
              </a:solidFill>
              <a:latin typeface="Maven Pro SemiBold"/>
              <a:ea typeface="Maven Pro SemiBold"/>
              <a:cs typeface="Maven Pro SemiBold"/>
              <a:sym typeface="Maven Pro SemiBold"/>
            </a:endParaRPr>
          </a:p>
        </p:txBody>
      </p:sp>
      <p:sp>
        <p:nvSpPr>
          <p:cNvPr id="357" name="Google Shape;357;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58" name="Google Shape;358;p33"/>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98%</a:t>
            </a:r>
            <a:endParaRPr b="1" sz="1600">
              <a:latin typeface="Maven Pro"/>
              <a:ea typeface="Maven Pro"/>
              <a:cs typeface="Maven Pro"/>
              <a:sym typeface="Maven Pro"/>
            </a:endParaRPr>
          </a:p>
        </p:txBody>
      </p:sp>
      <p:sp>
        <p:nvSpPr>
          <p:cNvPr id="359" name="Google Shape;359;p33"/>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858</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822</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25</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5</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60" name="Google Shape;360;p33"/>
          <p:cNvPicPr preferRelativeResize="0"/>
          <p:nvPr/>
        </p:nvPicPr>
        <p:blipFill>
          <a:blip r:embed="rId5">
            <a:alphaModFix/>
          </a:blip>
          <a:stretch>
            <a:fillRect/>
          </a:stretch>
        </p:blipFill>
        <p:spPr>
          <a:xfrm>
            <a:off x="649224" y="1426464"/>
            <a:ext cx="2651761" cy="1113739"/>
          </a:xfrm>
          <a:prstGeom prst="rect">
            <a:avLst/>
          </a:prstGeom>
          <a:noFill/>
          <a:ln>
            <a:noFill/>
          </a:ln>
        </p:spPr>
      </p:pic>
      <p:pic>
        <p:nvPicPr>
          <p:cNvPr id="361" name="Google Shape;361;p33"/>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7" name="Google Shape;367;p34"/>
          <p:cNvGrpSpPr/>
          <p:nvPr/>
        </p:nvGrpSpPr>
        <p:grpSpPr>
          <a:xfrm>
            <a:off x="7503019" y="95797"/>
            <a:ext cx="1516771" cy="323122"/>
            <a:chOff x="400885" y="325214"/>
            <a:chExt cx="2298835" cy="489727"/>
          </a:xfrm>
        </p:grpSpPr>
        <p:pic>
          <p:nvPicPr>
            <p:cNvPr id="368" name="Google Shape;368;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69" name="Google Shape;369;p3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0" name="Google Shape;370;p3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1" name="Google Shape;371;p3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2" name="Google Shape;372;p34"/>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Support Vector Machine</a:t>
            </a:r>
            <a:r>
              <a:rPr lang="en" sz="2820">
                <a:solidFill>
                  <a:srgbClr val="A338EB"/>
                </a:solidFill>
                <a:latin typeface="Maven Pro SemiBold"/>
                <a:ea typeface="Maven Pro SemiBold"/>
                <a:cs typeface="Maven Pro SemiBold"/>
                <a:sym typeface="Maven Pro SemiBold"/>
              </a:rPr>
              <a:t> </a:t>
            </a:r>
            <a:endParaRPr sz="2820">
              <a:solidFill>
                <a:srgbClr val="A338EB"/>
              </a:solidFill>
              <a:latin typeface="Maven Pro SemiBold"/>
              <a:ea typeface="Maven Pro SemiBold"/>
              <a:cs typeface="Maven Pro SemiBold"/>
              <a:sym typeface="Maven Pro SemiBold"/>
            </a:endParaRPr>
          </a:p>
        </p:txBody>
      </p:sp>
      <p:sp>
        <p:nvSpPr>
          <p:cNvPr id="373" name="Google Shape;373;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74" name="Google Shape;374;p34"/>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65</a:t>
            </a:r>
            <a:r>
              <a:rPr b="1" lang="en" sz="1600">
                <a:latin typeface="Maven Pro"/>
                <a:ea typeface="Maven Pro"/>
                <a:cs typeface="Maven Pro"/>
                <a:sym typeface="Maven Pro"/>
              </a:rPr>
              <a:t>%</a:t>
            </a:r>
            <a:endParaRPr b="1" sz="1600">
              <a:latin typeface="Maven Pro"/>
              <a:ea typeface="Maven Pro"/>
              <a:cs typeface="Maven Pro"/>
              <a:sym typeface="Maven Pro"/>
            </a:endParaRPr>
          </a:p>
        </p:txBody>
      </p:sp>
      <p:sp>
        <p:nvSpPr>
          <p:cNvPr id="375" name="Google Shape;375;p34"/>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781</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382</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102</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445</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76" name="Google Shape;376;p34"/>
          <p:cNvPicPr preferRelativeResize="0"/>
          <p:nvPr/>
        </p:nvPicPr>
        <p:blipFill>
          <a:blip r:embed="rId5">
            <a:alphaModFix/>
          </a:blip>
          <a:stretch>
            <a:fillRect/>
          </a:stretch>
        </p:blipFill>
        <p:spPr>
          <a:xfrm>
            <a:off x="649224" y="1426464"/>
            <a:ext cx="2651759" cy="1100481"/>
          </a:xfrm>
          <a:prstGeom prst="rect">
            <a:avLst/>
          </a:prstGeom>
          <a:noFill/>
          <a:ln>
            <a:noFill/>
          </a:ln>
        </p:spPr>
      </p:pic>
      <p:pic>
        <p:nvPicPr>
          <p:cNvPr id="377" name="Google Shape;377;p34"/>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3" name="Google Shape;383;p35"/>
          <p:cNvGrpSpPr/>
          <p:nvPr/>
        </p:nvGrpSpPr>
        <p:grpSpPr>
          <a:xfrm>
            <a:off x="7503019" y="95797"/>
            <a:ext cx="1516771" cy="323122"/>
            <a:chOff x="400885" y="325214"/>
            <a:chExt cx="2298835" cy="489727"/>
          </a:xfrm>
        </p:grpSpPr>
        <p:pic>
          <p:nvPicPr>
            <p:cNvPr id="384" name="Google Shape;384;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5" name="Google Shape;385;p3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86" name="Google Shape;386;p3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87" name="Google Shape;387;p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88" name="Google Shape;388;p35"/>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K-Nearest Neighbour</a:t>
            </a:r>
            <a:endParaRPr sz="2820">
              <a:solidFill>
                <a:srgbClr val="A338EB"/>
              </a:solidFill>
              <a:latin typeface="Maven Pro SemiBold"/>
              <a:ea typeface="Maven Pro SemiBold"/>
              <a:cs typeface="Maven Pro SemiBold"/>
              <a:sym typeface="Maven Pro SemiBold"/>
            </a:endParaRPr>
          </a:p>
        </p:txBody>
      </p:sp>
      <p:sp>
        <p:nvSpPr>
          <p:cNvPr id="389" name="Google Shape;389;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90" name="Google Shape;390;p35"/>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80</a:t>
            </a:r>
            <a:r>
              <a:rPr b="1" lang="en" sz="1600">
                <a:latin typeface="Maven Pro"/>
                <a:ea typeface="Maven Pro"/>
                <a:cs typeface="Maven Pro"/>
                <a:sym typeface="Maven Pro"/>
              </a:rPr>
              <a:t>%</a:t>
            </a:r>
            <a:endParaRPr b="1" sz="1600">
              <a:latin typeface="Maven Pro"/>
              <a:ea typeface="Maven Pro"/>
              <a:cs typeface="Maven Pro"/>
              <a:sym typeface="Maven Pro"/>
            </a:endParaRPr>
          </a:p>
        </p:txBody>
      </p:sp>
      <p:sp>
        <p:nvSpPr>
          <p:cNvPr id="391" name="Google Shape;391;p35"/>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608</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759</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275</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68</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392" name="Google Shape;392;p35"/>
          <p:cNvPicPr preferRelativeResize="0"/>
          <p:nvPr/>
        </p:nvPicPr>
        <p:blipFill>
          <a:blip r:embed="rId5">
            <a:alphaModFix/>
          </a:blip>
          <a:stretch>
            <a:fillRect/>
          </a:stretch>
        </p:blipFill>
        <p:spPr>
          <a:xfrm>
            <a:off x="649224" y="1426464"/>
            <a:ext cx="2651760" cy="1153516"/>
          </a:xfrm>
          <a:prstGeom prst="rect">
            <a:avLst/>
          </a:prstGeom>
          <a:noFill/>
          <a:ln>
            <a:noFill/>
          </a:ln>
        </p:spPr>
      </p:pic>
      <p:pic>
        <p:nvPicPr>
          <p:cNvPr id="393" name="Google Shape;393;p35"/>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99" name="Google Shape;399;p36"/>
          <p:cNvGrpSpPr/>
          <p:nvPr/>
        </p:nvGrpSpPr>
        <p:grpSpPr>
          <a:xfrm>
            <a:off x="7503019" y="95797"/>
            <a:ext cx="1516771" cy="323122"/>
            <a:chOff x="400885" y="325214"/>
            <a:chExt cx="2298835" cy="489727"/>
          </a:xfrm>
        </p:grpSpPr>
        <p:pic>
          <p:nvPicPr>
            <p:cNvPr id="400" name="Google Shape;400;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01" name="Google Shape;401;p3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02" name="Google Shape;402;p3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03" name="Google Shape;403;p3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04" name="Google Shape;404;p36"/>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Naive Bayes</a:t>
            </a:r>
            <a:endParaRPr sz="2820">
              <a:solidFill>
                <a:srgbClr val="A338EB"/>
              </a:solidFill>
              <a:latin typeface="Maven Pro SemiBold"/>
              <a:ea typeface="Maven Pro SemiBold"/>
              <a:cs typeface="Maven Pro SemiBold"/>
              <a:sym typeface="Maven Pro SemiBold"/>
            </a:endParaRPr>
          </a:p>
        </p:txBody>
      </p:sp>
      <p:sp>
        <p:nvSpPr>
          <p:cNvPr id="405" name="Google Shape;405;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06" name="Google Shape;406;p36"/>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83%</a:t>
            </a:r>
            <a:endParaRPr b="1" sz="1600">
              <a:latin typeface="Maven Pro"/>
              <a:ea typeface="Maven Pro"/>
              <a:cs typeface="Maven Pro"/>
              <a:sym typeface="Maven Pro"/>
            </a:endParaRPr>
          </a:p>
        </p:txBody>
      </p:sp>
      <p:sp>
        <p:nvSpPr>
          <p:cNvPr id="407" name="Google Shape;407;p36"/>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750</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663</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133</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164</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408" name="Google Shape;408;p36"/>
          <p:cNvPicPr preferRelativeResize="0"/>
          <p:nvPr/>
        </p:nvPicPr>
        <p:blipFill>
          <a:blip r:embed="rId5">
            <a:alphaModFix/>
          </a:blip>
          <a:stretch>
            <a:fillRect/>
          </a:stretch>
        </p:blipFill>
        <p:spPr>
          <a:xfrm>
            <a:off x="649224" y="1426464"/>
            <a:ext cx="2651760" cy="1126998"/>
          </a:xfrm>
          <a:prstGeom prst="rect">
            <a:avLst/>
          </a:prstGeom>
          <a:noFill/>
          <a:ln>
            <a:noFill/>
          </a:ln>
        </p:spPr>
      </p:pic>
      <p:pic>
        <p:nvPicPr>
          <p:cNvPr id="409" name="Google Shape;409;p36"/>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5" name="Google Shape;415;p37"/>
          <p:cNvGrpSpPr/>
          <p:nvPr/>
        </p:nvGrpSpPr>
        <p:grpSpPr>
          <a:xfrm>
            <a:off x="7503019" y="95797"/>
            <a:ext cx="1516771" cy="323122"/>
            <a:chOff x="400885" y="325214"/>
            <a:chExt cx="2298835" cy="489727"/>
          </a:xfrm>
        </p:grpSpPr>
        <p:pic>
          <p:nvPicPr>
            <p:cNvPr id="416" name="Google Shape;416;p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7" name="Google Shape;417;p3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18" name="Google Shape;418;p3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19" name="Google Shape;419;p3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20" name="Google Shape;420;p37"/>
          <p:cNvSpPr txBox="1"/>
          <p:nvPr>
            <p:ph type="title"/>
          </p:nvPr>
        </p:nvSpPr>
        <p:spPr>
          <a:xfrm>
            <a:off x="311700" y="5974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Gradient Boosting</a:t>
            </a:r>
            <a:endParaRPr sz="2820">
              <a:solidFill>
                <a:srgbClr val="A338EB"/>
              </a:solidFill>
              <a:latin typeface="Maven Pro SemiBold"/>
              <a:ea typeface="Maven Pro SemiBold"/>
              <a:cs typeface="Maven Pro SemiBold"/>
              <a:sym typeface="Maven Pro SemiBold"/>
            </a:endParaRPr>
          </a:p>
        </p:txBody>
      </p:sp>
      <p:sp>
        <p:nvSpPr>
          <p:cNvPr id="421" name="Google Shape;421;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22" name="Google Shape;422;p37"/>
          <p:cNvSpPr txBox="1"/>
          <p:nvPr/>
        </p:nvSpPr>
        <p:spPr>
          <a:xfrm>
            <a:off x="3742325" y="1492925"/>
            <a:ext cx="363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ven Pro"/>
                <a:ea typeface="Maven Pro"/>
                <a:cs typeface="Maven Pro"/>
                <a:sym typeface="Maven Pro"/>
              </a:rPr>
              <a:t>Hasil Akurasi dengan menggunakan model Logistic Regression sebesar </a:t>
            </a:r>
            <a:r>
              <a:rPr b="1" lang="en" sz="1600">
                <a:latin typeface="Maven Pro"/>
                <a:ea typeface="Maven Pro"/>
                <a:cs typeface="Maven Pro"/>
                <a:sym typeface="Maven Pro"/>
              </a:rPr>
              <a:t>90</a:t>
            </a:r>
            <a:r>
              <a:rPr b="1" lang="en" sz="1600">
                <a:latin typeface="Maven Pro"/>
                <a:ea typeface="Maven Pro"/>
                <a:cs typeface="Maven Pro"/>
                <a:sym typeface="Maven Pro"/>
              </a:rPr>
              <a:t>%</a:t>
            </a:r>
            <a:endParaRPr b="1" sz="1600">
              <a:latin typeface="Maven Pro"/>
              <a:ea typeface="Maven Pro"/>
              <a:cs typeface="Maven Pro"/>
              <a:sym typeface="Maven Pro"/>
            </a:endParaRPr>
          </a:p>
        </p:txBody>
      </p:sp>
      <p:sp>
        <p:nvSpPr>
          <p:cNvPr id="423" name="Google Shape;423;p37"/>
          <p:cNvSpPr txBox="1"/>
          <p:nvPr/>
        </p:nvSpPr>
        <p:spPr>
          <a:xfrm>
            <a:off x="3792600" y="2933800"/>
            <a:ext cx="45423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Hasil Confusion Matrix dengan menggunakan Model Logistic Regression</a:t>
            </a:r>
            <a:endParaRPr sz="1500">
              <a:latin typeface="Maven Pro"/>
              <a:ea typeface="Maven Pro"/>
              <a:cs typeface="Maven Pro"/>
              <a:sym typeface="Maven Pro"/>
            </a:endParaRPr>
          </a:p>
          <a:p>
            <a:pPr indent="0" lvl="0" marL="0" rtl="0" algn="l">
              <a:spcBef>
                <a:spcPts val="1000"/>
              </a:spcBef>
              <a:spcAft>
                <a:spcPts val="0"/>
              </a:spcAft>
              <a:buNone/>
            </a:pPr>
            <a:r>
              <a:rPr lang="en" sz="1500">
                <a:latin typeface="Maven Pro"/>
                <a:ea typeface="Maven Pro"/>
                <a:cs typeface="Maven Pro"/>
                <a:sym typeface="Maven Pro"/>
              </a:rPr>
              <a:t>True Positive	: 819</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True Negative	: 726</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Positive 	: 64</a:t>
            </a:r>
            <a:endParaRPr sz="1500">
              <a:latin typeface="Maven Pro"/>
              <a:ea typeface="Maven Pro"/>
              <a:cs typeface="Maven Pro"/>
              <a:sym typeface="Maven Pro"/>
            </a:endParaRPr>
          </a:p>
          <a:p>
            <a:pPr indent="0" lvl="0" marL="0" rtl="0" algn="l">
              <a:spcBef>
                <a:spcPts val="0"/>
              </a:spcBef>
              <a:spcAft>
                <a:spcPts val="0"/>
              </a:spcAft>
              <a:buNone/>
            </a:pPr>
            <a:r>
              <a:rPr lang="en" sz="1500">
                <a:latin typeface="Maven Pro"/>
                <a:ea typeface="Maven Pro"/>
                <a:cs typeface="Maven Pro"/>
                <a:sym typeface="Maven Pro"/>
              </a:rPr>
              <a:t>False Negative	: 101</a:t>
            </a:r>
            <a:endParaRPr sz="1500">
              <a:latin typeface="Maven Pro"/>
              <a:ea typeface="Maven Pro"/>
              <a:cs typeface="Maven Pro"/>
              <a:sym typeface="Maven Pro"/>
            </a:endParaRPr>
          </a:p>
          <a:p>
            <a:pPr indent="0" lvl="0" marL="0" rtl="0" algn="l">
              <a:spcBef>
                <a:spcPts val="0"/>
              </a:spcBef>
              <a:spcAft>
                <a:spcPts val="0"/>
              </a:spcAft>
              <a:buNone/>
            </a:pPr>
            <a:r>
              <a:t/>
            </a:r>
            <a:endParaRPr sz="1300"/>
          </a:p>
        </p:txBody>
      </p:sp>
      <p:pic>
        <p:nvPicPr>
          <p:cNvPr id="424" name="Google Shape;424;p37"/>
          <p:cNvPicPr preferRelativeResize="0"/>
          <p:nvPr/>
        </p:nvPicPr>
        <p:blipFill>
          <a:blip r:embed="rId5">
            <a:alphaModFix/>
          </a:blip>
          <a:stretch>
            <a:fillRect/>
          </a:stretch>
        </p:blipFill>
        <p:spPr>
          <a:xfrm>
            <a:off x="649224" y="1426464"/>
            <a:ext cx="2651760" cy="1180033"/>
          </a:xfrm>
          <a:prstGeom prst="rect">
            <a:avLst/>
          </a:prstGeom>
          <a:noFill/>
          <a:ln>
            <a:noFill/>
          </a:ln>
        </p:spPr>
      </p:pic>
      <p:pic>
        <p:nvPicPr>
          <p:cNvPr id="425" name="Google Shape;425;p37"/>
          <p:cNvPicPr preferRelativeResize="0"/>
          <p:nvPr/>
        </p:nvPicPr>
        <p:blipFill>
          <a:blip r:embed="rId6">
            <a:alphaModFix/>
          </a:blip>
          <a:stretch>
            <a:fillRect/>
          </a:stretch>
        </p:blipFill>
        <p:spPr>
          <a:xfrm>
            <a:off x="649224" y="2788920"/>
            <a:ext cx="2286000" cy="19773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idx="1" type="body"/>
          </p:nvPr>
        </p:nvSpPr>
        <p:spPr>
          <a:xfrm>
            <a:off x="311725" y="1196975"/>
            <a:ext cx="8631900" cy="184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rgbClr val="282828"/>
              </a:buClr>
              <a:buSzPts val="1500"/>
              <a:buFont typeface="Inter"/>
              <a:buNone/>
            </a:pPr>
            <a:r>
              <a:rPr lang="en" sz="1600">
                <a:solidFill>
                  <a:srgbClr val="282828"/>
                </a:solidFill>
                <a:latin typeface="Maven Pro"/>
                <a:ea typeface="Maven Pro"/>
                <a:cs typeface="Maven Pro"/>
                <a:sym typeface="Maven Pro"/>
              </a:rPr>
              <a:t>Setelah dataset diuji dengan beberapa model , akurasi tertinggi didapat dengan menggunakan model Random Forest sebesar 98% , maka dari itu model akan dilanjutkan dengan penggunaan hyperparameter tuning untuk mengoptimalkan kinerja dari model agar mendapatkan akurasi yang lebih baik dan menggunakan feature selection untuk memilih feature yang berpengaruh dan mengesampingkan feature yang tidak berpengaruh.</a:t>
            </a:r>
            <a:endParaRPr sz="1600">
              <a:solidFill>
                <a:srgbClr val="282828"/>
              </a:solidFill>
              <a:latin typeface="Maven Pro"/>
              <a:ea typeface="Maven Pro"/>
              <a:cs typeface="Maven Pro"/>
              <a:sym typeface="Maven Pro"/>
            </a:endParaRPr>
          </a:p>
        </p:txBody>
      </p:sp>
      <p:sp>
        <p:nvSpPr>
          <p:cNvPr id="431" name="Google Shape;431;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32" name="Google Shape;432;p38"/>
          <p:cNvGrpSpPr/>
          <p:nvPr/>
        </p:nvGrpSpPr>
        <p:grpSpPr>
          <a:xfrm>
            <a:off x="7503019" y="95797"/>
            <a:ext cx="1516771" cy="323122"/>
            <a:chOff x="400885" y="325214"/>
            <a:chExt cx="2298835" cy="489727"/>
          </a:xfrm>
        </p:grpSpPr>
        <p:pic>
          <p:nvPicPr>
            <p:cNvPr id="433" name="Google Shape;433;p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4" name="Google Shape;434;p3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35" name="Google Shape;435;p3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36" name="Google Shape;436;p3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37" name="Google Shape;437;p38"/>
          <p:cNvSpPr txBox="1"/>
          <p:nvPr>
            <p:ph type="title"/>
          </p:nvPr>
        </p:nvSpPr>
        <p:spPr>
          <a:xfrm>
            <a:off x="311700" y="4695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38" name="Google Shape;438;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idx="1" type="body"/>
          </p:nvPr>
        </p:nvSpPr>
        <p:spPr>
          <a:xfrm>
            <a:off x="311725" y="1196975"/>
            <a:ext cx="8631900" cy="101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rgbClr val="282828"/>
              </a:buClr>
              <a:buSzPts val="1500"/>
              <a:buFont typeface="Inter"/>
              <a:buNone/>
            </a:pPr>
            <a:r>
              <a:rPr b="1" lang="en" sz="1400">
                <a:solidFill>
                  <a:srgbClr val="282828"/>
                </a:solidFill>
                <a:latin typeface="Maven Pro"/>
                <a:ea typeface="Maven Pro"/>
                <a:cs typeface="Maven Pro"/>
                <a:sym typeface="Maven Pro"/>
              </a:rPr>
              <a:t>Feature Selection</a:t>
            </a:r>
            <a:r>
              <a:rPr lang="en" sz="1400">
                <a:solidFill>
                  <a:srgbClr val="282828"/>
                </a:solidFill>
                <a:latin typeface="Maven Pro"/>
                <a:ea typeface="Maven Pro"/>
                <a:cs typeface="Maven Pro"/>
                <a:sym typeface="Maven Pro"/>
              </a:rPr>
              <a:t> adalah memilih feature yang berpengaruh dan mengesampingkan feature yang tidak berpengaruh dalam suatu kegiatan pemodelan. Maka dari itu dalam project ini menggunakan teknik feature selection yang bernama feature importance. Feature Importance menghasilkan skor untuk setiap fitur pada dataset, semakin tinggi skor semakin penting fitur tersebut </a:t>
            </a:r>
            <a:endParaRPr sz="1400">
              <a:solidFill>
                <a:srgbClr val="282828"/>
              </a:solidFill>
              <a:latin typeface="Maven Pro"/>
              <a:ea typeface="Maven Pro"/>
              <a:cs typeface="Maven Pro"/>
              <a:sym typeface="Maven Pro"/>
            </a:endParaRPr>
          </a:p>
        </p:txBody>
      </p:sp>
      <p:sp>
        <p:nvSpPr>
          <p:cNvPr id="444" name="Google Shape;444;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5" name="Google Shape;445;p39"/>
          <p:cNvGrpSpPr/>
          <p:nvPr/>
        </p:nvGrpSpPr>
        <p:grpSpPr>
          <a:xfrm>
            <a:off x="7503019" y="95797"/>
            <a:ext cx="1516771" cy="323122"/>
            <a:chOff x="400885" y="325214"/>
            <a:chExt cx="2298835" cy="489727"/>
          </a:xfrm>
        </p:grpSpPr>
        <p:pic>
          <p:nvPicPr>
            <p:cNvPr id="446" name="Google Shape;446;p3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7" name="Google Shape;447;p3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8" name="Google Shape;448;p3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9" name="Google Shape;449;p3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50" name="Google Shape;450;p39"/>
          <p:cNvSpPr txBox="1"/>
          <p:nvPr>
            <p:ph type="title"/>
          </p:nvPr>
        </p:nvSpPr>
        <p:spPr>
          <a:xfrm>
            <a:off x="311700" y="4695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51" name="Google Shape;451;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52" name="Google Shape;452;p39"/>
          <p:cNvPicPr preferRelativeResize="0"/>
          <p:nvPr/>
        </p:nvPicPr>
        <p:blipFill>
          <a:blip r:embed="rId5">
            <a:alphaModFix/>
          </a:blip>
          <a:stretch>
            <a:fillRect/>
          </a:stretch>
        </p:blipFill>
        <p:spPr>
          <a:xfrm>
            <a:off x="427200" y="2286875"/>
            <a:ext cx="2084832" cy="2505624"/>
          </a:xfrm>
          <a:prstGeom prst="rect">
            <a:avLst/>
          </a:prstGeom>
          <a:noFill/>
          <a:ln>
            <a:noFill/>
          </a:ln>
        </p:spPr>
      </p:pic>
      <p:sp>
        <p:nvSpPr>
          <p:cNvPr id="453" name="Google Shape;453;p39"/>
          <p:cNvSpPr txBox="1"/>
          <p:nvPr/>
        </p:nvSpPr>
        <p:spPr>
          <a:xfrm>
            <a:off x="2629700" y="2375975"/>
            <a:ext cx="56469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Maven Pro"/>
                <a:ea typeface="Maven Pro"/>
                <a:cs typeface="Maven Pro"/>
                <a:sym typeface="Maven Pro"/>
              </a:rPr>
              <a:t>Dapat dilihat pada tabel hasil dari penggunaan fungsi feature importance yang dimana fitur </a:t>
            </a:r>
            <a:r>
              <a:rPr lang="en">
                <a:solidFill>
                  <a:srgbClr val="001080"/>
                </a:solidFill>
                <a:highlight>
                  <a:srgbClr val="FFFFFE"/>
                </a:highlight>
                <a:latin typeface="Maven Pro"/>
                <a:ea typeface="Maven Pro"/>
                <a:cs typeface="Maven Pro"/>
                <a:sym typeface="Maven Pro"/>
              </a:rPr>
              <a:t>DataPlan mendapatkan skor paling</a:t>
            </a:r>
            <a:r>
              <a:rPr lang="en">
                <a:solidFill>
                  <a:schemeClr val="dk1"/>
                </a:solidFill>
                <a:highlight>
                  <a:srgbClr val="FFFFFE"/>
                </a:highlight>
                <a:latin typeface="Maven Pro"/>
                <a:ea typeface="Maven Pro"/>
                <a:cs typeface="Maven Pro"/>
                <a:sym typeface="Maven Pro"/>
              </a:rPr>
              <a:t> rendah, maka dari itu dapat dikatakan fitur tersebut tidak mempengaruhi model. Dengan ini apakah dengan menghapus fitur tersebut dapat meningkat performa dari model.</a:t>
            </a:r>
            <a:endParaRPr>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9" name="Google Shape;459;p40"/>
          <p:cNvGrpSpPr/>
          <p:nvPr/>
        </p:nvGrpSpPr>
        <p:grpSpPr>
          <a:xfrm>
            <a:off x="7503019" y="95797"/>
            <a:ext cx="1516771" cy="323122"/>
            <a:chOff x="400885" y="325214"/>
            <a:chExt cx="2298835" cy="489727"/>
          </a:xfrm>
        </p:grpSpPr>
        <p:pic>
          <p:nvPicPr>
            <p:cNvPr id="460" name="Google Shape;460;p4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61" name="Google Shape;461;p4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62" name="Google Shape;462;p4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63" name="Google Shape;463;p4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4" name="Google Shape;464;p4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65" name="Google Shape;465;p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66" name="Google Shape;466;p40"/>
          <p:cNvPicPr preferRelativeResize="0"/>
          <p:nvPr/>
        </p:nvPicPr>
        <p:blipFill>
          <a:blip r:embed="rId5">
            <a:alphaModFix/>
          </a:blip>
          <a:stretch>
            <a:fillRect/>
          </a:stretch>
        </p:blipFill>
        <p:spPr>
          <a:xfrm>
            <a:off x="408550" y="2622888"/>
            <a:ext cx="6076950" cy="1352550"/>
          </a:xfrm>
          <a:prstGeom prst="rect">
            <a:avLst/>
          </a:prstGeom>
          <a:noFill/>
          <a:ln>
            <a:noFill/>
          </a:ln>
        </p:spPr>
      </p:pic>
      <p:sp>
        <p:nvSpPr>
          <p:cNvPr id="467" name="Google Shape;467;p40"/>
          <p:cNvSpPr txBox="1"/>
          <p:nvPr/>
        </p:nvSpPr>
        <p:spPr>
          <a:xfrm>
            <a:off x="332350" y="1449150"/>
            <a:ext cx="77991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Maven Pro"/>
                <a:ea typeface="Maven Pro"/>
                <a:cs typeface="Maven Pro"/>
                <a:sym typeface="Maven Pro"/>
              </a:rPr>
              <a:t>Mencoba</a:t>
            </a:r>
            <a:r>
              <a:rPr lang="en" sz="1600">
                <a:latin typeface="Maven Pro"/>
                <a:ea typeface="Maven Pro"/>
                <a:cs typeface="Maven Pro"/>
                <a:sym typeface="Maven Pro"/>
              </a:rPr>
              <a:t> menghapus kolom “DataPlan”, kemudian dataset diuji kembali dengan menggunakan model random forest beserta penggunaan hyperparameter tuning</a:t>
            </a:r>
            <a:endParaRPr sz="1600">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73" name="Google Shape;473;p41"/>
          <p:cNvGrpSpPr/>
          <p:nvPr/>
        </p:nvGrpSpPr>
        <p:grpSpPr>
          <a:xfrm>
            <a:off x="7503019" y="95797"/>
            <a:ext cx="1516771" cy="323122"/>
            <a:chOff x="400885" y="325214"/>
            <a:chExt cx="2298835" cy="489727"/>
          </a:xfrm>
        </p:grpSpPr>
        <p:pic>
          <p:nvPicPr>
            <p:cNvPr id="474" name="Google Shape;474;p4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5" name="Google Shape;475;p4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76" name="Google Shape;476;p4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77" name="Google Shape;477;p4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78" name="Google Shape;478;p4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79" name="Google Shape;479;p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80" name="Google Shape;480;p41"/>
          <p:cNvSpPr txBox="1"/>
          <p:nvPr/>
        </p:nvSpPr>
        <p:spPr>
          <a:xfrm>
            <a:off x="350600" y="1389850"/>
            <a:ext cx="78357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Maven Pro"/>
                <a:ea typeface="Maven Pro"/>
                <a:cs typeface="Maven Pro"/>
                <a:sym typeface="Maven Pro"/>
              </a:rPr>
              <a:t>Hyperparameter Tuning</a:t>
            </a:r>
            <a:r>
              <a:rPr lang="en" sz="1200">
                <a:latin typeface="Maven Pro"/>
                <a:ea typeface="Maven Pro"/>
                <a:cs typeface="Maven Pro"/>
                <a:sym typeface="Maven Pro"/>
              </a:rPr>
              <a:t> adalah nilai untuk parameter yang digunakan untuk mempengaruhi proses pelatihan model dengan penggunaan hyperparameter tuning dapat meningkatkan performa dari model. Dalam project ini kami menggunakan hyperparameter tuning pada model final yang diusulkan yaitu model random forest, berikut hyperparameter tuning yang digunakan</a:t>
            </a:r>
            <a:endParaRPr sz="1200">
              <a:latin typeface="Maven Pro"/>
              <a:ea typeface="Maven Pro"/>
              <a:cs typeface="Maven Pro"/>
              <a:sym typeface="Maven Pro"/>
            </a:endParaRPr>
          </a:p>
        </p:txBody>
      </p:sp>
      <p:pic>
        <p:nvPicPr>
          <p:cNvPr id="481" name="Google Shape;481;p41"/>
          <p:cNvPicPr preferRelativeResize="0"/>
          <p:nvPr/>
        </p:nvPicPr>
        <p:blipFill>
          <a:blip r:embed="rId5">
            <a:alphaModFix/>
          </a:blip>
          <a:stretch>
            <a:fillRect/>
          </a:stretch>
        </p:blipFill>
        <p:spPr>
          <a:xfrm>
            <a:off x="437325" y="2273950"/>
            <a:ext cx="3200400" cy="941294"/>
          </a:xfrm>
          <a:prstGeom prst="rect">
            <a:avLst/>
          </a:prstGeom>
          <a:noFill/>
          <a:ln>
            <a:noFill/>
          </a:ln>
        </p:spPr>
      </p:pic>
      <p:sp>
        <p:nvSpPr>
          <p:cNvPr id="482" name="Google Shape;482;p41"/>
          <p:cNvSpPr txBox="1"/>
          <p:nvPr/>
        </p:nvSpPr>
        <p:spPr>
          <a:xfrm>
            <a:off x="405725" y="3240125"/>
            <a:ext cx="77805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Maven Pro"/>
                <a:ea typeface="Maven Pro"/>
                <a:cs typeface="Maven Pro"/>
                <a:sym typeface="Maven Pro"/>
              </a:rPr>
              <a:t>Untuk membantu dalam pemilihan parameter terbaik kami menggunakan fungsi dari </a:t>
            </a:r>
            <a:r>
              <a:rPr b="1" lang="en" sz="1200">
                <a:solidFill>
                  <a:schemeClr val="dk1"/>
                </a:solidFill>
                <a:highlight>
                  <a:srgbClr val="FFFFFE"/>
                </a:highlight>
                <a:latin typeface="Maven Pro"/>
                <a:ea typeface="Maven Pro"/>
                <a:cs typeface="Maven Pro"/>
                <a:sym typeface="Maven Pro"/>
              </a:rPr>
              <a:t>GridSearchCV. GridSearchCV</a:t>
            </a:r>
            <a:r>
              <a:rPr lang="en" sz="1200">
                <a:solidFill>
                  <a:schemeClr val="dk1"/>
                </a:solidFill>
                <a:highlight>
                  <a:srgbClr val="FFFFFE"/>
                </a:highlight>
                <a:latin typeface="Maven Pro"/>
                <a:ea typeface="Maven Pro"/>
                <a:cs typeface="Maven Pro"/>
                <a:sym typeface="Maven Pro"/>
              </a:rPr>
              <a:t> adalah teknik untuk mencari nilai parameter terbaik dari kumpulan parameter grid yang diberikan. Nilai parameter terbaik diekstraksi dan kemudian digunakan pada model. </a:t>
            </a:r>
            <a:endParaRPr sz="1200">
              <a:latin typeface="Maven Pro"/>
              <a:ea typeface="Maven Pro"/>
              <a:cs typeface="Maven Pro"/>
              <a:sym typeface="Maven Pro"/>
            </a:endParaRPr>
          </a:p>
        </p:txBody>
      </p:sp>
      <p:pic>
        <p:nvPicPr>
          <p:cNvPr id="483" name="Google Shape;483;p41"/>
          <p:cNvPicPr preferRelativeResize="0"/>
          <p:nvPr/>
        </p:nvPicPr>
        <p:blipFill>
          <a:blip r:embed="rId6">
            <a:alphaModFix/>
          </a:blip>
          <a:stretch>
            <a:fillRect/>
          </a:stretch>
        </p:blipFill>
        <p:spPr>
          <a:xfrm>
            <a:off x="513525" y="3927700"/>
            <a:ext cx="3767327" cy="5624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88" name="Google Shape;88;p15"/>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89" name="Google Shape;89;p15"/>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90" name="Google Shape;90;p1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91" name="Google Shape;91;p1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92" name="Google Shape;92;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93" name="Google Shape;93;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94" name="Google Shape;94;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89" name="Google Shape;489;p42"/>
          <p:cNvGrpSpPr/>
          <p:nvPr/>
        </p:nvGrpSpPr>
        <p:grpSpPr>
          <a:xfrm>
            <a:off x="7503019" y="95797"/>
            <a:ext cx="1516771" cy="323122"/>
            <a:chOff x="400885" y="325214"/>
            <a:chExt cx="2298835" cy="489727"/>
          </a:xfrm>
        </p:grpSpPr>
        <p:pic>
          <p:nvPicPr>
            <p:cNvPr id="490" name="Google Shape;490;p4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91" name="Google Shape;491;p4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92" name="Google Shape;492;p4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93" name="Google Shape;493;p4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94" name="Google Shape;494;p4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495" name="Google Shape;495;p4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496" name="Google Shape;496;p42"/>
          <p:cNvPicPr preferRelativeResize="0"/>
          <p:nvPr/>
        </p:nvPicPr>
        <p:blipFill>
          <a:blip r:embed="rId5">
            <a:alphaModFix/>
          </a:blip>
          <a:stretch>
            <a:fillRect/>
          </a:stretch>
        </p:blipFill>
        <p:spPr>
          <a:xfrm>
            <a:off x="1481850" y="2137375"/>
            <a:ext cx="5686425" cy="2038350"/>
          </a:xfrm>
          <a:prstGeom prst="rect">
            <a:avLst/>
          </a:prstGeom>
          <a:noFill/>
          <a:ln>
            <a:noFill/>
          </a:ln>
        </p:spPr>
      </p:pic>
      <p:sp>
        <p:nvSpPr>
          <p:cNvPr id="497" name="Google Shape;497;p42"/>
          <p:cNvSpPr txBox="1"/>
          <p:nvPr/>
        </p:nvSpPr>
        <p:spPr>
          <a:xfrm>
            <a:off x="340075" y="1400775"/>
            <a:ext cx="837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Setelah penggunaan hyperparameter tuning pada model random forest , akurasi yang didapatkan sebesar 95%</a:t>
            </a:r>
            <a:endParaRPr sz="1500">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03" name="Google Shape;503;p43"/>
          <p:cNvGrpSpPr/>
          <p:nvPr/>
        </p:nvGrpSpPr>
        <p:grpSpPr>
          <a:xfrm>
            <a:off x="7503019" y="95797"/>
            <a:ext cx="1516771" cy="323122"/>
            <a:chOff x="400885" y="325214"/>
            <a:chExt cx="2298835" cy="489727"/>
          </a:xfrm>
        </p:grpSpPr>
        <p:pic>
          <p:nvPicPr>
            <p:cNvPr id="504" name="Google Shape;504;p4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05" name="Google Shape;505;p4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506" name="Google Shape;506;p4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07" name="Google Shape;507;p4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08" name="Google Shape;508;p4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Final Model</a:t>
            </a:r>
            <a:endParaRPr sz="2820">
              <a:solidFill>
                <a:srgbClr val="A338EB"/>
              </a:solidFill>
              <a:latin typeface="Maven Pro SemiBold"/>
              <a:ea typeface="Maven Pro SemiBold"/>
              <a:cs typeface="Maven Pro SemiBold"/>
              <a:sym typeface="Maven Pro SemiBold"/>
            </a:endParaRPr>
          </a:p>
        </p:txBody>
      </p:sp>
      <p:sp>
        <p:nvSpPr>
          <p:cNvPr id="509" name="Google Shape;509;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510" name="Google Shape;510;p43"/>
          <p:cNvPicPr preferRelativeResize="0"/>
          <p:nvPr/>
        </p:nvPicPr>
        <p:blipFill>
          <a:blip r:embed="rId5">
            <a:alphaModFix/>
          </a:blip>
          <a:stretch>
            <a:fillRect/>
          </a:stretch>
        </p:blipFill>
        <p:spPr>
          <a:xfrm>
            <a:off x="402700" y="1675325"/>
            <a:ext cx="2478024" cy="2795493"/>
          </a:xfrm>
          <a:prstGeom prst="rect">
            <a:avLst/>
          </a:prstGeom>
          <a:noFill/>
          <a:ln>
            <a:noFill/>
          </a:ln>
        </p:spPr>
      </p:pic>
      <p:sp>
        <p:nvSpPr>
          <p:cNvPr id="511" name="Google Shape;511;p43"/>
          <p:cNvSpPr txBox="1"/>
          <p:nvPr/>
        </p:nvSpPr>
        <p:spPr>
          <a:xfrm>
            <a:off x="333175" y="1259825"/>
            <a:ext cx="729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ven Pro"/>
                <a:ea typeface="Maven Pro"/>
                <a:cs typeface="Maven Pro"/>
                <a:sym typeface="Maven Pro"/>
              </a:rPr>
              <a:t>Pengujian prediksi dengan menggunakan model terbaik</a:t>
            </a:r>
            <a:endParaRPr sz="1500">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15" name="Shape 515"/>
        <p:cNvGrpSpPr/>
        <p:nvPr/>
      </p:nvGrpSpPr>
      <p:grpSpPr>
        <a:xfrm>
          <a:off x="0" y="0"/>
          <a:ext cx="0" cy="0"/>
          <a:chOff x="0" y="0"/>
          <a:chExt cx="0" cy="0"/>
        </a:xfrm>
      </p:grpSpPr>
      <p:sp>
        <p:nvSpPr>
          <p:cNvPr id="516" name="Google Shape;516;p44"/>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517" name="Google Shape;517;p44"/>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518" name="Google Shape;518;p4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519" name="Google Shape;519;p4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520" name="Google Shape;520;p44"/>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521" name="Google Shape;521;p44"/>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522" name="Google Shape;522;p44"/>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523" name="Google Shape;523;p44"/>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524" name="Google Shape;524;p44"/>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525" name="Google Shape;525;p4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526" name="Google Shape;526;p44"/>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idx="1" type="body"/>
          </p:nvPr>
        </p:nvSpPr>
        <p:spPr>
          <a:xfrm>
            <a:off x="331800" y="1319425"/>
            <a:ext cx="7934100" cy="33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Faktor yang dapat mempengaruhi Churn :</a:t>
            </a:r>
            <a:endParaRPr/>
          </a:p>
          <a:p>
            <a:pPr indent="-285750" lvl="0" marL="285750" rtl="0" algn="l">
              <a:lnSpc>
                <a:spcPct val="115000"/>
              </a:lnSpc>
              <a:spcBef>
                <a:spcPts val="0"/>
              </a:spcBef>
              <a:spcAft>
                <a:spcPts val="0"/>
              </a:spcAft>
              <a:buSzPts val="1800"/>
              <a:buChar char="●"/>
            </a:pPr>
            <a:r>
              <a:rPr lang="en" sz="1500">
                <a:solidFill>
                  <a:srgbClr val="282828"/>
                </a:solidFill>
                <a:latin typeface="Inter"/>
                <a:ea typeface="Inter"/>
                <a:cs typeface="Inter"/>
                <a:sym typeface="Inter"/>
              </a:rPr>
              <a:t>Memberikan biaya lebih terhadap pelanggan dapat menyebabkan pelanggan tidak nyaman dan harus berpindah ke provider lain</a:t>
            </a:r>
            <a:endParaRPr/>
          </a:p>
          <a:p>
            <a:pPr indent="-285750" lvl="0" marL="285750" rtl="0" algn="l">
              <a:lnSpc>
                <a:spcPct val="115000"/>
              </a:lnSpc>
              <a:spcBef>
                <a:spcPts val="0"/>
              </a:spcBef>
              <a:spcAft>
                <a:spcPts val="0"/>
              </a:spcAft>
              <a:buSzPts val="1800"/>
              <a:buChar char="●"/>
            </a:pPr>
            <a:r>
              <a:rPr lang="en" sz="1500">
                <a:solidFill>
                  <a:srgbClr val="282828"/>
                </a:solidFill>
                <a:latin typeface="Inter"/>
                <a:ea typeface="Inter"/>
                <a:cs typeface="Inter"/>
                <a:sym typeface="Inter"/>
              </a:rPr>
              <a:t>Penggunaan layanan roaming data yang lama berdampak pada biaya bulanan yang membengkak menjadikan pelanggan berpindah ke provider lain</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Cara untuk mengatasi pelanggan agar tetap bertahan dengan layanan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Lebih banyak panggilan customer service kepada pelanggan akan lebih rentan untuk churn</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Mempromosikan paket data kepada pelanggan yang tidak menggunakan paket data, agar pelanggan tersebut bertahan menggunakan layanan provider</a:t>
            </a:r>
            <a:endParaRPr sz="1500">
              <a:solidFill>
                <a:srgbClr val="282828"/>
              </a:solidFill>
              <a:latin typeface="Inter"/>
              <a:ea typeface="Inter"/>
              <a:cs typeface="Inter"/>
              <a:sym typeface="Inter"/>
            </a:endParaRPr>
          </a:p>
        </p:txBody>
      </p:sp>
      <p:sp>
        <p:nvSpPr>
          <p:cNvPr id="532" name="Google Shape;532;p4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33" name="Google Shape;533;p45"/>
          <p:cNvGrpSpPr/>
          <p:nvPr/>
        </p:nvGrpSpPr>
        <p:grpSpPr>
          <a:xfrm>
            <a:off x="7503019" y="95797"/>
            <a:ext cx="1516771" cy="323122"/>
            <a:chOff x="400885" y="325214"/>
            <a:chExt cx="2298835" cy="489727"/>
          </a:xfrm>
        </p:grpSpPr>
        <p:pic>
          <p:nvPicPr>
            <p:cNvPr id="534" name="Google Shape;534;p4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35" name="Google Shape;535;p4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36" name="Google Shape;536;p4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37" name="Google Shape;537;p45"/>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538" name="Google Shape;538;p45"/>
          <p:cNvSpPr txBox="1"/>
          <p:nvPr>
            <p:ph type="title"/>
          </p:nvPr>
        </p:nvSpPr>
        <p:spPr>
          <a:xfrm>
            <a:off x="331800" y="54627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539" name="Google Shape;539;p4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43" name="Shape 543"/>
        <p:cNvGrpSpPr/>
        <p:nvPr/>
      </p:nvGrpSpPr>
      <p:grpSpPr>
        <a:xfrm>
          <a:off x="0" y="0"/>
          <a:ext cx="0" cy="0"/>
          <a:chOff x="0" y="0"/>
          <a:chExt cx="0" cy="0"/>
        </a:xfrm>
      </p:grpSpPr>
      <p:sp>
        <p:nvSpPr>
          <p:cNvPr id="544" name="Google Shape;544;p46"/>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45" name="Google Shape;545;p46"/>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546" name="Google Shape;546;p46"/>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7" name="Google Shape;547;p46"/>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 type="body"/>
          </p:nvPr>
        </p:nvSpPr>
        <p:spPr>
          <a:xfrm>
            <a:off x="311700" y="1320850"/>
            <a:ext cx="8374200" cy="3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Maven Pro"/>
                <a:ea typeface="Maven Pro"/>
                <a:cs typeface="Maven Pro"/>
                <a:sym typeface="Maven Pro"/>
              </a:rPr>
              <a:t>Sumber Data: </a:t>
            </a:r>
            <a:r>
              <a:rPr b="1" lang="en" sz="1500">
                <a:solidFill>
                  <a:srgbClr val="202124"/>
                </a:solidFill>
                <a:highlight>
                  <a:srgbClr val="FFFFFF"/>
                </a:highlight>
                <a:latin typeface="Maven Pro"/>
                <a:ea typeface="Maven Pro"/>
                <a:cs typeface="Maven Pro"/>
                <a:sym typeface="Maven Pro"/>
              </a:rPr>
              <a:t>Customer Churn</a:t>
            </a:r>
            <a:endParaRPr b="1" sz="1500">
              <a:solidFill>
                <a:srgbClr val="202124"/>
              </a:solidFill>
              <a:highlight>
                <a:srgbClr val="FFFFFF"/>
              </a:highlight>
              <a:latin typeface="Maven Pro"/>
              <a:ea typeface="Maven Pro"/>
              <a:cs typeface="Maven Pro"/>
              <a:sym typeface="Maven Pro"/>
            </a:endParaRPr>
          </a:p>
          <a:p>
            <a:pPr indent="0" lvl="0" marL="0" rtl="0" algn="l">
              <a:lnSpc>
                <a:spcPct val="115000"/>
              </a:lnSpc>
              <a:spcBef>
                <a:spcPts val="0"/>
              </a:spcBef>
              <a:spcAft>
                <a:spcPts val="0"/>
              </a:spcAft>
              <a:buSzPts val="1800"/>
              <a:buNone/>
            </a:pPr>
            <a:r>
              <a:rPr lang="en" sz="1500" u="sng">
                <a:solidFill>
                  <a:schemeClr val="hlink"/>
                </a:solidFill>
                <a:latin typeface="Maven Pro"/>
                <a:ea typeface="Maven Pro"/>
                <a:cs typeface="Maven Pro"/>
                <a:sym typeface="Maven Pro"/>
                <a:hlinkClick r:id="rId3"/>
              </a:rPr>
              <a:t>https://www.kaggle.com/datasets/barun2104/telecom-churn?datasetId=567482</a:t>
            </a:r>
            <a:endParaRPr sz="1500">
              <a:solidFill>
                <a:srgbClr val="282828"/>
              </a:solidFill>
              <a:latin typeface="Maven Pro"/>
              <a:ea typeface="Maven Pro"/>
              <a:cs typeface="Maven Pro"/>
              <a:sym typeface="Maven Pro"/>
            </a:endParaRPr>
          </a:p>
          <a:p>
            <a:pPr indent="0" lvl="0" marL="0" rtl="0" algn="l">
              <a:lnSpc>
                <a:spcPct val="115000"/>
              </a:lnSpc>
              <a:spcBef>
                <a:spcPts val="1000"/>
              </a:spcBef>
              <a:spcAft>
                <a:spcPts val="0"/>
              </a:spcAft>
              <a:buSzPts val="1800"/>
              <a:buNone/>
            </a:pPr>
            <a:r>
              <a:rPr lang="en" sz="1500">
                <a:solidFill>
                  <a:srgbClr val="282828"/>
                </a:solidFill>
                <a:latin typeface="Maven Pro"/>
                <a:ea typeface="Maven Pro"/>
                <a:cs typeface="Maven Pro"/>
                <a:sym typeface="Maven Pro"/>
              </a:rPr>
              <a:t>Problem: </a:t>
            </a:r>
            <a:r>
              <a:rPr b="1" lang="en" sz="1500">
                <a:solidFill>
                  <a:srgbClr val="282828"/>
                </a:solidFill>
                <a:latin typeface="Maven Pro"/>
                <a:ea typeface="Maven Pro"/>
                <a:cs typeface="Maven Pro"/>
                <a:sym typeface="Maven Pro"/>
              </a:rPr>
              <a:t>Classification</a:t>
            </a:r>
            <a:endParaRPr sz="15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lang="en" sz="1500">
                <a:solidFill>
                  <a:srgbClr val="282828"/>
                </a:solidFill>
                <a:latin typeface="Maven Pro"/>
                <a:ea typeface="Maven Pro"/>
                <a:cs typeface="Maven Pro"/>
                <a:sym typeface="Maven Pro"/>
              </a:rPr>
              <a:t>Dengan pesatnya perkembangan industri telekomunikasi, penyedia layanan lebih condong ke arah perluasan basis pelanggan. Dikarenakan bahwa biaya untuk mendapatkan pelanggan baru jauh lebih besar daripada mempertahankan pelanggan yang sudah ada. Oleh karena itu, sangat penting bagi suatu perusahaan melakukan analisis untuk memahami perilaku konsumen dan  memprediksi perilaku pelanggan tersebut, apakah mereka akan meninggalkan layanan atau tidak.</a:t>
            </a:r>
            <a:endParaRPr>
              <a:latin typeface="Maven Pro"/>
              <a:ea typeface="Maven Pro"/>
              <a:cs typeface="Maven Pro"/>
              <a:sym typeface="Maven Pro"/>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01" name="Google Shape;101;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02" name="Google Shape;102;p16"/>
          <p:cNvGrpSpPr/>
          <p:nvPr/>
        </p:nvGrpSpPr>
        <p:grpSpPr>
          <a:xfrm>
            <a:off x="7503019" y="95797"/>
            <a:ext cx="1516771" cy="323122"/>
            <a:chOff x="400885" y="325214"/>
            <a:chExt cx="2298835" cy="489727"/>
          </a:xfrm>
        </p:grpSpPr>
        <p:pic>
          <p:nvPicPr>
            <p:cNvPr id="103" name="Google Shape;103;p16"/>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04" name="Google Shape;104;p1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05" name="Google Shape;105;p1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06" name="Google Shape;106;p16"/>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07" name="Google Shape;107;p1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13" name="Google Shape;113;p17"/>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15" name="Google Shape;115;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16" name="Google Shape;116;p17"/>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17" name="Google Shape;117;p17"/>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18" name="Google Shape;118;p17"/>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19" name="Google Shape;119;p17"/>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20" name="Google Shape;120;p17"/>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21" name="Google Shape;121;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22" name="Google Shape;122;p17"/>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idx="1" type="body"/>
          </p:nvPr>
        </p:nvSpPr>
        <p:spPr>
          <a:xfrm>
            <a:off x="329850" y="1492925"/>
            <a:ext cx="8283900" cy="314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b="1" lang="en" sz="1600">
                <a:solidFill>
                  <a:srgbClr val="282828"/>
                </a:solidFill>
                <a:latin typeface="Inter"/>
                <a:ea typeface="Inter"/>
                <a:cs typeface="Inter"/>
                <a:sym typeface="Inter"/>
              </a:rPr>
              <a:t>Apa itu Customer Churn? </a:t>
            </a:r>
            <a:endParaRPr b="1" sz="1600">
              <a:solidFill>
                <a:srgbClr val="282828"/>
              </a:solidFill>
              <a:latin typeface="Inter"/>
              <a:ea typeface="Inter"/>
              <a:cs typeface="Inter"/>
              <a:sym typeface="Inter"/>
            </a:endParaRPr>
          </a:p>
          <a:p>
            <a:pPr indent="0" lvl="0" marL="0" rtl="0" algn="just">
              <a:lnSpc>
                <a:spcPct val="115000"/>
              </a:lnSpc>
              <a:spcBef>
                <a:spcPts val="1000"/>
              </a:spcBef>
              <a:spcAft>
                <a:spcPts val="0"/>
              </a:spcAft>
              <a:buNone/>
            </a:pPr>
            <a:r>
              <a:rPr lang="en" sz="1300">
                <a:solidFill>
                  <a:srgbClr val="282828"/>
                </a:solidFill>
                <a:latin typeface="Maven Pro"/>
                <a:ea typeface="Maven Pro"/>
                <a:cs typeface="Maven Pro"/>
                <a:sym typeface="Maven Pro"/>
              </a:rPr>
              <a:t>Customer churn adalah kehilangan pelanggan dari suatu bisnis. Churn dihitung dari berapa banyak pelanggan meninggalkan bisnis dalam waktu tertentu. Customer churn penting diketahui bisnis karena merupakan gambaran kesuksesan suatu bisnis dalam mempertahankan pelanggan.</a:t>
            </a:r>
            <a:endParaRPr sz="13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t/>
            </a:r>
            <a:endParaRPr sz="13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b="1" lang="en" sz="1600">
                <a:solidFill>
                  <a:srgbClr val="282828"/>
                </a:solidFill>
                <a:latin typeface="Maven Pro"/>
                <a:ea typeface="Maven Pro"/>
                <a:cs typeface="Maven Pro"/>
                <a:sym typeface="Maven Pro"/>
              </a:rPr>
              <a:t>Mengapa customer churn harus dihentikan? </a:t>
            </a:r>
            <a:endParaRPr b="1" sz="16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lang="en" sz="1300">
                <a:solidFill>
                  <a:srgbClr val="282828"/>
                </a:solidFill>
                <a:latin typeface="Maven Pro"/>
                <a:ea typeface="Maven Pro"/>
                <a:cs typeface="Maven Pro"/>
                <a:sym typeface="Maven Pro"/>
              </a:rPr>
              <a:t>Bisnis akan rugi besar jika kehilangan pelanggan. Faktanya, mempertahankan pelanggan lama lebih susah ketimbang mendapatkan pelanggan baru. Perusahaan akan menjadi lebih efisien jika jumlah pelanggan lama lebih banyak dari pelanggan baru. Jadi, diperlukan strategi untuk menghentikan customer churn atau kehilangan pelanggan karena merekalah sumber utama revenue bisnis</a:t>
            </a:r>
            <a:endParaRPr sz="1300">
              <a:solidFill>
                <a:srgbClr val="282828"/>
              </a:solidFill>
              <a:latin typeface="Maven Pro"/>
              <a:ea typeface="Maven Pro"/>
              <a:cs typeface="Maven Pro"/>
              <a:sym typeface="Maven Pro"/>
            </a:endParaRPr>
          </a:p>
          <a:p>
            <a:pPr indent="0" lvl="0" marL="0" rtl="0" algn="just">
              <a:lnSpc>
                <a:spcPct val="115000"/>
              </a:lnSpc>
              <a:spcBef>
                <a:spcPts val="1000"/>
              </a:spcBef>
              <a:spcAft>
                <a:spcPts val="1000"/>
              </a:spcAft>
              <a:buNone/>
            </a:pPr>
            <a:r>
              <a:t/>
            </a:r>
            <a:endParaRPr sz="1300">
              <a:solidFill>
                <a:srgbClr val="282828"/>
              </a:solidFill>
              <a:latin typeface="Maven Pro"/>
              <a:ea typeface="Maven Pro"/>
              <a:cs typeface="Maven Pro"/>
              <a:sym typeface="Maven Pro"/>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29" name="Google Shape;129;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30" name="Google Shape;130;p18"/>
          <p:cNvGrpSpPr/>
          <p:nvPr/>
        </p:nvGrpSpPr>
        <p:grpSpPr>
          <a:xfrm>
            <a:off x="7503019" y="95797"/>
            <a:ext cx="1516771" cy="323122"/>
            <a:chOff x="400885" y="325214"/>
            <a:chExt cx="2298835" cy="489727"/>
          </a:xfrm>
        </p:grpSpPr>
        <p:pic>
          <p:nvPicPr>
            <p:cNvPr id="131" name="Google Shape;131;p1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32" name="Google Shape;132;p1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33" name="Google Shape;133;p1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34" name="Google Shape;134;p1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35" name="Google Shape;135;p1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334800"/>
            <a:ext cx="8283900" cy="314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t/>
            </a:r>
            <a:endParaRPr b="1" sz="1600">
              <a:solidFill>
                <a:srgbClr val="282828"/>
              </a:solidFill>
              <a:latin typeface="Maven Pro"/>
              <a:ea typeface="Maven Pro"/>
              <a:cs typeface="Maven Pro"/>
              <a:sym typeface="Maven Pro"/>
            </a:endParaRPr>
          </a:p>
          <a:p>
            <a:pPr indent="0" lvl="0" marL="0" rtl="0" algn="just">
              <a:lnSpc>
                <a:spcPct val="115000"/>
              </a:lnSpc>
              <a:spcBef>
                <a:spcPts val="1000"/>
              </a:spcBef>
              <a:spcAft>
                <a:spcPts val="0"/>
              </a:spcAft>
              <a:buNone/>
            </a:pPr>
            <a:r>
              <a:rPr b="1" lang="en" sz="1600">
                <a:solidFill>
                  <a:srgbClr val="282828"/>
                </a:solidFill>
                <a:latin typeface="Maven Pro"/>
                <a:ea typeface="Maven Pro"/>
                <a:cs typeface="Maven Pro"/>
                <a:sym typeface="Maven Pro"/>
              </a:rPr>
              <a:t>Bagaimana cara menghentikan customer churn?</a:t>
            </a:r>
            <a:endParaRPr b="1" sz="1600">
              <a:solidFill>
                <a:srgbClr val="282828"/>
              </a:solidFill>
              <a:latin typeface="Maven Pro"/>
              <a:ea typeface="Maven Pro"/>
              <a:cs typeface="Maven Pro"/>
              <a:sym typeface="Maven Pro"/>
            </a:endParaRPr>
          </a:p>
          <a:p>
            <a:pPr indent="-330200" lvl="0" marL="457200" rtl="0" algn="just">
              <a:lnSpc>
                <a:spcPct val="115000"/>
              </a:lnSpc>
              <a:spcBef>
                <a:spcPts val="100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Cari tahu penyebab churn! </a:t>
            </a:r>
            <a:endParaRPr sz="1600">
              <a:solidFill>
                <a:srgbClr val="282828"/>
              </a:solidFill>
              <a:latin typeface="Maven Pro"/>
              <a:ea typeface="Maven Pro"/>
              <a:cs typeface="Maven Pro"/>
              <a:sym typeface="Maven Pro"/>
            </a:endParaRPr>
          </a:p>
          <a:p>
            <a:pPr indent="-330200" lvl="0" marL="457200" rtl="0" algn="just">
              <a:lnSpc>
                <a:spcPct val="115000"/>
              </a:lnSpc>
              <a:spcBef>
                <a:spcPts val="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Tingkatkan ketertarikan customer terhadap layanan</a:t>
            </a:r>
            <a:endParaRPr sz="1600">
              <a:solidFill>
                <a:srgbClr val="282828"/>
              </a:solidFill>
              <a:latin typeface="Maven Pro"/>
              <a:ea typeface="Maven Pro"/>
              <a:cs typeface="Maven Pro"/>
              <a:sym typeface="Maven Pro"/>
            </a:endParaRPr>
          </a:p>
          <a:p>
            <a:pPr indent="-330200" lvl="0" marL="457200" rtl="0" algn="just">
              <a:lnSpc>
                <a:spcPct val="115000"/>
              </a:lnSpc>
              <a:spcBef>
                <a:spcPts val="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Berikan reward pelanggan</a:t>
            </a:r>
            <a:endParaRPr sz="1600">
              <a:solidFill>
                <a:srgbClr val="282828"/>
              </a:solidFill>
              <a:latin typeface="Maven Pro"/>
              <a:ea typeface="Maven Pro"/>
              <a:cs typeface="Maven Pro"/>
              <a:sym typeface="Maven Pro"/>
            </a:endParaRPr>
          </a:p>
          <a:p>
            <a:pPr indent="-330200" lvl="0" marL="457200" rtl="0" algn="just">
              <a:lnSpc>
                <a:spcPct val="115000"/>
              </a:lnSpc>
              <a:spcBef>
                <a:spcPts val="0"/>
              </a:spcBef>
              <a:spcAft>
                <a:spcPts val="0"/>
              </a:spcAft>
              <a:buClr>
                <a:srgbClr val="282828"/>
              </a:buClr>
              <a:buSzPts val="1600"/>
              <a:buFont typeface="Maven Pro"/>
              <a:buAutoNum type="arabicPeriod"/>
            </a:pPr>
            <a:r>
              <a:rPr lang="en" sz="1600">
                <a:solidFill>
                  <a:srgbClr val="282828"/>
                </a:solidFill>
                <a:latin typeface="Maven Pro"/>
                <a:ea typeface="Maven Pro"/>
                <a:cs typeface="Maven Pro"/>
                <a:sym typeface="Maven Pro"/>
              </a:rPr>
              <a:t>Berikan keuntungan jangka panjang</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1000"/>
              </a:spcAft>
              <a:buNone/>
            </a:pPr>
            <a:r>
              <a:t/>
            </a:r>
            <a:endParaRPr sz="1600">
              <a:solidFill>
                <a:srgbClr val="282828"/>
              </a:solidFill>
              <a:latin typeface="Maven Pro"/>
              <a:ea typeface="Maven Pro"/>
              <a:cs typeface="Maven Pro"/>
              <a:sym typeface="Maven Pro"/>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334800"/>
            <a:ext cx="8631900" cy="346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200">
                <a:solidFill>
                  <a:srgbClr val="282828"/>
                </a:solidFill>
                <a:latin typeface="Maven Pro"/>
                <a:ea typeface="Maven Pro"/>
                <a:cs typeface="Maven Pro"/>
                <a:sym typeface="Maven Pro"/>
              </a:rPr>
              <a:t>Dataset yang digunakan dalam final project diperoleh dari kaggle dengan nama dataset </a:t>
            </a:r>
            <a:r>
              <a:rPr b="1" lang="en" sz="1200">
                <a:solidFill>
                  <a:srgbClr val="202124"/>
                </a:solidFill>
                <a:highlight>
                  <a:srgbClr val="FFFFFF"/>
                </a:highlight>
                <a:latin typeface="Maven Pro"/>
                <a:ea typeface="Maven Pro"/>
                <a:cs typeface="Maven Pro"/>
                <a:sym typeface="Maven Pro"/>
              </a:rPr>
              <a:t>Customer Churn, </a:t>
            </a:r>
            <a:r>
              <a:rPr lang="en" sz="1200">
                <a:solidFill>
                  <a:srgbClr val="202124"/>
                </a:solidFill>
                <a:highlight>
                  <a:srgbClr val="FFFFFF"/>
                </a:highlight>
                <a:latin typeface="Maven Pro"/>
                <a:ea typeface="Maven Pro"/>
                <a:cs typeface="Maven Pro"/>
                <a:sym typeface="Maven Pro"/>
              </a:rPr>
              <a:t>terdiri dari 3333 Baris dan 11 Kolom</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1000"/>
              </a:spcBef>
              <a:spcAft>
                <a:spcPts val="0"/>
              </a:spcAft>
              <a:buNone/>
            </a:pPr>
            <a:r>
              <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chemeClr val="dk1"/>
                </a:solidFill>
                <a:highlight>
                  <a:srgbClr val="FFFFFE"/>
                </a:highlight>
                <a:latin typeface="Maven Pro"/>
                <a:ea typeface="Maven Pro"/>
                <a:cs typeface="Maven Pro"/>
                <a:sym typeface="Maven Pro"/>
              </a:rPr>
              <a:t>Keterangan Kolom :</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Churn - 1 if customer cancelled service, 0 if not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AccountWeeks - number of weeks customer has had active account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ContractRenewal - 1 if customer recently renewed contract, 0 if not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DataPlan - 1 if customer has data plan, 0 if not</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DataUsage - gigabytes of monthly data usage</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CustServCalls - number of calls into customer service</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DayMins - average daytime minutes per month</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DayCalls - average number of daytime calls</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MonthlyCharge - average monthly bill</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OverageFee - largest overage fee in last 12 months</a:t>
            </a:r>
            <a:endParaRPr sz="850">
              <a:solidFill>
                <a:schemeClr val="dk1"/>
              </a:solidFill>
              <a:highlight>
                <a:srgbClr val="FFFFFE"/>
              </a:highlight>
              <a:latin typeface="Maven Pro"/>
              <a:ea typeface="Maven Pro"/>
              <a:cs typeface="Maven Pro"/>
              <a:sym typeface="Maven Pro"/>
            </a:endParaRPr>
          </a:p>
          <a:p>
            <a:pPr indent="0" lvl="0" marL="5029200" rtl="0" algn="l">
              <a:lnSpc>
                <a:spcPct val="135714"/>
              </a:lnSpc>
              <a:spcBef>
                <a:spcPts val="0"/>
              </a:spcBef>
              <a:spcAft>
                <a:spcPts val="0"/>
              </a:spcAft>
              <a:buNone/>
            </a:pPr>
            <a:r>
              <a:rPr lang="en" sz="850">
                <a:solidFill>
                  <a:srgbClr val="0000FF"/>
                </a:solidFill>
                <a:highlight>
                  <a:srgbClr val="FFFFFE"/>
                </a:highlight>
                <a:latin typeface="Maven Pro"/>
                <a:ea typeface="Maven Pro"/>
                <a:cs typeface="Maven Pro"/>
                <a:sym typeface="Maven Pro"/>
              </a:rPr>
              <a:t>* </a:t>
            </a:r>
            <a:r>
              <a:rPr lang="en" sz="850">
                <a:solidFill>
                  <a:schemeClr val="dk1"/>
                </a:solidFill>
                <a:highlight>
                  <a:srgbClr val="FFFFFE"/>
                </a:highlight>
                <a:latin typeface="Maven Pro"/>
                <a:ea typeface="Maven Pro"/>
                <a:cs typeface="Maven Pro"/>
                <a:sym typeface="Maven Pro"/>
              </a:rPr>
              <a:t>RoamMins - average number of roaming minutes</a:t>
            </a:r>
            <a:endParaRPr sz="850">
              <a:solidFill>
                <a:schemeClr val="dk1"/>
              </a:solidFill>
              <a:highlight>
                <a:srgbClr val="FFFFFE"/>
              </a:highlight>
              <a:latin typeface="Maven Pro"/>
              <a:ea typeface="Maven Pro"/>
              <a:cs typeface="Maven Pro"/>
              <a:sym typeface="Maven Pro"/>
            </a:endParaRPr>
          </a:p>
          <a:p>
            <a:pPr indent="0" lvl="0" marL="5314950" rtl="0" algn="just">
              <a:lnSpc>
                <a:spcPct val="115000"/>
              </a:lnSpc>
              <a:spcBef>
                <a:spcPts val="1000"/>
              </a:spcBef>
              <a:spcAft>
                <a:spcPts val="0"/>
              </a:spcAft>
              <a:buNone/>
            </a:pPr>
            <a:r>
              <a:t/>
            </a:r>
            <a:endParaRPr sz="1200">
              <a:solidFill>
                <a:srgbClr val="202124"/>
              </a:solidFill>
              <a:highlight>
                <a:srgbClr val="FFFFFF"/>
              </a:highlight>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200">
              <a:solidFill>
                <a:srgbClr val="202124"/>
              </a:solidFill>
              <a:highlight>
                <a:srgbClr val="FFFFFF"/>
              </a:highlight>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200">
              <a:solidFill>
                <a:srgbClr val="202124"/>
              </a:solidFill>
              <a:highlight>
                <a:srgbClr val="FFFFFF"/>
              </a:highlight>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1600">
              <a:solidFill>
                <a:srgbClr val="282828"/>
              </a:solidFill>
              <a:latin typeface="Maven Pro"/>
              <a:ea typeface="Maven Pro"/>
              <a:cs typeface="Maven Pro"/>
              <a:sym typeface="Maven Pro"/>
            </a:endParaRPr>
          </a:p>
          <a:p>
            <a:pPr indent="0" lvl="0" marL="457200" rtl="0" algn="just">
              <a:lnSpc>
                <a:spcPct val="115000"/>
              </a:lnSpc>
              <a:spcBef>
                <a:spcPts val="1000"/>
              </a:spcBef>
              <a:spcAft>
                <a:spcPts val="1000"/>
              </a:spcAft>
              <a:buNone/>
            </a:pPr>
            <a:r>
              <a:t/>
            </a:r>
            <a:endParaRPr sz="1600">
              <a:solidFill>
                <a:srgbClr val="282828"/>
              </a:solidFill>
              <a:latin typeface="Maven Pro"/>
              <a:ea typeface="Maven Pro"/>
              <a:cs typeface="Maven Pro"/>
              <a:sym typeface="Maven Pro"/>
            </a:endParaRPr>
          </a:p>
        </p:txBody>
      </p:sp>
      <p:sp>
        <p:nvSpPr>
          <p:cNvPr id="154" name="Google Shape;154;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55" name="Google Shape;155;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6" name="Google Shape;156;p20"/>
          <p:cNvGrpSpPr/>
          <p:nvPr/>
        </p:nvGrpSpPr>
        <p:grpSpPr>
          <a:xfrm>
            <a:off x="7503019" y="95797"/>
            <a:ext cx="1516771" cy="323122"/>
            <a:chOff x="400885" y="325214"/>
            <a:chExt cx="2298835" cy="489727"/>
          </a:xfrm>
        </p:grpSpPr>
        <p:pic>
          <p:nvPicPr>
            <p:cNvPr id="157" name="Google Shape;157;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8" name="Google Shape;158;p2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2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60" name="Google Shape;160;p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1" name="Google Shape;161;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Introduction Dataset</a:t>
            </a:r>
            <a:endParaRPr sz="2820">
              <a:solidFill>
                <a:srgbClr val="A338EB"/>
              </a:solidFill>
              <a:latin typeface="Maven Pro SemiBold"/>
              <a:ea typeface="Maven Pro SemiBold"/>
              <a:cs typeface="Maven Pro SemiBold"/>
              <a:sym typeface="Maven Pro SemiBold"/>
            </a:endParaRPr>
          </a:p>
        </p:txBody>
      </p:sp>
      <p:pic>
        <p:nvPicPr>
          <p:cNvPr id="162" name="Google Shape;162;p20"/>
          <p:cNvPicPr preferRelativeResize="0"/>
          <p:nvPr/>
        </p:nvPicPr>
        <p:blipFill>
          <a:blip r:embed="rId5">
            <a:alphaModFix/>
          </a:blip>
          <a:stretch>
            <a:fillRect/>
          </a:stretch>
        </p:blipFill>
        <p:spPr>
          <a:xfrm>
            <a:off x="414575" y="2051550"/>
            <a:ext cx="4627076" cy="240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1" type="body"/>
          </p:nvPr>
        </p:nvSpPr>
        <p:spPr>
          <a:xfrm>
            <a:off x="311700" y="1428775"/>
            <a:ext cx="8307300" cy="339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282828"/>
                </a:solidFill>
                <a:latin typeface="Maven Pro"/>
                <a:ea typeface="Maven Pro"/>
                <a:cs typeface="Maven Pro"/>
                <a:sym typeface="Maven Pro"/>
              </a:rPr>
              <a:t>Pada dataset yang kami gunakan yaitu Customer Churn, tidak ditemukan adanya Missing Values dan tipe data pada setiap kolom sudah benar. Oleh karena itu dataset tidak membutuh data cleansing</a:t>
            </a:r>
            <a:endParaRPr sz="1400">
              <a:solidFill>
                <a:srgbClr val="282828"/>
              </a:solidFill>
              <a:latin typeface="Maven Pro"/>
              <a:ea typeface="Maven Pro"/>
              <a:cs typeface="Maven Pro"/>
              <a:sym typeface="Maven Pro"/>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
        <p:nvSpPr>
          <p:cNvPr id="168" name="Google Shape;168;p21"/>
          <p:cNvSpPr txBox="1"/>
          <p:nvPr/>
        </p:nvSpPr>
        <p:spPr>
          <a:xfrm>
            <a:off x="0" y="48204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9" name="Google Shape;169;p21"/>
          <p:cNvGrpSpPr/>
          <p:nvPr/>
        </p:nvGrpSpPr>
        <p:grpSpPr>
          <a:xfrm>
            <a:off x="7503019" y="95797"/>
            <a:ext cx="1516771" cy="323122"/>
            <a:chOff x="400885" y="325214"/>
            <a:chExt cx="2298835" cy="489727"/>
          </a:xfrm>
        </p:grpSpPr>
        <p:pic>
          <p:nvPicPr>
            <p:cNvPr id="170" name="Google Shape;170;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1" name="Google Shape;171;p2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2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73" name="Google Shape;173;p2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74" name="Google Shape;174;p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5" name="Google Shape;175;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6" name="Google Shape;176;p21"/>
          <p:cNvPicPr preferRelativeResize="0"/>
          <p:nvPr/>
        </p:nvPicPr>
        <p:blipFill>
          <a:blip r:embed="rId5">
            <a:alphaModFix/>
          </a:blip>
          <a:stretch>
            <a:fillRect/>
          </a:stretch>
        </p:blipFill>
        <p:spPr>
          <a:xfrm>
            <a:off x="4719925" y="2328575"/>
            <a:ext cx="2887324" cy="2349400"/>
          </a:xfrm>
          <a:prstGeom prst="rect">
            <a:avLst/>
          </a:prstGeom>
          <a:noFill/>
          <a:ln>
            <a:noFill/>
          </a:ln>
        </p:spPr>
      </p:pic>
      <p:pic>
        <p:nvPicPr>
          <p:cNvPr id="177" name="Google Shape;177;p21"/>
          <p:cNvPicPr preferRelativeResize="0"/>
          <p:nvPr/>
        </p:nvPicPr>
        <p:blipFill>
          <a:blip r:embed="rId6">
            <a:alphaModFix/>
          </a:blip>
          <a:stretch>
            <a:fillRect/>
          </a:stretch>
        </p:blipFill>
        <p:spPr>
          <a:xfrm>
            <a:off x="1027375" y="2328575"/>
            <a:ext cx="2802550" cy="234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