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7" r:id="rId2"/>
    <p:sldId id="272" r:id="rId3"/>
    <p:sldId id="260" r:id="rId4"/>
    <p:sldId id="258" r:id="rId5"/>
    <p:sldId id="262" r:id="rId6"/>
    <p:sldId id="273" r:id="rId7"/>
    <p:sldId id="259" r:id="rId8"/>
    <p:sldId id="256"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1" userDrawn="1">
          <p15:clr>
            <a:srgbClr val="A4A3A4"/>
          </p15:clr>
        </p15:guide>
        <p15:guide id="2" pos="3840" userDrawn="1">
          <p15:clr>
            <a:srgbClr val="A4A3A4"/>
          </p15:clr>
        </p15:guide>
        <p15:guide id="3" orient="horz" pos="22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Stile chiaro 3 - Color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Stile medio 1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395" autoAdjust="0"/>
  </p:normalViewPr>
  <p:slideViewPr>
    <p:cSldViewPr snapToGrid="0" showGuides="1">
      <p:cViewPr varScale="1">
        <p:scale>
          <a:sx n="71" d="100"/>
          <a:sy n="71" d="100"/>
        </p:scale>
        <p:origin x="384" y="58"/>
      </p:cViewPr>
      <p:guideLst>
        <p:guide orient="horz" pos="731"/>
        <p:guide pos="3840"/>
        <p:guide orient="horz" pos="226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1.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17132-047A-4C30-97AD-7733762F554B}" type="datetimeFigureOut">
              <a:rPr lang="it-IT" smtClean="0"/>
              <a:t>08/06/2024</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6B536-9FA3-4940-8C9D-ED9264FA1E78}" type="slidenum">
              <a:rPr lang="it-IT" smtClean="0"/>
              <a:t>‹N›</a:t>
            </a:fld>
            <a:endParaRPr lang="it-IT"/>
          </a:p>
        </p:txBody>
      </p:sp>
    </p:spTree>
    <p:extLst>
      <p:ext uri="{BB962C8B-B14F-4D97-AF65-F5344CB8AC3E}">
        <p14:creationId xmlns:p14="http://schemas.microsoft.com/office/powerpoint/2010/main" val="2332644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DE886-1573-40AC-9E09-050F9AC625A5}" type="datetimeFigureOut">
              <a:rPr lang="it-IT" smtClean="0"/>
              <a:t>08/06/2024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91ED-56D3-4375-977F-FA3F9F1C0D19}" type="slidenum">
              <a:rPr lang="it-IT" smtClean="0"/>
              <a:t>‹N›</a:t>
            </a:fld>
            <a:endParaRPr lang="it-IT"/>
          </a:p>
        </p:txBody>
      </p:sp>
    </p:spTree>
    <p:extLst>
      <p:ext uri="{BB962C8B-B14F-4D97-AF65-F5344CB8AC3E}">
        <p14:creationId xmlns:p14="http://schemas.microsoft.com/office/powerpoint/2010/main" val="1909156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A4491ED-56D3-4375-977F-FA3F9F1C0D19}" type="slidenum">
              <a:rPr lang="it-IT" smtClean="0"/>
              <a:t>1</a:t>
            </a:fld>
            <a:endParaRPr lang="it-IT"/>
          </a:p>
        </p:txBody>
      </p:sp>
    </p:spTree>
    <p:extLst>
      <p:ext uri="{BB962C8B-B14F-4D97-AF65-F5344CB8AC3E}">
        <p14:creationId xmlns:p14="http://schemas.microsoft.com/office/powerpoint/2010/main" val="10226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Utilizzare</a:t>
            </a:r>
            <a:r>
              <a:rPr lang="it-IT" baseline="0" dirty="0"/>
              <a:t> sempre i modelli di elenco forniti dal programma, quindi non realizzare elenchi solamente inserendo trattini, numeri o punti, affinché una sintesi vocale possa leggerli in ordine e proprio come elenchi.</a:t>
            </a:r>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2</a:t>
            </a:fld>
            <a:endParaRPr lang="it-IT"/>
          </a:p>
        </p:txBody>
      </p:sp>
    </p:spTree>
    <p:extLst>
      <p:ext uri="{BB962C8B-B14F-4D97-AF65-F5344CB8AC3E}">
        <p14:creationId xmlns:p14="http://schemas.microsoft.com/office/powerpoint/2010/main" val="336120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 viene inserita una tabella,</a:t>
            </a:r>
            <a:r>
              <a:rPr lang="it-IT" baseline="0" dirty="0"/>
              <a:t> in modo che una sintesi vocale la possa leggere  correttamente, selezionare l’intera tabella, sarà visualizzato sulla barra in alto il menù «Strumenti tabella», da quel menù usare le «Righe di intestazione» dal menù «Progettazione».</a:t>
            </a:r>
          </a:p>
          <a:p>
            <a:r>
              <a:rPr lang="it-IT" baseline="0" dirty="0"/>
              <a:t>Alcune sintesi vocali leggono correttamente la tabella nel formato .ppt, altre funzionano correttamente convertendo il file in PDF.</a:t>
            </a:r>
          </a:p>
          <a:p>
            <a:r>
              <a:rPr lang="it-IT" baseline="0" dirty="0"/>
              <a:t>Utilizzare una slide aggiuntiva, </a:t>
            </a:r>
            <a:r>
              <a:rPr lang="it-IT" sz="1200" b="0" i="0" kern="1200" dirty="0">
                <a:solidFill>
                  <a:schemeClr val="tx1"/>
                </a:solidFill>
                <a:effectLst/>
                <a:latin typeface="+mn-lt"/>
                <a:ea typeface="+mn-ea"/>
                <a:cs typeface="+mn-cs"/>
              </a:rPr>
              <a:t>successiva alla Tabella, in cui le informazioni principali della tabella vengano presentate in un breve testo (paragrafo o punti elenco).</a:t>
            </a:r>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3</a:t>
            </a:fld>
            <a:endParaRPr lang="it-IT"/>
          </a:p>
        </p:txBody>
      </p:sp>
    </p:spTree>
    <p:extLst>
      <p:ext uri="{BB962C8B-B14F-4D97-AF65-F5344CB8AC3E}">
        <p14:creationId xmlns:p14="http://schemas.microsoft.com/office/powerpoint/2010/main" val="4282122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Preferire un carattere sans </a:t>
            </a:r>
            <a:r>
              <a:rPr lang="it-IT" sz="1200" b="0" i="0" u="none" strike="noStrike" kern="1200" baseline="0" dirty="0" err="1">
                <a:solidFill>
                  <a:schemeClr val="tx1"/>
                </a:solidFill>
                <a:latin typeface="+mn-lt"/>
                <a:ea typeface="+mn-ea"/>
                <a:cs typeface="+mn-cs"/>
              </a:rPr>
              <a:t>serif</a:t>
            </a:r>
            <a:r>
              <a:rPr lang="it-IT" sz="1200" b="0" i="0" u="none" strike="noStrike" kern="1200" baseline="0" dirty="0">
                <a:solidFill>
                  <a:schemeClr val="tx1"/>
                </a:solidFill>
                <a:latin typeface="+mn-lt"/>
                <a:ea typeface="+mn-ea"/>
                <a:cs typeface="+mn-cs"/>
              </a:rPr>
              <a:t> come </a:t>
            </a:r>
            <a:r>
              <a:rPr lang="it-IT" sz="1200" b="0" i="0" u="none" strike="noStrike" kern="1200" baseline="0" dirty="0" err="1">
                <a:solidFill>
                  <a:schemeClr val="tx1"/>
                </a:solidFill>
                <a:latin typeface="+mn-lt"/>
                <a:ea typeface="+mn-ea"/>
                <a:cs typeface="+mn-cs"/>
              </a:rPr>
              <a:t>Arial</a:t>
            </a:r>
            <a:r>
              <a:rPr lang="it-IT" sz="1200" b="0" i="0" u="none" strike="noStrike" kern="1200" baseline="0" dirty="0">
                <a:solidFill>
                  <a:schemeClr val="tx1"/>
                </a:solidFill>
                <a:latin typeface="+mn-lt"/>
                <a:ea typeface="+mn-ea"/>
                <a:cs typeface="+mn-cs"/>
              </a:rPr>
              <a:t>, </a:t>
            </a:r>
            <a:r>
              <a:rPr lang="it-IT" sz="1200" b="0" i="0" u="none" strike="noStrike" kern="1200" baseline="0" dirty="0" err="1">
                <a:solidFill>
                  <a:schemeClr val="tx1"/>
                </a:solidFill>
                <a:latin typeface="+mn-lt"/>
                <a:ea typeface="+mn-ea"/>
                <a:cs typeface="+mn-cs"/>
              </a:rPr>
              <a:t>Helvetica</a:t>
            </a:r>
            <a:r>
              <a:rPr lang="it-IT" sz="1200" b="0" i="0" u="none" strike="noStrike" kern="1200" baseline="0" dirty="0">
                <a:solidFill>
                  <a:schemeClr val="tx1"/>
                </a:solidFill>
                <a:latin typeface="+mn-lt"/>
                <a:ea typeface="+mn-ea"/>
                <a:cs typeface="+mn-cs"/>
              </a:rPr>
              <a:t> o </a:t>
            </a:r>
            <a:r>
              <a:rPr lang="it-IT" sz="1200" b="0" i="0" u="none" strike="noStrike" kern="1200" baseline="0" dirty="0" err="1">
                <a:solidFill>
                  <a:schemeClr val="tx1"/>
                </a:solidFill>
                <a:latin typeface="+mn-lt"/>
                <a:ea typeface="+mn-ea"/>
                <a:cs typeface="+mn-cs"/>
              </a:rPr>
              <a:t>Verdana</a:t>
            </a:r>
            <a:r>
              <a:rPr lang="it-IT" sz="1200" b="0" i="0" u="none" strike="noStrike" kern="1200" baseline="0" dirty="0">
                <a:solidFill>
                  <a:schemeClr val="tx1"/>
                </a:solidFill>
                <a:latin typeface="+mn-lt"/>
                <a:ea typeface="+mn-ea"/>
                <a:cs typeface="+mn-cs"/>
              </a:rPr>
              <a:t>. Font utilizzato 36/28. </a:t>
            </a:r>
          </a:p>
          <a:p>
            <a:r>
              <a:rPr lang="it-IT" sz="1200" b="0" i="0" u="none" strike="noStrike" kern="1200" baseline="0" dirty="0">
                <a:solidFill>
                  <a:schemeClr val="tx1"/>
                </a:solidFill>
                <a:latin typeface="+mn-lt"/>
                <a:ea typeface="+mn-ea"/>
                <a:cs typeface="+mn-cs"/>
              </a:rPr>
              <a:t>E’ comunque consigliabile Font 40/30.</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u="none" strike="noStrike" kern="1200" baseline="0" dirty="0">
                <a:solidFill>
                  <a:schemeClr val="tx1"/>
                </a:solidFill>
                <a:latin typeface="+mn-lt"/>
                <a:ea typeface="+mn-ea"/>
                <a:cs typeface="+mn-cs"/>
              </a:rPr>
              <a:t>Allineare i testi a sinistra, non giustificarli.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u="none" strike="noStrike" kern="1200" baseline="0" dirty="0">
                <a:solidFill>
                  <a:schemeClr val="tx1"/>
                </a:solidFill>
                <a:latin typeface="+mn-lt"/>
                <a:ea typeface="+mn-ea"/>
                <a:cs typeface="+mn-cs"/>
              </a:rPr>
              <a:t>Utilizzare non più di tre blocchi di informazione di massimo 2/3 righe ciascuno.</a:t>
            </a:r>
          </a:p>
          <a:p>
            <a:r>
              <a:rPr lang="it-IT" sz="1200" b="0" i="0" u="none" strike="noStrike" kern="1200" baseline="0" dirty="0">
                <a:solidFill>
                  <a:schemeClr val="tx1"/>
                </a:solidFill>
                <a:latin typeface="+mn-lt"/>
                <a:ea typeface="+mn-ea"/>
                <a:cs typeface="+mn-cs"/>
              </a:rPr>
              <a:t>Per evidenziare titoli o parole chiave, prediligere l’uso del grassetto a corsivo o colori. Prediligere testo nero su sfondo bianco.</a:t>
            </a:r>
          </a:p>
          <a:p>
            <a:r>
              <a:rPr lang="it-IT" sz="1200" b="0" i="0" u="none" strike="noStrike" kern="1200" baseline="0" dirty="0">
                <a:solidFill>
                  <a:schemeClr val="tx1"/>
                </a:solidFill>
                <a:latin typeface="+mn-lt"/>
                <a:ea typeface="+mn-ea"/>
                <a:cs typeface="+mn-cs"/>
              </a:rPr>
              <a:t>Evitare ombre, sfumature e gradazioni di grigio.</a:t>
            </a:r>
          </a:p>
          <a:p>
            <a:r>
              <a:rPr lang="it-IT" sz="1200" b="0" i="0" u="none" strike="noStrike" kern="1200" baseline="0" dirty="0">
                <a:solidFill>
                  <a:schemeClr val="tx1"/>
                </a:solidFill>
                <a:latin typeface="+mn-lt"/>
                <a:ea typeface="+mn-ea"/>
                <a:cs typeface="+mn-cs"/>
              </a:rPr>
              <a:t>Secondo le linee guida sull’accessibilità, prestare attenzione ai contrasti tra i colori di sfondo e il testo.</a:t>
            </a:r>
          </a:p>
        </p:txBody>
      </p:sp>
      <p:sp>
        <p:nvSpPr>
          <p:cNvPr id="4" name="Segnaposto numero diapositiva 3"/>
          <p:cNvSpPr>
            <a:spLocks noGrp="1"/>
          </p:cNvSpPr>
          <p:nvPr>
            <p:ph type="sldNum" sz="quarter" idx="10"/>
          </p:nvPr>
        </p:nvSpPr>
        <p:spPr/>
        <p:txBody>
          <a:bodyPr/>
          <a:lstStyle/>
          <a:p>
            <a:fld id="{1A4491ED-56D3-4375-977F-FA3F9F1C0D19}" type="slidenum">
              <a:rPr lang="it-IT" smtClean="0"/>
              <a:t>4</a:t>
            </a:fld>
            <a:endParaRPr lang="it-IT"/>
          </a:p>
        </p:txBody>
      </p:sp>
    </p:spTree>
    <p:extLst>
      <p:ext uri="{BB962C8B-B14F-4D97-AF65-F5344CB8AC3E}">
        <p14:creationId xmlns:p14="http://schemas.microsoft.com/office/powerpoint/2010/main" val="2514332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a:t>
            </a:r>
            <a:r>
              <a:rPr lang="it-IT" baseline="0" dirty="0"/>
              <a:t> viene inserita una formula, manualmente o con un’immagine, dev’essere inserito un testo alternativo che consenta ad una sintesi vocale di leggerla, procedendo in questo modo: cliccare con tasto destro sul campo in cui è inserita la formula, dal menù selezionare «Formato immagine», si apre il menù a destra e si clicca sull’icona «Dimensioni e Proprietà», si clicca su «Testo Alternativo» e si inserisce la descrizione della formula per intero come da esempio.</a:t>
            </a:r>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5</a:t>
            </a:fld>
            <a:endParaRPr lang="it-IT"/>
          </a:p>
        </p:txBody>
      </p:sp>
    </p:spTree>
    <p:extLst>
      <p:ext uri="{BB962C8B-B14F-4D97-AF65-F5344CB8AC3E}">
        <p14:creationId xmlns:p14="http://schemas.microsoft.com/office/powerpoint/2010/main" val="134186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a:t>
            </a:r>
            <a:r>
              <a:rPr lang="it-IT" baseline="0" dirty="0"/>
              <a:t> viene inserita una formula, manualmente o con un’immagine, dev’essere inserito un testo alternativo che consenta ad una sintesi vocale di leggerla, procedendo in questo modo: cliccare con tasto destro sul campo in cui è inserita la formula, dal menù selezionare «Formato immagine», si apre il menù a destra e si clicca sull’icona «Dimensioni e Proprietà», si clicca su «Testo Alternativo» e si inserisce la descrizione della formula per intero come da esempio.</a:t>
            </a:r>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6</a:t>
            </a:fld>
            <a:endParaRPr lang="it-IT"/>
          </a:p>
        </p:txBody>
      </p:sp>
    </p:spTree>
    <p:extLst>
      <p:ext uri="{BB962C8B-B14F-4D97-AF65-F5344CB8AC3E}">
        <p14:creationId xmlns:p14="http://schemas.microsoft.com/office/powerpoint/2010/main" val="3170502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Utilizzare</a:t>
            </a:r>
            <a:r>
              <a:rPr lang="it-IT" baseline="0" dirty="0"/>
              <a:t> sempre i modelli di elenco forniti dal programma, quindi non realizzare elenchi solamente inserendo trattini, numeri o punti, affinché una sintesi vocale possa leggerli in ordine e proprio come elenchi.</a:t>
            </a:r>
            <a:endParaRPr lang="it-IT" dirty="0"/>
          </a:p>
        </p:txBody>
      </p:sp>
      <p:sp>
        <p:nvSpPr>
          <p:cNvPr id="4" name="Segnaposto numero diapositiva 3"/>
          <p:cNvSpPr>
            <a:spLocks noGrp="1"/>
          </p:cNvSpPr>
          <p:nvPr>
            <p:ph type="sldNum" sz="quarter" idx="10"/>
          </p:nvPr>
        </p:nvSpPr>
        <p:spPr/>
        <p:txBody>
          <a:bodyPr/>
          <a:lstStyle/>
          <a:p>
            <a:fld id="{1A4491ED-56D3-4375-977F-FA3F9F1C0D19}" type="slidenum">
              <a:rPr lang="it-IT" smtClean="0"/>
              <a:t>7</a:t>
            </a:fld>
            <a:endParaRPr lang="it-IT"/>
          </a:p>
        </p:txBody>
      </p:sp>
    </p:spTree>
    <p:extLst>
      <p:ext uri="{BB962C8B-B14F-4D97-AF65-F5344CB8AC3E}">
        <p14:creationId xmlns:p14="http://schemas.microsoft.com/office/powerpoint/2010/main" val="236067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A4491ED-56D3-4375-977F-FA3F9F1C0D19}" type="slidenum">
              <a:rPr lang="it-IT" smtClean="0"/>
              <a:t>8</a:t>
            </a:fld>
            <a:endParaRPr lang="it-IT"/>
          </a:p>
        </p:txBody>
      </p:sp>
    </p:spTree>
    <p:extLst>
      <p:ext uri="{BB962C8B-B14F-4D97-AF65-F5344CB8AC3E}">
        <p14:creationId xmlns:p14="http://schemas.microsoft.com/office/powerpoint/2010/main" val="255703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98A6E1-DC11-C213-C49B-4CE1A884E40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6C5EF09-4C5E-B147-BEF8-8B66FFFEA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E774B46-543F-F0B0-1410-BF1E7177DEE5}"/>
              </a:ext>
            </a:extLst>
          </p:cNvPr>
          <p:cNvSpPr>
            <a:spLocks noGrp="1"/>
          </p:cNvSpPr>
          <p:nvPr>
            <p:ph type="dt" sz="half" idx="10"/>
          </p:nvPr>
        </p:nvSpPr>
        <p:spPr/>
        <p:txBody>
          <a:bodyPr/>
          <a:lstStyle/>
          <a:p>
            <a:fld id="{800F70D6-0EEB-48B5-B03E-48E409845EC4}" type="datetimeFigureOut">
              <a:rPr lang="it-IT" smtClean="0"/>
              <a:t>08/06/2024</a:t>
            </a:fld>
            <a:endParaRPr lang="it-IT"/>
          </a:p>
        </p:txBody>
      </p:sp>
      <p:sp>
        <p:nvSpPr>
          <p:cNvPr id="5" name="Segnaposto piè di pagina 4">
            <a:extLst>
              <a:ext uri="{FF2B5EF4-FFF2-40B4-BE49-F238E27FC236}">
                <a16:creationId xmlns:a16="http://schemas.microsoft.com/office/drawing/2014/main" id="{A21F3B55-F3E2-1A2D-7FD6-BEC64BEDFF2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03C2C70-ACDC-D114-6B42-27BE4C2595E6}"/>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243178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olo e testo verticale">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83B4F46-4564-BD98-9A70-890134ABAB89}"/>
              </a:ext>
            </a:extLst>
          </p:cNvPr>
          <p:cNvSpPr>
            <a:spLocks noGrp="1" noRot="1" noMove="1" noResize="1" noEditPoints="1" noAdjustHandles="1" noChangeArrowheads="1" noChangeShapeType="1"/>
          </p:cNvSpPr>
          <p:nvPr userDrawn="1"/>
        </p:nvSpPr>
        <p:spPr bwMode="auto">
          <a:xfrm>
            <a:off x="0" y="0"/>
            <a:ext cx="12192000" cy="6858000"/>
          </a:xfrm>
          <a:prstGeom prst="rect">
            <a:avLst/>
          </a:prstGeom>
          <a:solidFill>
            <a:srgbClr val="B307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rIns="3600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defRPr/>
            </a:pPr>
            <a:endParaRPr lang="it-IT" altLang="it-IT" sz="2400" dirty="0">
              <a:solidFill>
                <a:schemeClr val="bg1"/>
              </a:solidFill>
            </a:endParaRPr>
          </a:p>
        </p:txBody>
      </p:sp>
      <p:pic>
        <p:nvPicPr>
          <p:cNvPr id="4" name="Immagine 6">
            <a:extLst>
              <a:ext uri="{FF2B5EF4-FFF2-40B4-BE49-F238E27FC236}">
                <a16:creationId xmlns:a16="http://schemas.microsoft.com/office/drawing/2014/main" id="{7A2A5C85-D8F9-95C2-D93A-D6AAA8D01297}"/>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1640" y="1159933"/>
            <a:ext cx="7568720" cy="21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olo 1">
            <a:extLst>
              <a:ext uri="{FF2B5EF4-FFF2-40B4-BE49-F238E27FC236}">
                <a16:creationId xmlns:a16="http://schemas.microsoft.com/office/drawing/2014/main" id="{DE965153-D1B8-47F9-ECA7-A02B37578D0F}"/>
              </a:ext>
            </a:extLst>
          </p:cNvPr>
          <p:cNvSpPr>
            <a:spLocks noGrp="1"/>
          </p:cNvSpPr>
          <p:nvPr>
            <p:ph type="ctrTitle"/>
          </p:nvPr>
        </p:nvSpPr>
        <p:spPr>
          <a:xfrm>
            <a:off x="1547593" y="3285951"/>
            <a:ext cx="9096815" cy="1290388"/>
          </a:xfrm>
          <a:prstGeom prst="rect">
            <a:avLst/>
          </a:prstGeom>
        </p:spPr>
        <p:txBody>
          <a:bodyPr/>
          <a:lstStyle>
            <a:lvl1pPr>
              <a:defRPr>
                <a:solidFill>
                  <a:schemeClr val="bg1"/>
                </a:solidFill>
              </a:defRPr>
            </a:lvl1pPr>
          </a:lstStyle>
          <a:p>
            <a:r>
              <a:rPr lang="it-IT" dirty="0"/>
              <a:t>Fare clic per modificare lo stile del titolo</a:t>
            </a:r>
          </a:p>
        </p:txBody>
      </p:sp>
      <p:sp>
        <p:nvSpPr>
          <p:cNvPr id="6" name="Segnaposto testo 13">
            <a:extLst>
              <a:ext uri="{FF2B5EF4-FFF2-40B4-BE49-F238E27FC236}">
                <a16:creationId xmlns:a16="http://schemas.microsoft.com/office/drawing/2014/main" id="{1D13A2E7-1F45-2252-AAE6-76F193D9D508}"/>
              </a:ext>
            </a:extLst>
          </p:cNvPr>
          <p:cNvSpPr>
            <a:spLocks noGrp="1"/>
          </p:cNvSpPr>
          <p:nvPr>
            <p:ph type="body" sz="quarter" idx="10"/>
          </p:nvPr>
        </p:nvSpPr>
        <p:spPr>
          <a:xfrm>
            <a:off x="2935526" y="4741032"/>
            <a:ext cx="6320949" cy="758068"/>
          </a:xfrm>
        </p:spPr>
        <p:txBody>
          <a:bodyPr/>
          <a:lstStyle>
            <a:lvl1pPr marL="0" indent="0" algn="ctr">
              <a:buNone/>
              <a:defRPr>
                <a:solidFill>
                  <a:schemeClr val="bg1"/>
                </a:solidFill>
              </a:defRPr>
            </a:lvl1pPr>
          </a:lstStyle>
          <a:p>
            <a:pPr lvl="0"/>
            <a:r>
              <a:rPr lang="it-IT" dirty="0"/>
              <a:t>Modifica gli stili del testo dello schema</a:t>
            </a:r>
          </a:p>
        </p:txBody>
      </p:sp>
    </p:spTree>
    <p:extLst>
      <p:ext uri="{BB962C8B-B14F-4D97-AF65-F5344CB8AC3E}">
        <p14:creationId xmlns:p14="http://schemas.microsoft.com/office/powerpoint/2010/main" val="306934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olo e testo verticale">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4D642F2-5021-578D-0B5A-F0C9826C5601}"/>
              </a:ext>
            </a:extLst>
          </p:cNvPr>
          <p:cNvSpPr>
            <a:spLocks noGrp="1" noRot="1" noMove="1" noResize="1" noEditPoints="1" noAdjustHandles="1" noChangeArrowheads="1" noChangeShapeType="1"/>
          </p:cNvSpPr>
          <p:nvPr userDrawn="1"/>
        </p:nvSpPr>
        <p:spPr bwMode="auto">
          <a:xfrm>
            <a:off x="-1" y="0"/>
            <a:ext cx="12192001" cy="1138767"/>
          </a:xfrm>
          <a:prstGeom prst="rect">
            <a:avLst/>
          </a:prstGeom>
          <a:solidFill>
            <a:srgbClr val="B307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rIns="3600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r" eaLnBrk="1" hangingPunct="1">
              <a:defRPr/>
            </a:pPr>
            <a:endParaRPr lang="it-IT" altLang="it-IT" sz="2400" dirty="0">
              <a:solidFill>
                <a:schemeClr val="bg1"/>
              </a:solidFill>
            </a:endParaRPr>
          </a:p>
        </p:txBody>
      </p:sp>
      <p:pic>
        <p:nvPicPr>
          <p:cNvPr id="8" name="Immagine 7">
            <a:extLst>
              <a:ext uri="{FF2B5EF4-FFF2-40B4-BE49-F238E27FC236}">
                <a16:creationId xmlns:a16="http://schemas.microsoft.com/office/drawing/2014/main" id="{5BB52DDA-C01F-9F3B-B508-D3698A0EAD65}"/>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6658" y="172188"/>
            <a:ext cx="2856424" cy="79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olo 1">
            <a:extLst>
              <a:ext uri="{FF2B5EF4-FFF2-40B4-BE49-F238E27FC236}">
                <a16:creationId xmlns:a16="http://schemas.microsoft.com/office/drawing/2014/main" id="{3A4080AB-402D-FB91-8F6E-E1F4FB36C74D}"/>
              </a:ext>
            </a:extLst>
          </p:cNvPr>
          <p:cNvSpPr>
            <a:spLocks noGrp="1"/>
          </p:cNvSpPr>
          <p:nvPr>
            <p:ph type="title"/>
          </p:nvPr>
        </p:nvSpPr>
        <p:spPr>
          <a:xfrm>
            <a:off x="456000" y="1153221"/>
            <a:ext cx="11736000" cy="1188000"/>
          </a:xfrm>
        </p:spPr>
        <p:txBody>
          <a:bodyPr>
            <a:normAutofit/>
          </a:bodyPr>
          <a:lstStyle>
            <a:lvl1pPr>
              <a:defRPr sz="3600" b="1">
                <a:latin typeface="Arial" panose="020B0604020202020204" pitchFamily="34" charset="0"/>
                <a:cs typeface="Arial" panose="020B0604020202020204" pitchFamily="34" charset="0"/>
              </a:defRPr>
            </a:lvl1pPr>
          </a:lstStyle>
          <a:p>
            <a:endParaRPr lang="it-IT" dirty="0"/>
          </a:p>
        </p:txBody>
      </p:sp>
      <p:sp>
        <p:nvSpPr>
          <p:cNvPr id="3" name="Segnaposto contenuto 2"/>
          <p:cNvSpPr>
            <a:spLocks noGrp="1"/>
          </p:cNvSpPr>
          <p:nvPr>
            <p:ph sz="quarter" idx="10" hasCustomPrompt="1"/>
          </p:nvPr>
        </p:nvSpPr>
        <p:spPr>
          <a:xfrm>
            <a:off x="6179127" y="2592996"/>
            <a:ext cx="5663346" cy="3859558"/>
          </a:xfrm>
        </p:spPr>
        <p:txBody>
          <a:bodyPr/>
          <a:lstStyle>
            <a:lvl1pPr marL="0" indent="0">
              <a:buNone/>
              <a:defRPr baseline="0"/>
            </a:lvl1pPr>
          </a:lstStyle>
          <a:p>
            <a:pPr lvl="0"/>
            <a:r>
              <a:rPr lang="it-IT" dirty="0"/>
              <a:t>Inserire testo</a:t>
            </a:r>
          </a:p>
        </p:txBody>
      </p:sp>
      <p:sp>
        <p:nvSpPr>
          <p:cNvPr id="11" name="Segnaposto contenuto 2"/>
          <p:cNvSpPr>
            <a:spLocks noGrp="1"/>
          </p:cNvSpPr>
          <p:nvPr>
            <p:ph sz="quarter" idx="11" hasCustomPrompt="1"/>
          </p:nvPr>
        </p:nvSpPr>
        <p:spPr>
          <a:xfrm>
            <a:off x="1215640" y="2592996"/>
            <a:ext cx="3781233" cy="1794277"/>
          </a:xfrm>
        </p:spPr>
        <p:txBody>
          <a:bodyPr/>
          <a:lstStyle>
            <a:lvl1pPr marL="0" indent="0">
              <a:buNone/>
              <a:defRPr baseline="0"/>
            </a:lvl1pPr>
          </a:lstStyle>
          <a:p>
            <a:pPr lvl="0"/>
            <a:r>
              <a:rPr lang="it-IT" dirty="0"/>
              <a:t>Inserire testo</a:t>
            </a:r>
          </a:p>
        </p:txBody>
      </p:sp>
      <p:sp>
        <p:nvSpPr>
          <p:cNvPr id="12" name="Segnaposto contenuto 2"/>
          <p:cNvSpPr>
            <a:spLocks noGrp="1"/>
          </p:cNvSpPr>
          <p:nvPr>
            <p:ph sz="quarter" idx="12" hasCustomPrompt="1"/>
          </p:nvPr>
        </p:nvSpPr>
        <p:spPr>
          <a:xfrm>
            <a:off x="1215640" y="4777396"/>
            <a:ext cx="3781234" cy="1794277"/>
          </a:xfrm>
        </p:spPr>
        <p:txBody>
          <a:bodyPr/>
          <a:lstStyle>
            <a:lvl1pPr marL="0" indent="0">
              <a:buNone/>
              <a:defRPr baseline="0"/>
            </a:lvl1pPr>
          </a:lstStyle>
          <a:p>
            <a:pPr lvl="0"/>
            <a:r>
              <a:rPr lang="it-IT" dirty="0"/>
              <a:t>Inserire testo</a:t>
            </a:r>
          </a:p>
        </p:txBody>
      </p:sp>
    </p:spTree>
    <p:extLst>
      <p:ext uri="{BB962C8B-B14F-4D97-AF65-F5344CB8AC3E}">
        <p14:creationId xmlns:p14="http://schemas.microsoft.com/office/powerpoint/2010/main" val="2028808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83B4F46-4564-BD98-9A70-890134ABAB89}"/>
              </a:ext>
            </a:extLst>
          </p:cNvPr>
          <p:cNvSpPr>
            <a:spLocks noGrp="1" noRot="1" noMove="1" noResize="1" noEditPoints="1" noAdjustHandles="1" noChangeArrowheads="1" noChangeShapeType="1"/>
          </p:cNvSpPr>
          <p:nvPr userDrawn="1"/>
        </p:nvSpPr>
        <p:spPr bwMode="auto">
          <a:xfrm>
            <a:off x="0" y="0"/>
            <a:ext cx="12192000" cy="6858000"/>
          </a:xfrm>
          <a:prstGeom prst="rect">
            <a:avLst/>
          </a:prstGeom>
          <a:solidFill>
            <a:srgbClr val="B3071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rIns="3600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defRPr/>
            </a:pPr>
            <a:endParaRPr lang="it-IT" altLang="it-IT" sz="2400" dirty="0">
              <a:solidFill>
                <a:schemeClr val="bg1"/>
              </a:solidFill>
            </a:endParaRPr>
          </a:p>
        </p:txBody>
      </p:sp>
      <p:pic>
        <p:nvPicPr>
          <p:cNvPr id="8" name="Immagine 6">
            <a:extLst>
              <a:ext uri="{FF2B5EF4-FFF2-40B4-BE49-F238E27FC236}">
                <a16:creationId xmlns:a16="http://schemas.microsoft.com/office/drawing/2014/main" id="{38BF697F-4C3F-B44D-F6C6-3D1E0DC6197A}"/>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29342" y="2269067"/>
            <a:ext cx="8333317" cy="23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627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800F70D6-0EEB-48B5-B03E-48E409845EC4}" type="datetimeFigureOut">
              <a:rPr lang="it-IT" smtClean="0"/>
              <a:t>08/06/2024</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230670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2635D8-CCDF-6D38-8F13-A179A41E70A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434A56-224E-D866-A28F-911AF1B326B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72815B5-BA9F-4BC1-142B-FB146E55539B}"/>
              </a:ext>
            </a:extLst>
          </p:cNvPr>
          <p:cNvSpPr>
            <a:spLocks noGrp="1"/>
          </p:cNvSpPr>
          <p:nvPr>
            <p:ph type="dt" sz="half" idx="10"/>
          </p:nvPr>
        </p:nvSpPr>
        <p:spPr/>
        <p:txBody>
          <a:bodyPr/>
          <a:lstStyle/>
          <a:p>
            <a:fld id="{800F70D6-0EEB-48B5-B03E-48E409845EC4}" type="datetimeFigureOut">
              <a:rPr lang="it-IT" smtClean="0"/>
              <a:t>08/06/2024</a:t>
            </a:fld>
            <a:endParaRPr lang="it-IT"/>
          </a:p>
        </p:txBody>
      </p:sp>
      <p:sp>
        <p:nvSpPr>
          <p:cNvPr id="5" name="Segnaposto piè di pagina 4">
            <a:extLst>
              <a:ext uri="{FF2B5EF4-FFF2-40B4-BE49-F238E27FC236}">
                <a16:creationId xmlns:a16="http://schemas.microsoft.com/office/drawing/2014/main" id="{D9639FF7-9837-5485-22E6-98359CE2794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1BA95AF-CF08-9540-8958-30ECAA24DB12}"/>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103060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09B05C-6215-0CBC-7B82-45F3AB91777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CBDA081-A4AC-23E8-A80B-BB3EDFA46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D0D27AD-7692-29FD-138C-8E2D277B0C59}"/>
              </a:ext>
            </a:extLst>
          </p:cNvPr>
          <p:cNvSpPr>
            <a:spLocks noGrp="1"/>
          </p:cNvSpPr>
          <p:nvPr>
            <p:ph type="dt" sz="half" idx="10"/>
          </p:nvPr>
        </p:nvSpPr>
        <p:spPr/>
        <p:txBody>
          <a:bodyPr/>
          <a:lstStyle/>
          <a:p>
            <a:fld id="{800F70D6-0EEB-48B5-B03E-48E409845EC4}" type="datetimeFigureOut">
              <a:rPr lang="it-IT" smtClean="0"/>
              <a:t>08/06/2024</a:t>
            </a:fld>
            <a:endParaRPr lang="it-IT"/>
          </a:p>
        </p:txBody>
      </p:sp>
      <p:sp>
        <p:nvSpPr>
          <p:cNvPr id="5" name="Segnaposto piè di pagina 4">
            <a:extLst>
              <a:ext uri="{FF2B5EF4-FFF2-40B4-BE49-F238E27FC236}">
                <a16:creationId xmlns:a16="http://schemas.microsoft.com/office/drawing/2014/main" id="{1EFA7B6A-8E96-4A22-AC28-CC5D4A5FC0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81F665B-5DD5-68C7-A7BF-2101FC91976D}"/>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389263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E8C6D-2746-FE8C-D954-F04A0892A3A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8C4DAC7-51DC-0512-D3C5-636DA9B6715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DC77EFD-F6AD-7E4A-2466-734F7D9F897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DF64D86-9423-4050-EABD-82F754AC9791}"/>
              </a:ext>
            </a:extLst>
          </p:cNvPr>
          <p:cNvSpPr>
            <a:spLocks noGrp="1"/>
          </p:cNvSpPr>
          <p:nvPr>
            <p:ph type="dt" sz="half" idx="10"/>
          </p:nvPr>
        </p:nvSpPr>
        <p:spPr/>
        <p:txBody>
          <a:bodyPr/>
          <a:lstStyle/>
          <a:p>
            <a:fld id="{800F70D6-0EEB-48B5-B03E-48E409845EC4}" type="datetimeFigureOut">
              <a:rPr lang="it-IT" smtClean="0"/>
              <a:t>08/06/2024</a:t>
            </a:fld>
            <a:endParaRPr lang="it-IT"/>
          </a:p>
        </p:txBody>
      </p:sp>
      <p:sp>
        <p:nvSpPr>
          <p:cNvPr id="6" name="Segnaposto piè di pagina 5">
            <a:extLst>
              <a:ext uri="{FF2B5EF4-FFF2-40B4-BE49-F238E27FC236}">
                <a16:creationId xmlns:a16="http://schemas.microsoft.com/office/drawing/2014/main" id="{F1F5BF3C-0092-1DEB-DF7D-873B0ECF5DF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1891FFC-8CE4-A06C-6922-845EBB33D260}"/>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353570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1E9C76-ADD7-91FE-76C9-8E59F94629D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FA3DAC0-0839-47EF-03C6-93B46E1AE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8AAB33E-3013-3EE2-4E41-A18D1471D09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A8BE1D0-E709-E1B6-7882-A7C1F3F84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067025A-7024-FF82-2CD9-A169C692DB7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294965E-60D1-02D6-7D5B-78FA5B51BD15}"/>
              </a:ext>
            </a:extLst>
          </p:cNvPr>
          <p:cNvSpPr>
            <a:spLocks noGrp="1"/>
          </p:cNvSpPr>
          <p:nvPr>
            <p:ph type="dt" sz="half" idx="10"/>
          </p:nvPr>
        </p:nvSpPr>
        <p:spPr/>
        <p:txBody>
          <a:bodyPr/>
          <a:lstStyle/>
          <a:p>
            <a:fld id="{800F70D6-0EEB-48B5-B03E-48E409845EC4}" type="datetimeFigureOut">
              <a:rPr lang="it-IT" smtClean="0"/>
              <a:t>08/06/2024</a:t>
            </a:fld>
            <a:endParaRPr lang="it-IT"/>
          </a:p>
        </p:txBody>
      </p:sp>
      <p:sp>
        <p:nvSpPr>
          <p:cNvPr id="8" name="Segnaposto piè di pagina 7">
            <a:extLst>
              <a:ext uri="{FF2B5EF4-FFF2-40B4-BE49-F238E27FC236}">
                <a16:creationId xmlns:a16="http://schemas.microsoft.com/office/drawing/2014/main" id="{C285446E-D0C3-EB44-D741-898EA10E6D6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6CEDB29-873E-5535-846B-35B3DC3577D6}"/>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304189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31BEB9-DC85-61DC-2E70-EECA88267D08}"/>
              </a:ext>
            </a:extLst>
          </p:cNvPr>
          <p:cNvSpPr>
            <a:spLocks noGrp="1"/>
          </p:cNvSpPr>
          <p:nvPr>
            <p:ph type="title"/>
          </p:nvPr>
        </p:nvSpPr>
        <p:spPr/>
        <p:txBody>
          <a:bodyPr/>
          <a:lstStyle/>
          <a:p>
            <a:r>
              <a:rPr lang="it-IT" dirty="0"/>
              <a:t>Fare clic per modificare lo stile del titolo dello schema</a:t>
            </a:r>
          </a:p>
        </p:txBody>
      </p:sp>
      <p:sp>
        <p:nvSpPr>
          <p:cNvPr id="3" name="Segnaposto data 2">
            <a:extLst>
              <a:ext uri="{FF2B5EF4-FFF2-40B4-BE49-F238E27FC236}">
                <a16:creationId xmlns:a16="http://schemas.microsoft.com/office/drawing/2014/main" id="{0784C7E1-3A6B-9BF3-9D7E-B84FBB4EA4C3}"/>
              </a:ext>
            </a:extLst>
          </p:cNvPr>
          <p:cNvSpPr>
            <a:spLocks noGrp="1"/>
          </p:cNvSpPr>
          <p:nvPr>
            <p:ph type="dt" sz="half" idx="10"/>
          </p:nvPr>
        </p:nvSpPr>
        <p:spPr/>
        <p:txBody>
          <a:bodyPr/>
          <a:lstStyle/>
          <a:p>
            <a:fld id="{800F70D6-0EEB-48B5-B03E-48E409845EC4}" type="datetimeFigureOut">
              <a:rPr lang="it-IT" smtClean="0"/>
              <a:t>08/06/2024</a:t>
            </a:fld>
            <a:endParaRPr lang="it-IT"/>
          </a:p>
        </p:txBody>
      </p:sp>
      <p:sp>
        <p:nvSpPr>
          <p:cNvPr id="4" name="Segnaposto piè di pagina 3">
            <a:extLst>
              <a:ext uri="{FF2B5EF4-FFF2-40B4-BE49-F238E27FC236}">
                <a16:creationId xmlns:a16="http://schemas.microsoft.com/office/drawing/2014/main" id="{814B297B-6060-AC1C-692E-69C528C0585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C92E7EA-01EC-8DA9-0AD8-097FF79EA7CD}"/>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1423793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D660FF-A924-B2C4-5D36-2548BC1C856F}"/>
              </a:ext>
            </a:extLst>
          </p:cNvPr>
          <p:cNvSpPr>
            <a:spLocks noGrp="1"/>
          </p:cNvSpPr>
          <p:nvPr>
            <p:ph type="dt" sz="half" idx="10"/>
          </p:nvPr>
        </p:nvSpPr>
        <p:spPr/>
        <p:txBody>
          <a:bodyPr/>
          <a:lstStyle/>
          <a:p>
            <a:fld id="{800F70D6-0EEB-48B5-B03E-48E409845EC4}" type="datetimeFigureOut">
              <a:rPr lang="it-IT" smtClean="0"/>
              <a:t>08/06/2024</a:t>
            </a:fld>
            <a:endParaRPr lang="it-IT"/>
          </a:p>
        </p:txBody>
      </p:sp>
      <p:sp>
        <p:nvSpPr>
          <p:cNvPr id="3" name="Segnaposto piè di pagina 2">
            <a:extLst>
              <a:ext uri="{FF2B5EF4-FFF2-40B4-BE49-F238E27FC236}">
                <a16:creationId xmlns:a16="http://schemas.microsoft.com/office/drawing/2014/main" id="{A48134CA-4890-3AD2-BFC1-635593B23C2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959B0E4-734C-4FB1-ABD0-43EBCEE40CA0}"/>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45620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AA02DE-EF25-8A34-A17C-9CF1E53851C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0EDFA90-A16F-D126-B45F-FA7913A12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07362F2-2D07-BADC-9028-5FF264BBC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8E7C2D8-244A-8B91-1324-66BF5F723BD6}"/>
              </a:ext>
            </a:extLst>
          </p:cNvPr>
          <p:cNvSpPr>
            <a:spLocks noGrp="1"/>
          </p:cNvSpPr>
          <p:nvPr>
            <p:ph type="dt" sz="half" idx="10"/>
          </p:nvPr>
        </p:nvSpPr>
        <p:spPr/>
        <p:txBody>
          <a:bodyPr/>
          <a:lstStyle/>
          <a:p>
            <a:fld id="{800F70D6-0EEB-48B5-B03E-48E409845EC4}" type="datetimeFigureOut">
              <a:rPr lang="it-IT" smtClean="0"/>
              <a:t>08/06/2024</a:t>
            </a:fld>
            <a:endParaRPr lang="it-IT"/>
          </a:p>
        </p:txBody>
      </p:sp>
      <p:sp>
        <p:nvSpPr>
          <p:cNvPr id="6" name="Segnaposto piè di pagina 5">
            <a:extLst>
              <a:ext uri="{FF2B5EF4-FFF2-40B4-BE49-F238E27FC236}">
                <a16:creationId xmlns:a16="http://schemas.microsoft.com/office/drawing/2014/main" id="{75F98A4E-3799-1101-A9C0-EA1E537A9DF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E56DED9-3158-0431-69E5-757400DB0C54}"/>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1244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170726-1E27-AA9F-3B2E-692DBC81A1D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DA53B16-4FDD-45A1-11E9-42FB6DC88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8374E34-1E69-D976-B1C5-8499B3A13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29DC378-0820-E023-FD20-90E7E384F206}"/>
              </a:ext>
            </a:extLst>
          </p:cNvPr>
          <p:cNvSpPr>
            <a:spLocks noGrp="1"/>
          </p:cNvSpPr>
          <p:nvPr>
            <p:ph type="dt" sz="half" idx="10"/>
          </p:nvPr>
        </p:nvSpPr>
        <p:spPr/>
        <p:txBody>
          <a:bodyPr/>
          <a:lstStyle/>
          <a:p>
            <a:fld id="{800F70D6-0EEB-48B5-B03E-48E409845EC4}" type="datetimeFigureOut">
              <a:rPr lang="it-IT" smtClean="0"/>
              <a:t>08/06/2024</a:t>
            </a:fld>
            <a:endParaRPr lang="it-IT"/>
          </a:p>
        </p:txBody>
      </p:sp>
      <p:sp>
        <p:nvSpPr>
          <p:cNvPr id="6" name="Segnaposto piè di pagina 5">
            <a:extLst>
              <a:ext uri="{FF2B5EF4-FFF2-40B4-BE49-F238E27FC236}">
                <a16:creationId xmlns:a16="http://schemas.microsoft.com/office/drawing/2014/main" id="{E64F833C-9ED4-C074-2B18-A66A6F9C558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36D7FED-89C8-E0C9-1D82-948243332AB4}"/>
              </a:ext>
            </a:extLst>
          </p:cNvPr>
          <p:cNvSpPr>
            <a:spLocks noGrp="1"/>
          </p:cNvSpPr>
          <p:nvPr>
            <p:ph type="sldNum" sz="quarter" idx="12"/>
          </p:nvPr>
        </p:nvSpPr>
        <p:spPr/>
        <p:txBody>
          <a:bodyPr/>
          <a:lstStyle/>
          <a:p>
            <a:fld id="{2853EDDF-5A9A-47DE-A5A9-DE053ED61E9B}" type="slidenum">
              <a:rPr lang="it-IT" smtClean="0"/>
              <a:t>‹N›</a:t>
            </a:fld>
            <a:endParaRPr lang="it-IT"/>
          </a:p>
        </p:txBody>
      </p:sp>
    </p:spTree>
    <p:extLst>
      <p:ext uri="{BB962C8B-B14F-4D97-AF65-F5344CB8AC3E}">
        <p14:creationId xmlns:p14="http://schemas.microsoft.com/office/powerpoint/2010/main" val="397550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8C73D6B-3B98-0B4D-3839-170A9073C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212E685-16F2-CD57-8F24-94C80A592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90F94EB-D8FF-46BD-0EB1-02B9720A4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F70D6-0EEB-48B5-B03E-48E409845EC4}" type="datetimeFigureOut">
              <a:rPr lang="it-IT" smtClean="0"/>
              <a:t>08/06/2024</a:t>
            </a:fld>
            <a:endParaRPr lang="it-IT"/>
          </a:p>
        </p:txBody>
      </p:sp>
      <p:sp>
        <p:nvSpPr>
          <p:cNvPr id="5" name="Segnaposto piè di pagina 4">
            <a:extLst>
              <a:ext uri="{FF2B5EF4-FFF2-40B4-BE49-F238E27FC236}">
                <a16:creationId xmlns:a16="http://schemas.microsoft.com/office/drawing/2014/main" id="{65E05C7A-E8F9-1686-FBF1-6D0625EB7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F7E8887-8F71-A9F3-4692-499C4365B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3EDDF-5A9A-47DE-A5A9-DE053ED61E9B}" type="slidenum">
              <a:rPr lang="it-IT" smtClean="0"/>
              <a:t>‹N›</a:t>
            </a:fld>
            <a:endParaRPr lang="it-IT"/>
          </a:p>
        </p:txBody>
      </p:sp>
    </p:spTree>
    <p:extLst>
      <p:ext uri="{BB962C8B-B14F-4D97-AF65-F5344CB8AC3E}">
        <p14:creationId xmlns:p14="http://schemas.microsoft.com/office/powerpoint/2010/main" val="334457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9" r:id="rId11"/>
    <p:sldLayoutId id="2147483658" r:id="rId12"/>
    <p:sldLayoutId id="214748369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0B755A-178B-294C-A4BF-51D43D1E28A4}"/>
              </a:ext>
            </a:extLst>
          </p:cNvPr>
          <p:cNvSpPr>
            <a:spLocks noGrp="1"/>
          </p:cNvSpPr>
          <p:nvPr>
            <p:ph type="ctrTitle"/>
          </p:nvPr>
        </p:nvSpPr>
        <p:spPr/>
        <p:txBody>
          <a:bodyPr/>
          <a:lstStyle/>
          <a:p>
            <a:pPr algn="ctr"/>
            <a:r>
              <a:rPr lang="it-IT" dirty="0" err="1"/>
              <a:t>WebApp</a:t>
            </a:r>
            <a:r>
              <a:rPr lang="it-IT" dirty="0"/>
              <a:t> – </a:t>
            </a:r>
            <a:r>
              <a:rPr lang="it-IT" dirty="0" err="1"/>
              <a:t>RanaMelone</a:t>
            </a:r>
            <a:r>
              <a:rPr lang="it-IT" dirty="0"/>
              <a:t> - </a:t>
            </a:r>
            <a:r>
              <a:rPr lang="it-IT" dirty="0" err="1"/>
              <a:t>Lirify</a:t>
            </a:r>
            <a:endParaRPr lang="it-IT" dirty="0"/>
          </a:p>
        </p:txBody>
      </p:sp>
      <p:sp>
        <p:nvSpPr>
          <p:cNvPr id="3" name="Segnaposto testo 2">
            <a:extLst>
              <a:ext uri="{FF2B5EF4-FFF2-40B4-BE49-F238E27FC236}">
                <a16:creationId xmlns:a16="http://schemas.microsoft.com/office/drawing/2014/main" id="{3731D6C7-9D3C-5297-3E90-7EB28A687738}"/>
              </a:ext>
            </a:extLst>
          </p:cNvPr>
          <p:cNvSpPr>
            <a:spLocks noGrp="1"/>
          </p:cNvSpPr>
          <p:nvPr>
            <p:ph type="body" sz="quarter" idx="10"/>
          </p:nvPr>
        </p:nvSpPr>
        <p:spPr>
          <a:xfrm>
            <a:off x="2935526" y="4741032"/>
            <a:ext cx="6320949" cy="1545468"/>
          </a:xfrm>
        </p:spPr>
        <p:txBody>
          <a:bodyPr>
            <a:normAutofit/>
          </a:bodyPr>
          <a:lstStyle/>
          <a:p>
            <a:r>
              <a:rPr lang="it-IT" dirty="0"/>
              <a:t>Andrea </a:t>
            </a:r>
            <a:r>
              <a:rPr lang="it-IT" dirty="0" err="1"/>
              <a:t>Valentinuzzi</a:t>
            </a:r>
            <a:r>
              <a:rPr lang="it-IT" dirty="0"/>
              <a:t> 2090451 </a:t>
            </a:r>
          </a:p>
          <a:p>
            <a:r>
              <a:rPr lang="it-IT" dirty="0"/>
              <a:t>Giovanni </a:t>
            </a:r>
            <a:r>
              <a:rPr lang="it-IT" dirty="0" err="1"/>
              <a:t>Brejc</a:t>
            </a:r>
            <a:r>
              <a:rPr lang="it-IT" dirty="0"/>
              <a:t> 2096046</a:t>
            </a:r>
          </a:p>
          <a:p>
            <a:r>
              <a:rPr lang="it-IT" dirty="0"/>
              <a:t>Arjun Jassal 2095488</a:t>
            </a:r>
          </a:p>
        </p:txBody>
      </p:sp>
    </p:spTree>
    <p:extLst>
      <p:ext uri="{BB962C8B-B14F-4D97-AF65-F5344CB8AC3E}">
        <p14:creationId xmlns:p14="http://schemas.microsoft.com/office/powerpoint/2010/main" val="5514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a:xfrm>
            <a:off x="456000" y="1160463"/>
            <a:ext cx="11736000" cy="1188000"/>
          </a:xfrm>
        </p:spPr>
        <p:txBody>
          <a:bodyPr>
            <a:normAutofit/>
          </a:bodyPr>
          <a:lstStyle/>
          <a:p>
            <a:r>
              <a:rPr lang="it-IT" dirty="0" err="1">
                <a:ea typeface="Verdana" panose="020B0604030504040204" pitchFamily="34" charset="0"/>
              </a:rPr>
              <a:t>Lirify</a:t>
            </a:r>
            <a:r>
              <a:rPr lang="it-IT" dirty="0">
                <a:ea typeface="Verdana" panose="020B0604030504040204" pitchFamily="34" charset="0"/>
              </a:rPr>
              <a:t>: </a:t>
            </a:r>
            <a:r>
              <a:rPr lang="it-IT" sz="3200" b="0" i="1" dirty="0">
                <a:ea typeface="Verdana" panose="020B0604030504040204" pitchFamily="34" charset="0"/>
              </a:rPr>
              <a:t>a </a:t>
            </a:r>
            <a:r>
              <a:rPr lang="it-IT" sz="3200" b="0" i="1" dirty="0" err="1">
                <a:ea typeface="Verdana" panose="020B0604030504040204" pitchFamily="34" charset="0"/>
              </a:rPr>
              <a:t>lyrics</a:t>
            </a:r>
            <a:r>
              <a:rPr lang="it-IT" sz="3200" b="0" i="1" dirty="0">
                <a:ea typeface="Verdana" panose="020B0604030504040204" pitchFamily="34" charset="0"/>
              </a:rPr>
              <a:t> database for </a:t>
            </a:r>
            <a:r>
              <a:rPr lang="it-IT" sz="3200" b="0" i="1" dirty="0" err="1">
                <a:ea typeface="Verdana" panose="020B0604030504040204" pitchFamily="34" charset="0"/>
              </a:rPr>
              <a:t>popular</a:t>
            </a:r>
            <a:r>
              <a:rPr lang="it-IT" sz="3200" b="0" i="1" dirty="0">
                <a:ea typeface="Verdana" panose="020B0604030504040204" pitchFamily="34" charset="0"/>
              </a:rPr>
              <a:t> songs</a:t>
            </a:r>
          </a:p>
        </p:txBody>
      </p:sp>
      <p:sp>
        <p:nvSpPr>
          <p:cNvPr id="18" name="CasellaDiTesto 17">
            <a:extLst>
              <a:ext uri="{FF2B5EF4-FFF2-40B4-BE49-F238E27FC236}">
                <a16:creationId xmlns:a16="http://schemas.microsoft.com/office/drawing/2014/main" id="{5CDBF575-6A7B-D93E-274B-17A1D31CA6E8}"/>
              </a:ext>
            </a:extLst>
          </p:cNvPr>
          <p:cNvSpPr txBox="1"/>
          <p:nvPr/>
        </p:nvSpPr>
        <p:spPr>
          <a:xfrm>
            <a:off x="456000" y="2480246"/>
            <a:ext cx="4604273" cy="553998"/>
          </a:xfrm>
          <a:prstGeom prst="rect">
            <a:avLst/>
          </a:prstGeom>
          <a:noFill/>
        </p:spPr>
        <p:txBody>
          <a:bodyPr wrap="square" rtlCol="0">
            <a:spAutoFit/>
          </a:bodyPr>
          <a:lstStyle/>
          <a:p>
            <a:pPr algn="ctr"/>
            <a:r>
              <a:rPr lang="it-IT" sz="3000" b="1" u="sng" dirty="0"/>
              <a:t>USERS</a:t>
            </a:r>
          </a:p>
        </p:txBody>
      </p:sp>
      <p:sp>
        <p:nvSpPr>
          <p:cNvPr id="19" name="CasellaDiTesto 18">
            <a:extLst>
              <a:ext uri="{FF2B5EF4-FFF2-40B4-BE49-F238E27FC236}">
                <a16:creationId xmlns:a16="http://schemas.microsoft.com/office/drawing/2014/main" id="{3F1D9714-1605-4922-9F47-DC67C0D51931}"/>
              </a:ext>
            </a:extLst>
          </p:cNvPr>
          <p:cNvSpPr txBox="1"/>
          <p:nvPr/>
        </p:nvSpPr>
        <p:spPr>
          <a:xfrm>
            <a:off x="6096000" y="2462027"/>
            <a:ext cx="5145741" cy="553998"/>
          </a:xfrm>
          <a:prstGeom prst="rect">
            <a:avLst/>
          </a:prstGeom>
          <a:noFill/>
        </p:spPr>
        <p:txBody>
          <a:bodyPr wrap="square" rtlCol="0">
            <a:spAutoFit/>
          </a:bodyPr>
          <a:lstStyle/>
          <a:p>
            <a:pPr algn="ctr"/>
            <a:r>
              <a:rPr lang="it-IT" sz="3000" b="1" u="sng" dirty="0"/>
              <a:t>ARTISTS</a:t>
            </a:r>
          </a:p>
        </p:txBody>
      </p:sp>
      <p:sp>
        <p:nvSpPr>
          <p:cNvPr id="21" name="CasellaDiTesto 20">
            <a:extLst>
              <a:ext uri="{FF2B5EF4-FFF2-40B4-BE49-F238E27FC236}">
                <a16:creationId xmlns:a16="http://schemas.microsoft.com/office/drawing/2014/main" id="{BE31EDFB-AA7A-15BA-C082-B633814AA14E}"/>
              </a:ext>
            </a:extLst>
          </p:cNvPr>
          <p:cNvSpPr txBox="1"/>
          <p:nvPr/>
        </p:nvSpPr>
        <p:spPr>
          <a:xfrm>
            <a:off x="456000" y="3412251"/>
            <a:ext cx="4604273" cy="2677656"/>
          </a:xfrm>
          <a:prstGeom prst="rect">
            <a:avLst/>
          </a:prstGeom>
          <a:noFill/>
        </p:spPr>
        <p:txBody>
          <a:bodyPr wrap="square" rtlCol="0">
            <a:spAutoFit/>
          </a:bodyPr>
          <a:lstStyle/>
          <a:p>
            <a:pPr marL="285750" indent="-285750">
              <a:buFontTx/>
              <a:buChar char="-"/>
            </a:pPr>
            <a:r>
              <a:rPr lang="it-IT" sz="2800" dirty="0" err="1"/>
              <a:t>View</a:t>
            </a:r>
            <a:r>
              <a:rPr lang="it-IT" sz="2800" dirty="0"/>
              <a:t> and like songs and </a:t>
            </a:r>
            <a:r>
              <a:rPr lang="it-IT" sz="2800" dirty="0" err="1"/>
              <a:t>albums</a:t>
            </a:r>
            <a:endParaRPr lang="it-IT" sz="2800" dirty="0"/>
          </a:p>
          <a:p>
            <a:pPr marL="285750" indent="-285750">
              <a:buFontTx/>
              <a:buChar char="-"/>
            </a:pPr>
            <a:r>
              <a:rPr lang="it-IT" sz="2800" dirty="0"/>
              <a:t>Create personal playlists</a:t>
            </a:r>
          </a:p>
          <a:p>
            <a:pPr marL="285750" indent="-285750">
              <a:buFontTx/>
              <a:buChar char="-"/>
            </a:pPr>
            <a:r>
              <a:rPr lang="it-IT" sz="2800" dirty="0" err="1"/>
              <a:t>Manage</a:t>
            </a:r>
            <a:r>
              <a:rPr lang="it-IT" sz="2800" dirty="0"/>
              <a:t> private </a:t>
            </a:r>
            <a:r>
              <a:rPr lang="it-IT" sz="2800" dirty="0" err="1"/>
              <a:t>profile</a:t>
            </a:r>
            <a:endParaRPr lang="it-IT" sz="2800" dirty="0"/>
          </a:p>
          <a:p>
            <a:pPr marL="285750" indent="-285750">
              <a:buFontTx/>
              <a:buChar char="-"/>
            </a:pPr>
            <a:r>
              <a:rPr lang="it-IT" sz="2800" dirty="0"/>
              <a:t>Global </a:t>
            </a:r>
            <a:r>
              <a:rPr lang="it-IT" sz="2800" dirty="0" err="1"/>
              <a:t>content</a:t>
            </a:r>
            <a:r>
              <a:rPr lang="it-IT" sz="2800" dirty="0"/>
              <a:t> </a:t>
            </a:r>
            <a:r>
              <a:rPr lang="it-IT" sz="2800" dirty="0" err="1"/>
              <a:t>search</a:t>
            </a:r>
            <a:endParaRPr lang="it-IT" sz="2800" dirty="0"/>
          </a:p>
          <a:p>
            <a:pPr marL="285750" indent="-285750">
              <a:buFontTx/>
              <a:buChar char="-"/>
            </a:pPr>
            <a:r>
              <a:rPr lang="it-IT" sz="2800" dirty="0" err="1"/>
              <a:t>View</a:t>
            </a:r>
            <a:r>
              <a:rPr lang="it-IT" sz="2800" dirty="0"/>
              <a:t> </a:t>
            </a:r>
            <a:r>
              <a:rPr lang="it-IT" sz="2800" dirty="0" err="1"/>
              <a:t>recommendations</a:t>
            </a:r>
            <a:endParaRPr lang="it-IT" sz="2800" dirty="0"/>
          </a:p>
        </p:txBody>
      </p:sp>
      <p:sp>
        <p:nvSpPr>
          <p:cNvPr id="22" name="CasellaDiTesto 21">
            <a:extLst>
              <a:ext uri="{FF2B5EF4-FFF2-40B4-BE49-F238E27FC236}">
                <a16:creationId xmlns:a16="http://schemas.microsoft.com/office/drawing/2014/main" id="{77779114-DD94-C305-52AE-198174E50CF8}"/>
              </a:ext>
            </a:extLst>
          </p:cNvPr>
          <p:cNvSpPr txBox="1"/>
          <p:nvPr/>
        </p:nvSpPr>
        <p:spPr>
          <a:xfrm>
            <a:off x="6096000" y="3843138"/>
            <a:ext cx="4604273" cy="1384995"/>
          </a:xfrm>
          <a:prstGeom prst="rect">
            <a:avLst/>
          </a:prstGeom>
          <a:noFill/>
        </p:spPr>
        <p:txBody>
          <a:bodyPr wrap="square" rtlCol="0">
            <a:spAutoFit/>
          </a:bodyPr>
          <a:lstStyle/>
          <a:p>
            <a:pPr marL="285750" indent="-285750">
              <a:buFontTx/>
              <a:buChar char="-"/>
            </a:pPr>
            <a:r>
              <a:rPr lang="it-IT" sz="2800" dirty="0"/>
              <a:t>Upload and delete songs and </a:t>
            </a:r>
            <a:r>
              <a:rPr lang="it-IT" sz="2800" dirty="0" err="1"/>
              <a:t>albums</a:t>
            </a:r>
            <a:endParaRPr lang="it-IT" sz="2800" dirty="0"/>
          </a:p>
          <a:p>
            <a:pPr marL="285750" indent="-285750">
              <a:buFontTx/>
              <a:buChar char="-"/>
            </a:pPr>
            <a:r>
              <a:rPr lang="it-IT" sz="2800" dirty="0" err="1"/>
              <a:t>Personalize</a:t>
            </a:r>
            <a:r>
              <a:rPr lang="it-IT" sz="2800" dirty="0"/>
              <a:t> public </a:t>
            </a:r>
            <a:r>
              <a:rPr lang="it-IT" sz="2800" dirty="0" err="1"/>
              <a:t>profile</a:t>
            </a:r>
            <a:endParaRPr lang="it-IT" sz="2800" dirty="0"/>
          </a:p>
        </p:txBody>
      </p:sp>
    </p:spTree>
    <p:extLst>
      <p:ext uri="{BB962C8B-B14F-4D97-AF65-F5344CB8AC3E}">
        <p14:creationId xmlns:p14="http://schemas.microsoft.com/office/powerpoint/2010/main" val="381702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a:xfrm>
            <a:off x="456000" y="1160463"/>
            <a:ext cx="11736000" cy="1188000"/>
          </a:xfrm>
        </p:spPr>
        <p:txBody>
          <a:bodyPr>
            <a:normAutofit/>
          </a:bodyPr>
          <a:lstStyle/>
          <a:p>
            <a:r>
              <a:rPr lang="it-IT" b="1" dirty="0" err="1">
                <a:ea typeface="Verdana" panose="020B0604030504040204" pitchFamily="34" charset="0"/>
              </a:rPr>
              <a:t>Backend</a:t>
            </a:r>
            <a:endParaRPr lang="it-IT" b="1" dirty="0">
              <a:ea typeface="Verdana" panose="020B0604030504040204" pitchFamily="34" charset="0"/>
            </a:endParaRPr>
          </a:p>
        </p:txBody>
      </p:sp>
      <p:sp>
        <p:nvSpPr>
          <p:cNvPr id="3" name="CasellaDiTesto 2">
            <a:extLst>
              <a:ext uri="{FF2B5EF4-FFF2-40B4-BE49-F238E27FC236}">
                <a16:creationId xmlns:a16="http://schemas.microsoft.com/office/drawing/2014/main" id="{594CC588-5C77-2E75-E446-73109B8819B2}"/>
              </a:ext>
            </a:extLst>
          </p:cNvPr>
          <p:cNvSpPr txBox="1"/>
          <p:nvPr/>
        </p:nvSpPr>
        <p:spPr>
          <a:xfrm>
            <a:off x="591671" y="2348463"/>
            <a:ext cx="10714616" cy="923330"/>
          </a:xfrm>
          <a:prstGeom prst="rect">
            <a:avLst/>
          </a:prstGeom>
          <a:noFill/>
        </p:spPr>
        <p:txBody>
          <a:bodyPr wrap="square" rtlCol="0">
            <a:spAutoFit/>
          </a:bodyPr>
          <a:lstStyle/>
          <a:p>
            <a:pPr marL="285750" indent="-285750">
              <a:buFontTx/>
              <a:buChar char="-"/>
            </a:pPr>
            <a:r>
              <a:rPr lang="it-IT" dirty="0"/>
              <a:t>REST model</a:t>
            </a:r>
          </a:p>
          <a:p>
            <a:pPr marL="285750" indent="-285750">
              <a:buFontTx/>
              <a:buChar char="-"/>
            </a:pPr>
            <a:r>
              <a:rPr lang="it-IT" dirty="0" err="1"/>
              <a:t>Each</a:t>
            </a:r>
            <a:r>
              <a:rPr lang="it-IT" dirty="0"/>
              <a:t> </a:t>
            </a:r>
            <a:r>
              <a:rPr lang="it-IT" dirty="0" err="1"/>
              <a:t>functionality</a:t>
            </a:r>
            <a:r>
              <a:rPr lang="it-IT" dirty="0"/>
              <a:t> </a:t>
            </a:r>
            <a:r>
              <a:rPr lang="it-IT" dirty="0" err="1"/>
              <a:t>implements</a:t>
            </a:r>
            <a:r>
              <a:rPr lang="it-IT" dirty="0"/>
              <a:t> </a:t>
            </a:r>
            <a:r>
              <a:rPr lang="it-IT" dirty="0" err="1"/>
              <a:t>its</a:t>
            </a:r>
            <a:r>
              <a:rPr lang="it-IT" dirty="0"/>
              <a:t> </a:t>
            </a:r>
            <a:r>
              <a:rPr lang="it-IT" dirty="0" err="1"/>
              <a:t>own</a:t>
            </a:r>
            <a:r>
              <a:rPr lang="it-IT" dirty="0"/>
              <a:t> REST call</a:t>
            </a:r>
          </a:p>
          <a:p>
            <a:pPr marL="285750" indent="-285750">
              <a:buFontTx/>
              <a:buChar char="-"/>
            </a:pPr>
            <a:endParaRPr lang="it-IT" dirty="0"/>
          </a:p>
        </p:txBody>
      </p:sp>
      <p:sp>
        <p:nvSpPr>
          <p:cNvPr id="10" name="CasellaDiTesto 9">
            <a:extLst>
              <a:ext uri="{FF2B5EF4-FFF2-40B4-BE49-F238E27FC236}">
                <a16:creationId xmlns:a16="http://schemas.microsoft.com/office/drawing/2014/main" id="{127B317B-BDFA-4303-7E50-AB787E7C2511}"/>
              </a:ext>
            </a:extLst>
          </p:cNvPr>
          <p:cNvSpPr txBox="1"/>
          <p:nvPr/>
        </p:nvSpPr>
        <p:spPr>
          <a:xfrm>
            <a:off x="634701" y="5283894"/>
            <a:ext cx="1289124" cy="323165"/>
          </a:xfrm>
          <a:prstGeom prst="rect">
            <a:avLst/>
          </a:prstGeom>
          <a:noFill/>
        </p:spPr>
        <p:txBody>
          <a:bodyPr wrap="square" rtlCol="0">
            <a:spAutoFit/>
          </a:bodyPr>
          <a:lstStyle/>
          <a:p>
            <a:r>
              <a:rPr lang="it-IT" sz="1500" b="1" u="sng" dirty="0"/>
              <a:t>RESPONSE</a:t>
            </a:r>
          </a:p>
        </p:txBody>
      </p:sp>
      <p:sp>
        <p:nvSpPr>
          <p:cNvPr id="12" name="Rettangolo con angoli arrotondati 11">
            <a:extLst>
              <a:ext uri="{FF2B5EF4-FFF2-40B4-BE49-F238E27FC236}">
                <a16:creationId xmlns:a16="http://schemas.microsoft.com/office/drawing/2014/main" id="{2E753055-6DFB-A279-4E61-6C9B0CBC952D}"/>
              </a:ext>
            </a:extLst>
          </p:cNvPr>
          <p:cNvSpPr/>
          <p:nvPr/>
        </p:nvSpPr>
        <p:spPr>
          <a:xfrm>
            <a:off x="3010039" y="4044653"/>
            <a:ext cx="1780392" cy="16528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REST </a:t>
            </a:r>
            <a:r>
              <a:rPr lang="it-IT" dirty="0" err="1"/>
              <a:t>Dispatcher</a:t>
            </a:r>
            <a:endParaRPr lang="it-IT" dirty="0"/>
          </a:p>
        </p:txBody>
      </p:sp>
      <p:sp>
        <p:nvSpPr>
          <p:cNvPr id="13" name="Rettangolo con angoli arrotondati 12">
            <a:extLst>
              <a:ext uri="{FF2B5EF4-FFF2-40B4-BE49-F238E27FC236}">
                <a16:creationId xmlns:a16="http://schemas.microsoft.com/office/drawing/2014/main" id="{C561167E-487C-CE78-E086-55BC68D51361}"/>
              </a:ext>
            </a:extLst>
          </p:cNvPr>
          <p:cNvSpPr/>
          <p:nvPr/>
        </p:nvSpPr>
        <p:spPr>
          <a:xfrm>
            <a:off x="6090004" y="4065947"/>
            <a:ext cx="1780392" cy="16528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REST Resource</a:t>
            </a:r>
          </a:p>
        </p:txBody>
      </p:sp>
      <p:sp>
        <p:nvSpPr>
          <p:cNvPr id="14" name="Rettangolo con angoli arrotondati 13">
            <a:extLst>
              <a:ext uri="{FF2B5EF4-FFF2-40B4-BE49-F238E27FC236}">
                <a16:creationId xmlns:a16="http://schemas.microsoft.com/office/drawing/2014/main" id="{DE4B6019-6483-92E9-B910-1B534CF589E8}"/>
              </a:ext>
            </a:extLst>
          </p:cNvPr>
          <p:cNvSpPr/>
          <p:nvPr/>
        </p:nvSpPr>
        <p:spPr>
          <a:xfrm>
            <a:off x="9169969" y="4065948"/>
            <a:ext cx="1780392" cy="16315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DAO</a:t>
            </a:r>
          </a:p>
        </p:txBody>
      </p:sp>
      <p:sp>
        <p:nvSpPr>
          <p:cNvPr id="16" name="CasellaDiTesto 15">
            <a:extLst>
              <a:ext uri="{FF2B5EF4-FFF2-40B4-BE49-F238E27FC236}">
                <a16:creationId xmlns:a16="http://schemas.microsoft.com/office/drawing/2014/main" id="{40945B16-D929-CD85-FF35-3139357D85FE}"/>
              </a:ext>
            </a:extLst>
          </p:cNvPr>
          <p:cNvSpPr txBox="1"/>
          <p:nvPr/>
        </p:nvSpPr>
        <p:spPr>
          <a:xfrm>
            <a:off x="744071" y="4197054"/>
            <a:ext cx="1118795" cy="323165"/>
          </a:xfrm>
          <a:prstGeom prst="rect">
            <a:avLst/>
          </a:prstGeom>
          <a:noFill/>
        </p:spPr>
        <p:txBody>
          <a:bodyPr wrap="square" rtlCol="0">
            <a:spAutoFit/>
          </a:bodyPr>
          <a:lstStyle/>
          <a:p>
            <a:r>
              <a:rPr lang="it-IT" sz="1500" b="1" u="sng" dirty="0"/>
              <a:t>REQUEST</a:t>
            </a:r>
          </a:p>
        </p:txBody>
      </p:sp>
      <p:sp>
        <p:nvSpPr>
          <p:cNvPr id="17" name="Freccia circolare a sinistra 16">
            <a:extLst>
              <a:ext uri="{FF2B5EF4-FFF2-40B4-BE49-F238E27FC236}">
                <a16:creationId xmlns:a16="http://schemas.microsoft.com/office/drawing/2014/main" id="{7BE04279-9716-205E-AF25-9E569999F824}"/>
              </a:ext>
            </a:extLst>
          </p:cNvPr>
          <p:cNvSpPr/>
          <p:nvPr/>
        </p:nvSpPr>
        <p:spPr>
          <a:xfrm>
            <a:off x="11016699" y="4212292"/>
            <a:ext cx="559397" cy="133890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8" name="Freccia a destra 17">
            <a:extLst>
              <a:ext uri="{FF2B5EF4-FFF2-40B4-BE49-F238E27FC236}">
                <a16:creationId xmlns:a16="http://schemas.microsoft.com/office/drawing/2014/main" id="{BB1E5568-D2D1-4065-054E-E5F7FC17B8DC}"/>
              </a:ext>
            </a:extLst>
          </p:cNvPr>
          <p:cNvSpPr/>
          <p:nvPr/>
        </p:nvSpPr>
        <p:spPr>
          <a:xfrm>
            <a:off x="2033195" y="4259268"/>
            <a:ext cx="806515" cy="1011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Freccia a destra 18">
            <a:extLst>
              <a:ext uri="{FF2B5EF4-FFF2-40B4-BE49-F238E27FC236}">
                <a16:creationId xmlns:a16="http://schemas.microsoft.com/office/drawing/2014/main" id="{BBA2068C-6524-FE6D-7DF1-27B16421C5DF}"/>
              </a:ext>
            </a:extLst>
          </p:cNvPr>
          <p:cNvSpPr/>
          <p:nvPr/>
        </p:nvSpPr>
        <p:spPr>
          <a:xfrm>
            <a:off x="5036960" y="4259268"/>
            <a:ext cx="806515" cy="1011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reccia a destra 19">
            <a:extLst>
              <a:ext uri="{FF2B5EF4-FFF2-40B4-BE49-F238E27FC236}">
                <a16:creationId xmlns:a16="http://schemas.microsoft.com/office/drawing/2014/main" id="{06CF05B9-B8E0-9DA2-694D-B0CD19BB3344}"/>
              </a:ext>
            </a:extLst>
          </p:cNvPr>
          <p:cNvSpPr/>
          <p:nvPr/>
        </p:nvSpPr>
        <p:spPr>
          <a:xfrm>
            <a:off x="8094204" y="4259268"/>
            <a:ext cx="806515" cy="1011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Freccia a destra 20">
            <a:extLst>
              <a:ext uri="{FF2B5EF4-FFF2-40B4-BE49-F238E27FC236}">
                <a16:creationId xmlns:a16="http://schemas.microsoft.com/office/drawing/2014/main" id="{958EA448-B3C2-2388-07CC-D338B22B424E}"/>
              </a:ext>
            </a:extLst>
          </p:cNvPr>
          <p:cNvSpPr/>
          <p:nvPr/>
        </p:nvSpPr>
        <p:spPr>
          <a:xfrm rot="10800000">
            <a:off x="8116925" y="5394900"/>
            <a:ext cx="806515" cy="1011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Freccia a destra 21">
            <a:extLst>
              <a:ext uri="{FF2B5EF4-FFF2-40B4-BE49-F238E27FC236}">
                <a16:creationId xmlns:a16="http://schemas.microsoft.com/office/drawing/2014/main" id="{B85383AE-A5F6-F3C4-9046-8396F75B98CD}"/>
              </a:ext>
            </a:extLst>
          </p:cNvPr>
          <p:cNvSpPr/>
          <p:nvPr/>
        </p:nvSpPr>
        <p:spPr>
          <a:xfrm rot="10800000">
            <a:off x="5036960" y="5394899"/>
            <a:ext cx="806515" cy="1011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Freccia a destra 22">
            <a:extLst>
              <a:ext uri="{FF2B5EF4-FFF2-40B4-BE49-F238E27FC236}">
                <a16:creationId xmlns:a16="http://schemas.microsoft.com/office/drawing/2014/main" id="{14533C2F-892F-8918-6BF2-1CC60F26F5C0}"/>
              </a:ext>
            </a:extLst>
          </p:cNvPr>
          <p:cNvSpPr/>
          <p:nvPr/>
        </p:nvSpPr>
        <p:spPr>
          <a:xfrm rot="10800000">
            <a:off x="1956995" y="5394899"/>
            <a:ext cx="806515" cy="1011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a:extLst>
              <a:ext uri="{FF2B5EF4-FFF2-40B4-BE49-F238E27FC236}">
                <a16:creationId xmlns:a16="http://schemas.microsoft.com/office/drawing/2014/main" id="{FC3AFEA3-9AA6-4C01-7328-741E2597ACCE}"/>
              </a:ext>
            </a:extLst>
          </p:cNvPr>
          <p:cNvSpPr txBox="1"/>
          <p:nvPr/>
        </p:nvSpPr>
        <p:spPr>
          <a:xfrm>
            <a:off x="2047244" y="5117899"/>
            <a:ext cx="626016" cy="276999"/>
          </a:xfrm>
          <a:prstGeom prst="rect">
            <a:avLst/>
          </a:prstGeom>
          <a:noFill/>
        </p:spPr>
        <p:txBody>
          <a:bodyPr wrap="square" rtlCol="0">
            <a:spAutoFit/>
          </a:bodyPr>
          <a:lstStyle/>
          <a:p>
            <a:r>
              <a:rPr lang="it-IT" sz="1200" dirty="0"/>
              <a:t>JSON</a:t>
            </a:r>
          </a:p>
        </p:txBody>
      </p:sp>
      <p:sp>
        <p:nvSpPr>
          <p:cNvPr id="25" name="CasellaDiTesto 24">
            <a:extLst>
              <a:ext uri="{FF2B5EF4-FFF2-40B4-BE49-F238E27FC236}">
                <a16:creationId xmlns:a16="http://schemas.microsoft.com/office/drawing/2014/main" id="{2BADC5D9-B450-A83B-14C2-9CAD1158E5E3}"/>
              </a:ext>
            </a:extLst>
          </p:cNvPr>
          <p:cNvSpPr txBox="1"/>
          <p:nvPr/>
        </p:nvSpPr>
        <p:spPr>
          <a:xfrm>
            <a:off x="8207174" y="5145394"/>
            <a:ext cx="626016" cy="276999"/>
          </a:xfrm>
          <a:prstGeom prst="rect">
            <a:avLst/>
          </a:prstGeom>
          <a:noFill/>
        </p:spPr>
        <p:txBody>
          <a:bodyPr wrap="square" rtlCol="0">
            <a:spAutoFit/>
          </a:bodyPr>
          <a:lstStyle/>
          <a:p>
            <a:r>
              <a:rPr lang="it-IT" sz="1200" dirty="0"/>
              <a:t>JSON</a:t>
            </a:r>
          </a:p>
        </p:txBody>
      </p:sp>
      <p:sp>
        <p:nvSpPr>
          <p:cNvPr id="26" name="CasellaDiTesto 25">
            <a:extLst>
              <a:ext uri="{FF2B5EF4-FFF2-40B4-BE49-F238E27FC236}">
                <a16:creationId xmlns:a16="http://schemas.microsoft.com/office/drawing/2014/main" id="{26F64B4C-22F9-0144-092F-11124779F16B}"/>
              </a:ext>
            </a:extLst>
          </p:cNvPr>
          <p:cNvSpPr txBox="1"/>
          <p:nvPr/>
        </p:nvSpPr>
        <p:spPr>
          <a:xfrm>
            <a:off x="5127209" y="5117900"/>
            <a:ext cx="626016" cy="276999"/>
          </a:xfrm>
          <a:prstGeom prst="rect">
            <a:avLst/>
          </a:prstGeom>
          <a:noFill/>
        </p:spPr>
        <p:txBody>
          <a:bodyPr wrap="square" rtlCol="0">
            <a:spAutoFit/>
          </a:bodyPr>
          <a:lstStyle/>
          <a:p>
            <a:r>
              <a:rPr lang="it-IT" sz="1200" dirty="0"/>
              <a:t>JSON</a:t>
            </a:r>
          </a:p>
        </p:txBody>
      </p:sp>
      <p:sp>
        <p:nvSpPr>
          <p:cNvPr id="27" name="CasellaDiTesto 26">
            <a:extLst>
              <a:ext uri="{FF2B5EF4-FFF2-40B4-BE49-F238E27FC236}">
                <a16:creationId xmlns:a16="http://schemas.microsoft.com/office/drawing/2014/main" id="{C5B21416-4BC6-A5C6-0CD6-55C4560B53A7}"/>
              </a:ext>
            </a:extLst>
          </p:cNvPr>
          <p:cNvSpPr txBox="1"/>
          <p:nvPr/>
        </p:nvSpPr>
        <p:spPr>
          <a:xfrm>
            <a:off x="2031408" y="3801717"/>
            <a:ext cx="806516" cy="646331"/>
          </a:xfrm>
          <a:prstGeom prst="rect">
            <a:avLst/>
          </a:prstGeom>
          <a:noFill/>
        </p:spPr>
        <p:txBody>
          <a:bodyPr wrap="square" rtlCol="0">
            <a:spAutoFit/>
          </a:bodyPr>
          <a:lstStyle/>
          <a:p>
            <a:pPr algn="ctr"/>
            <a:r>
              <a:rPr lang="it-IT" sz="1200" dirty="0" err="1"/>
              <a:t>Params</a:t>
            </a:r>
            <a:r>
              <a:rPr lang="it-IT" sz="1200" dirty="0"/>
              <a:t> / Body</a:t>
            </a:r>
          </a:p>
          <a:p>
            <a:pPr algn="ctr"/>
            <a:endParaRPr lang="it-IT" sz="1200" dirty="0"/>
          </a:p>
        </p:txBody>
      </p:sp>
      <p:sp>
        <p:nvSpPr>
          <p:cNvPr id="28" name="CasellaDiTesto 27">
            <a:extLst>
              <a:ext uri="{FF2B5EF4-FFF2-40B4-BE49-F238E27FC236}">
                <a16:creationId xmlns:a16="http://schemas.microsoft.com/office/drawing/2014/main" id="{3F8DAAE8-5CEF-C9F0-F614-0919EE8A3FC3}"/>
              </a:ext>
            </a:extLst>
          </p:cNvPr>
          <p:cNvSpPr txBox="1"/>
          <p:nvPr/>
        </p:nvSpPr>
        <p:spPr>
          <a:xfrm>
            <a:off x="5036959" y="3769666"/>
            <a:ext cx="806516" cy="646331"/>
          </a:xfrm>
          <a:prstGeom prst="rect">
            <a:avLst/>
          </a:prstGeom>
          <a:noFill/>
        </p:spPr>
        <p:txBody>
          <a:bodyPr wrap="square" rtlCol="0">
            <a:spAutoFit/>
          </a:bodyPr>
          <a:lstStyle/>
          <a:p>
            <a:pPr algn="ctr"/>
            <a:r>
              <a:rPr lang="it-IT" sz="1200" dirty="0" err="1"/>
              <a:t>Params</a:t>
            </a:r>
            <a:r>
              <a:rPr lang="it-IT" sz="1200" dirty="0"/>
              <a:t> / Body</a:t>
            </a:r>
          </a:p>
          <a:p>
            <a:pPr algn="ctr"/>
            <a:endParaRPr lang="it-IT" sz="1200" dirty="0"/>
          </a:p>
        </p:txBody>
      </p:sp>
      <p:sp>
        <p:nvSpPr>
          <p:cNvPr id="29" name="CasellaDiTesto 28">
            <a:extLst>
              <a:ext uri="{FF2B5EF4-FFF2-40B4-BE49-F238E27FC236}">
                <a16:creationId xmlns:a16="http://schemas.microsoft.com/office/drawing/2014/main" id="{478AC887-1198-32D9-C488-934502353ABB}"/>
              </a:ext>
            </a:extLst>
          </p:cNvPr>
          <p:cNvSpPr txBox="1"/>
          <p:nvPr/>
        </p:nvSpPr>
        <p:spPr>
          <a:xfrm>
            <a:off x="8094203" y="3801717"/>
            <a:ext cx="806516" cy="646331"/>
          </a:xfrm>
          <a:prstGeom prst="rect">
            <a:avLst/>
          </a:prstGeom>
          <a:noFill/>
        </p:spPr>
        <p:txBody>
          <a:bodyPr wrap="square" rtlCol="0">
            <a:spAutoFit/>
          </a:bodyPr>
          <a:lstStyle/>
          <a:p>
            <a:pPr algn="ctr"/>
            <a:r>
              <a:rPr lang="it-IT" sz="1200" dirty="0" err="1"/>
              <a:t>Params</a:t>
            </a:r>
            <a:r>
              <a:rPr lang="it-IT" sz="1200" dirty="0"/>
              <a:t> / Body</a:t>
            </a:r>
          </a:p>
          <a:p>
            <a:pPr algn="ctr"/>
            <a:endParaRPr lang="it-IT" sz="1200" dirty="0"/>
          </a:p>
        </p:txBody>
      </p:sp>
      <p:sp>
        <p:nvSpPr>
          <p:cNvPr id="31" name="CasellaDiTesto 30">
            <a:extLst>
              <a:ext uri="{FF2B5EF4-FFF2-40B4-BE49-F238E27FC236}">
                <a16:creationId xmlns:a16="http://schemas.microsoft.com/office/drawing/2014/main" id="{4B581DCD-B63A-15AB-F9B0-B9548B4D8429}"/>
              </a:ext>
            </a:extLst>
          </p:cNvPr>
          <p:cNvSpPr txBox="1"/>
          <p:nvPr/>
        </p:nvSpPr>
        <p:spPr>
          <a:xfrm rot="5400000">
            <a:off x="11497926" y="4753888"/>
            <a:ext cx="566015" cy="276999"/>
          </a:xfrm>
          <a:prstGeom prst="rect">
            <a:avLst/>
          </a:prstGeom>
          <a:noFill/>
        </p:spPr>
        <p:txBody>
          <a:bodyPr wrap="square" rtlCol="0">
            <a:spAutoFit/>
          </a:bodyPr>
          <a:lstStyle/>
          <a:p>
            <a:r>
              <a:rPr lang="it-IT" sz="1200" dirty="0"/>
              <a:t>SQL</a:t>
            </a:r>
          </a:p>
        </p:txBody>
      </p:sp>
    </p:spTree>
    <p:extLst>
      <p:ext uri="{BB962C8B-B14F-4D97-AF65-F5344CB8AC3E}">
        <p14:creationId xmlns:p14="http://schemas.microsoft.com/office/powerpoint/2010/main" val="691592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egnaposto contenuto 6" descr="Immagine che contiene diagramma, origami, design&#10;&#10;Descrizione generata automaticamente">
            <a:extLst>
              <a:ext uri="{FF2B5EF4-FFF2-40B4-BE49-F238E27FC236}">
                <a16:creationId xmlns:a16="http://schemas.microsoft.com/office/drawing/2014/main" id="{BD4E8E2F-5880-5A50-43D6-CB61523D9298}"/>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567144" y="1835009"/>
            <a:ext cx="7057711" cy="4926740"/>
          </a:xfrm>
        </p:spPr>
      </p:pic>
      <p:sp>
        <p:nvSpPr>
          <p:cNvPr id="3" name="Titolo 2">
            <a:extLst>
              <a:ext uri="{FF2B5EF4-FFF2-40B4-BE49-F238E27FC236}">
                <a16:creationId xmlns:a16="http://schemas.microsoft.com/office/drawing/2014/main" id="{644FA722-66DD-8753-8858-5878687A61F3}"/>
              </a:ext>
            </a:extLst>
          </p:cNvPr>
          <p:cNvSpPr>
            <a:spLocks noGrp="1"/>
          </p:cNvSpPr>
          <p:nvPr>
            <p:ph type="title"/>
          </p:nvPr>
        </p:nvSpPr>
        <p:spPr/>
        <p:txBody>
          <a:bodyPr/>
          <a:lstStyle/>
          <a:p>
            <a:r>
              <a:rPr lang="it-IT" dirty="0"/>
              <a:t>Database</a:t>
            </a:r>
          </a:p>
        </p:txBody>
      </p:sp>
    </p:spTree>
    <p:extLst>
      <p:ext uri="{BB962C8B-B14F-4D97-AF65-F5344CB8AC3E}">
        <p14:creationId xmlns:p14="http://schemas.microsoft.com/office/powerpoint/2010/main" val="321210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a:xfrm>
            <a:off x="456000" y="1160463"/>
            <a:ext cx="11736000" cy="1188000"/>
          </a:xfrm>
        </p:spPr>
        <p:txBody>
          <a:bodyPr>
            <a:normAutofit/>
          </a:bodyPr>
          <a:lstStyle/>
          <a:p>
            <a:r>
              <a:rPr lang="it-IT" b="1" dirty="0" err="1">
                <a:ea typeface="Verdana" panose="020B0604030504040204" pitchFamily="34" charset="0"/>
              </a:rPr>
              <a:t>Frontend</a:t>
            </a:r>
            <a:endParaRPr lang="it-IT" b="1" dirty="0">
              <a:ea typeface="Verdana" panose="020B0604030504040204" pitchFamily="34" charset="0"/>
            </a:endParaRPr>
          </a:p>
        </p:txBody>
      </p:sp>
      <p:sp>
        <p:nvSpPr>
          <p:cNvPr id="6" name="CasellaDiTesto 5"/>
          <p:cNvSpPr txBox="1"/>
          <p:nvPr/>
        </p:nvSpPr>
        <p:spPr>
          <a:xfrm>
            <a:off x="4927002" y="2944218"/>
            <a:ext cx="5701553" cy="2246769"/>
          </a:xfrm>
          <a:prstGeom prst="rect">
            <a:avLst/>
          </a:prstGeom>
          <a:noFill/>
        </p:spPr>
        <p:txBody>
          <a:bodyPr wrap="square" rtlCol="0">
            <a:spAutoFit/>
          </a:bodyPr>
          <a:lstStyle/>
          <a:p>
            <a:pPr marL="457200" indent="-457200">
              <a:buFontTx/>
              <a:buChar char="-"/>
            </a:pPr>
            <a:r>
              <a:rPr lang="it-IT" sz="2800" b="1" dirty="0"/>
              <a:t>HTML</a:t>
            </a:r>
            <a:r>
              <a:rPr lang="it-IT" sz="2800" dirty="0"/>
              <a:t>: </a:t>
            </a:r>
            <a:r>
              <a:rPr lang="it-IT" sz="2800" dirty="0" err="1"/>
              <a:t>structure</a:t>
            </a:r>
            <a:r>
              <a:rPr lang="it-IT" sz="2800" dirty="0"/>
              <a:t> and </a:t>
            </a:r>
            <a:r>
              <a:rPr lang="it-IT" sz="2800" dirty="0" err="1"/>
              <a:t>content</a:t>
            </a:r>
            <a:r>
              <a:rPr lang="it-IT" sz="2800" dirty="0"/>
              <a:t> of the page</a:t>
            </a:r>
          </a:p>
          <a:p>
            <a:pPr marL="457200" indent="-457200">
              <a:buFontTx/>
              <a:buChar char="-"/>
            </a:pPr>
            <a:r>
              <a:rPr lang="it-IT" sz="2800" b="1" dirty="0"/>
              <a:t>CSS</a:t>
            </a:r>
            <a:r>
              <a:rPr lang="it-IT" sz="2800" dirty="0"/>
              <a:t>: styling HTML </a:t>
            </a:r>
            <a:r>
              <a:rPr lang="it-IT" sz="2800" dirty="0" err="1"/>
              <a:t>elements</a:t>
            </a:r>
            <a:endParaRPr lang="it-IT" sz="2800" dirty="0"/>
          </a:p>
          <a:p>
            <a:pPr marL="457200" indent="-457200">
              <a:buFontTx/>
              <a:buChar char="-"/>
            </a:pPr>
            <a:r>
              <a:rPr lang="it-IT" sz="2800" b="1" dirty="0"/>
              <a:t>JS</a:t>
            </a:r>
            <a:r>
              <a:rPr lang="it-IT" sz="2800" dirty="0"/>
              <a:t>: </a:t>
            </a:r>
            <a:r>
              <a:rPr lang="it-IT" sz="2800" dirty="0" err="1"/>
              <a:t>dynamic</a:t>
            </a:r>
            <a:r>
              <a:rPr lang="it-IT" sz="2800" dirty="0"/>
              <a:t> </a:t>
            </a:r>
            <a:r>
              <a:rPr lang="it-IT" sz="2800" dirty="0" err="1"/>
              <a:t>behavior</a:t>
            </a:r>
            <a:r>
              <a:rPr lang="it-IT" sz="2800" dirty="0"/>
              <a:t> and </a:t>
            </a:r>
            <a:r>
              <a:rPr lang="it-IT" sz="2800" dirty="0" err="1"/>
              <a:t>advanced</a:t>
            </a:r>
            <a:r>
              <a:rPr lang="it-IT" sz="2800" dirty="0"/>
              <a:t> page </a:t>
            </a:r>
            <a:r>
              <a:rPr lang="it-IT" sz="2800" dirty="0" err="1"/>
              <a:t>functionality</a:t>
            </a:r>
            <a:endParaRPr lang="it-IT" sz="2800" dirty="0"/>
          </a:p>
        </p:txBody>
      </p:sp>
      <p:pic>
        <p:nvPicPr>
          <p:cNvPr id="5" name="Immagine 4" descr="Immagine che contiene schermata, Elementi grafici, giallo, Rettangolo&#10;&#10;Descrizione generata automaticamente">
            <a:extLst>
              <a:ext uri="{FF2B5EF4-FFF2-40B4-BE49-F238E27FC236}">
                <a16:creationId xmlns:a16="http://schemas.microsoft.com/office/drawing/2014/main" id="{725CA753-BDA0-4507-72F7-499BD5474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000" y="1949515"/>
            <a:ext cx="3780399" cy="4230576"/>
          </a:xfrm>
          <a:prstGeom prst="rect">
            <a:avLst/>
          </a:prstGeom>
        </p:spPr>
      </p:pic>
    </p:spTree>
    <p:extLst>
      <p:ext uri="{BB962C8B-B14F-4D97-AF65-F5344CB8AC3E}">
        <p14:creationId xmlns:p14="http://schemas.microsoft.com/office/powerpoint/2010/main" val="351733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Page template</a:t>
            </a:r>
          </a:p>
        </p:txBody>
      </p:sp>
      <p:pic>
        <p:nvPicPr>
          <p:cNvPr id="8" name="Immagine 7">
            <a:extLst>
              <a:ext uri="{FF2B5EF4-FFF2-40B4-BE49-F238E27FC236}">
                <a16:creationId xmlns:a16="http://schemas.microsoft.com/office/drawing/2014/main" id="{BE60E792-D151-48AD-357D-4DD2A42027E2}"/>
              </a:ext>
            </a:extLst>
          </p:cNvPr>
          <p:cNvPicPr>
            <a:picLocks noChangeAspect="1"/>
          </p:cNvPicPr>
          <p:nvPr/>
        </p:nvPicPr>
        <p:blipFill>
          <a:blip r:embed="rId3"/>
          <a:stretch>
            <a:fillRect/>
          </a:stretch>
        </p:blipFill>
        <p:spPr>
          <a:xfrm>
            <a:off x="456000" y="2697379"/>
            <a:ext cx="7545304" cy="3405647"/>
          </a:xfrm>
          <a:prstGeom prst="rect">
            <a:avLst/>
          </a:prstGeom>
        </p:spPr>
      </p:pic>
      <p:sp>
        <p:nvSpPr>
          <p:cNvPr id="10" name="CasellaDiTesto 9">
            <a:extLst>
              <a:ext uri="{FF2B5EF4-FFF2-40B4-BE49-F238E27FC236}">
                <a16:creationId xmlns:a16="http://schemas.microsoft.com/office/drawing/2014/main" id="{BB265743-185F-03B3-866D-D1F627577C02}"/>
              </a:ext>
            </a:extLst>
          </p:cNvPr>
          <p:cNvSpPr txBox="1"/>
          <p:nvPr/>
        </p:nvSpPr>
        <p:spPr>
          <a:xfrm>
            <a:off x="8373978" y="3199873"/>
            <a:ext cx="3362021" cy="1200329"/>
          </a:xfrm>
          <a:prstGeom prst="rect">
            <a:avLst/>
          </a:prstGeom>
          <a:noFill/>
        </p:spPr>
        <p:txBody>
          <a:bodyPr wrap="square" rtlCol="0">
            <a:spAutoFit/>
          </a:bodyPr>
          <a:lstStyle/>
          <a:p>
            <a:pPr marL="285750" indent="-285750">
              <a:buFontTx/>
              <a:buChar char="-"/>
            </a:pPr>
            <a:r>
              <a:rPr lang="it-IT" dirty="0"/>
              <a:t>Quick access </a:t>
            </a:r>
            <a:r>
              <a:rPr lang="it-IT" dirty="0" err="1"/>
              <a:t>sidebar</a:t>
            </a:r>
            <a:endParaRPr lang="it-IT" dirty="0"/>
          </a:p>
          <a:p>
            <a:pPr marL="285750" indent="-285750">
              <a:buFontTx/>
              <a:buChar char="-"/>
            </a:pPr>
            <a:r>
              <a:rPr lang="it-IT" dirty="0" err="1"/>
              <a:t>Search</a:t>
            </a:r>
            <a:r>
              <a:rPr lang="it-IT" dirty="0"/>
              <a:t> feature</a:t>
            </a:r>
          </a:p>
          <a:p>
            <a:pPr marL="285750" indent="-285750">
              <a:buFontTx/>
              <a:buChar char="-"/>
            </a:pPr>
            <a:r>
              <a:rPr lang="it-IT" dirty="0"/>
              <a:t>Dark/Light </a:t>
            </a:r>
            <a:r>
              <a:rPr lang="it-IT" dirty="0" err="1"/>
              <a:t>theme</a:t>
            </a:r>
            <a:r>
              <a:rPr lang="it-IT" dirty="0"/>
              <a:t> switch</a:t>
            </a:r>
          </a:p>
          <a:p>
            <a:pPr marL="285750" indent="-285750">
              <a:buFontTx/>
              <a:buChar char="-"/>
            </a:pPr>
            <a:endParaRPr lang="it-IT" dirty="0"/>
          </a:p>
        </p:txBody>
      </p:sp>
      <p:sp>
        <p:nvSpPr>
          <p:cNvPr id="14" name="CasellaDiTesto 13">
            <a:extLst>
              <a:ext uri="{FF2B5EF4-FFF2-40B4-BE49-F238E27FC236}">
                <a16:creationId xmlns:a16="http://schemas.microsoft.com/office/drawing/2014/main" id="{CCFE0FCD-3BE7-91A4-BF0E-A9CC4D4121A6}"/>
              </a:ext>
            </a:extLst>
          </p:cNvPr>
          <p:cNvSpPr txBox="1"/>
          <p:nvPr/>
        </p:nvSpPr>
        <p:spPr>
          <a:xfrm>
            <a:off x="8373978" y="4400202"/>
            <a:ext cx="2863516" cy="1200329"/>
          </a:xfrm>
          <a:prstGeom prst="rect">
            <a:avLst/>
          </a:prstGeom>
          <a:noFill/>
        </p:spPr>
        <p:txBody>
          <a:bodyPr wrap="square" rtlCol="0">
            <a:spAutoFit/>
          </a:bodyPr>
          <a:lstStyle/>
          <a:p>
            <a:pPr marL="285750" indent="-285750">
              <a:buFontTx/>
              <a:buChar char="-"/>
            </a:pPr>
            <a:r>
              <a:rPr lang="it-IT" dirty="0"/>
              <a:t>template.js &amp; utils.js for </a:t>
            </a:r>
            <a:r>
              <a:rPr lang="it-IT" dirty="0" err="1"/>
              <a:t>shared</a:t>
            </a:r>
            <a:r>
              <a:rPr lang="it-IT" dirty="0"/>
              <a:t> </a:t>
            </a:r>
            <a:r>
              <a:rPr lang="it-IT" dirty="0" err="1"/>
              <a:t>functionalities</a:t>
            </a:r>
            <a:endParaRPr lang="it-IT" dirty="0"/>
          </a:p>
          <a:p>
            <a:pPr marL="285750" indent="-285750">
              <a:buFontTx/>
              <a:buChar char="-"/>
            </a:pPr>
            <a:r>
              <a:rPr lang="it-IT" dirty="0"/>
              <a:t>template.css for </a:t>
            </a:r>
            <a:r>
              <a:rPr lang="it-IT" dirty="0" err="1"/>
              <a:t>shared</a:t>
            </a:r>
            <a:r>
              <a:rPr lang="it-IT" dirty="0"/>
              <a:t> styling </a:t>
            </a:r>
            <a:r>
              <a:rPr lang="it-IT" dirty="0" err="1"/>
              <a:t>properties</a:t>
            </a:r>
            <a:endParaRPr lang="it-IT" dirty="0"/>
          </a:p>
        </p:txBody>
      </p:sp>
    </p:spTree>
    <p:extLst>
      <p:ext uri="{BB962C8B-B14F-4D97-AF65-F5344CB8AC3E}">
        <p14:creationId xmlns:p14="http://schemas.microsoft.com/office/powerpoint/2010/main" val="109323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3E12E42B-CFF7-5D55-6BD6-BADAF2EF7769}"/>
              </a:ext>
            </a:extLst>
          </p:cNvPr>
          <p:cNvSpPr>
            <a:spLocks noGrp="1"/>
          </p:cNvSpPr>
          <p:nvPr>
            <p:ph type="title"/>
          </p:nvPr>
        </p:nvSpPr>
        <p:spPr>
          <a:xfrm>
            <a:off x="456000" y="1160463"/>
            <a:ext cx="11736000" cy="1188000"/>
          </a:xfrm>
        </p:spPr>
        <p:txBody>
          <a:bodyPr>
            <a:normAutofit/>
          </a:bodyPr>
          <a:lstStyle/>
          <a:p>
            <a:r>
              <a:rPr lang="it-IT" b="1" dirty="0">
                <a:ea typeface="Verdana" panose="020B0604030504040204" pitchFamily="34" charset="0"/>
              </a:rPr>
              <a:t>Technical features</a:t>
            </a:r>
          </a:p>
        </p:txBody>
      </p:sp>
      <p:sp>
        <p:nvSpPr>
          <p:cNvPr id="5" name="Segnaposto contenuto 4">
            <a:extLst>
              <a:ext uri="{FF2B5EF4-FFF2-40B4-BE49-F238E27FC236}">
                <a16:creationId xmlns:a16="http://schemas.microsoft.com/office/drawing/2014/main" id="{63500608-49AC-2C3E-8C11-FFB693E8BC1B}"/>
              </a:ext>
            </a:extLst>
          </p:cNvPr>
          <p:cNvSpPr>
            <a:spLocks noGrp="1"/>
          </p:cNvSpPr>
          <p:nvPr>
            <p:ph idx="4294967295"/>
          </p:nvPr>
        </p:nvSpPr>
        <p:spPr>
          <a:xfrm>
            <a:off x="1453042" y="2569769"/>
            <a:ext cx="9285916" cy="3879538"/>
          </a:xfrm>
        </p:spPr>
        <p:txBody>
          <a:bodyPr/>
          <a:lstStyle/>
          <a:p>
            <a:pPr>
              <a:buFontTx/>
              <a:buChar char="-"/>
            </a:pPr>
            <a:r>
              <a:rPr lang="it-IT" dirty="0"/>
              <a:t>Pure HTML + CSS + JS </a:t>
            </a:r>
            <a:r>
              <a:rPr lang="it-IT" dirty="0" err="1"/>
              <a:t>frontend</a:t>
            </a:r>
            <a:endParaRPr lang="it-IT" dirty="0"/>
          </a:p>
          <a:p>
            <a:pPr>
              <a:buFontTx/>
              <a:buChar char="-"/>
            </a:pPr>
            <a:r>
              <a:rPr lang="it-IT" dirty="0"/>
              <a:t>Dynamic design </a:t>
            </a:r>
            <a:r>
              <a:rPr lang="it-IT" dirty="0" err="1"/>
              <a:t>leveraging</a:t>
            </a:r>
            <a:r>
              <a:rPr lang="it-IT" dirty="0"/>
              <a:t> </a:t>
            </a:r>
            <a:r>
              <a:rPr lang="it-IT" dirty="0" err="1"/>
              <a:t>Flexbox</a:t>
            </a:r>
            <a:r>
              <a:rPr lang="it-IT" dirty="0"/>
              <a:t> + </a:t>
            </a:r>
            <a:r>
              <a:rPr lang="it-IT" dirty="0" err="1"/>
              <a:t>Grid</a:t>
            </a:r>
            <a:endParaRPr lang="it-IT" dirty="0"/>
          </a:p>
          <a:p>
            <a:pPr>
              <a:buFontTx/>
              <a:buChar char="-"/>
            </a:pPr>
            <a:r>
              <a:rPr lang="it-IT" dirty="0"/>
              <a:t>Authentication </a:t>
            </a:r>
            <a:r>
              <a:rPr lang="it-IT" dirty="0" err="1"/>
              <a:t>using</a:t>
            </a:r>
            <a:r>
              <a:rPr lang="it-IT" dirty="0"/>
              <a:t> separate «</a:t>
            </a:r>
            <a:r>
              <a:rPr lang="it-IT" dirty="0" err="1"/>
              <a:t>authToken</a:t>
            </a:r>
            <a:r>
              <a:rPr lang="it-IT" dirty="0"/>
              <a:t>» cookie for users and </a:t>
            </a:r>
            <a:r>
              <a:rPr lang="it-IT" dirty="0" err="1"/>
              <a:t>artists</a:t>
            </a:r>
            <a:endParaRPr lang="it-IT" dirty="0"/>
          </a:p>
          <a:p>
            <a:pPr>
              <a:buFontTx/>
              <a:buChar char="-"/>
            </a:pPr>
            <a:r>
              <a:rPr lang="it-IT" dirty="0"/>
              <a:t>Query </a:t>
            </a:r>
            <a:r>
              <a:rPr lang="it-IT" dirty="0" err="1"/>
              <a:t>strings</a:t>
            </a:r>
            <a:r>
              <a:rPr lang="it-IT" dirty="0"/>
              <a:t> «?n=v» to load </a:t>
            </a:r>
            <a:r>
              <a:rPr lang="it-IT" dirty="0" err="1"/>
              <a:t>specific</a:t>
            </a:r>
            <a:r>
              <a:rPr lang="it-IT" dirty="0"/>
              <a:t> </a:t>
            </a:r>
            <a:r>
              <a:rPr lang="it-IT" dirty="0" err="1"/>
              <a:t>content</a:t>
            </a:r>
            <a:endParaRPr lang="it-IT" dirty="0"/>
          </a:p>
          <a:p>
            <a:pPr>
              <a:buFontTx/>
              <a:buChar char="-"/>
            </a:pPr>
            <a:r>
              <a:rPr lang="it-IT" dirty="0"/>
              <a:t>Cookie-</a:t>
            </a:r>
            <a:r>
              <a:rPr lang="it-IT" dirty="0" err="1"/>
              <a:t>QueryString</a:t>
            </a:r>
            <a:r>
              <a:rPr lang="it-IT" dirty="0"/>
              <a:t> matching for sensitive </a:t>
            </a:r>
            <a:r>
              <a:rPr lang="it-IT" dirty="0" err="1"/>
              <a:t>operations</a:t>
            </a:r>
            <a:endParaRPr lang="it-IT" dirty="0"/>
          </a:p>
        </p:txBody>
      </p:sp>
    </p:spTree>
    <p:extLst>
      <p:ext uri="{BB962C8B-B14F-4D97-AF65-F5344CB8AC3E}">
        <p14:creationId xmlns:p14="http://schemas.microsoft.com/office/powerpoint/2010/main" val="290899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4F9EA2F0-51A9-EF7E-0F05-DAA27F02EAD6}"/>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it-IT" dirty="0"/>
              <a:t>Università degli Studi di Padova</a:t>
            </a:r>
          </a:p>
        </p:txBody>
      </p:sp>
    </p:spTree>
    <p:extLst>
      <p:ext uri="{BB962C8B-B14F-4D97-AF65-F5344CB8AC3E}">
        <p14:creationId xmlns:p14="http://schemas.microsoft.com/office/powerpoint/2010/main" val="12826696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TotalTime>
  <Words>621</Words>
  <Application>Microsoft Office PowerPoint</Application>
  <PresentationFormat>Widescreen</PresentationFormat>
  <Paragraphs>69</Paragraphs>
  <Slides>8</Slides>
  <Notes>8</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Verdana</vt:lpstr>
      <vt:lpstr>Tema di Office</vt:lpstr>
      <vt:lpstr>WebApp – RanaMelone - Lirify</vt:lpstr>
      <vt:lpstr>Lirify: a lyrics database for popular songs</vt:lpstr>
      <vt:lpstr>Backend</vt:lpstr>
      <vt:lpstr>Database</vt:lpstr>
      <vt:lpstr>Frontend</vt:lpstr>
      <vt:lpstr>Page template</vt:lpstr>
      <vt:lpstr>Technical features</vt:lpstr>
      <vt:lpstr>Università degli Studi di Padova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Bocchi Giuliano</dc:creator>
  <cp:lastModifiedBy>Arjun Jassal</cp:lastModifiedBy>
  <cp:revision>76</cp:revision>
  <dcterms:created xsi:type="dcterms:W3CDTF">2022-07-26T10:43:33Z</dcterms:created>
  <dcterms:modified xsi:type="dcterms:W3CDTF">2024-06-07T19:21:59Z</dcterms:modified>
</cp:coreProperties>
</file>