
<file path=[Content_Types].xml><?xml version="1.0" encoding="utf-8"?>
<Types xmlns="http://schemas.openxmlformats.org/package/2006/content-types">
  <Default Extension="fntdata" ContentType="application/x-fontdata"/>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2.jpg" ContentType="image/jpeg"/>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32918400" cy="43891200"/>
  <p:notesSz cx="7559675" cy="10691813"/>
  <p:embeddedFontLst>
    <p:embeddedFont>
      <p:font typeface="Cambria" panose="02040503050406030204" pitchFamily="18"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824">
          <p15:clr>
            <a:srgbClr val="000000"/>
          </p15:clr>
        </p15:guide>
        <p15:guide id="2" pos="10368">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jlBiqNy14ozIeBGwEWw1BAEaPh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D0A82E-FB63-4187-BB8A-BE4FD3A52D5B}">
  <a:tblStyle styleId="{6BD0A82E-FB63-4187-BB8A-BE4FD3A52D5B}"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70471533-729A-4A05-A06A-2DBB11EED29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 d="100"/>
          <a:sy n="10" d="100"/>
        </p:scale>
        <p:origin x="1468" y="-60"/>
      </p:cViewPr>
      <p:guideLst>
        <p:guide orient="horz" pos="13824"/>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21" Type="http://schemas.openxmlformats.org/officeDocument/2006/relationships/presProps" Target="presProps.xml"/><Relationship Id="rId7" Type="http://schemas.openxmlformats.org/officeDocument/2006/relationships/font" Target="fonts/font4.fntdata"/><Relationship Id="rId2" Type="http://schemas.openxmlformats.org/officeDocument/2006/relationships/slide" Target="slides/slide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font" Target="fonts/font2.fntdata"/><Relationship Id="rId23" Type="http://schemas.openxmlformats.org/officeDocument/2006/relationships/theme" Target="theme/theme1.xml"/><Relationship Id="rId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75687228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6" name="Google Shape;56;p1:notes"/>
          <p:cNvSpPr>
            <a:spLocks noGrp="1" noRot="1" noChangeAspect="1"/>
          </p:cNvSpPr>
          <p:nvPr>
            <p:ph type="sldImg" idx="2"/>
          </p:nvPr>
        </p:nvSpPr>
        <p:spPr>
          <a:xfrm>
            <a:off x="2276475" y="801688"/>
            <a:ext cx="30083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8" name="Google Shape;38;p12"/>
          <p:cNvSpPr txBox="1">
            <a:spLocks noGrp="1"/>
          </p:cNvSpPr>
          <p:nvPr>
            <p:ph type="body" idx="1"/>
          </p:nvPr>
        </p:nvSpPr>
        <p:spPr>
          <a:xfrm>
            <a:off x="1645920" y="10270440"/>
            <a:ext cx="2962620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9" name="Google Shape;39;p12"/>
          <p:cNvSpPr txBox="1">
            <a:spLocks noGrp="1"/>
          </p:cNvSpPr>
          <p:nvPr>
            <p:ph type="body" idx="2"/>
          </p:nvPr>
        </p:nvSpPr>
        <p:spPr>
          <a:xfrm>
            <a:off x="1645920" y="23566680"/>
            <a:ext cx="2962620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2" name="Google Shape;42;p13"/>
          <p:cNvSpPr txBox="1">
            <a:spLocks noGrp="1"/>
          </p:cNvSpPr>
          <p:nvPr>
            <p:ph type="body" idx="1"/>
          </p:nvPr>
        </p:nvSpPr>
        <p:spPr>
          <a:xfrm>
            <a:off x="1645920" y="1027044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3" name="Google Shape;43;p13"/>
          <p:cNvSpPr txBox="1">
            <a:spLocks noGrp="1"/>
          </p:cNvSpPr>
          <p:nvPr>
            <p:ph type="body" idx="2"/>
          </p:nvPr>
        </p:nvSpPr>
        <p:spPr>
          <a:xfrm>
            <a:off x="16826400" y="1027044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4" name="Google Shape;44;p13"/>
          <p:cNvSpPr txBox="1">
            <a:spLocks noGrp="1"/>
          </p:cNvSpPr>
          <p:nvPr>
            <p:ph type="body" idx="3"/>
          </p:nvPr>
        </p:nvSpPr>
        <p:spPr>
          <a:xfrm>
            <a:off x="16826400" y="2356668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5" name="Google Shape;45;p13"/>
          <p:cNvSpPr txBox="1">
            <a:spLocks noGrp="1"/>
          </p:cNvSpPr>
          <p:nvPr>
            <p:ph type="body" idx="4"/>
          </p:nvPr>
        </p:nvSpPr>
        <p:spPr>
          <a:xfrm>
            <a:off x="1645920" y="2356668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6"/>
        <p:cNvGrpSpPr/>
        <p:nvPr/>
      </p:nvGrpSpPr>
      <p:grpSpPr>
        <a:xfrm>
          <a:off x="0" y="0"/>
          <a:ext cx="0" cy="0"/>
          <a:chOff x="0" y="0"/>
          <a:chExt cx="0" cy="0"/>
        </a:xfrm>
      </p:grpSpPr>
      <p:sp>
        <p:nvSpPr>
          <p:cNvPr id="47" name="Google Shape;47;p14"/>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8" name="Google Shape;48;p14"/>
          <p:cNvSpPr txBox="1">
            <a:spLocks noGrp="1"/>
          </p:cNvSpPr>
          <p:nvPr>
            <p:ph type="body" idx="1"/>
          </p:nvPr>
        </p:nvSpPr>
        <p:spPr>
          <a:xfrm>
            <a:off x="1645920" y="10270440"/>
            <a:ext cx="953928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9" name="Google Shape;49;p14"/>
          <p:cNvSpPr txBox="1">
            <a:spLocks noGrp="1"/>
          </p:cNvSpPr>
          <p:nvPr>
            <p:ph type="body" idx="2"/>
          </p:nvPr>
        </p:nvSpPr>
        <p:spPr>
          <a:xfrm>
            <a:off x="11662560" y="10270440"/>
            <a:ext cx="953928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0" name="Google Shape;50;p14"/>
          <p:cNvSpPr txBox="1">
            <a:spLocks noGrp="1"/>
          </p:cNvSpPr>
          <p:nvPr>
            <p:ph type="body" idx="3"/>
          </p:nvPr>
        </p:nvSpPr>
        <p:spPr>
          <a:xfrm>
            <a:off x="21679200" y="10270440"/>
            <a:ext cx="953928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1" name="Google Shape;51;p14"/>
          <p:cNvSpPr txBox="1">
            <a:spLocks noGrp="1"/>
          </p:cNvSpPr>
          <p:nvPr>
            <p:ph type="body" idx="4"/>
          </p:nvPr>
        </p:nvSpPr>
        <p:spPr>
          <a:xfrm>
            <a:off x="21679200" y="23566680"/>
            <a:ext cx="953928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2" name="Google Shape;52;p14"/>
          <p:cNvSpPr txBox="1">
            <a:spLocks noGrp="1"/>
          </p:cNvSpPr>
          <p:nvPr>
            <p:ph type="body" idx="5"/>
          </p:nvPr>
        </p:nvSpPr>
        <p:spPr>
          <a:xfrm>
            <a:off x="11662560" y="23566680"/>
            <a:ext cx="953928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3" name="Google Shape;53;p14"/>
          <p:cNvSpPr txBox="1">
            <a:spLocks noGrp="1"/>
          </p:cNvSpPr>
          <p:nvPr>
            <p:ph type="body" idx="6"/>
          </p:nvPr>
        </p:nvSpPr>
        <p:spPr>
          <a:xfrm>
            <a:off x="1645920" y="23566680"/>
            <a:ext cx="953928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7"/>
        <p:cNvGrpSpPr/>
        <p:nvPr/>
      </p:nvGrpSpPr>
      <p:grpSpPr>
        <a:xfrm>
          <a:off x="0" y="0"/>
          <a:ext cx="0" cy="0"/>
          <a:chOff x="0" y="0"/>
          <a:chExt cx="0" cy="0"/>
        </a:xfrm>
      </p:grpSpPr>
      <p:sp>
        <p:nvSpPr>
          <p:cNvPr id="8" name="Google Shape;8;p4"/>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4"/>
          <p:cNvSpPr txBox="1">
            <a:spLocks noGrp="1"/>
          </p:cNvSpPr>
          <p:nvPr>
            <p:ph type="subTitle" idx="1"/>
          </p:nvPr>
        </p:nvSpPr>
        <p:spPr>
          <a:xfrm>
            <a:off x="1645920" y="10270440"/>
            <a:ext cx="29626200" cy="25456320"/>
          </a:xfrm>
          <a:prstGeom prst="rect">
            <a:avLst/>
          </a:prstGeom>
          <a:noFill/>
          <a:ln>
            <a:noFill/>
          </a:ln>
        </p:spPr>
        <p:txBody>
          <a:bodyPr spcFirstLastPara="1" wrap="square" lIns="0" tIns="0" rIns="0" bIns="0" anchor="ctr"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0"/>
        <p:cNvGrpSpPr/>
        <p:nvPr/>
      </p:nvGrpSpPr>
      <p:grpSpPr>
        <a:xfrm>
          <a:off x="0" y="0"/>
          <a:ext cx="0" cy="0"/>
          <a:chOff x="0" y="0"/>
          <a:chExt cx="0" cy="0"/>
        </a:xfrm>
      </p:grpSpPr>
      <p:sp>
        <p:nvSpPr>
          <p:cNvPr id="11" name="Google Shape;11;p5"/>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5"/>
          <p:cNvSpPr txBox="1">
            <a:spLocks noGrp="1"/>
          </p:cNvSpPr>
          <p:nvPr>
            <p:ph type="body" idx="1"/>
          </p:nvPr>
        </p:nvSpPr>
        <p:spPr>
          <a:xfrm>
            <a:off x="1645920" y="10270440"/>
            <a:ext cx="29626200" cy="2545632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3"/>
        <p:cNvGrpSpPr/>
        <p:nvPr/>
      </p:nvGrpSpPr>
      <p:grpSpPr>
        <a:xfrm>
          <a:off x="0" y="0"/>
          <a:ext cx="0" cy="0"/>
          <a:chOff x="0" y="0"/>
          <a:chExt cx="0" cy="0"/>
        </a:xfrm>
      </p:grpSpPr>
      <p:sp>
        <p:nvSpPr>
          <p:cNvPr id="14" name="Google Shape;14;p6"/>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5" name="Google Shape;15;p6"/>
          <p:cNvSpPr txBox="1">
            <a:spLocks noGrp="1"/>
          </p:cNvSpPr>
          <p:nvPr>
            <p:ph type="body" idx="1"/>
          </p:nvPr>
        </p:nvSpPr>
        <p:spPr>
          <a:xfrm>
            <a:off x="1645920" y="10270440"/>
            <a:ext cx="14457240" cy="2545632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6" name="Google Shape;16;p6"/>
          <p:cNvSpPr txBox="1">
            <a:spLocks noGrp="1"/>
          </p:cNvSpPr>
          <p:nvPr>
            <p:ph type="body" idx="2"/>
          </p:nvPr>
        </p:nvSpPr>
        <p:spPr>
          <a:xfrm>
            <a:off x="16826400" y="10270440"/>
            <a:ext cx="14457240" cy="2545632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
        <p:cNvGrpSpPr/>
        <p:nvPr/>
      </p:nvGrpSpPr>
      <p:grpSpPr>
        <a:xfrm>
          <a:off x="0" y="0"/>
          <a:ext cx="0" cy="0"/>
          <a:chOff x="0" y="0"/>
          <a:chExt cx="0" cy="0"/>
        </a:xfrm>
      </p:grpSpPr>
      <p:sp>
        <p:nvSpPr>
          <p:cNvPr id="18" name="Google Shape;18;p7"/>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
        <p:cNvGrpSpPr/>
        <p:nvPr/>
      </p:nvGrpSpPr>
      <p:grpSpPr>
        <a:xfrm>
          <a:off x="0" y="0"/>
          <a:ext cx="0" cy="0"/>
          <a:chOff x="0" y="0"/>
          <a:chExt cx="0" cy="0"/>
        </a:xfrm>
      </p:grpSpPr>
      <p:sp>
        <p:nvSpPr>
          <p:cNvPr id="20" name="Google Shape;20;p8"/>
          <p:cNvSpPr txBox="1">
            <a:spLocks noGrp="1"/>
          </p:cNvSpPr>
          <p:nvPr>
            <p:ph type="subTitle" idx="1"/>
          </p:nvPr>
        </p:nvSpPr>
        <p:spPr>
          <a:xfrm>
            <a:off x="1645920" y="1751040"/>
            <a:ext cx="29626200" cy="33975360"/>
          </a:xfrm>
          <a:prstGeom prst="rect">
            <a:avLst/>
          </a:prstGeom>
          <a:noFill/>
          <a:ln>
            <a:noFill/>
          </a:ln>
        </p:spPr>
        <p:txBody>
          <a:bodyPr spcFirstLastPara="1" wrap="square" lIns="0" tIns="0" rIns="0" bIns="0" anchor="ctr"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1"/>
        <p:cNvGrpSpPr/>
        <p:nvPr/>
      </p:nvGrpSpPr>
      <p:grpSpPr>
        <a:xfrm>
          <a:off x="0" y="0"/>
          <a:ext cx="0" cy="0"/>
          <a:chOff x="0" y="0"/>
          <a:chExt cx="0" cy="0"/>
        </a:xfrm>
      </p:grpSpPr>
      <p:sp>
        <p:nvSpPr>
          <p:cNvPr id="22" name="Google Shape;22;p9"/>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 name="Google Shape;23;p9"/>
          <p:cNvSpPr txBox="1">
            <a:spLocks noGrp="1"/>
          </p:cNvSpPr>
          <p:nvPr>
            <p:ph type="body" idx="1"/>
          </p:nvPr>
        </p:nvSpPr>
        <p:spPr>
          <a:xfrm>
            <a:off x="1645920" y="1027044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4" name="Google Shape;24;p9"/>
          <p:cNvSpPr txBox="1">
            <a:spLocks noGrp="1"/>
          </p:cNvSpPr>
          <p:nvPr>
            <p:ph type="body" idx="2"/>
          </p:nvPr>
        </p:nvSpPr>
        <p:spPr>
          <a:xfrm>
            <a:off x="1645920" y="2356668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5" name="Google Shape;25;p9"/>
          <p:cNvSpPr txBox="1">
            <a:spLocks noGrp="1"/>
          </p:cNvSpPr>
          <p:nvPr>
            <p:ph type="body" idx="3"/>
          </p:nvPr>
        </p:nvSpPr>
        <p:spPr>
          <a:xfrm>
            <a:off x="16826400" y="10270440"/>
            <a:ext cx="14457240" cy="2545632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6"/>
        <p:cNvGrpSpPr/>
        <p:nvPr/>
      </p:nvGrpSpPr>
      <p:grpSpPr>
        <a:xfrm>
          <a:off x="0" y="0"/>
          <a:ext cx="0" cy="0"/>
          <a:chOff x="0" y="0"/>
          <a:chExt cx="0" cy="0"/>
        </a:xfrm>
      </p:grpSpPr>
      <p:sp>
        <p:nvSpPr>
          <p:cNvPr id="27" name="Google Shape;27;p10"/>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8" name="Google Shape;28;p10"/>
          <p:cNvSpPr txBox="1">
            <a:spLocks noGrp="1"/>
          </p:cNvSpPr>
          <p:nvPr>
            <p:ph type="body" idx="1"/>
          </p:nvPr>
        </p:nvSpPr>
        <p:spPr>
          <a:xfrm>
            <a:off x="1645920" y="10270440"/>
            <a:ext cx="14457240" cy="2545632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9" name="Google Shape;29;p10"/>
          <p:cNvSpPr txBox="1">
            <a:spLocks noGrp="1"/>
          </p:cNvSpPr>
          <p:nvPr>
            <p:ph type="body" idx="2"/>
          </p:nvPr>
        </p:nvSpPr>
        <p:spPr>
          <a:xfrm>
            <a:off x="16826400" y="1027044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 name="Google Shape;30;p10"/>
          <p:cNvSpPr txBox="1">
            <a:spLocks noGrp="1"/>
          </p:cNvSpPr>
          <p:nvPr>
            <p:ph type="body" idx="3"/>
          </p:nvPr>
        </p:nvSpPr>
        <p:spPr>
          <a:xfrm>
            <a:off x="16826400" y="2356668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1"/>
        <p:cNvGrpSpPr/>
        <p:nvPr/>
      </p:nvGrpSpPr>
      <p:grpSpPr>
        <a:xfrm>
          <a:off x="0" y="0"/>
          <a:ext cx="0" cy="0"/>
          <a:chOff x="0" y="0"/>
          <a:chExt cx="0" cy="0"/>
        </a:xfrm>
      </p:grpSpPr>
      <p:sp>
        <p:nvSpPr>
          <p:cNvPr id="32" name="Google Shape;32;p11"/>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 name="Google Shape;33;p11"/>
          <p:cNvSpPr txBox="1">
            <a:spLocks noGrp="1"/>
          </p:cNvSpPr>
          <p:nvPr>
            <p:ph type="body" idx="1"/>
          </p:nvPr>
        </p:nvSpPr>
        <p:spPr>
          <a:xfrm>
            <a:off x="1645920" y="1027044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4" name="Google Shape;34;p11"/>
          <p:cNvSpPr txBox="1">
            <a:spLocks noGrp="1"/>
          </p:cNvSpPr>
          <p:nvPr>
            <p:ph type="body" idx="2"/>
          </p:nvPr>
        </p:nvSpPr>
        <p:spPr>
          <a:xfrm>
            <a:off x="16826400" y="1027044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5" name="Google Shape;35;p11"/>
          <p:cNvSpPr txBox="1">
            <a:spLocks noGrp="1"/>
          </p:cNvSpPr>
          <p:nvPr>
            <p:ph type="body" idx="3"/>
          </p:nvPr>
        </p:nvSpPr>
        <p:spPr>
          <a:xfrm>
            <a:off x="1645920" y="23566680"/>
            <a:ext cx="2962620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
          <p:cNvSpPr/>
          <p:nvPr/>
        </p:nvSpPr>
        <p:spPr>
          <a:xfrm>
            <a:off x="762120" y="29984040"/>
            <a:ext cx="15620400" cy="13429380"/>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59" name="Google Shape;59;p1"/>
          <p:cNvSpPr/>
          <p:nvPr/>
        </p:nvSpPr>
        <p:spPr>
          <a:xfrm>
            <a:off x="762120" y="1007700"/>
            <a:ext cx="31469700" cy="9469200"/>
          </a:xfrm>
          <a:prstGeom prst="rect">
            <a:avLst/>
          </a:prstGeom>
          <a:gradFill>
            <a:gsLst>
              <a:gs pos="0">
                <a:srgbClr val="D9EAD3"/>
              </a:gs>
              <a:gs pos="100000">
                <a:srgbClr val="B3B3B3"/>
              </a:gs>
            </a:gsLst>
            <a:path path="circle">
              <a:fillToRect l="50000" t="50000" r="50000" b="50000"/>
            </a:path>
            <a:tileRect/>
          </a:gradFill>
          <a:ln w="9525" cap="flat" cmpd="sng">
            <a:solidFill>
              <a:srgbClr val="F59240"/>
            </a:solidFill>
            <a:prstDash val="solid"/>
            <a:round/>
            <a:headEnd type="none" w="sm" len="sm"/>
            <a:tailEnd type="none" w="sm" len="sm"/>
          </a:ln>
        </p:spPr>
        <p:txBody>
          <a:bodyPr spcFirstLastPara="1" wrap="square" lIns="438825" tIns="219600" rIns="438825" bIns="219600" anchor="t" anchorCtr="0">
            <a:noAutofit/>
          </a:bodyPr>
          <a:lstStyle/>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rgbClr val="000000"/>
              </a:solidFill>
              <a:latin typeface="Times New Roman" panose="02020603050405020304"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r>
              <a:rPr lang="en-IN" sz="4000" b="1" i="0" u="none" strike="noStrike" cap="none" dirty="0">
                <a:solidFill>
                  <a:srgbClr val="000000"/>
                </a:solidFill>
                <a:latin typeface="Times New Roman" panose="02020603050405020304" pitchFamily="18" charset="0"/>
                <a:ea typeface="Book Antiqua"/>
                <a:cs typeface="Times New Roman" pitchFamily="18" charset="0"/>
                <a:sym typeface="Book Antiqua"/>
              </a:rPr>
              <a:t> </a:t>
            </a:r>
            <a:br>
              <a:rPr lang="en-IN" sz="4000" b="0" i="0" u="none" strike="noStrike" cap="none" dirty="0">
                <a:solidFill>
                  <a:schemeClr val="dk1"/>
                </a:solidFill>
                <a:latin typeface="Times New Roman" panose="02020603050405020304" pitchFamily="18" charset="0"/>
                <a:ea typeface="Book Antiqua"/>
                <a:cs typeface="Times New Roman" pitchFamily="18" charset="0"/>
                <a:sym typeface="Book Antiqua"/>
              </a:rPr>
            </a:br>
            <a:endParaRPr sz="4000" b="0" i="0" u="none" strike="noStrike" cap="none" dirty="0">
              <a:solidFill>
                <a:schemeClr val="dk1"/>
              </a:solidFill>
              <a:latin typeface="Times New Roman" panose="02020603050405020304"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rgbClr val="000000"/>
              </a:solidFill>
              <a:latin typeface="Times New Roman"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rgbClr val="000000"/>
              </a:solidFill>
              <a:latin typeface="Times New Roman"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rgbClr val="000000"/>
              </a:solidFill>
              <a:latin typeface="Times New Roman"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rgbClr val="000000"/>
              </a:solidFill>
              <a:latin typeface="Times New Roman"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endParaRPr sz="4000" b="0" i="0" u="none" strike="noStrike" cap="none" dirty="0">
              <a:solidFill>
                <a:srgbClr val="000000"/>
              </a:solidFill>
              <a:latin typeface="Times New Roman"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endParaRPr sz="4000" b="0" i="0" u="none" strike="noStrike" cap="none" dirty="0">
              <a:solidFill>
                <a:srgbClr val="000000"/>
              </a:solidFill>
              <a:latin typeface="Times New Roman"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endParaRPr sz="4000" b="0" i="0" u="none" strike="noStrike" cap="none" dirty="0">
              <a:solidFill>
                <a:srgbClr val="000000"/>
              </a:solidFill>
              <a:latin typeface="Times New Roman"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r>
              <a:rPr lang="en-IN" sz="4000" b="0" i="0" u="none" strike="noStrike" cap="none" dirty="0">
                <a:solidFill>
                  <a:srgbClr val="000000"/>
                </a:solidFill>
                <a:latin typeface="Times New Roman" panose="02020603050405020304" pitchFamily="18" charset="0"/>
                <a:ea typeface="Cambria"/>
                <a:cs typeface="Times New Roman" pitchFamily="18" charset="0"/>
                <a:sym typeface="Cambria"/>
              </a:rPr>
              <a:t>                                                                                 Guided by</a:t>
            </a:r>
            <a:br>
              <a:rPr lang="en-IN" sz="4000" b="0" i="0" u="none" strike="noStrike" cap="none" dirty="0">
                <a:solidFill>
                  <a:schemeClr val="dk1"/>
                </a:solidFill>
                <a:latin typeface="Times New Roman" panose="02020603050405020304" pitchFamily="18" charset="0"/>
                <a:ea typeface="Book Antiqua"/>
                <a:cs typeface="Times New Roman" pitchFamily="18" charset="0"/>
                <a:sym typeface="Book Antiqua"/>
              </a:rPr>
            </a:br>
            <a:r>
              <a:rPr lang="en-IN" sz="4000" b="0" i="0" u="none" strike="noStrike" cap="none" dirty="0">
                <a:solidFill>
                  <a:schemeClr val="dk1"/>
                </a:solidFill>
                <a:latin typeface="Times New Roman" panose="02020603050405020304" pitchFamily="18" charset="0"/>
                <a:ea typeface="Book Antiqua"/>
                <a:cs typeface="Times New Roman" pitchFamily="18" charset="0"/>
                <a:sym typeface="Book Antiqua"/>
              </a:rPr>
              <a:t>                                                                         </a:t>
            </a:r>
            <a:r>
              <a:rPr lang="en-IN" sz="4000" b="1" i="0" u="none" strike="noStrike" cap="none" dirty="0">
                <a:solidFill>
                  <a:srgbClr val="000000"/>
                </a:solidFill>
                <a:latin typeface="Times New Roman" panose="02020603050405020304" pitchFamily="18" charset="0"/>
                <a:ea typeface="Book Antiqua"/>
                <a:cs typeface="Times New Roman" pitchFamily="18" charset="0"/>
                <a:sym typeface="Book Antiqua"/>
              </a:rPr>
              <a:t>       Prof. </a:t>
            </a:r>
            <a:r>
              <a:rPr lang="en-IN" sz="4000" b="1" i="0" u="none" strike="noStrike" cap="none" dirty="0" err="1">
                <a:solidFill>
                  <a:srgbClr val="000000"/>
                </a:solidFill>
                <a:latin typeface="Times New Roman" panose="02020603050405020304" pitchFamily="18" charset="0"/>
                <a:ea typeface="Book Antiqua"/>
                <a:cs typeface="Times New Roman" pitchFamily="18" charset="0"/>
                <a:sym typeface="Book Antiqua"/>
              </a:rPr>
              <a:t>Trishir</a:t>
            </a:r>
            <a:r>
              <a:rPr lang="en-IN" sz="4000" b="1" i="0" u="none" strike="noStrike" cap="none" dirty="0">
                <a:solidFill>
                  <a:srgbClr val="000000"/>
                </a:solidFill>
                <a:latin typeface="Times New Roman" panose="02020603050405020304" pitchFamily="18" charset="0"/>
                <a:ea typeface="Book Antiqua"/>
                <a:cs typeface="Times New Roman" pitchFamily="18" charset="0"/>
                <a:sym typeface="Book Antiqua"/>
              </a:rPr>
              <a:t> </a:t>
            </a:r>
            <a:r>
              <a:rPr lang="en-IN" sz="4000" b="1" i="0" u="none" strike="noStrike" cap="none" dirty="0" err="1">
                <a:solidFill>
                  <a:srgbClr val="000000"/>
                </a:solidFill>
                <a:latin typeface="Times New Roman" panose="02020603050405020304" pitchFamily="18" charset="0"/>
                <a:ea typeface="Book Antiqua"/>
                <a:cs typeface="Times New Roman" pitchFamily="18" charset="0"/>
                <a:sym typeface="Book Antiqua"/>
              </a:rPr>
              <a:t>Wadbude</a:t>
            </a:r>
            <a:br>
              <a:rPr lang="en-IN" sz="4000" b="1" i="0" u="none" strike="noStrike" cap="none" dirty="0">
                <a:solidFill>
                  <a:schemeClr val="dk1"/>
                </a:solidFill>
                <a:latin typeface="Times New Roman" panose="02020603050405020304" pitchFamily="18" charset="0"/>
                <a:ea typeface="Cambria"/>
                <a:cs typeface="Times New Roman" pitchFamily="18" charset="0"/>
                <a:sym typeface="Cambria"/>
              </a:rPr>
            </a:br>
            <a:r>
              <a:rPr lang="en-IN" sz="4000" b="1" i="0" u="none" strike="noStrike" cap="none" dirty="0">
                <a:solidFill>
                  <a:schemeClr val="dk1"/>
                </a:solidFill>
                <a:latin typeface="Times New Roman" panose="02020603050405020304" pitchFamily="18" charset="0"/>
                <a:ea typeface="Cambria"/>
                <a:cs typeface="Times New Roman" pitchFamily="18" charset="0"/>
                <a:sym typeface="Cambria"/>
              </a:rPr>
              <a:t>                                                                                           </a:t>
            </a:r>
            <a:r>
              <a:rPr lang="en-IN" sz="4400" b="1" i="0" u="none" strike="noStrike" cap="none" dirty="0">
                <a:solidFill>
                  <a:schemeClr val="dk1"/>
                </a:solidFill>
                <a:latin typeface="Times New Roman" panose="02020603050405020304" pitchFamily="18" charset="0"/>
                <a:ea typeface="Bookman Old Style"/>
                <a:cs typeface="Times New Roman" pitchFamily="18" charset="0"/>
                <a:sym typeface="Bookman Old Style"/>
              </a:rPr>
              <a:t>Silver Oak College Of Computer Application, </a:t>
            </a:r>
            <a:endParaRPr sz="4400" b="1" i="0" u="none" strike="noStrike" cap="none" dirty="0">
              <a:solidFill>
                <a:schemeClr val="dk1"/>
              </a:solidFill>
              <a:latin typeface="Times New Roman" panose="02020603050405020304" pitchFamily="18" charset="0"/>
              <a:ea typeface="Bookman Old Style"/>
              <a:cs typeface="Times New Roman" pitchFamily="18" charset="0"/>
              <a:sym typeface="Bookman Old Style"/>
            </a:endParaRPr>
          </a:p>
          <a:p>
            <a:pPr marL="0" marR="0" lvl="0" indent="0" algn="ctr" rtl="0">
              <a:lnSpc>
                <a:spcPct val="100000"/>
              </a:lnSpc>
              <a:spcBef>
                <a:spcPts val="0"/>
              </a:spcBef>
              <a:spcAft>
                <a:spcPts val="0"/>
              </a:spcAft>
              <a:buClr>
                <a:srgbClr val="000000"/>
              </a:buClr>
              <a:buSzPts val="4400"/>
              <a:buFont typeface="Arial"/>
              <a:buNone/>
            </a:pPr>
            <a:r>
              <a:rPr lang="en-IN" sz="4400" b="1" i="0" u="none" strike="noStrike" cap="none" dirty="0">
                <a:solidFill>
                  <a:schemeClr val="dk1"/>
                </a:solidFill>
                <a:latin typeface="Times New Roman" panose="02020603050405020304" pitchFamily="18" charset="0"/>
                <a:ea typeface="Bookman Old Style"/>
                <a:cs typeface="Times New Roman" pitchFamily="18" charset="0"/>
                <a:sym typeface="Bookman Old Style"/>
              </a:rPr>
              <a:t>                                                                           Bachelor of Computer Application, SOU</a:t>
            </a:r>
            <a:endParaRPr sz="4400" b="1" i="0" u="none" strike="noStrike" cap="none" dirty="0">
              <a:solidFill>
                <a:schemeClr val="dk1"/>
              </a:solidFill>
              <a:latin typeface="Times New Roman" panose="02020603050405020304" pitchFamily="18" charset="0"/>
              <a:ea typeface="Bookman Old Style"/>
              <a:cs typeface="Times New Roman" pitchFamily="18" charset="0"/>
              <a:sym typeface="Bookman Old Style"/>
            </a:endParaRPr>
          </a:p>
        </p:txBody>
      </p:sp>
      <p:sp>
        <p:nvSpPr>
          <p:cNvPr id="60" name="Google Shape;60;p1"/>
          <p:cNvSpPr/>
          <p:nvPr/>
        </p:nvSpPr>
        <p:spPr>
          <a:xfrm>
            <a:off x="762120" y="10591920"/>
            <a:ext cx="15696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a:solidFill>
                  <a:srgbClr val="95B3D7"/>
                </a:solidFill>
                <a:latin typeface="Times New Roman" panose="02020603050405020304" pitchFamily="18" charset="0"/>
                <a:ea typeface="Times New Roman"/>
                <a:cs typeface="Times New Roman" panose="02020603050405020304" pitchFamily="18" charset="0"/>
                <a:sym typeface="Times New Roman"/>
              </a:rPr>
              <a:t>INTRODUCTION</a:t>
            </a:r>
            <a:endParaRPr sz="36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61" name="Google Shape;61;p1"/>
          <p:cNvSpPr/>
          <p:nvPr/>
        </p:nvSpPr>
        <p:spPr>
          <a:xfrm>
            <a:off x="762120" y="11658600"/>
            <a:ext cx="15696300" cy="5392500"/>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algn="just">
              <a:buSzPts val="3600"/>
            </a:pPr>
            <a:r>
              <a:rPr lang="en-IN" sz="3600" dirty="0">
                <a:effectLst/>
                <a:latin typeface="Times New Roman" panose="02020603050405020304" pitchFamily="18" charset="0"/>
                <a:ea typeface="Times New Roman" panose="02020603050405020304" pitchFamily="18" charset="0"/>
                <a:cs typeface="Times New Roman" panose="02020603050405020304" pitchFamily="18" charset="0"/>
              </a:rPr>
              <a:t>Vectrofy is a web-based application that addresses the growing need for scalable, high-quality graphics across various platforms. Traditional raster images, like PNG and JPG files, are often unsuitable for large-scale applications because they lose quality when resized. To overcome this limitation, Vectrofy converts these raster images into vector graphics (SVG), which are resolution-independent and maintain their sharpness regardless of scaling. By using Vectrofy, users can store and manage their images on the cloud, making it accessible from anywhere and ideal for collaborative workflows.</a:t>
            </a:r>
          </a:p>
          <a:p>
            <a:pPr marL="0" marR="0" lvl="0" indent="0" algn="just" rtl="0">
              <a:lnSpc>
                <a:spcPct val="100000"/>
              </a:lnSpc>
              <a:spcBef>
                <a:spcPts val="0"/>
              </a:spcBef>
              <a:spcAft>
                <a:spcPts val="0"/>
              </a:spcAft>
              <a:buClr>
                <a:srgbClr val="000000"/>
              </a:buClr>
              <a:buSzPts val="3600"/>
              <a:buFont typeface="Arial"/>
              <a:buNone/>
            </a:pPr>
            <a:endParaRPr sz="32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62" name="Google Shape;62;p1"/>
          <p:cNvSpPr/>
          <p:nvPr/>
        </p:nvSpPr>
        <p:spPr>
          <a:xfrm>
            <a:off x="16764120" y="10591920"/>
            <a:ext cx="154677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dirty="0">
                <a:solidFill>
                  <a:srgbClr val="95B3D7"/>
                </a:solidFill>
                <a:latin typeface="Times New Roman" panose="02020603050405020304" pitchFamily="18" charset="0"/>
                <a:ea typeface="Times New Roman"/>
                <a:cs typeface="Times New Roman" panose="02020603050405020304" pitchFamily="18" charset="0"/>
                <a:sym typeface="Times New Roman"/>
              </a:rPr>
              <a:t>SYSTEM FLOW with Experiments and Results</a:t>
            </a:r>
            <a:endParaRPr sz="36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63" name="Google Shape;63;p1"/>
          <p:cNvSpPr/>
          <p:nvPr/>
        </p:nvSpPr>
        <p:spPr>
          <a:xfrm>
            <a:off x="762120" y="17678520"/>
            <a:ext cx="15696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a:solidFill>
                  <a:srgbClr val="95B3D7"/>
                </a:solidFill>
                <a:latin typeface="Times New Roman" panose="02020603050405020304" pitchFamily="18" charset="0"/>
                <a:ea typeface="Times New Roman"/>
                <a:cs typeface="Times New Roman" panose="02020603050405020304" pitchFamily="18" charset="0"/>
                <a:sym typeface="Times New Roman"/>
              </a:rPr>
              <a:t>GOALS &amp; OBJECTIVES</a:t>
            </a:r>
            <a:endParaRPr sz="36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64" name="Google Shape;64;p1"/>
          <p:cNvSpPr/>
          <p:nvPr/>
        </p:nvSpPr>
        <p:spPr>
          <a:xfrm>
            <a:off x="762120" y="18745200"/>
            <a:ext cx="15772800" cy="2345400"/>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marL="191220" marR="0" lvl="0" algn="l" rtl="0">
              <a:lnSpc>
                <a:spcPct val="100000"/>
              </a:lnSpc>
              <a:spcBef>
                <a:spcPts val="0"/>
              </a:spcBef>
              <a:spcAft>
                <a:spcPts val="0"/>
              </a:spcAft>
              <a:buClr>
                <a:srgbClr val="000000"/>
              </a:buClr>
              <a:buSzPts val="3000"/>
            </a:pPr>
            <a:r>
              <a:rPr lang="en-US"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The primary objective of Vectrofy is to provide a user-friendly and efficient solution for converting raster images to vector files. It is designed to simplify the image format conversion process, allowing users to manage their image conversion tasks and access their previously converted files.</a:t>
            </a:r>
            <a:endParaRPr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514440" marR="0" lvl="0" indent="-323220" algn="l" rtl="0">
              <a:lnSpc>
                <a:spcPct val="100000"/>
              </a:lnSpc>
              <a:spcBef>
                <a:spcPts val="0"/>
              </a:spcBef>
              <a:spcAft>
                <a:spcPts val="0"/>
              </a:spcAft>
              <a:buClr>
                <a:srgbClr val="000000"/>
              </a:buClr>
              <a:buSzPts val="3000"/>
              <a:buFont typeface="Noto Sans Symbols"/>
              <a:buNone/>
            </a:pPr>
            <a:endParaRPr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65" name="Google Shape;65;p1"/>
          <p:cNvSpPr/>
          <p:nvPr/>
        </p:nvSpPr>
        <p:spPr>
          <a:xfrm>
            <a:off x="762120" y="21412080"/>
            <a:ext cx="15696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a:solidFill>
                  <a:srgbClr val="95B3D7"/>
                </a:solidFill>
                <a:latin typeface="Times New Roman" panose="02020603050405020304" pitchFamily="18" charset="0"/>
                <a:ea typeface="Times New Roman"/>
                <a:cs typeface="Times New Roman" panose="02020603050405020304" pitchFamily="18" charset="0"/>
                <a:sym typeface="Times New Roman"/>
              </a:rPr>
              <a:t>TECHNIQUES USED</a:t>
            </a:r>
            <a:endParaRPr sz="36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66" name="Google Shape;66;p1"/>
          <p:cNvSpPr/>
          <p:nvPr/>
        </p:nvSpPr>
        <p:spPr>
          <a:xfrm>
            <a:off x="762120" y="25568640"/>
            <a:ext cx="15696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a:solidFill>
                  <a:srgbClr val="95B3D7"/>
                </a:solidFill>
                <a:latin typeface="Times New Roman" panose="02020603050405020304" pitchFamily="18" charset="0"/>
                <a:ea typeface="Times New Roman"/>
                <a:cs typeface="Times New Roman" panose="02020603050405020304" pitchFamily="18" charset="0"/>
                <a:sym typeface="Times New Roman"/>
              </a:rPr>
              <a:t>ALGORITHM USED</a:t>
            </a:r>
            <a:endParaRPr sz="36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67" name="Google Shape;67;p1"/>
          <p:cNvSpPr/>
          <p:nvPr/>
        </p:nvSpPr>
        <p:spPr>
          <a:xfrm>
            <a:off x="762120" y="26590680"/>
            <a:ext cx="15696300" cy="2012400"/>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marL="457561" marR="0" lvl="0" indent="-457200" algn="l" rtl="0">
              <a:lnSpc>
                <a:spcPct val="150000"/>
              </a:lnSpc>
              <a:spcBef>
                <a:spcPts val="0"/>
              </a:spcBef>
              <a:spcAft>
                <a:spcPts val="0"/>
              </a:spcAft>
              <a:buClr>
                <a:srgbClr val="000000"/>
              </a:buClr>
              <a:buSzPts val="3000"/>
              <a:buFont typeface="Wingdings" panose="05000000000000000000" pitchFamily="2" charset="2"/>
              <a:buChar char="§"/>
            </a:pPr>
            <a:r>
              <a:rPr lang="en-IN"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Image Conversion</a:t>
            </a:r>
          </a:p>
          <a:p>
            <a:pPr marL="457561" marR="0" lvl="0" indent="-457200" algn="l" rtl="0">
              <a:lnSpc>
                <a:spcPct val="150000"/>
              </a:lnSpc>
              <a:spcBef>
                <a:spcPts val="0"/>
              </a:spcBef>
              <a:spcAft>
                <a:spcPts val="0"/>
              </a:spcAft>
              <a:buClr>
                <a:srgbClr val="000000"/>
              </a:buClr>
              <a:buSzPts val="3000"/>
              <a:buFont typeface="Wingdings" panose="05000000000000000000" pitchFamily="2" charset="2"/>
              <a:buChar char="§"/>
            </a:pPr>
            <a:r>
              <a:rPr lang="en-IN"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SVG Writing</a:t>
            </a:r>
          </a:p>
          <a:p>
            <a:pPr marL="457561" marR="0" lvl="0" indent="-457200" algn="l" rtl="0">
              <a:lnSpc>
                <a:spcPct val="150000"/>
              </a:lnSpc>
              <a:spcBef>
                <a:spcPts val="0"/>
              </a:spcBef>
              <a:spcAft>
                <a:spcPts val="0"/>
              </a:spcAft>
              <a:buClr>
                <a:srgbClr val="000000"/>
              </a:buClr>
              <a:buSzPts val="3000"/>
              <a:buFont typeface="Wingdings" panose="05000000000000000000" pitchFamily="2" charset="2"/>
              <a:buChar char="§"/>
            </a:pPr>
            <a:r>
              <a:rPr lang="en-IN" sz="3000" dirty="0">
                <a:solidFill>
                  <a:schemeClr val="dk1"/>
                </a:solidFill>
                <a:latin typeface="Times New Roman" panose="02020603050405020304" pitchFamily="18" charset="0"/>
                <a:ea typeface="Times New Roman"/>
                <a:cs typeface="Times New Roman" panose="02020603050405020304" pitchFamily="18" charset="0"/>
                <a:sym typeface="Times New Roman"/>
              </a:rPr>
              <a:t>Thresholding</a:t>
            </a:r>
            <a:endParaRPr lang="en-IN"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648062" marR="0" lvl="0" indent="-457200" algn="l" rtl="0">
              <a:lnSpc>
                <a:spcPct val="150000"/>
              </a:lnSpc>
              <a:spcBef>
                <a:spcPts val="0"/>
              </a:spcBef>
              <a:spcAft>
                <a:spcPts val="0"/>
              </a:spcAft>
              <a:buClr>
                <a:srgbClr val="000000"/>
              </a:buClr>
              <a:buSzPts val="3000"/>
              <a:buFont typeface="Wingdings" panose="05000000000000000000" pitchFamily="2" charset="2"/>
              <a:buChar char="§"/>
            </a:pPr>
            <a:endParaRPr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648062" marR="0" lvl="0" indent="-457200" algn="l" rtl="0">
              <a:lnSpc>
                <a:spcPct val="150000"/>
              </a:lnSpc>
              <a:spcBef>
                <a:spcPts val="0"/>
              </a:spcBef>
              <a:spcAft>
                <a:spcPts val="0"/>
              </a:spcAft>
              <a:buClr>
                <a:srgbClr val="000000"/>
              </a:buClr>
              <a:buSzPts val="3000"/>
              <a:buFont typeface="Wingdings" panose="05000000000000000000" pitchFamily="2" charset="2"/>
              <a:buChar char="§"/>
            </a:pPr>
            <a:endParaRPr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648062" marR="0" lvl="0" indent="-457200" algn="l" rtl="0">
              <a:lnSpc>
                <a:spcPct val="150000"/>
              </a:lnSpc>
              <a:spcBef>
                <a:spcPts val="0"/>
              </a:spcBef>
              <a:spcAft>
                <a:spcPts val="0"/>
              </a:spcAft>
              <a:buClr>
                <a:srgbClr val="000000"/>
              </a:buClr>
              <a:buSzPts val="3000"/>
              <a:buFont typeface="Wingdings" panose="05000000000000000000" pitchFamily="2" charset="2"/>
              <a:buChar char="§"/>
            </a:pPr>
            <a:endParaRPr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68" name="Google Shape;68;p1"/>
          <p:cNvSpPr/>
          <p:nvPr/>
        </p:nvSpPr>
        <p:spPr>
          <a:xfrm>
            <a:off x="762120" y="28920240"/>
            <a:ext cx="156204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a:solidFill>
                  <a:srgbClr val="95B3D7"/>
                </a:solidFill>
                <a:latin typeface="Times New Roman" panose="02020603050405020304" pitchFamily="18" charset="0"/>
                <a:ea typeface="Times New Roman"/>
                <a:cs typeface="Times New Roman" panose="02020603050405020304" pitchFamily="18" charset="0"/>
                <a:sym typeface="Times New Roman"/>
              </a:rPr>
              <a:t>Block Diagram / Circuit diagram/ Drawings </a:t>
            </a:r>
            <a:endParaRPr sz="36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70" name="Google Shape;70;p1"/>
          <p:cNvSpPr/>
          <p:nvPr/>
        </p:nvSpPr>
        <p:spPr>
          <a:xfrm>
            <a:off x="16764120" y="23012280"/>
            <a:ext cx="15573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a:solidFill>
                  <a:srgbClr val="95B3D7"/>
                </a:solidFill>
                <a:latin typeface="Times New Roman" panose="02020603050405020304" pitchFamily="18" charset="0"/>
                <a:ea typeface="Times New Roman"/>
                <a:cs typeface="Times New Roman" panose="02020603050405020304" pitchFamily="18" charset="0"/>
                <a:sym typeface="Times New Roman"/>
              </a:rPr>
              <a:t>IMPLEMENTATION  </a:t>
            </a:r>
            <a:endParaRPr sz="36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73" name="Google Shape;73;p1"/>
          <p:cNvSpPr/>
          <p:nvPr/>
        </p:nvSpPr>
        <p:spPr>
          <a:xfrm>
            <a:off x="16801890" y="36698730"/>
            <a:ext cx="15573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a:solidFill>
                  <a:srgbClr val="95B3D7"/>
                </a:solidFill>
                <a:latin typeface="Times New Roman" panose="02020603050405020304" pitchFamily="18" charset="0"/>
                <a:ea typeface="Times New Roman"/>
                <a:cs typeface="Times New Roman" panose="02020603050405020304" pitchFamily="18" charset="0"/>
                <a:sym typeface="Times New Roman"/>
              </a:rPr>
              <a:t>CONCLUSION</a:t>
            </a:r>
            <a:endParaRPr sz="36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74" name="Google Shape;74;p1"/>
          <p:cNvSpPr/>
          <p:nvPr/>
        </p:nvSpPr>
        <p:spPr>
          <a:xfrm>
            <a:off x="16764120" y="24080400"/>
            <a:ext cx="15573300" cy="1431600"/>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marL="361" marR="0" lvl="0" algn="l" rtl="0">
              <a:lnSpc>
                <a:spcPct val="100000"/>
              </a:lnSpc>
              <a:spcBef>
                <a:spcPts val="0"/>
              </a:spcBef>
              <a:spcAft>
                <a:spcPts val="0"/>
              </a:spcAft>
              <a:buClr>
                <a:srgbClr val="000000"/>
              </a:buClr>
              <a:buSzPts val="3000"/>
            </a:pPr>
            <a:r>
              <a:rPr lang="en-US" sz="30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We implemented Vectrofy by integrating a MERN stack web application with a Python-based image conversion microservice via Flask API, enabling cloud-based raster-to-vector image conversion with user authentication and customization features.</a:t>
            </a:r>
          </a:p>
        </p:txBody>
      </p:sp>
      <p:sp>
        <p:nvSpPr>
          <p:cNvPr id="75" name="Google Shape;75;p1"/>
          <p:cNvSpPr/>
          <p:nvPr/>
        </p:nvSpPr>
        <p:spPr>
          <a:xfrm>
            <a:off x="16840080" y="37662756"/>
            <a:ext cx="15573300" cy="2476218"/>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algn="just">
              <a:buSzPts val="3000"/>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In conclusion, Vectrofy provides an essential solution for modern design and development by delivering a high-precision tool for raster-to-vector conversion. It empowers users to scale their visuals infinitely, retain full control over design elements, and make edits seamlessly—all while maintaining the integrity of the original image. As the demand for scalable, editable, and efficient graphics grows across industries, Vectrofy stands out as a powerful asset for professionals seeking to streamline and optimize their design workflows.</a:t>
            </a:r>
          </a:p>
          <a:p>
            <a:pPr marL="0" marR="0" lvl="0" indent="0" algn="just" rtl="0">
              <a:lnSpc>
                <a:spcPct val="100000"/>
              </a:lnSpc>
              <a:spcBef>
                <a:spcPts val="0"/>
              </a:spcBef>
              <a:spcAft>
                <a:spcPts val="0"/>
              </a:spcAft>
              <a:buClr>
                <a:srgbClr val="000000"/>
              </a:buClr>
              <a:buSzPts val="3000"/>
              <a:buFont typeface="Arial"/>
              <a:buNone/>
            </a:pPr>
            <a:r>
              <a:rPr lang="en-IN" sz="4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a:t>
            </a:r>
            <a:endParaRPr sz="4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76" name="Google Shape;76;p1"/>
          <p:cNvSpPr/>
          <p:nvPr/>
        </p:nvSpPr>
        <p:spPr>
          <a:xfrm>
            <a:off x="16764120" y="41402520"/>
            <a:ext cx="15573300" cy="2010900"/>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marL="90170"/>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MERN Course: https://www.udemy.com/course/react-nodejs-express-mongodb-the-mern-fullstack-guide/</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0170"/>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Redux Tutorial: https://youtube.com/watch?v=1i04-A7kfFI&amp;t=3245s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0170"/>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Image Upload in Cloud: https://www.youtube.com/watch?v=YH63fnqG7F0&amp;t=1s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0170"/>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Raster Image to Vector Conversion: https://youtu.be/i_9tAee-hYo?si=snPzcD_ujSKaS7TU</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0170">
              <a:spcBef>
                <a:spcPts val="500"/>
              </a:spcBef>
              <a:spcAft>
                <a:spcPts val="12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Flask Python and React Integration: https://www.geeksforgeeks.org/flask-tutorial/</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7" name="Google Shape;77;p1"/>
          <p:cNvSpPr/>
          <p:nvPr/>
        </p:nvSpPr>
        <p:spPr>
          <a:xfrm>
            <a:off x="16764120" y="32004000"/>
            <a:ext cx="15573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a:solidFill>
                  <a:srgbClr val="95B3D7"/>
                </a:solidFill>
                <a:latin typeface="Times New Roman" panose="02020603050405020304" pitchFamily="18" charset="0"/>
                <a:ea typeface="Times New Roman"/>
                <a:cs typeface="Times New Roman" panose="02020603050405020304" pitchFamily="18" charset="0"/>
                <a:sym typeface="Times New Roman"/>
              </a:rPr>
              <a:t>FUTURE SCOPE</a:t>
            </a:r>
            <a:endParaRPr sz="36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78" name="Google Shape;78;p1"/>
          <p:cNvSpPr/>
          <p:nvPr/>
        </p:nvSpPr>
        <p:spPr>
          <a:xfrm>
            <a:off x="16764120" y="33051600"/>
            <a:ext cx="15573300" cy="3386010"/>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marL="216000" marR="0" lvl="0" indent="-25138" algn="just" rtl="0">
              <a:lnSpc>
                <a:spcPct val="100000"/>
              </a:lnSpc>
              <a:spcBef>
                <a:spcPts val="0"/>
              </a:spcBef>
              <a:spcAft>
                <a:spcPts val="0"/>
              </a:spcAft>
              <a:buClr>
                <a:srgbClr val="000000"/>
              </a:buClr>
              <a:buSzPts val="3000"/>
              <a:buFont typeface="Noto Sans Symbols"/>
              <a:buNone/>
            </a:pPr>
            <a:r>
              <a:rPr lang="en-US" sz="32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The future scope of Vectrofy includes enhancing its image conversion capabilities through the integration of advanced AI and machine learning algorithms for more precise vectorization and intelligent pattern detection. Additionally, the platform could incorporate style recognition and transfer capabilities, allowing users to apply specific artistic styles to their conversions. Expanding cloud storage options, integrating with third-party design tools, and enhancing the UI for mobile users could further broaden its usability and appeal across industries.</a:t>
            </a:r>
            <a:endParaRPr sz="32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79" name="Google Shape;79;p1"/>
          <p:cNvSpPr/>
          <p:nvPr/>
        </p:nvSpPr>
        <p:spPr>
          <a:xfrm>
            <a:off x="762120" y="22326480"/>
            <a:ext cx="15696300" cy="2759400"/>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marL="457561" marR="0" lvl="0" indent="-457200" algn="l" rtl="0">
              <a:lnSpc>
                <a:spcPct val="200000"/>
              </a:lnSpc>
              <a:spcBef>
                <a:spcPts val="0"/>
              </a:spcBef>
              <a:spcAft>
                <a:spcPts val="0"/>
              </a:spcAft>
              <a:buClr>
                <a:srgbClr val="000000"/>
              </a:buClr>
              <a:buSzPts val="3000"/>
              <a:buFont typeface="Wingdings" panose="05000000000000000000" pitchFamily="2" charset="2"/>
              <a:buChar char="§"/>
            </a:pPr>
            <a:r>
              <a:rPr lang="en-IN" sz="3000" dirty="0">
                <a:solidFill>
                  <a:schemeClr val="dk1"/>
                </a:solidFill>
                <a:latin typeface="Times New Roman" panose="02020603050405020304" pitchFamily="18" charset="0"/>
                <a:ea typeface="Times New Roman"/>
                <a:cs typeface="Times New Roman" panose="02020603050405020304" pitchFamily="18" charset="0"/>
                <a:sym typeface="Times New Roman"/>
              </a:rPr>
              <a:t> MERN(MongoDB, Express.js, React.js, Node.js)</a:t>
            </a:r>
          </a:p>
          <a:p>
            <a:pPr marL="457561" marR="0" lvl="0" indent="-457200" algn="l" rtl="0">
              <a:lnSpc>
                <a:spcPct val="200000"/>
              </a:lnSpc>
              <a:spcBef>
                <a:spcPts val="0"/>
              </a:spcBef>
              <a:spcAft>
                <a:spcPts val="0"/>
              </a:spcAft>
              <a:buClr>
                <a:srgbClr val="000000"/>
              </a:buClr>
              <a:buSzPts val="3000"/>
              <a:buFont typeface="Wingdings" panose="05000000000000000000" pitchFamily="2" charset="2"/>
              <a:buChar char="§"/>
            </a:pPr>
            <a:r>
              <a:rPr lang="en-IN"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Python</a:t>
            </a:r>
          </a:p>
          <a:p>
            <a:pPr marL="457561" marR="0" lvl="0" indent="-457200" algn="l" rtl="0">
              <a:lnSpc>
                <a:spcPct val="200000"/>
              </a:lnSpc>
              <a:spcBef>
                <a:spcPts val="0"/>
              </a:spcBef>
              <a:spcAft>
                <a:spcPts val="0"/>
              </a:spcAft>
              <a:buClr>
                <a:srgbClr val="000000"/>
              </a:buClr>
              <a:buSzPts val="3000"/>
              <a:buFont typeface="Wingdings" panose="05000000000000000000" pitchFamily="2" charset="2"/>
              <a:buChar char="§"/>
            </a:pPr>
            <a:r>
              <a:rPr lang="en-IN" sz="3000" dirty="0">
                <a:solidFill>
                  <a:schemeClr val="dk1"/>
                </a:solidFill>
                <a:latin typeface="Times New Roman" panose="02020603050405020304" pitchFamily="18" charset="0"/>
                <a:ea typeface="Times New Roman"/>
                <a:cs typeface="Times New Roman" panose="02020603050405020304" pitchFamily="18" charset="0"/>
                <a:sym typeface="Times New Roman"/>
              </a:rPr>
              <a:t>Flask API</a:t>
            </a:r>
            <a:endParaRPr lang="en-IN"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216000" marR="0" lvl="0" indent="-25138" algn="l" rtl="0">
              <a:lnSpc>
                <a:spcPct val="200000"/>
              </a:lnSpc>
              <a:spcBef>
                <a:spcPts val="0"/>
              </a:spcBef>
              <a:spcAft>
                <a:spcPts val="0"/>
              </a:spcAft>
              <a:buClr>
                <a:srgbClr val="000000"/>
              </a:buClr>
              <a:buSzPts val="3000"/>
              <a:buFont typeface="Noto Sans Symbols"/>
              <a:buNone/>
            </a:pPr>
            <a:endParaRPr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92" name="Google Shape;92;p1"/>
          <p:cNvSpPr/>
          <p:nvPr/>
        </p:nvSpPr>
        <p:spPr>
          <a:xfrm>
            <a:off x="16764120" y="40462200"/>
            <a:ext cx="15573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a:solidFill>
                  <a:srgbClr val="95B3D7"/>
                </a:solidFill>
                <a:latin typeface="Times New Roman" panose="02020603050405020304" pitchFamily="18" charset="0"/>
                <a:ea typeface="Times New Roman"/>
                <a:cs typeface="Times New Roman" panose="02020603050405020304" pitchFamily="18" charset="0"/>
                <a:sym typeface="Times New Roman"/>
              </a:rPr>
              <a:t>REFERENCES</a:t>
            </a:r>
            <a:endParaRPr sz="36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graphicFrame>
        <p:nvGraphicFramePr>
          <p:cNvPr id="93" name="Google Shape;93;p1"/>
          <p:cNvGraphicFramePr/>
          <p:nvPr>
            <p:extLst>
              <p:ext uri="{D42A27DB-BD31-4B8C-83A1-F6EECF244321}">
                <p14:modId xmlns:p14="http://schemas.microsoft.com/office/powerpoint/2010/main" val="1064775918"/>
              </p:ext>
            </p:extLst>
          </p:nvPr>
        </p:nvGraphicFramePr>
        <p:xfrm>
          <a:off x="780810" y="982498"/>
          <a:ext cx="31451075" cy="3596650"/>
        </p:xfrm>
        <a:graphic>
          <a:graphicData uri="http://schemas.openxmlformats.org/drawingml/2006/table">
            <a:tbl>
              <a:tblPr firstRow="1" bandRow="1">
                <a:noFill/>
                <a:tableStyleId>{6BD0A82E-FB63-4187-BB8A-BE4FD3A52D5B}</a:tableStyleId>
              </a:tblPr>
              <a:tblGrid>
                <a:gridCol w="5674900">
                  <a:extLst>
                    <a:ext uri="{9D8B030D-6E8A-4147-A177-3AD203B41FA5}">
                      <a16:colId xmlns:a16="http://schemas.microsoft.com/office/drawing/2014/main" val="20000"/>
                    </a:ext>
                  </a:extLst>
                </a:gridCol>
                <a:gridCol w="25776175">
                  <a:extLst>
                    <a:ext uri="{9D8B030D-6E8A-4147-A177-3AD203B41FA5}">
                      <a16:colId xmlns:a16="http://schemas.microsoft.com/office/drawing/2014/main" val="20001"/>
                    </a:ext>
                  </a:extLst>
                </a:gridCol>
              </a:tblGrid>
              <a:tr h="3589500">
                <a:tc>
                  <a:txBody>
                    <a:bodyPr/>
                    <a:lstStyle/>
                    <a:p>
                      <a:pPr marL="0" marR="0" lvl="0" indent="0" algn="ctr" rtl="0">
                        <a:lnSpc>
                          <a:spcPct val="100000"/>
                        </a:lnSpc>
                        <a:spcBef>
                          <a:spcPts val="0"/>
                        </a:spcBef>
                        <a:spcAft>
                          <a:spcPts val="0"/>
                        </a:spcAft>
                        <a:buClr>
                          <a:srgbClr val="000000"/>
                        </a:buClr>
                        <a:buSzPts val="11500"/>
                        <a:buFont typeface="Arial"/>
                        <a:buNone/>
                      </a:pPr>
                      <a:r>
                        <a:rPr lang="en-IN" sz="11500" b="1" u="none" strike="noStrike" cap="none" dirty="0">
                          <a:solidFill>
                            <a:srgbClr val="95B3D7"/>
                          </a:solidFill>
                          <a:latin typeface="Times New Roman" panose="02020603050405020304" pitchFamily="18" charset="0"/>
                          <a:ea typeface="Cambria"/>
                          <a:cs typeface="Times New Roman" panose="02020603050405020304" pitchFamily="18" charset="0"/>
                          <a:sym typeface="Cambria"/>
                        </a:rPr>
                        <a:t>SOCCA-55</a:t>
                      </a:r>
                      <a:r>
                        <a:rPr lang="en-IN" sz="11500" b="1" u="none" strike="noStrike" cap="none" dirty="0">
                          <a:solidFill>
                            <a:srgbClr val="95B3D7"/>
                          </a:solidFill>
                          <a:latin typeface="Cambria"/>
                          <a:ea typeface="Cambria"/>
                          <a:cs typeface="Cambria"/>
                          <a:sym typeface="Cambria"/>
                        </a:rPr>
                        <a:t>       </a:t>
                      </a:r>
                      <a:endParaRPr sz="11500" b="1" u="none" strike="noStrike" cap="none" dirty="0">
                        <a:solidFill>
                          <a:srgbClr val="95B3D7"/>
                        </a:solidFill>
                        <a:latin typeface="Cambria"/>
                        <a:ea typeface="Cambria"/>
                        <a:cs typeface="Cambria"/>
                        <a:sym typeface="Cambria"/>
                      </a:endParaRPr>
                    </a:p>
                  </a:txBody>
                  <a:tcPr marL="91450" marR="91450" marT="45725" marB="45725" anchor="ctr">
                    <a:lnR w="12700" cap="flat" cmpd="sng">
                      <a:solidFill>
                        <a:schemeClr val="dk1"/>
                      </a:solidFill>
                      <a:prstDash val="solid"/>
                      <a:round/>
                      <a:headEnd type="none" w="sm" len="sm"/>
                      <a:tailEnd type="none" w="sm" len="sm"/>
                    </a:lnR>
                    <a:solidFill>
                      <a:srgbClr val="4A452A"/>
                    </a:solidFill>
                  </a:tcPr>
                </a:tc>
                <a:tc>
                  <a:txBody>
                    <a:bodyPr/>
                    <a:lstStyle/>
                    <a:p>
                      <a:pPr marL="0" marR="0" lvl="0" indent="0" algn="ctr" rtl="0">
                        <a:lnSpc>
                          <a:spcPct val="100000"/>
                        </a:lnSpc>
                        <a:spcBef>
                          <a:spcPts val="0"/>
                        </a:spcBef>
                        <a:spcAft>
                          <a:spcPts val="0"/>
                        </a:spcAft>
                        <a:buClr>
                          <a:srgbClr val="000000"/>
                        </a:buClr>
                        <a:buSzPts val="8800"/>
                        <a:buFont typeface="Arial"/>
                        <a:buNone/>
                      </a:pPr>
                      <a:r>
                        <a:rPr lang="en-IN" sz="8800" u="none" strike="noStrike" cap="none" dirty="0">
                          <a:solidFill>
                            <a:schemeClr val="dk1"/>
                          </a:solidFill>
                          <a:latin typeface="Times New Roman" pitchFamily="18" charset="0"/>
                          <a:ea typeface="Cambria"/>
                          <a:cs typeface="Times New Roman" pitchFamily="18" charset="0"/>
                          <a:sym typeface="Cambria"/>
                        </a:rPr>
                        <a:t>Vectrofy</a:t>
                      </a:r>
                      <a:endParaRPr sz="8800" b="1" u="none" strike="noStrike" cap="none" dirty="0">
                        <a:solidFill>
                          <a:schemeClr val="dk1"/>
                        </a:solidFill>
                        <a:latin typeface="Times New Roman" pitchFamily="18" charset="0"/>
                        <a:ea typeface="Cambria"/>
                        <a:cs typeface="Times New Roman" pitchFamily="18" charset="0"/>
                        <a:sym typeface="Cambria"/>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bl>
          </a:graphicData>
        </a:graphic>
      </p:graphicFrame>
      <p:graphicFrame>
        <p:nvGraphicFramePr>
          <p:cNvPr id="95" name="Google Shape;95;p1"/>
          <p:cNvGraphicFramePr/>
          <p:nvPr>
            <p:extLst>
              <p:ext uri="{D42A27DB-BD31-4B8C-83A1-F6EECF244321}">
                <p14:modId xmlns:p14="http://schemas.microsoft.com/office/powerpoint/2010/main" val="2335873705"/>
              </p:ext>
            </p:extLst>
          </p:nvPr>
        </p:nvGraphicFramePr>
        <p:xfrm>
          <a:off x="14925453" y="5041999"/>
          <a:ext cx="16127800" cy="2072550"/>
        </p:xfrm>
        <a:graphic>
          <a:graphicData uri="http://schemas.openxmlformats.org/drawingml/2006/table">
            <a:tbl>
              <a:tblPr>
                <a:noFill/>
                <a:tableStyleId>{70471533-729A-4A05-A06A-2DBB11EED29A}</a:tableStyleId>
              </a:tblPr>
              <a:tblGrid>
                <a:gridCol w="7729143">
                  <a:extLst>
                    <a:ext uri="{9D8B030D-6E8A-4147-A177-3AD203B41FA5}">
                      <a16:colId xmlns:a16="http://schemas.microsoft.com/office/drawing/2014/main" val="20000"/>
                    </a:ext>
                  </a:extLst>
                </a:gridCol>
                <a:gridCol w="8398657">
                  <a:extLst>
                    <a:ext uri="{9D8B030D-6E8A-4147-A177-3AD203B41FA5}">
                      <a16:colId xmlns:a16="http://schemas.microsoft.com/office/drawing/2014/main" val="20001"/>
                    </a:ext>
                  </a:extLst>
                </a:gridCol>
              </a:tblGrid>
              <a:tr h="475220">
                <a:tc>
                  <a:txBody>
                    <a:bodyPr/>
                    <a:lstStyle/>
                    <a:p>
                      <a:pPr marL="0" lvl="0" indent="0" algn="l" rtl="0">
                        <a:spcBef>
                          <a:spcPts val="0"/>
                        </a:spcBef>
                        <a:spcAft>
                          <a:spcPts val="0"/>
                        </a:spcAft>
                        <a:buNone/>
                      </a:pPr>
                      <a:r>
                        <a:rPr lang="en-GB" sz="2800" b="1" dirty="0">
                          <a:latin typeface="Times New Roman" pitchFamily="18" charset="0"/>
                          <a:cs typeface="Times New Roman" pitchFamily="18" charset="0"/>
                        </a:rPr>
                        <a:t>1</a:t>
                      </a:r>
                      <a:r>
                        <a:rPr lang="en-GB" sz="3600" b="1" dirty="0">
                          <a:latin typeface="Times New Roman" pitchFamily="18" charset="0"/>
                          <a:cs typeface="Times New Roman" pitchFamily="18" charset="0"/>
                        </a:rPr>
                        <a:t>. </a:t>
                      </a:r>
                      <a:r>
                        <a:rPr lang="en-GB" sz="2800" b="1" dirty="0">
                          <a:latin typeface="Times New Roman" pitchFamily="18" charset="0"/>
                          <a:cs typeface="Times New Roman" pitchFamily="18" charset="0"/>
                        </a:rPr>
                        <a:t>Falgun </a:t>
                      </a:r>
                      <a:r>
                        <a:rPr lang="en-GB" sz="2800" b="1" dirty="0" err="1">
                          <a:latin typeface="Times New Roman" pitchFamily="18" charset="0"/>
                          <a:cs typeface="Times New Roman" pitchFamily="18" charset="0"/>
                        </a:rPr>
                        <a:t>Sorathiya</a:t>
                      </a:r>
                      <a:endParaRPr sz="2800" b="1" dirty="0">
                        <a:latin typeface="Times New Roman" pitchFamily="18" charset="0"/>
                        <a:cs typeface="Times New Roman" pitchFamily="18" charset="0"/>
                      </a:endParaRPr>
                    </a:p>
                  </a:txBody>
                  <a:tcPr marL="91425" marR="91425" marT="91425" marB="91425">
                    <a:lnL w="19050" cap="flat" cmpd="sng">
                      <a:noFill/>
                      <a:prstDash val="solid"/>
                      <a:round/>
                      <a:headEnd type="none" w="sm" len="sm"/>
                      <a:tailEnd type="none" w="sm" len="sm"/>
                    </a:lnL>
                    <a:lnR w="19050" cap="flat" cmpd="sng">
                      <a:noFill/>
                      <a:prstDash val="solid"/>
                      <a:round/>
                      <a:headEnd type="none" w="sm" len="sm"/>
                      <a:tailEnd type="none" w="sm" len="sm"/>
                    </a:lnR>
                    <a:lnT w="19050" cap="flat" cmpd="sng">
                      <a:noFill/>
                      <a:prstDash val="solid"/>
                      <a:round/>
                      <a:headEnd type="none" w="sm" len="sm"/>
                      <a:tailEnd type="none" w="sm" len="sm"/>
                    </a:lnT>
                    <a:lnB w="19050" cap="flat" cmpd="sng" algn="ctr">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800" b="1"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a:rPr>
                        <a:t>2</a:t>
                      </a:r>
                      <a:r>
                        <a:rPr kumimoji="0" lang="en-GB" sz="3600" b="1"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a:rPr>
                        <a:t>. </a:t>
                      </a:r>
                      <a:r>
                        <a:rPr kumimoji="0" lang="en-GB" sz="2800" b="1"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a:rPr>
                        <a:t>Om Patel</a:t>
                      </a:r>
                      <a:endParaRPr sz="1050" b="1" dirty="0">
                        <a:latin typeface="Times New Roman" panose="02020603050405020304" pitchFamily="18" charset="0"/>
                        <a:cs typeface="Times New Roman" panose="02020603050405020304" pitchFamily="18" charset="0"/>
                      </a:endParaRPr>
                    </a:p>
                  </a:txBody>
                  <a:tcPr marL="91425" marR="91425" marT="91425" marB="91425">
                    <a:lnL w="19050" cap="flat" cmpd="sng">
                      <a:noFill/>
                      <a:prstDash val="solid"/>
                      <a:round/>
                      <a:headEnd type="none" w="sm" len="sm"/>
                      <a:tailEnd type="none" w="sm" len="sm"/>
                    </a:lnL>
                    <a:lnR w="19050" cap="flat" cmpd="sng">
                      <a:noFill/>
                      <a:prstDash val="solid"/>
                      <a:round/>
                      <a:headEnd type="none" w="sm" len="sm"/>
                      <a:tailEnd type="none" w="sm" len="sm"/>
                    </a:lnR>
                    <a:lnT w="19050" cap="flat" cmpd="sng">
                      <a:noFill/>
                      <a:prstDash val="solid"/>
                      <a:round/>
                      <a:headEnd type="none" w="sm" len="sm"/>
                      <a:tailEnd type="none" w="sm" len="sm"/>
                    </a:lnT>
                    <a:lnB w="19050" cap="flat" cmpd="sng" algn="ctr">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49102">
                <a:tc>
                  <a:txBody>
                    <a:bodyPr/>
                    <a:lstStyle/>
                    <a:p>
                      <a:pPr marL="0" lvl="0" indent="0" algn="l" rtl="0">
                        <a:spcBef>
                          <a:spcPts val="0"/>
                        </a:spcBef>
                        <a:spcAft>
                          <a:spcPts val="0"/>
                        </a:spcAft>
                        <a:buNone/>
                      </a:pPr>
                      <a:r>
                        <a:rPr lang="en-GB" sz="2800" b="1" dirty="0">
                          <a:latin typeface="Times New Roman" pitchFamily="18" charset="0"/>
                          <a:cs typeface="Times New Roman" pitchFamily="18" charset="0"/>
                        </a:rPr>
                        <a:t>3</a:t>
                      </a:r>
                      <a:r>
                        <a:rPr lang="en-GB" sz="3600" b="1" dirty="0">
                          <a:latin typeface="Times New Roman" pitchFamily="18" charset="0"/>
                          <a:cs typeface="Times New Roman" pitchFamily="18" charset="0"/>
                        </a:rPr>
                        <a:t>. </a:t>
                      </a:r>
                      <a:r>
                        <a:rPr lang="en-GB" sz="2800" b="1" dirty="0">
                          <a:latin typeface="Times New Roman" pitchFamily="18" charset="0"/>
                          <a:cs typeface="Times New Roman" pitchFamily="18" charset="0"/>
                        </a:rPr>
                        <a:t>Nishith Mehta</a:t>
                      </a:r>
                    </a:p>
                  </a:txBody>
                  <a:tcPr marL="91425" marR="91425" marT="91425" marB="91425">
                    <a:lnL w="19050" cap="flat" cmpd="sng">
                      <a:noFill/>
                      <a:prstDash val="solid"/>
                      <a:round/>
                      <a:headEnd type="none" w="sm" len="sm"/>
                      <a:tailEnd type="none" w="sm" len="sm"/>
                    </a:lnL>
                    <a:lnR w="19050" cap="flat" cmpd="sng">
                      <a:noFill/>
                      <a:prstDash val="solid"/>
                      <a:round/>
                      <a:headEnd type="none" w="sm" len="sm"/>
                      <a:tailEnd type="none" w="sm" len="sm"/>
                    </a:lnR>
                    <a:lnT w="19050" cap="flat" cmpd="sng">
                      <a:noFill/>
                      <a:prstDash val="solid"/>
                      <a:round/>
                      <a:headEnd type="none" w="sm" len="sm"/>
                      <a:tailEnd type="none" w="sm" len="sm"/>
                    </a:lnT>
                    <a:lnB w="19050"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800" b="1"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a:rPr>
                        <a:t>4</a:t>
                      </a:r>
                      <a:r>
                        <a:rPr kumimoji="0" lang="en-GB" sz="3600" b="1"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a:rPr>
                        <a:t>. </a:t>
                      </a:r>
                      <a:r>
                        <a:rPr kumimoji="0" lang="en-GB" sz="2800" b="1"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a:rPr>
                        <a:t>Naman </a:t>
                      </a:r>
                      <a:r>
                        <a:rPr kumimoji="0" lang="en-GB" sz="2800" b="1" i="0" u="none" strike="noStrike" kern="0" cap="none" spc="0" normalizeH="0" baseline="0" noProof="0" dirty="0" err="1">
                          <a:ln>
                            <a:noFill/>
                          </a:ln>
                          <a:solidFill>
                            <a:srgbClr val="000000"/>
                          </a:solidFill>
                          <a:effectLst/>
                          <a:uLnTx/>
                          <a:uFillTx/>
                          <a:latin typeface="Times New Roman" pitchFamily="18" charset="0"/>
                          <a:cs typeface="Times New Roman" pitchFamily="18" charset="0"/>
                          <a:sym typeface="Arial"/>
                        </a:rPr>
                        <a:t>Umraniya</a:t>
                      </a:r>
                      <a:endParaRPr kumimoji="0" lang="en-GB" sz="2800" b="1"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a:endParaRPr>
                    </a:p>
                  </a:txBody>
                  <a:tcPr marL="91425" marR="91425" marT="91425" marB="91425">
                    <a:lnL w="19050" cap="flat" cmpd="sng">
                      <a:noFill/>
                      <a:prstDash val="solid"/>
                      <a:round/>
                      <a:headEnd type="none" w="sm" len="sm"/>
                      <a:tailEnd type="none" w="sm" len="sm"/>
                    </a:lnL>
                    <a:lnR w="19050" cap="flat" cmpd="sng">
                      <a:noFill/>
                      <a:prstDash val="solid"/>
                      <a:round/>
                      <a:headEnd type="none" w="sm" len="sm"/>
                      <a:tailEnd type="none" w="sm" len="sm"/>
                    </a:lnR>
                    <a:lnT w="19050" cap="flat" cmpd="sng">
                      <a:noFill/>
                      <a:prstDash val="solid"/>
                      <a:round/>
                      <a:headEnd type="none" w="sm" len="sm"/>
                      <a:tailEnd type="none" w="sm" len="sm"/>
                    </a:lnT>
                    <a:lnB w="1905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11511">
                <a:tc>
                  <a:txBody>
                    <a:bodyPr/>
                    <a:lstStyle/>
                    <a:p>
                      <a:pPr marL="0" lvl="0" indent="0" algn="l" rtl="0">
                        <a:spcBef>
                          <a:spcPts val="0"/>
                        </a:spcBef>
                        <a:spcAft>
                          <a:spcPts val="0"/>
                        </a:spcAft>
                        <a:buNone/>
                      </a:pPr>
                      <a:r>
                        <a:rPr lang="en-GB" sz="2800" b="1" dirty="0">
                          <a:latin typeface="Times New Roman" pitchFamily="18" charset="0"/>
                          <a:cs typeface="Times New Roman" pitchFamily="18" charset="0"/>
                        </a:rPr>
                        <a:t>5. Jaydeep Solanki</a:t>
                      </a:r>
                    </a:p>
                  </a:txBody>
                  <a:tcPr marL="91425" marR="91425" marT="91425" marB="91425">
                    <a:lnL w="19050" cap="flat" cmpd="sng">
                      <a:noFill/>
                      <a:prstDash val="solid"/>
                      <a:round/>
                      <a:headEnd type="none" w="sm" len="sm"/>
                      <a:tailEnd type="none" w="sm" len="sm"/>
                    </a:lnL>
                    <a:lnR w="19050" cap="flat" cmpd="sng">
                      <a:noFill/>
                      <a:prstDash val="solid"/>
                      <a:round/>
                      <a:headEnd type="none" w="sm" len="sm"/>
                      <a:tailEnd type="none" w="sm" len="sm"/>
                    </a:lnR>
                    <a:lnT w="19050" cap="flat" cmpd="sng">
                      <a:noFill/>
                      <a:prstDash val="solid"/>
                      <a:round/>
                      <a:headEnd type="none" w="sm" len="sm"/>
                      <a:tailEnd type="none" w="sm" len="sm"/>
                    </a:lnT>
                    <a:lnB w="19050"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GB" sz="2800" b="1"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a:endParaRPr>
                    </a:p>
                  </a:txBody>
                  <a:tcPr marL="91425" marR="91425" marT="91425" marB="91425">
                    <a:lnL w="19050" cap="flat" cmpd="sng">
                      <a:noFill/>
                      <a:prstDash val="solid"/>
                      <a:round/>
                      <a:headEnd type="none" w="sm" len="sm"/>
                      <a:tailEnd type="none" w="sm" len="sm"/>
                    </a:lnL>
                    <a:lnR w="19050" cap="flat" cmpd="sng">
                      <a:noFill/>
                      <a:prstDash val="solid"/>
                      <a:round/>
                      <a:headEnd type="none" w="sm" len="sm"/>
                      <a:tailEnd type="none" w="sm" len="sm"/>
                    </a:lnR>
                    <a:lnT w="19050" cap="flat" cmpd="sng">
                      <a:noFill/>
                      <a:prstDash val="solid"/>
                      <a:round/>
                      <a:headEnd type="none" w="sm" len="sm"/>
                      <a:tailEnd type="none" w="sm" len="sm"/>
                    </a:lnT>
                    <a:lnB w="1905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605712765"/>
                  </a:ext>
                </a:extLst>
              </a:tr>
            </a:tbl>
          </a:graphicData>
        </a:graphic>
      </p:graphicFrame>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2772" y="5244918"/>
            <a:ext cx="11540360" cy="3678363"/>
          </a:xfrm>
          <a:prstGeom prst="rect">
            <a:avLst/>
          </a:prstGeom>
        </p:spPr>
      </p:pic>
      <p:pic>
        <p:nvPicPr>
          <p:cNvPr id="4" name="Picture 3">
            <a:extLst>
              <a:ext uri="{FF2B5EF4-FFF2-40B4-BE49-F238E27FC236}">
                <a16:creationId xmlns:a16="http://schemas.microsoft.com/office/drawing/2014/main" id="{B17A243F-E67F-87A7-A1DC-D5C87483FE88}"/>
              </a:ext>
            </a:extLst>
          </p:cNvPr>
          <p:cNvPicPr>
            <a:picLocks noChangeAspect="1"/>
          </p:cNvPicPr>
          <p:nvPr/>
        </p:nvPicPr>
        <p:blipFill>
          <a:blip r:embed="rId4"/>
          <a:stretch>
            <a:fillRect/>
          </a:stretch>
        </p:blipFill>
        <p:spPr>
          <a:xfrm>
            <a:off x="17905034" y="25730880"/>
            <a:ext cx="13124912" cy="5988240"/>
          </a:xfrm>
          <a:prstGeom prst="rect">
            <a:avLst/>
          </a:prstGeom>
        </p:spPr>
      </p:pic>
      <p:sp>
        <p:nvSpPr>
          <p:cNvPr id="2" name="Rectangle 1">
            <a:extLst>
              <a:ext uri="{FF2B5EF4-FFF2-40B4-BE49-F238E27FC236}">
                <a16:creationId xmlns:a16="http://schemas.microsoft.com/office/drawing/2014/main" id="{517721E2-7F75-ADBD-8176-4FE0E7A5F465}"/>
              </a:ext>
            </a:extLst>
          </p:cNvPr>
          <p:cNvSpPr/>
          <p:nvPr/>
        </p:nvSpPr>
        <p:spPr>
          <a:xfrm>
            <a:off x="1625600" y="30746700"/>
            <a:ext cx="13881100" cy="11455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BF99597C-AF62-2CED-8D60-53BFBA4CCE32}"/>
              </a:ext>
            </a:extLst>
          </p:cNvPr>
          <p:cNvGrpSpPr/>
          <p:nvPr/>
        </p:nvGrpSpPr>
        <p:grpSpPr>
          <a:xfrm>
            <a:off x="2682951" y="30991074"/>
            <a:ext cx="3451968" cy="1201948"/>
            <a:chOff x="2476500" y="31245000"/>
            <a:chExt cx="4279900" cy="2054280"/>
          </a:xfrm>
        </p:grpSpPr>
        <p:sp>
          <p:nvSpPr>
            <p:cNvPr id="5" name="Rectangle 4">
              <a:extLst>
                <a:ext uri="{FF2B5EF4-FFF2-40B4-BE49-F238E27FC236}">
                  <a16:creationId xmlns:a16="http://schemas.microsoft.com/office/drawing/2014/main" id="{B323B952-6C34-72E0-4271-EA428512FC68}"/>
                </a:ext>
              </a:extLst>
            </p:cNvPr>
            <p:cNvSpPr/>
            <p:nvPr/>
          </p:nvSpPr>
          <p:spPr>
            <a:xfrm>
              <a:off x="2476500" y="31245000"/>
              <a:ext cx="4279900" cy="2054280"/>
            </a:xfrm>
            <a:prstGeom prst="rect">
              <a:avLst/>
            </a:prstGeom>
            <a:solidFill>
              <a:schemeClr val="bg1"/>
            </a:solidFill>
            <a:ln w="95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5F8572E-EA05-4B88-D5F2-75E4FAE88305}"/>
                </a:ext>
              </a:extLst>
            </p:cNvPr>
            <p:cNvSpPr txBox="1"/>
            <p:nvPr/>
          </p:nvSpPr>
          <p:spPr>
            <a:xfrm>
              <a:off x="3947914" y="31788681"/>
              <a:ext cx="1337074" cy="999454"/>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User</a:t>
              </a:r>
              <a:endParaRPr lang="en-IN" sz="3200" dirty="0">
                <a:latin typeface="Times New Roman" panose="02020603050405020304" pitchFamily="18" charset="0"/>
                <a:cs typeface="Times New Roman" panose="02020603050405020304" pitchFamily="18" charset="0"/>
              </a:endParaRPr>
            </a:p>
          </p:txBody>
        </p:sp>
      </p:grpSp>
      <p:sp>
        <p:nvSpPr>
          <p:cNvPr id="13" name="Arrow: Down 12">
            <a:extLst>
              <a:ext uri="{FF2B5EF4-FFF2-40B4-BE49-F238E27FC236}">
                <a16:creationId xmlns:a16="http://schemas.microsoft.com/office/drawing/2014/main" id="{3303B4E6-F166-3A7F-0FEF-A226F8F18303}"/>
              </a:ext>
            </a:extLst>
          </p:cNvPr>
          <p:cNvSpPr/>
          <p:nvPr/>
        </p:nvSpPr>
        <p:spPr>
          <a:xfrm>
            <a:off x="4056783" y="32179394"/>
            <a:ext cx="260356" cy="704363"/>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grpSp>
        <p:nvGrpSpPr>
          <p:cNvPr id="14" name="Group 13">
            <a:extLst>
              <a:ext uri="{FF2B5EF4-FFF2-40B4-BE49-F238E27FC236}">
                <a16:creationId xmlns:a16="http://schemas.microsoft.com/office/drawing/2014/main" id="{39F44A31-7259-D02B-3545-2136F1CD362B}"/>
              </a:ext>
            </a:extLst>
          </p:cNvPr>
          <p:cNvGrpSpPr/>
          <p:nvPr/>
        </p:nvGrpSpPr>
        <p:grpSpPr>
          <a:xfrm>
            <a:off x="1935154" y="32957706"/>
            <a:ext cx="4763970" cy="2571988"/>
            <a:chOff x="-3213390" y="31245000"/>
            <a:chExt cx="15659678" cy="2054280"/>
          </a:xfrm>
        </p:grpSpPr>
        <p:sp>
          <p:nvSpPr>
            <p:cNvPr id="15" name="Rectangle 14">
              <a:extLst>
                <a:ext uri="{FF2B5EF4-FFF2-40B4-BE49-F238E27FC236}">
                  <a16:creationId xmlns:a16="http://schemas.microsoft.com/office/drawing/2014/main" id="{15014750-9F36-F553-54A6-B22EEB870340}"/>
                </a:ext>
              </a:extLst>
            </p:cNvPr>
            <p:cNvSpPr/>
            <p:nvPr/>
          </p:nvSpPr>
          <p:spPr>
            <a:xfrm>
              <a:off x="-3213390" y="31245000"/>
              <a:ext cx="15659678" cy="2054280"/>
            </a:xfrm>
            <a:prstGeom prst="rect">
              <a:avLst/>
            </a:prstGeom>
            <a:solidFill>
              <a:schemeClr val="bg1"/>
            </a:solidFill>
            <a:ln w="95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8F3191DB-F30D-AFEC-268B-160218EF729C}"/>
                </a:ext>
              </a:extLst>
            </p:cNvPr>
            <p:cNvSpPr txBox="1"/>
            <p:nvPr/>
          </p:nvSpPr>
          <p:spPr>
            <a:xfrm>
              <a:off x="-1897758" y="31833306"/>
              <a:ext cx="14344046" cy="86038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User Interaction (Upload Image, Sign Up/Sign In)</a:t>
              </a:r>
              <a:endParaRPr lang="en-IN" sz="3200" dirty="0">
                <a:latin typeface="Times New Roman" panose="02020603050405020304" pitchFamily="18" charset="0"/>
                <a:cs typeface="Times New Roman" panose="02020603050405020304" pitchFamily="18" charset="0"/>
              </a:endParaRPr>
            </a:p>
          </p:txBody>
        </p:sp>
      </p:grpSp>
      <p:sp>
        <p:nvSpPr>
          <p:cNvPr id="17" name="Arrow: Down 16">
            <a:extLst>
              <a:ext uri="{FF2B5EF4-FFF2-40B4-BE49-F238E27FC236}">
                <a16:creationId xmlns:a16="http://schemas.microsoft.com/office/drawing/2014/main" id="{4B14363B-332B-BE45-B157-0C8D2C407586}"/>
              </a:ext>
            </a:extLst>
          </p:cNvPr>
          <p:cNvSpPr/>
          <p:nvPr/>
        </p:nvSpPr>
        <p:spPr>
          <a:xfrm>
            <a:off x="4011393" y="35460819"/>
            <a:ext cx="305746" cy="715188"/>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grpSp>
        <p:nvGrpSpPr>
          <p:cNvPr id="18" name="Group 17">
            <a:extLst>
              <a:ext uri="{FF2B5EF4-FFF2-40B4-BE49-F238E27FC236}">
                <a16:creationId xmlns:a16="http://schemas.microsoft.com/office/drawing/2014/main" id="{3D064D09-B903-2950-9C93-D09B0AFC6F73}"/>
              </a:ext>
            </a:extLst>
          </p:cNvPr>
          <p:cNvGrpSpPr/>
          <p:nvPr/>
        </p:nvGrpSpPr>
        <p:grpSpPr>
          <a:xfrm>
            <a:off x="1935154" y="36227541"/>
            <a:ext cx="5840494" cy="1004351"/>
            <a:chOff x="-3213390" y="31245000"/>
            <a:chExt cx="15659678" cy="2054280"/>
          </a:xfrm>
        </p:grpSpPr>
        <p:sp>
          <p:nvSpPr>
            <p:cNvPr id="19" name="Rectangle 18">
              <a:extLst>
                <a:ext uri="{FF2B5EF4-FFF2-40B4-BE49-F238E27FC236}">
                  <a16:creationId xmlns:a16="http://schemas.microsoft.com/office/drawing/2014/main" id="{D2987818-C0BC-3CC9-E167-03B50099F7A6}"/>
                </a:ext>
              </a:extLst>
            </p:cNvPr>
            <p:cNvSpPr/>
            <p:nvPr/>
          </p:nvSpPr>
          <p:spPr>
            <a:xfrm>
              <a:off x="-3213390" y="31245000"/>
              <a:ext cx="15659678" cy="2054280"/>
            </a:xfrm>
            <a:prstGeom prst="rect">
              <a:avLst/>
            </a:prstGeom>
            <a:solidFill>
              <a:schemeClr val="bg1"/>
            </a:solidFill>
            <a:ln w="95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E8FB421E-9940-7F9B-0C6B-E54748AE531F}"/>
                </a:ext>
              </a:extLst>
            </p:cNvPr>
            <p:cNvSpPr txBox="1"/>
            <p:nvPr/>
          </p:nvSpPr>
          <p:spPr>
            <a:xfrm>
              <a:off x="-1098890" y="31854544"/>
              <a:ext cx="11458611" cy="1196087"/>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Front-End (React)</a:t>
              </a:r>
              <a:endParaRPr lang="en-IN" sz="3200" dirty="0">
                <a:latin typeface="Times New Roman" panose="02020603050405020304" pitchFamily="18" charset="0"/>
                <a:cs typeface="Times New Roman" panose="02020603050405020304" pitchFamily="18" charset="0"/>
              </a:endParaRPr>
            </a:p>
          </p:txBody>
        </p:sp>
      </p:grpSp>
      <p:sp>
        <p:nvSpPr>
          <p:cNvPr id="21" name="Arrow: Down 20">
            <a:extLst>
              <a:ext uri="{FF2B5EF4-FFF2-40B4-BE49-F238E27FC236}">
                <a16:creationId xmlns:a16="http://schemas.microsoft.com/office/drawing/2014/main" id="{46D40BC2-E691-4F09-0E03-3AD454206742}"/>
              </a:ext>
            </a:extLst>
          </p:cNvPr>
          <p:cNvSpPr/>
          <p:nvPr/>
        </p:nvSpPr>
        <p:spPr>
          <a:xfrm>
            <a:off x="4011393" y="37331596"/>
            <a:ext cx="305746" cy="715188"/>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grpSp>
        <p:nvGrpSpPr>
          <p:cNvPr id="22" name="Group 21">
            <a:extLst>
              <a:ext uri="{FF2B5EF4-FFF2-40B4-BE49-F238E27FC236}">
                <a16:creationId xmlns:a16="http://schemas.microsoft.com/office/drawing/2014/main" id="{0CE26EDC-916F-C902-FC96-282731155DDE}"/>
              </a:ext>
            </a:extLst>
          </p:cNvPr>
          <p:cNvGrpSpPr/>
          <p:nvPr/>
        </p:nvGrpSpPr>
        <p:grpSpPr>
          <a:xfrm>
            <a:off x="1935154" y="38171877"/>
            <a:ext cx="6210144" cy="2571987"/>
            <a:chOff x="-3213390" y="31244997"/>
            <a:chExt cx="15659678" cy="5608088"/>
          </a:xfrm>
        </p:grpSpPr>
        <p:sp>
          <p:nvSpPr>
            <p:cNvPr id="23" name="Rectangle 22">
              <a:extLst>
                <a:ext uri="{FF2B5EF4-FFF2-40B4-BE49-F238E27FC236}">
                  <a16:creationId xmlns:a16="http://schemas.microsoft.com/office/drawing/2014/main" id="{CDEB8361-7A50-F7C6-5385-383E6B2A7FE8}"/>
                </a:ext>
              </a:extLst>
            </p:cNvPr>
            <p:cNvSpPr/>
            <p:nvPr/>
          </p:nvSpPr>
          <p:spPr>
            <a:xfrm>
              <a:off x="-3213390" y="31244997"/>
              <a:ext cx="15659678" cy="5608088"/>
            </a:xfrm>
            <a:prstGeom prst="rect">
              <a:avLst/>
            </a:prstGeom>
            <a:solidFill>
              <a:schemeClr val="bg1"/>
            </a:solidFill>
            <a:ln w="95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E7305E90-48A3-A447-D17E-CD60D9AE2C4F}"/>
                </a:ext>
              </a:extLst>
            </p:cNvPr>
            <p:cNvSpPr txBox="1"/>
            <p:nvPr/>
          </p:nvSpPr>
          <p:spPr>
            <a:xfrm>
              <a:off x="-1098891" y="31854544"/>
              <a:ext cx="11458612" cy="4496312"/>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Backend </a:t>
              </a:r>
            </a:p>
            <a:p>
              <a:r>
                <a:rPr lang="en-US" sz="3200" dirty="0">
                  <a:latin typeface="Times New Roman" panose="02020603050405020304" pitchFamily="18" charset="0"/>
                  <a:cs typeface="Times New Roman" panose="02020603050405020304" pitchFamily="18" charset="0"/>
                </a:rPr>
                <a:t>(Express &amp; Node.js) </a:t>
              </a:r>
            </a:p>
            <a:p>
              <a:r>
                <a:rPr lang="en-US" sz="3200" dirty="0">
                  <a:latin typeface="Times New Roman" panose="02020603050405020304" pitchFamily="18" charset="0"/>
                  <a:cs typeface="Times New Roman" panose="02020603050405020304" pitchFamily="18" charset="0"/>
                </a:rPr>
                <a:t>- API for image upload </a:t>
              </a:r>
            </a:p>
            <a:p>
              <a:r>
                <a:rPr lang="en-US" sz="3200" dirty="0">
                  <a:latin typeface="Times New Roman" panose="02020603050405020304" pitchFamily="18" charset="0"/>
                  <a:cs typeface="Times New Roman" panose="02020603050405020304" pitchFamily="18" charset="0"/>
                </a:rPr>
                <a:t>- API for authentication</a:t>
              </a:r>
              <a:endParaRPr lang="en-IN" sz="3200" dirty="0">
                <a:latin typeface="Times New Roman" panose="02020603050405020304" pitchFamily="18" charset="0"/>
                <a:cs typeface="Times New Roman" panose="02020603050405020304" pitchFamily="18" charset="0"/>
              </a:endParaRPr>
            </a:p>
          </p:txBody>
        </p:sp>
      </p:grpSp>
      <p:grpSp>
        <p:nvGrpSpPr>
          <p:cNvPr id="25" name="Group 24">
            <a:extLst>
              <a:ext uri="{FF2B5EF4-FFF2-40B4-BE49-F238E27FC236}">
                <a16:creationId xmlns:a16="http://schemas.microsoft.com/office/drawing/2014/main" id="{F636B8C0-BC45-2ED8-A54A-B19BEA06C249}"/>
              </a:ext>
            </a:extLst>
          </p:cNvPr>
          <p:cNvGrpSpPr/>
          <p:nvPr/>
        </p:nvGrpSpPr>
        <p:grpSpPr>
          <a:xfrm>
            <a:off x="8716820" y="38171877"/>
            <a:ext cx="6210144" cy="2571987"/>
            <a:chOff x="-3213390" y="31244997"/>
            <a:chExt cx="15659678" cy="5608088"/>
          </a:xfrm>
        </p:grpSpPr>
        <p:sp>
          <p:nvSpPr>
            <p:cNvPr id="26" name="Rectangle 25">
              <a:extLst>
                <a:ext uri="{FF2B5EF4-FFF2-40B4-BE49-F238E27FC236}">
                  <a16:creationId xmlns:a16="http://schemas.microsoft.com/office/drawing/2014/main" id="{19A6365B-9BD0-2587-D552-5864A7BDC3AC}"/>
                </a:ext>
              </a:extLst>
            </p:cNvPr>
            <p:cNvSpPr/>
            <p:nvPr/>
          </p:nvSpPr>
          <p:spPr>
            <a:xfrm>
              <a:off x="-3213390" y="31244997"/>
              <a:ext cx="15659678" cy="5608088"/>
            </a:xfrm>
            <a:prstGeom prst="rect">
              <a:avLst/>
            </a:prstGeom>
            <a:solidFill>
              <a:schemeClr val="bg1"/>
            </a:solidFill>
            <a:ln w="95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2F1FF6D3-3C9F-AB39-AC7B-2985006DDDBC}"/>
                </a:ext>
              </a:extLst>
            </p:cNvPr>
            <p:cNvSpPr txBox="1"/>
            <p:nvPr/>
          </p:nvSpPr>
          <p:spPr>
            <a:xfrm>
              <a:off x="-1098891" y="31854544"/>
              <a:ext cx="11458612" cy="4496312"/>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MongoDB </a:t>
              </a:r>
            </a:p>
            <a:p>
              <a:r>
                <a:rPr lang="en-US" sz="3200" dirty="0">
                  <a:latin typeface="Times New Roman" panose="02020603050405020304" pitchFamily="18" charset="0"/>
                  <a:cs typeface="Times New Roman" panose="02020603050405020304" pitchFamily="18" charset="0"/>
                </a:rPr>
                <a:t>(User Data, Images) </a:t>
              </a:r>
            </a:p>
            <a:p>
              <a:r>
                <a:rPr lang="en-US" sz="3200" dirty="0">
                  <a:latin typeface="Times New Roman" panose="02020603050405020304" pitchFamily="18" charset="0"/>
                  <a:cs typeface="Times New Roman" panose="02020603050405020304" pitchFamily="18" charset="0"/>
                </a:rPr>
                <a:t>- Store User Details </a:t>
              </a:r>
            </a:p>
            <a:p>
              <a:r>
                <a:rPr lang="en-US" sz="3200" dirty="0">
                  <a:latin typeface="Times New Roman" panose="02020603050405020304" pitchFamily="18" charset="0"/>
                  <a:cs typeface="Times New Roman" panose="02020603050405020304" pitchFamily="18" charset="0"/>
                </a:rPr>
                <a:t>- Store Image file</a:t>
              </a:r>
              <a:endParaRPr lang="en-IN" sz="3200" dirty="0">
                <a:latin typeface="Times New Roman" panose="02020603050405020304" pitchFamily="18" charset="0"/>
                <a:cs typeface="Times New Roman" panose="02020603050405020304" pitchFamily="18" charset="0"/>
              </a:endParaRPr>
            </a:p>
          </p:txBody>
        </p:sp>
      </p:grpSp>
      <p:sp>
        <p:nvSpPr>
          <p:cNvPr id="28" name="Arrow: Down 27">
            <a:extLst>
              <a:ext uri="{FF2B5EF4-FFF2-40B4-BE49-F238E27FC236}">
                <a16:creationId xmlns:a16="http://schemas.microsoft.com/office/drawing/2014/main" id="{E21DD2E3-1600-8F6E-836D-9AB4CB64B614}"/>
              </a:ext>
            </a:extLst>
          </p:cNvPr>
          <p:cNvSpPr/>
          <p:nvPr/>
        </p:nvSpPr>
        <p:spPr>
          <a:xfrm rot="16200000">
            <a:off x="8245461" y="39180486"/>
            <a:ext cx="376585" cy="378563"/>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grpSp>
        <p:nvGrpSpPr>
          <p:cNvPr id="29" name="Group 28">
            <a:extLst>
              <a:ext uri="{FF2B5EF4-FFF2-40B4-BE49-F238E27FC236}">
                <a16:creationId xmlns:a16="http://schemas.microsoft.com/office/drawing/2014/main" id="{4A4AF426-09E4-ADD5-115F-5FDA7440298E}"/>
              </a:ext>
            </a:extLst>
          </p:cNvPr>
          <p:cNvGrpSpPr/>
          <p:nvPr/>
        </p:nvGrpSpPr>
        <p:grpSpPr>
          <a:xfrm>
            <a:off x="8716820" y="34826742"/>
            <a:ext cx="6210144" cy="2571987"/>
            <a:chOff x="-3490933" y="31298654"/>
            <a:chExt cx="15659678" cy="5608088"/>
          </a:xfrm>
        </p:grpSpPr>
        <p:sp>
          <p:nvSpPr>
            <p:cNvPr id="30" name="Rectangle 29">
              <a:extLst>
                <a:ext uri="{FF2B5EF4-FFF2-40B4-BE49-F238E27FC236}">
                  <a16:creationId xmlns:a16="http://schemas.microsoft.com/office/drawing/2014/main" id="{384C6F80-D1D7-199D-4E7E-A0F7B237DCB4}"/>
                </a:ext>
              </a:extLst>
            </p:cNvPr>
            <p:cNvSpPr/>
            <p:nvPr/>
          </p:nvSpPr>
          <p:spPr>
            <a:xfrm>
              <a:off x="-3490933" y="31298654"/>
              <a:ext cx="15659678" cy="5608088"/>
            </a:xfrm>
            <a:prstGeom prst="rect">
              <a:avLst/>
            </a:prstGeom>
            <a:solidFill>
              <a:schemeClr val="bg1"/>
            </a:solidFill>
            <a:ln w="95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CF88A8F3-0E34-9A84-D6F0-D66227D58B78}"/>
                </a:ext>
              </a:extLst>
            </p:cNvPr>
            <p:cNvSpPr txBox="1"/>
            <p:nvPr/>
          </p:nvSpPr>
          <p:spPr>
            <a:xfrm>
              <a:off x="-2138740" y="31854544"/>
              <a:ext cx="13538312" cy="4496312"/>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Image Conversion  </a:t>
              </a:r>
            </a:p>
            <a:p>
              <a:r>
                <a:rPr lang="en-US" sz="3200" dirty="0">
                  <a:latin typeface="Times New Roman" panose="02020603050405020304" pitchFamily="18" charset="0"/>
                  <a:cs typeface="Times New Roman" panose="02020603050405020304" pitchFamily="18" charset="0"/>
                </a:rPr>
                <a:t>(Flask) </a:t>
              </a:r>
            </a:p>
            <a:p>
              <a:r>
                <a:rPr lang="en-US" sz="3200" dirty="0">
                  <a:latin typeface="Times New Roman" panose="02020603050405020304" pitchFamily="18" charset="0"/>
                  <a:cs typeface="Times New Roman" panose="02020603050405020304" pitchFamily="18" charset="0"/>
                </a:rPr>
                <a:t>- Convert PNG/JPG to SVG</a:t>
              </a:r>
            </a:p>
            <a:p>
              <a:r>
                <a:rPr lang="en-US" sz="3200" dirty="0">
                  <a:latin typeface="Times New Roman" panose="02020603050405020304" pitchFamily="18" charset="0"/>
                  <a:cs typeface="Times New Roman" panose="02020603050405020304" pitchFamily="18" charset="0"/>
                </a:rPr>
                <a:t>- Adjustable Threshold</a:t>
              </a:r>
              <a:endParaRPr lang="en-IN" sz="3200" dirty="0">
                <a:latin typeface="Times New Roman" panose="02020603050405020304" pitchFamily="18" charset="0"/>
                <a:cs typeface="Times New Roman" panose="02020603050405020304" pitchFamily="18" charset="0"/>
              </a:endParaRPr>
            </a:p>
          </p:txBody>
        </p:sp>
      </p:grpSp>
      <p:sp>
        <p:nvSpPr>
          <p:cNvPr id="32" name="Arrow: Down 31">
            <a:extLst>
              <a:ext uri="{FF2B5EF4-FFF2-40B4-BE49-F238E27FC236}">
                <a16:creationId xmlns:a16="http://schemas.microsoft.com/office/drawing/2014/main" id="{9C260246-3A73-8E6E-9882-C758B39BE39E}"/>
              </a:ext>
            </a:extLst>
          </p:cNvPr>
          <p:cNvSpPr/>
          <p:nvPr/>
        </p:nvSpPr>
        <p:spPr>
          <a:xfrm rot="10800000">
            <a:off x="11682991" y="37432634"/>
            <a:ext cx="305746" cy="61340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grpSp>
        <p:nvGrpSpPr>
          <p:cNvPr id="34" name="Group 33">
            <a:extLst>
              <a:ext uri="{FF2B5EF4-FFF2-40B4-BE49-F238E27FC236}">
                <a16:creationId xmlns:a16="http://schemas.microsoft.com/office/drawing/2014/main" id="{0634B9AC-1091-0911-0155-AF7621CE9FD5}"/>
              </a:ext>
            </a:extLst>
          </p:cNvPr>
          <p:cNvGrpSpPr/>
          <p:nvPr/>
        </p:nvGrpSpPr>
        <p:grpSpPr>
          <a:xfrm>
            <a:off x="8666020" y="32426443"/>
            <a:ext cx="6210144" cy="1539558"/>
            <a:chOff x="-3490933" y="31298654"/>
            <a:chExt cx="15659678" cy="5608088"/>
          </a:xfrm>
        </p:grpSpPr>
        <p:sp>
          <p:nvSpPr>
            <p:cNvPr id="35" name="Rectangle 34">
              <a:extLst>
                <a:ext uri="{FF2B5EF4-FFF2-40B4-BE49-F238E27FC236}">
                  <a16:creationId xmlns:a16="http://schemas.microsoft.com/office/drawing/2014/main" id="{BC0072E4-D2C2-EB83-20EC-DABC3FC457CB}"/>
                </a:ext>
              </a:extLst>
            </p:cNvPr>
            <p:cNvSpPr/>
            <p:nvPr/>
          </p:nvSpPr>
          <p:spPr>
            <a:xfrm>
              <a:off x="-3490933" y="31298654"/>
              <a:ext cx="15659678" cy="5608088"/>
            </a:xfrm>
            <a:prstGeom prst="rect">
              <a:avLst/>
            </a:prstGeom>
            <a:solidFill>
              <a:schemeClr val="bg1"/>
            </a:solidFill>
            <a:ln w="95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2B3EE612-0894-C489-3483-D3234D2BE264}"/>
                </a:ext>
              </a:extLst>
            </p:cNvPr>
            <p:cNvSpPr txBox="1"/>
            <p:nvPr/>
          </p:nvSpPr>
          <p:spPr>
            <a:xfrm>
              <a:off x="-2138740" y="31854542"/>
              <a:ext cx="13666411" cy="3923940"/>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Cloud Storage </a:t>
              </a:r>
            </a:p>
            <a:p>
              <a:r>
                <a:rPr lang="en-US" sz="3200" dirty="0">
                  <a:latin typeface="Times New Roman" panose="02020603050405020304" pitchFamily="18" charset="0"/>
                  <a:cs typeface="Times New Roman" panose="02020603050405020304" pitchFamily="18" charset="0"/>
                </a:rPr>
                <a:t>(For Images/SVGs)</a:t>
              </a:r>
              <a:endParaRPr lang="en-IN" sz="3200" dirty="0">
                <a:latin typeface="Times New Roman" panose="02020603050405020304" pitchFamily="18" charset="0"/>
                <a:cs typeface="Times New Roman" panose="02020603050405020304" pitchFamily="18" charset="0"/>
              </a:endParaRPr>
            </a:p>
          </p:txBody>
        </p:sp>
      </p:grpSp>
      <p:sp>
        <p:nvSpPr>
          <p:cNvPr id="37" name="Arrow: Down 36">
            <a:extLst>
              <a:ext uri="{FF2B5EF4-FFF2-40B4-BE49-F238E27FC236}">
                <a16:creationId xmlns:a16="http://schemas.microsoft.com/office/drawing/2014/main" id="{683A4261-4DA9-E2FA-F692-9F1F342DCB60}"/>
              </a:ext>
            </a:extLst>
          </p:cNvPr>
          <p:cNvSpPr/>
          <p:nvPr/>
        </p:nvSpPr>
        <p:spPr>
          <a:xfrm rot="10800000">
            <a:off x="11682991" y="34073405"/>
            <a:ext cx="305746" cy="61340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pic>
        <p:nvPicPr>
          <p:cNvPr id="39" name="Picture 38">
            <a:extLst>
              <a:ext uri="{FF2B5EF4-FFF2-40B4-BE49-F238E27FC236}">
                <a16:creationId xmlns:a16="http://schemas.microsoft.com/office/drawing/2014/main" id="{618C5169-DA61-0E8A-5023-A69DB9225F1B}"/>
              </a:ext>
            </a:extLst>
          </p:cNvPr>
          <p:cNvPicPr>
            <a:picLocks noChangeAspect="1"/>
          </p:cNvPicPr>
          <p:nvPr/>
        </p:nvPicPr>
        <p:blipFill>
          <a:blip r:embed="rId5"/>
          <a:stretch>
            <a:fillRect/>
          </a:stretch>
        </p:blipFill>
        <p:spPr>
          <a:xfrm>
            <a:off x="18018797" y="11071148"/>
            <a:ext cx="13215866" cy="12402986"/>
          </a:xfrm>
          <a:prstGeom prst="rect">
            <a:avLst/>
          </a:prstGeom>
        </p:spPr>
      </p:pic>
      <p:sp>
        <p:nvSpPr>
          <p:cNvPr id="446" name="Google Shape;58;p1">
            <a:extLst>
              <a:ext uri="{FF2B5EF4-FFF2-40B4-BE49-F238E27FC236}">
                <a16:creationId xmlns:a16="http://schemas.microsoft.com/office/drawing/2014/main" id="{CE40EE2B-08B7-16A8-C4D7-9351D89614A7}"/>
              </a:ext>
            </a:extLst>
          </p:cNvPr>
          <p:cNvSpPr/>
          <p:nvPr/>
        </p:nvSpPr>
        <p:spPr>
          <a:xfrm>
            <a:off x="914520" y="30136440"/>
            <a:ext cx="15620400" cy="13429380"/>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447" name="Google Shape;59;p1">
            <a:extLst>
              <a:ext uri="{FF2B5EF4-FFF2-40B4-BE49-F238E27FC236}">
                <a16:creationId xmlns:a16="http://schemas.microsoft.com/office/drawing/2014/main" id="{D7B7C18A-8AF2-5C7A-FD0C-BC2571D8F1F4}"/>
              </a:ext>
            </a:extLst>
          </p:cNvPr>
          <p:cNvSpPr/>
          <p:nvPr/>
        </p:nvSpPr>
        <p:spPr>
          <a:xfrm>
            <a:off x="914520" y="1160100"/>
            <a:ext cx="31469700" cy="9469200"/>
          </a:xfrm>
          <a:prstGeom prst="rect">
            <a:avLst/>
          </a:prstGeom>
          <a:gradFill>
            <a:gsLst>
              <a:gs pos="0">
                <a:srgbClr val="D9EAD3"/>
              </a:gs>
              <a:gs pos="100000">
                <a:srgbClr val="B3B3B3"/>
              </a:gs>
            </a:gsLst>
            <a:path path="circle">
              <a:fillToRect l="50000" t="50000" r="50000" b="50000"/>
            </a:path>
            <a:tileRect/>
          </a:gradFill>
          <a:ln w="9525" cap="flat" cmpd="sng">
            <a:solidFill>
              <a:srgbClr val="F59240"/>
            </a:solidFill>
            <a:prstDash val="solid"/>
            <a:round/>
            <a:headEnd type="none" w="sm" len="sm"/>
            <a:tailEnd type="none" w="sm" len="sm"/>
          </a:ln>
        </p:spPr>
        <p:txBody>
          <a:bodyPr spcFirstLastPara="1" wrap="square" lIns="438825" tIns="219600" rIns="438825" bIns="219600" anchor="t" anchorCtr="0">
            <a:noAutofit/>
          </a:bodyPr>
          <a:lstStyle/>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rgbClr val="000000"/>
              </a:solidFill>
              <a:latin typeface="Times New Roman" panose="02020603050405020304"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r>
              <a:rPr lang="en-IN" sz="4000" b="1" i="0" u="none" strike="noStrike" cap="none" dirty="0">
                <a:solidFill>
                  <a:srgbClr val="000000"/>
                </a:solidFill>
                <a:latin typeface="Times New Roman" panose="02020603050405020304" pitchFamily="18" charset="0"/>
                <a:ea typeface="Book Antiqua"/>
                <a:cs typeface="Times New Roman" pitchFamily="18" charset="0"/>
                <a:sym typeface="Book Antiqua"/>
              </a:rPr>
              <a:t> </a:t>
            </a:r>
            <a:br>
              <a:rPr lang="en-IN" sz="4000" b="0" i="0" u="none" strike="noStrike" cap="none" dirty="0">
                <a:solidFill>
                  <a:schemeClr val="dk1"/>
                </a:solidFill>
                <a:latin typeface="Times New Roman" panose="02020603050405020304" pitchFamily="18" charset="0"/>
                <a:ea typeface="Book Antiqua"/>
                <a:cs typeface="Times New Roman" pitchFamily="18" charset="0"/>
                <a:sym typeface="Book Antiqua"/>
              </a:rPr>
            </a:br>
            <a:endParaRPr sz="4000" b="0" i="0" u="none" strike="noStrike" cap="none" dirty="0">
              <a:solidFill>
                <a:schemeClr val="dk1"/>
              </a:solidFill>
              <a:latin typeface="Times New Roman" panose="02020603050405020304"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rgbClr val="000000"/>
              </a:solidFill>
              <a:latin typeface="Times New Roman"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rgbClr val="000000"/>
              </a:solidFill>
              <a:latin typeface="Times New Roman"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rgbClr val="000000"/>
              </a:solidFill>
              <a:latin typeface="Times New Roman"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rgbClr val="000000"/>
              </a:solidFill>
              <a:latin typeface="Times New Roman"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endParaRPr sz="4000" b="0" i="0" u="none" strike="noStrike" cap="none" dirty="0">
              <a:solidFill>
                <a:srgbClr val="000000"/>
              </a:solidFill>
              <a:latin typeface="Times New Roman"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endParaRPr sz="4000" b="0" i="0" u="none" strike="noStrike" cap="none" dirty="0">
              <a:solidFill>
                <a:srgbClr val="000000"/>
              </a:solidFill>
              <a:latin typeface="Times New Roman"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endParaRPr sz="4000" b="0" i="0" u="none" strike="noStrike" cap="none" dirty="0">
              <a:solidFill>
                <a:srgbClr val="000000"/>
              </a:solidFill>
              <a:latin typeface="Times New Roman"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r>
              <a:rPr lang="en-IN" sz="4000" b="0" i="0" u="none" strike="noStrike" cap="none" dirty="0">
                <a:solidFill>
                  <a:srgbClr val="000000"/>
                </a:solidFill>
                <a:latin typeface="Times New Roman" panose="02020603050405020304" pitchFamily="18" charset="0"/>
                <a:ea typeface="Cambria"/>
                <a:cs typeface="Times New Roman" pitchFamily="18" charset="0"/>
                <a:sym typeface="Cambria"/>
              </a:rPr>
              <a:t>                                                                                 Guided by</a:t>
            </a:r>
            <a:br>
              <a:rPr lang="en-IN" sz="4000" b="0" i="0" u="none" strike="noStrike" cap="none" dirty="0">
                <a:solidFill>
                  <a:schemeClr val="dk1"/>
                </a:solidFill>
                <a:latin typeface="Times New Roman" panose="02020603050405020304" pitchFamily="18" charset="0"/>
                <a:ea typeface="Book Antiqua"/>
                <a:cs typeface="Times New Roman" pitchFamily="18" charset="0"/>
                <a:sym typeface="Book Antiqua"/>
              </a:rPr>
            </a:br>
            <a:r>
              <a:rPr lang="en-IN" sz="4000" b="0" i="0" u="none" strike="noStrike" cap="none" dirty="0">
                <a:solidFill>
                  <a:schemeClr val="dk1"/>
                </a:solidFill>
                <a:latin typeface="Times New Roman" panose="02020603050405020304" pitchFamily="18" charset="0"/>
                <a:ea typeface="Book Antiqua"/>
                <a:cs typeface="Times New Roman" pitchFamily="18" charset="0"/>
                <a:sym typeface="Book Antiqua"/>
              </a:rPr>
              <a:t>                                                                         </a:t>
            </a:r>
            <a:r>
              <a:rPr lang="en-IN" sz="4000" b="1" i="0" u="none" strike="noStrike" cap="none" dirty="0">
                <a:solidFill>
                  <a:srgbClr val="000000"/>
                </a:solidFill>
                <a:latin typeface="Times New Roman" panose="02020603050405020304" pitchFamily="18" charset="0"/>
                <a:ea typeface="Book Antiqua"/>
                <a:cs typeface="Times New Roman" pitchFamily="18" charset="0"/>
                <a:sym typeface="Book Antiqua"/>
              </a:rPr>
              <a:t>       Prof. </a:t>
            </a:r>
            <a:r>
              <a:rPr lang="en-IN" sz="4000" b="1" i="0" u="none" strike="noStrike" cap="none" dirty="0" err="1">
                <a:solidFill>
                  <a:srgbClr val="000000"/>
                </a:solidFill>
                <a:latin typeface="Times New Roman" panose="02020603050405020304" pitchFamily="18" charset="0"/>
                <a:ea typeface="Book Antiqua"/>
                <a:cs typeface="Times New Roman" pitchFamily="18" charset="0"/>
                <a:sym typeface="Book Antiqua"/>
              </a:rPr>
              <a:t>Trishir</a:t>
            </a:r>
            <a:r>
              <a:rPr lang="en-IN" sz="4000" b="1" i="0" u="none" strike="noStrike" cap="none" dirty="0">
                <a:solidFill>
                  <a:srgbClr val="000000"/>
                </a:solidFill>
                <a:latin typeface="Times New Roman" panose="02020603050405020304" pitchFamily="18" charset="0"/>
                <a:ea typeface="Book Antiqua"/>
                <a:cs typeface="Times New Roman" pitchFamily="18" charset="0"/>
                <a:sym typeface="Book Antiqua"/>
              </a:rPr>
              <a:t> </a:t>
            </a:r>
            <a:r>
              <a:rPr lang="en-IN" sz="4000" b="1" i="0" u="none" strike="noStrike" cap="none" dirty="0" err="1">
                <a:solidFill>
                  <a:srgbClr val="000000"/>
                </a:solidFill>
                <a:latin typeface="Times New Roman" panose="02020603050405020304" pitchFamily="18" charset="0"/>
                <a:ea typeface="Book Antiqua"/>
                <a:cs typeface="Times New Roman" pitchFamily="18" charset="0"/>
                <a:sym typeface="Book Antiqua"/>
              </a:rPr>
              <a:t>Wadbude</a:t>
            </a:r>
            <a:br>
              <a:rPr lang="en-IN" sz="4000" b="1" i="0" u="none" strike="noStrike" cap="none" dirty="0">
                <a:solidFill>
                  <a:schemeClr val="dk1"/>
                </a:solidFill>
                <a:latin typeface="Times New Roman" panose="02020603050405020304" pitchFamily="18" charset="0"/>
                <a:ea typeface="Cambria"/>
                <a:cs typeface="Times New Roman" pitchFamily="18" charset="0"/>
                <a:sym typeface="Cambria"/>
              </a:rPr>
            </a:br>
            <a:r>
              <a:rPr lang="en-IN" sz="4000" b="1" i="0" u="none" strike="noStrike" cap="none" dirty="0">
                <a:solidFill>
                  <a:schemeClr val="dk1"/>
                </a:solidFill>
                <a:latin typeface="Times New Roman" panose="02020603050405020304" pitchFamily="18" charset="0"/>
                <a:ea typeface="Cambria"/>
                <a:cs typeface="Times New Roman" pitchFamily="18" charset="0"/>
                <a:sym typeface="Cambria"/>
              </a:rPr>
              <a:t>                                                                                           </a:t>
            </a:r>
            <a:r>
              <a:rPr lang="en-IN" sz="4400" b="1" i="0" u="none" strike="noStrike" cap="none" dirty="0">
                <a:solidFill>
                  <a:schemeClr val="dk1"/>
                </a:solidFill>
                <a:latin typeface="Times New Roman" panose="02020603050405020304" pitchFamily="18" charset="0"/>
                <a:ea typeface="Bookman Old Style"/>
                <a:cs typeface="Times New Roman" pitchFamily="18" charset="0"/>
                <a:sym typeface="Bookman Old Style"/>
              </a:rPr>
              <a:t>Silver Oak College Of Computer Application, </a:t>
            </a:r>
            <a:endParaRPr sz="4400" b="1" i="0" u="none" strike="noStrike" cap="none" dirty="0">
              <a:solidFill>
                <a:schemeClr val="dk1"/>
              </a:solidFill>
              <a:latin typeface="Times New Roman" panose="02020603050405020304" pitchFamily="18" charset="0"/>
              <a:ea typeface="Bookman Old Style"/>
              <a:cs typeface="Times New Roman" pitchFamily="18" charset="0"/>
              <a:sym typeface="Bookman Old Style"/>
            </a:endParaRPr>
          </a:p>
          <a:p>
            <a:pPr marL="0" marR="0" lvl="0" indent="0" algn="ctr" rtl="0">
              <a:lnSpc>
                <a:spcPct val="100000"/>
              </a:lnSpc>
              <a:spcBef>
                <a:spcPts val="0"/>
              </a:spcBef>
              <a:spcAft>
                <a:spcPts val="0"/>
              </a:spcAft>
              <a:buClr>
                <a:srgbClr val="000000"/>
              </a:buClr>
              <a:buSzPts val="4400"/>
              <a:buFont typeface="Arial"/>
              <a:buNone/>
            </a:pPr>
            <a:r>
              <a:rPr lang="en-IN" sz="4400" b="1" i="0" u="none" strike="noStrike" cap="none" dirty="0">
                <a:solidFill>
                  <a:schemeClr val="dk1"/>
                </a:solidFill>
                <a:latin typeface="Times New Roman" panose="02020603050405020304" pitchFamily="18" charset="0"/>
                <a:ea typeface="Bookman Old Style"/>
                <a:cs typeface="Times New Roman" pitchFamily="18" charset="0"/>
                <a:sym typeface="Bookman Old Style"/>
              </a:rPr>
              <a:t>                                                                           Bachelor of Computer Application, SOU</a:t>
            </a:r>
            <a:endParaRPr sz="4400" b="1" i="0" u="none" strike="noStrike" cap="none" dirty="0">
              <a:solidFill>
                <a:schemeClr val="dk1"/>
              </a:solidFill>
              <a:latin typeface="Times New Roman" panose="02020603050405020304" pitchFamily="18" charset="0"/>
              <a:ea typeface="Bookman Old Style"/>
              <a:cs typeface="Times New Roman" pitchFamily="18" charset="0"/>
              <a:sym typeface="Bookman Old Style"/>
            </a:endParaRPr>
          </a:p>
        </p:txBody>
      </p:sp>
      <p:sp>
        <p:nvSpPr>
          <p:cNvPr id="448" name="Google Shape;60;p1">
            <a:extLst>
              <a:ext uri="{FF2B5EF4-FFF2-40B4-BE49-F238E27FC236}">
                <a16:creationId xmlns:a16="http://schemas.microsoft.com/office/drawing/2014/main" id="{D4ABD394-D329-15A4-EEF3-AEB61D06BD55}"/>
              </a:ext>
            </a:extLst>
          </p:cNvPr>
          <p:cNvSpPr/>
          <p:nvPr/>
        </p:nvSpPr>
        <p:spPr>
          <a:xfrm>
            <a:off x="914520" y="10744320"/>
            <a:ext cx="15696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a:solidFill>
                  <a:srgbClr val="95B3D7"/>
                </a:solidFill>
                <a:latin typeface="Times New Roman" panose="02020603050405020304" pitchFamily="18" charset="0"/>
                <a:ea typeface="Times New Roman"/>
                <a:cs typeface="Times New Roman" panose="02020603050405020304" pitchFamily="18" charset="0"/>
                <a:sym typeface="Times New Roman"/>
              </a:rPr>
              <a:t>INTRODUCTION</a:t>
            </a:r>
            <a:endParaRPr sz="36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449" name="Google Shape;61;p1">
            <a:extLst>
              <a:ext uri="{FF2B5EF4-FFF2-40B4-BE49-F238E27FC236}">
                <a16:creationId xmlns:a16="http://schemas.microsoft.com/office/drawing/2014/main" id="{782E07D6-BBE3-72D0-054D-A56FBF036DD6}"/>
              </a:ext>
            </a:extLst>
          </p:cNvPr>
          <p:cNvSpPr/>
          <p:nvPr/>
        </p:nvSpPr>
        <p:spPr>
          <a:xfrm>
            <a:off x="914520" y="11811000"/>
            <a:ext cx="15696300" cy="5392500"/>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algn="just">
              <a:buSzPts val="3600"/>
            </a:pPr>
            <a:r>
              <a:rPr lang="en-IN" sz="3600" dirty="0">
                <a:effectLst/>
                <a:latin typeface="Times New Roman" panose="02020603050405020304" pitchFamily="18" charset="0"/>
                <a:ea typeface="Times New Roman" panose="02020603050405020304" pitchFamily="18" charset="0"/>
                <a:cs typeface="Times New Roman" panose="02020603050405020304" pitchFamily="18" charset="0"/>
              </a:rPr>
              <a:t>Vectrofy is a web-based application that addresses the growing need for scalable, high-quality graphics across various platforms. Traditional raster images, like PNG and JPG files, are often unsuitable for large-scale applications because they lose quality when resized. To overcome this limitation, Vectrofy converts these raster images into vector graphics (SVG), which are resolution-independent and maintain their sharpness regardless of scaling. By using Vectrofy, users can store and manage their images on the cloud, making it accessible from anywhere and ideal for collaborative workflows.</a:t>
            </a:r>
          </a:p>
          <a:p>
            <a:pPr marL="0" marR="0" lvl="0" indent="0" algn="just" rtl="0">
              <a:lnSpc>
                <a:spcPct val="100000"/>
              </a:lnSpc>
              <a:spcBef>
                <a:spcPts val="0"/>
              </a:spcBef>
              <a:spcAft>
                <a:spcPts val="0"/>
              </a:spcAft>
              <a:buClr>
                <a:srgbClr val="000000"/>
              </a:buClr>
              <a:buSzPts val="3600"/>
              <a:buFont typeface="Arial"/>
              <a:buNone/>
            </a:pPr>
            <a:endParaRPr sz="32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450" name="Google Shape;62;p1">
            <a:extLst>
              <a:ext uri="{FF2B5EF4-FFF2-40B4-BE49-F238E27FC236}">
                <a16:creationId xmlns:a16="http://schemas.microsoft.com/office/drawing/2014/main" id="{64A98895-3DCE-C923-5E10-E34A35CF4B58}"/>
              </a:ext>
            </a:extLst>
          </p:cNvPr>
          <p:cNvSpPr/>
          <p:nvPr/>
        </p:nvSpPr>
        <p:spPr>
          <a:xfrm>
            <a:off x="16916520" y="10744320"/>
            <a:ext cx="154677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a:solidFill>
                  <a:srgbClr val="95B3D7"/>
                </a:solidFill>
                <a:latin typeface="Times New Roman" panose="02020603050405020304" pitchFamily="18" charset="0"/>
                <a:ea typeface="Times New Roman"/>
                <a:cs typeface="Times New Roman" panose="02020603050405020304" pitchFamily="18" charset="0"/>
                <a:sym typeface="Times New Roman"/>
              </a:rPr>
              <a:t>SYSTEM FLOW with Experiments and Results</a:t>
            </a:r>
            <a:endParaRPr sz="36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451" name="Google Shape;63;p1">
            <a:extLst>
              <a:ext uri="{FF2B5EF4-FFF2-40B4-BE49-F238E27FC236}">
                <a16:creationId xmlns:a16="http://schemas.microsoft.com/office/drawing/2014/main" id="{3CBF645A-D93C-A3F5-BD70-FFFF92CA8271}"/>
              </a:ext>
            </a:extLst>
          </p:cNvPr>
          <p:cNvSpPr/>
          <p:nvPr/>
        </p:nvSpPr>
        <p:spPr>
          <a:xfrm>
            <a:off x="914520" y="17830920"/>
            <a:ext cx="15696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a:solidFill>
                  <a:srgbClr val="95B3D7"/>
                </a:solidFill>
                <a:latin typeface="Times New Roman" panose="02020603050405020304" pitchFamily="18" charset="0"/>
                <a:ea typeface="Times New Roman"/>
                <a:cs typeface="Times New Roman" panose="02020603050405020304" pitchFamily="18" charset="0"/>
                <a:sym typeface="Times New Roman"/>
              </a:rPr>
              <a:t>GOALS &amp; OBJECTIVES</a:t>
            </a:r>
            <a:endParaRPr sz="36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452" name="Google Shape;64;p1">
            <a:extLst>
              <a:ext uri="{FF2B5EF4-FFF2-40B4-BE49-F238E27FC236}">
                <a16:creationId xmlns:a16="http://schemas.microsoft.com/office/drawing/2014/main" id="{A02EB795-8FAC-ACD3-62B3-EA13C10554D7}"/>
              </a:ext>
            </a:extLst>
          </p:cNvPr>
          <p:cNvSpPr/>
          <p:nvPr/>
        </p:nvSpPr>
        <p:spPr>
          <a:xfrm>
            <a:off x="914520" y="18897600"/>
            <a:ext cx="15772800" cy="2345400"/>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marL="191220" marR="0" lvl="0" algn="l" rtl="0">
              <a:lnSpc>
                <a:spcPct val="100000"/>
              </a:lnSpc>
              <a:spcBef>
                <a:spcPts val="0"/>
              </a:spcBef>
              <a:spcAft>
                <a:spcPts val="0"/>
              </a:spcAft>
              <a:buClr>
                <a:srgbClr val="000000"/>
              </a:buClr>
              <a:buSzPts val="3000"/>
            </a:pPr>
            <a:r>
              <a:rPr lang="en-US"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The primary objective of Vectrofy is to provide a user-friendly and efficient solution for converting raster images to vector files. It is designed to simplify the image format conversion process, allowing users to manage their image conversion tasks and access their previously converted files.</a:t>
            </a:r>
            <a:endParaRPr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514440" marR="0" lvl="0" indent="-323220" algn="l" rtl="0">
              <a:lnSpc>
                <a:spcPct val="100000"/>
              </a:lnSpc>
              <a:spcBef>
                <a:spcPts val="0"/>
              </a:spcBef>
              <a:spcAft>
                <a:spcPts val="0"/>
              </a:spcAft>
              <a:buClr>
                <a:srgbClr val="000000"/>
              </a:buClr>
              <a:buSzPts val="3000"/>
              <a:buFont typeface="Noto Sans Symbols"/>
              <a:buNone/>
            </a:pPr>
            <a:endParaRPr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453" name="Google Shape;65;p1">
            <a:extLst>
              <a:ext uri="{FF2B5EF4-FFF2-40B4-BE49-F238E27FC236}">
                <a16:creationId xmlns:a16="http://schemas.microsoft.com/office/drawing/2014/main" id="{1256D0C0-B904-8709-E4D2-E3C41CDE671F}"/>
              </a:ext>
            </a:extLst>
          </p:cNvPr>
          <p:cNvSpPr/>
          <p:nvPr/>
        </p:nvSpPr>
        <p:spPr>
          <a:xfrm>
            <a:off x="914520" y="21564480"/>
            <a:ext cx="15696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a:solidFill>
                  <a:srgbClr val="95B3D7"/>
                </a:solidFill>
                <a:latin typeface="Times New Roman" panose="02020603050405020304" pitchFamily="18" charset="0"/>
                <a:ea typeface="Times New Roman"/>
                <a:cs typeface="Times New Roman" panose="02020603050405020304" pitchFamily="18" charset="0"/>
                <a:sym typeface="Times New Roman"/>
              </a:rPr>
              <a:t>TECHNIQUES USED</a:t>
            </a:r>
            <a:endParaRPr sz="36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454" name="Google Shape;66;p1">
            <a:extLst>
              <a:ext uri="{FF2B5EF4-FFF2-40B4-BE49-F238E27FC236}">
                <a16:creationId xmlns:a16="http://schemas.microsoft.com/office/drawing/2014/main" id="{98F9E2C1-E689-EA7B-D39B-B27D93B46B91}"/>
              </a:ext>
            </a:extLst>
          </p:cNvPr>
          <p:cNvSpPr/>
          <p:nvPr/>
        </p:nvSpPr>
        <p:spPr>
          <a:xfrm>
            <a:off x="914520" y="25721040"/>
            <a:ext cx="15696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a:solidFill>
                  <a:srgbClr val="95B3D7"/>
                </a:solidFill>
                <a:latin typeface="Times New Roman" panose="02020603050405020304" pitchFamily="18" charset="0"/>
                <a:ea typeface="Times New Roman"/>
                <a:cs typeface="Times New Roman" panose="02020603050405020304" pitchFamily="18" charset="0"/>
                <a:sym typeface="Times New Roman"/>
              </a:rPr>
              <a:t>ALGORITHM USED</a:t>
            </a:r>
            <a:endParaRPr sz="36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455" name="Google Shape;67;p1">
            <a:extLst>
              <a:ext uri="{FF2B5EF4-FFF2-40B4-BE49-F238E27FC236}">
                <a16:creationId xmlns:a16="http://schemas.microsoft.com/office/drawing/2014/main" id="{69E8D39D-02D8-1A09-344F-0127A7CA9AF1}"/>
              </a:ext>
            </a:extLst>
          </p:cNvPr>
          <p:cNvSpPr/>
          <p:nvPr/>
        </p:nvSpPr>
        <p:spPr>
          <a:xfrm>
            <a:off x="914520" y="26743080"/>
            <a:ext cx="15696300" cy="2012400"/>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marL="457561" marR="0" lvl="0" indent="-457200" algn="l" rtl="0">
              <a:lnSpc>
                <a:spcPct val="150000"/>
              </a:lnSpc>
              <a:spcBef>
                <a:spcPts val="0"/>
              </a:spcBef>
              <a:spcAft>
                <a:spcPts val="0"/>
              </a:spcAft>
              <a:buClr>
                <a:srgbClr val="000000"/>
              </a:buClr>
              <a:buSzPts val="3000"/>
              <a:buFont typeface="Wingdings" panose="05000000000000000000" pitchFamily="2" charset="2"/>
              <a:buChar char="§"/>
            </a:pPr>
            <a:r>
              <a:rPr lang="en-IN"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Image Conversion</a:t>
            </a:r>
          </a:p>
          <a:p>
            <a:pPr marL="457561" marR="0" lvl="0" indent="-457200" algn="l" rtl="0">
              <a:lnSpc>
                <a:spcPct val="150000"/>
              </a:lnSpc>
              <a:spcBef>
                <a:spcPts val="0"/>
              </a:spcBef>
              <a:spcAft>
                <a:spcPts val="0"/>
              </a:spcAft>
              <a:buClr>
                <a:srgbClr val="000000"/>
              </a:buClr>
              <a:buSzPts val="3000"/>
              <a:buFont typeface="Wingdings" panose="05000000000000000000" pitchFamily="2" charset="2"/>
              <a:buChar char="§"/>
            </a:pPr>
            <a:r>
              <a:rPr lang="en-IN"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SVG Writing</a:t>
            </a:r>
          </a:p>
          <a:p>
            <a:pPr marL="457561" marR="0" lvl="0" indent="-457200" algn="l" rtl="0">
              <a:lnSpc>
                <a:spcPct val="150000"/>
              </a:lnSpc>
              <a:spcBef>
                <a:spcPts val="0"/>
              </a:spcBef>
              <a:spcAft>
                <a:spcPts val="0"/>
              </a:spcAft>
              <a:buClr>
                <a:srgbClr val="000000"/>
              </a:buClr>
              <a:buSzPts val="3000"/>
              <a:buFont typeface="Wingdings" panose="05000000000000000000" pitchFamily="2" charset="2"/>
              <a:buChar char="§"/>
            </a:pPr>
            <a:r>
              <a:rPr lang="en-IN" sz="3000" dirty="0">
                <a:solidFill>
                  <a:schemeClr val="dk1"/>
                </a:solidFill>
                <a:latin typeface="Times New Roman" panose="02020603050405020304" pitchFamily="18" charset="0"/>
                <a:ea typeface="Times New Roman"/>
                <a:cs typeface="Times New Roman" panose="02020603050405020304" pitchFamily="18" charset="0"/>
                <a:sym typeface="Times New Roman"/>
              </a:rPr>
              <a:t>Thresholding</a:t>
            </a:r>
            <a:endParaRPr lang="en-IN"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648062" marR="0" lvl="0" indent="-457200" algn="l" rtl="0">
              <a:lnSpc>
                <a:spcPct val="150000"/>
              </a:lnSpc>
              <a:spcBef>
                <a:spcPts val="0"/>
              </a:spcBef>
              <a:spcAft>
                <a:spcPts val="0"/>
              </a:spcAft>
              <a:buClr>
                <a:srgbClr val="000000"/>
              </a:buClr>
              <a:buSzPts val="3000"/>
              <a:buFont typeface="Wingdings" panose="05000000000000000000" pitchFamily="2" charset="2"/>
              <a:buChar char="§"/>
            </a:pPr>
            <a:endParaRPr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648062" marR="0" lvl="0" indent="-457200" algn="l" rtl="0">
              <a:lnSpc>
                <a:spcPct val="150000"/>
              </a:lnSpc>
              <a:spcBef>
                <a:spcPts val="0"/>
              </a:spcBef>
              <a:spcAft>
                <a:spcPts val="0"/>
              </a:spcAft>
              <a:buClr>
                <a:srgbClr val="000000"/>
              </a:buClr>
              <a:buSzPts val="3000"/>
              <a:buFont typeface="Wingdings" panose="05000000000000000000" pitchFamily="2" charset="2"/>
              <a:buChar char="§"/>
            </a:pPr>
            <a:endParaRPr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648062" marR="0" lvl="0" indent="-457200" algn="l" rtl="0">
              <a:lnSpc>
                <a:spcPct val="150000"/>
              </a:lnSpc>
              <a:spcBef>
                <a:spcPts val="0"/>
              </a:spcBef>
              <a:spcAft>
                <a:spcPts val="0"/>
              </a:spcAft>
              <a:buClr>
                <a:srgbClr val="000000"/>
              </a:buClr>
              <a:buSzPts val="3000"/>
              <a:buFont typeface="Wingdings" panose="05000000000000000000" pitchFamily="2" charset="2"/>
              <a:buChar char="§"/>
            </a:pPr>
            <a:endParaRPr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456" name="Google Shape;68;p1">
            <a:extLst>
              <a:ext uri="{FF2B5EF4-FFF2-40B4-BE49-F238E27FC236}">
                <a16:creationId xmlns:a16="http://schemas.microsoft.com/office/drawing/2014/main" id="{D1FB5A77-CE43-B0DB-2445-BA740FAAB762}"/>
              </a:ext>
            </a:extLst>
          </p:cNvPr>
          <p:cNvSpPr/>
          <p:nvPr/>
        </p:nvSpPr>
        <p:spPr>
          <a:xfrm>
            <a:off x="914520" y="29072640"/>
            <a:ext cx="156204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a:solidFill>
                  <a:srgbClr val="95B3D7"/>
                </a:solidFill>
                <a:latin typeface="Times New Roman" panose="02020603050405020304" pitchFamily="18" charset="0"/>
                <a:ea typeface="Times New Roman"/>
                <a:cs typeface="Times New Roman" panose="02020603050405020304" pitchFamily="18" charset="0"/>
                <a:sym typeface="Times New Roman"/>
              </a:rPr>
              <a:t>Block Diagram / Circuit diagram/ Drawings </a:t>
            </a:r>
            <a:endParaRPr sz="36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457" name="Google Shape;70;p1">
            <a:extLst>
              <a:ext uri="{FF2B5EF4-FFF2-40B4-BE49-F238E27FC236}">
                <a16:creationId xmlns:a16="http://schemas.microsoft.com/office/drawing/2014/main" id="{B2F22B35-0811-A7C5-5CEE-446F41DD40AA}"/>
              </a:ext>
            </a:extLst>
          </p:cNvPr>
          <p:cNvSpPr/>
          <p:nvPr/>
        </p:nvSpPr>
        <p:spPr>
          <a:xfrm>
            <a:off x="16916520" y="23164680"/>
            <a:ext cx="15573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a:solidFill>
                  <a:srgbClr val="95B3D7"/>
                </a:solidFill>
                <a:latin typeface="Times New Roman" panose="02020603050405020304" pitchFamily="18" charset="0"/>
                <a:ea typeface="Times New Roman"/>
                <a:cs typeface="Times New Roman" panose="02020603050405020304" pitchFamily="18" charset="0"/>
                <a:sym typeface="Times New Roman"/>
              </a:rPr>
              <a:t>IMPLEMENTATION  </a:t>
            </a:r>
            <a:endParaRPr sz="36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458" name="Google Shape;73;p1">
            <a:extLst>
              <a:ext uri="{FF2B5EF4-FFF2-40B4-BE49-F238E27FC236}">
                <a16:creationId xmlns:a16="http://schemas.microsoft.com/office/drawing/2014/main" id="{BA2DE1EB-DA09-75AE-408A-5C32DC55A611}"/>
              </a:ext>
            </a:extLst>
          </p:cNvPr>
          <p:cNvSpPr/>
          <p:nvPr/>
        </p:nvSpPr>
        <p:spPr>
          <a:xfrm>
            <a:off x="16954290" y="36851130"/>
            <a:ext cx="15573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a:solidFill>
                  <a:srgbClr val="95B3D7"/>
                </a:solidFill>
                <a:latin typeface="Times New Roman" panose="02020603050405020304" pitchFamily="18" charset="0"/>
                <a:ea typeface="Times New Roman"/>
                <a:cs typeface="Times New Roman" panose="02020603050405020304" pitchFamily="18" charset="0"/>
                <a:sym typeface="Times New Roman"/>
              </a:rPr>
              <a:t>CONCLUSION</a:t>
            </a:r>
            <a:endParaRPr sz="36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459" name="Google Shape;74;p1">
            <a:extLst>
              <a:ext uri="{FF2B5EF4-FFF2-40B4-BE49-F238E27FC236}">
                <a16:creationId xmlns:a16="http://schemas.microsoft.com/office/drawing/2014/main" id="{73A22144-2238-6CF0-DC27-CA76A2D9E4C6}"/>
              </a:ext>
            </a:extLst>
          </p:cNvPr>
          <p:cNvSpPr/>
          <p:nvPr/>
        </p:nvSpPr>
        <p:spPr>
          <a:xfrm>
            <a:off x="16916520" y="24232800"/>
            <a:ext cx="15573300" cy="1431600"/>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marL="361" marR="0" lvl="0" algn="l" rtl="0">
              <a:lnSpc>
                <a:spcPct val="100000"/>
              </a:lnSpc>
              <a:spcBef>
                <a:spcPts val="0"/>
              </a:spcBef>
              <a:spcAft>
                <a:spcPts val="0"/>
              </a:spcAft>
              <a:buClr>
                <a:srgbClr val="000000"/>
              </a:buClr>
              <a:buSzPts val="3000"/>
            </a:pPr>
            <a:r>
              <a:rPr lang="en-US" sz="30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We implemented Vectrofy by integrating a MERN stack web application with a Python-based image conversion microservice via Flask API, enabling cloud-based raster-to-vector image conversion with user authentication and customization features.</a:t>
            </a:r>
          </a:p>
        </p:txBody>
      </p:sp>
      <p:sp>
        <p:nvSpPr>
          <p:cNvPr id="460" name="Google Shape;75;p1">
            <a:extLst>
              <a:ext uri="{FF2B5EF4-FFF2-40B4-BE49-F238E27FC236}">
                <a16:creationId xmlns:a16="http://schemas.microsoft.com/office/drawing/2014/main" id="{828B701D-CEF4-1C0C-08C4-27AE76FB27C3}"/>
              </a:ext>
            </a:extLst>
          </p:cNvPr>
          <p:cNvSpPr/>
          <p:nvPr/>
        </p:nvSpPr>
        <p:spPr>
          <a:xfrm>
            <a:off x="16992480" y="37815156"/>
            <a:ext cx="15573300" cy="2476218"/>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algn="just">
              <a:buSzPts val="3000"/>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In conclusion, Vectrofy provides an essential solution for modern design and development by delivering a high-precision tool for raster-to-vector conversion. It empowers users to scale their visuals infinitely, retain full control over design elements, and make edits seamlessly—all while maintaining the integrity of the original image. As the demand for scalable, editable, and efficient graphics grows across industries, Vectrofy stands out as a powerful asset for professionals seeking to streamline and optimize their design workflows.</a:t>
            </a:r>
          </a:p>
          <a:p>
            <a:pPr marL="0" marR="0" lvl="0" indent="0" algn="just" rtl="0">
              <a:lnSpc>
                <a:spcPct val="100000"/>
              </a:lnSpc>
              <a:spcBef>
                <a:spcPts val="0"/>
              </a:spcBef>
              <a:spcAft>
                <a:spcPts val="0"/>
              </a:spcAft>
              <a:buClr>
                <a:srgbClr val="000000"/>
              </a:buClr>
              <a:buSzPts val="3000"/>
              <a:buFont typeface="Arial"/>
              <a:buNone/>
            </a:pPr>
            <a:r>
              <a:rPr lang="en-IN" sz="4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a:t>
            </a:r>
            <a:endParaRPr sz="4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461" name="Google Shape;76;p1">
            <a:extLst>
              <a:ext uri="{FF2B5EF4-FFF2-40B4-BE49-F238E27FC236}">
                <a16:creationId xmlns:a16="http://schemas.microsoft.com/office/drawing/2014/main" id="{35A8E2FD-3456-8EF1-E15E-21BEB6A39495}"/>
              </a:ext>
            </a:extLst>
          </p:cNvPr>
          <p:cNvSpPr/>
          <p:nvPr/>
        </p:nvSpPr>
        <p:spPr>
          <a:xfrm>
            <a:off x="16916520" y="41554920"/>
            <a:ext cx="15573300" cy="2010900"/>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marL="90170"/>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MERN Course: https://www.udemy.com/course/react-nodejs-express-mongodb-the-mern-fullstack-guide/</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0170"/>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Redux Tutorial: https://youtube.com/watch?v=1i04-A7kfFI&amp;t=3245s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0170"/>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Image Upload in Cloud: https://www.youtube.com/watch?v=YH63fnqG7F0&amp;t=1s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0170"/>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Raster Image to Vector Conversion: https://youtu.be/i_9tAee-hYo?si=snPzcD_ujSKaS7TU</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0170">
              <a:spcBef>
                <a:spcPts val="500"/>
              </a:spcBef>
              <a:spcAft>
                <a:spcPts val="12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Flask Python and React Integration: https://www.geeksforgeeks.org/flask-tutorial/</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62" name="Google Shape;77;p1">
            <a:extLst>
              <a:ext uri="{FF2B5EF4-FFF2-40B4-BE49-F238E27FC236}">
                <a16:creationId xmlns:a16="http://schemas.microsoft.com/office/drawing/2014/main" id="{F01A40D1-F85D-86C3-7F4F-CA99AC1EFCD6}"/>
              </a:ext>
            </a:extLst>
          </p:cNvPr>
          <p:cNvSpPr/>
          <p:nvPr/>
        </p:nvSpPr>
        <p:spPr>
          <a:xfrm>
            <a:off x="16916520" y="32156400"/>
            <a:ext cx="15573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a:solidFill>
                  <a:srgbClr val="95B3D7"/>
                </a:solidFill>
                <a:latin typeface="Times New Roman" panose="02020603050405020304" pitchFamily="18" charset="0"/>
                <a:ea typeface="Times New Roman"/>
                <a:cs typeface="Times New Roman" panose="02020603050405020304" pitchFamily="18" charset="0"/>
                <a:sym typeface="Times New Roman"/>
              </a:rPr>
              <a:t>FUTURE SCOPE</a:t>
            </a:r>
            <a:endParaRPr sz="36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463" name="Google Shape;78;p1">
            <a:extLst>
              <a:ext uri="{FF2B5EF4-FFF2-40B4-BE49-F238E27FC236}">
                <a16:creationId xmlns:a16="http://schemas.microsoft.com/office/drawing/2014/main" id="{4537EA99-1C7E-6FFB-DBD6-735E42130EEC}"/>
              </a:ext>
            </a:extLst>
          </p:cNvPr>
          <p:cNvSpPr/>
          <p:nvPr/>
        </p:nvSpPr>
        <p:spPr>
          <a:xfrm>
            <a:off x="16916520" y="33204000"/>
            <a:ext cx="15573300" cy="3386010"/>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marL="216000" marR="0" lvl="0" indent="-25138" algn="just" rtl="0">
              <a:lnSpc>
                <a:spcPct val="100000"/>
              </a:lnSpc>
              <a:spcBef>
                <a:spcPts val="0"/>
              </a:spcBef>
              <a:spcAft>
                <a:spcPts val="0"/>
              </a:spcAft>
              <a:buClr>
                <a:srgbClr val="000000"/>
              </a:buClr>
              <a:buSzPts val="3000"/>
              <a:buFont typeface="Noto Sans Symbols"/>
              <a:buNone/>
            </a:pPr>
            <a:r>
              <a:rPr lang="en-US" sz="32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The future scope of Vectrofy includes enhancing its image conversion capabilities through the integration of advanced AI and machine learning algorithms for more precise vectorization and intelligent pattern detection. Additionally, the platform could incorporate style recognition and transfer capabilities, allowing users to apply specific artistic styles to their conversions. Expanding cloud storage options, integrating with third-party design tools, and enhancing the UI for mobile users could further broaden its usability and appeal across industries.</a:t>
            </a:r>
            <a:endParaRPr sz="32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464" name="Google Shape;79;p1">
            <a:extLst>
              <a:ext uri="{FF2B5EF4-FFF2-40B4-BE49-F238E27FC236}">
                <a16:creationId xmlns:a16="http://schemas.microsoft.com/office/drawing/2014/main" id="{4E682577-DB81-6D8C-C398-9B44B97082EB}"/>
              </a:ext>
            </a:extLst>
          </p:cNvPr>
          <p:cNvSpPr/>
          <p:nvPr/>
        </p:nvSpPr>
        <p:spPr>
          <a:xfrm>
            <a:off x="914520" y="22478880"/>
            <a:ext cx="15696300" cy="2759400"/>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marL="457561" marR="0" lvl="0" indent="-457200" algn="l" rtl="0">
              <a:lnSpc>
                <a:spcPct val="200000"/>
              </a:lnSpc>
              <a:spcBef>
                <a:spcPts val="0"/>
              </a:spcBef>
              <a:spcAft>
                <a:spcPts val="0"/>
              </a:spcAft>
              <a:buClr>
                <a:srgbClr val="000000"/>
              </a:buClr>
              <a:buSzPts val="3000"/>
              <a:buFont typeface="Wingdings" panose="05000000000000000000" pitchFamily="2" charset="2"/>
              <a:buChar char="§"/>
            </a:pPr>
            <a:r>
              <a:rPr lang="en-IN" sz="3000" dirty="0">
                <a:solidFill>
                  <a:schemeClr val="dk1"/>
                </a:solidFill>
                <a:latin typeface="Times New Roman" panose="02020603050405020304" pitchFamily="18" charset="0"/>
                <a:ea typeface="Times New Roman"/>
                <a:cs typeface="Times New Roman" panose="02020603050405020304" pitchFamily="18" charset="0"/>
                <a:sym typeface="Times New Roman"/>
              </a:rPr>
              <a:t> MERN(MongoDB, Express.js, React.js, Node.js)</a:t>
            </a:r>
          </a:p>
          <a:p>
            <a:pPr marL="457561" marR="0" lvl="0" indent="-457200" algn="l" rtl="0">
              <a:lnSpc>
                <a:spcPct val="200000"/>
              </a:lnSpc>
              <a:spcBef>
                <a:spcPts val="0"/>
              </a:spcBef>
              <a:spcAft>
                <a:spcPts val="0"/>
              </a:spcAft>
              <a:buClr>
                <a:srgbClr val="000000"/>
              </a:buClr>
              <a:buSzPts val="3000"/>
              <a:buFont typeface="Wingdings" panose="05000000000000000000" pitchFamily="2" charset="2"/>
              <a:buChar char="§"/>
            </a:pPr>
            <a:r>
              <a:rPr lang="en-IN"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Python</a:t>
            </a:r>
          </a:p>
          <a:p>
            <a:pPr marL="457561" marR="0" lvl="0" indent="-457200" algn="l" rtl="0">
              <a:lnSpc>
                <a:spcPct val="200000"/>
              </a:lnSpc>
              <a:spcBef>
                <a:spcPts val="0"/>
              </a:spcBef>
              <a:spcAft>
                <a:spcPts val="0"/>
              </a:spcAft>
              <a:buClr>
                <a:srgbClr val="000000"/>
              </a:buClr>
              <a:buSzPts val="3000"/>
              <a:buFont typeface="Wingdings" panose="05000000000000000000" pitchFamily="2" charset="2"/>
              <a:buChar char="§"/>
            </a:pPr>
            <a:r>
              <a:rPr lang="en-IN" sz="3000" dirty="0">
                <a:solidFill>
                  <a:schemeClr val="dk1"/>
                </a:solidFill>
                <a:latin typeface="Times New Roman" panose="02020603050405020304" pitchFamily="18" charset="0"/>
                <a:ea typeface="Times New Roman"/>
                <a:cs typeface="Times New Roman" panose="02020603050405020304" pitchFamily="18" charset="0"/>
                <a:sym typeface="Times New Roman"/>
              </a:rPr>
              <a:t>Flask API</a:t>
            </a:r>
            <a:endParaRPr lang="en-IN"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216000" marR="0" lvl="0" indent="-25138" algn="l" rtl="0">
              <a:lnSpc>
                <a:spcPct val="200000"/>
              </a:lnSpc>
              <a:spcBef>
                <a:spcPts val="0"/>
              </a:spcBef>
              <a:spcAft>
                <a:spcPts val="0"/>
              </a:spcAft>
              <a:buClr>
                <a:srgbClr val="000000"/>
              </a:buClr>
              <a:buSzPts val="3000"/>
              <a:buFont typeface="Noto Sans Symbols"/>
              <a:buNone/>
            </a:pPr>
            <a:endParaRPr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465" name="Google Shape;92;p1">
            <a:extLst>
              <a:ext uri="{FF2B5EF4-FFF2-40B4-BE49-F238E27FC236}">
                <a16:creationId xmlns:a16="http://schemas.microsoft.com/office/drawing/2014/main" id="{9BC50624-3623-E6C5-F21D-BB8DB06FF295}"/>
              </a:ext>
            </a:extLst>
          </p:cNvPr>
          <p:cNvSpPr/>
          <p:nvPr/>
        </p:nvSpPr>
        <p:spPr>
          <a:xfrm>
            <a:off x="16916520" y="40614600"/>
            <a:ext cx="15573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a:solidFill>
                  <a:srgbClr val="95B3D7"/>
                </a:solidFill>
                <a:latin typeface="Times New Roman" panose="02020603050405020304" pitchFamily="18" charset="0"/>
                <a:ea typeface="Times New Roman"/>
                <a:cs typeface="Times New Roman" panose="02020603050405020304" pitchFamily="18" charset="0"/>
                <a:sym typeface="Times New Roman"/>
              </a:rPr>
              <a:t>REFERENCES</a:t>
            </a:r>
            <a:endParaRPr sz="36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graphicFrame>
        <p:nvGraphicFramePr>
          <p:cNvPr id="466" name="Google Shape;93;p1">
            <a:extLst>
              <a:ext uri="{FF2B5EF4-FFF2-40B4-BE49-F238E27FC236}">
                <a16:creationId xmlns:a16="http://schemas.microsoft.com/office/drawing/2014/main" id="{8CD5FCED-CF5C-8A5D-7C19-5C6EC287BFBA}"/>
              </a:ext>
            </a:extLst>
          </p:cNvPr>
          <p:cNvGraphicFramePr/>
          <p:nvPr>
            <p:extLst>
              <p:ext uri="{D42A27DB-BD31-4B8C-83A1-F6EECF244321}">
                <p14:modId xmlns:p14="http://schemas.microsoft.com/office/powerpoint/2010/main" val="2929557495"/>
              </p:ext>
            </p:extLst>
          </p:nvPr>
        </p:nvGraphicFramePr>
        <p:xfrm>
          <a:off x="933210" y="1134898"/>
          <a:ext cx="31451075" cy="3596650"/>
        </p:xfrm>
        <a:graphic>
          <a:graphicData uri="http://schemas.openxmlformats.org/drawingml/2006/table">
            <a:tbl>
              <a:tblPr firstRow="1" bandRow="1">
                <a:noFill/>
                <a:tableStyleId>{6BD0A82E-FB63-4187-BB8A-BE4FD3A52D5B}</a:tableStyleId>
              </a:tblPr>
              <a:tblGrid>
                <a:gridCol w="5674900">
                  <a:extLst>
                    <a:ext uri="{9D8B030D-6E8A-4147-A177-3AD203B41FA5}">
                      <a16:colId xmlns:a16="http://schemas.microsoft.com/office/drawing/2014/main" val="20000"/>
                    </a:ext>
                  </a:extLst>
                </a:gridCol>
                <a:gridCol w="25776175">
                  <a:extLst>
                    <a:ext uri="{9D8B030D-6E8A-4147-A177-3AD203B41FA5}">
                      <a16:colId xmlns:a16="http://schemas.microsoft.com/office/drawing/2014/main" val="20001"/>
                    </a:ext>
                  </a:extLst>
                </a:gridCol>
              </a:tblGrid>
              <a:tr h="3589500">
                <a:tc>
                  <a:txBody>
                    <a:bodyPr/>
                    <a:lstStyle/>
                    <a:p>
                      <a:pPr marL="0" marR="0" lvl="0" indent="0" algn="ctr" rtl="0">
                        <a:lnSpc>
                          <a:spcPct val="100000"/>
                        </a:lnSpc>
                        <a:spcBef>
                          <a:spcPts val="0"/>
                        </a:spcBef>
                        <a:spcAft>
                          <a:spcPts val="0"/>
                        </a:spcAft>
                        <a:buClr>
                          <a:srgbClr val="000000"/>
                        </a:buClr>
                        <a:buSzPts val="11500"/>
                        <a:buFont typeface="Arial"/>
                        <a:buNone/>
                      </a:pPr>
                      <a:r>
                        <a:rPr lang="en-IN" sz="11500" b="1" u="none" strike="noStrike" cap="none" dirty="0">
                          <a:solidFill>
                            <a:srgbClr val="95B3D7"/>
                          </a:solidFill>
                          <a:latin typeface="Times New Roman" panose="02020603050405020304" pitchFamily="18" charset="0"/>
                          <a:ea typeface="Cambria"/>
                          <a:cs typeface="Times New Roman" panose="02020603050405020304" pitchFamily="18" charset="0"/>
                          <a:sym typeface="Cambria"/>
                        </a:rPr>
                        <a:t>SOCCA-55</a:t>
                      </a:r>
                      <a:r>
                        <a:rPr lang="en-IN" sz="11500" b="1" u="none" strike="noStrike" cap="none" dirty="0">
                          <a:solidFill>
                            <a:srgbClr val="95B3D7"/>
                          </a:solidFill>
                          <a:latin typeface="Cambria"/>
                          <a:ea typeface="Cambria"/>
                          <a:cs typeface="Cambria"/>
                          <a:sym typeface="Cambria"/>
                        </a:rPr>
                        <a:t>       </a:t>
                      </a:r>
                      <a:endParaRPr sz="11500" b="1" u="none" strike="noStrike" cap="none" dirty="0">
                        <a:solidFill>
                          <a:srgbClr val="95B3D7"/>
                        </a:solidFill>
                        <a:latin typeface="Cambria"/>
                        <a:ea typeface="Cambria"/>
                        <a:cs typeface="Cambria"/>
                        <a:sym typeface="Cambria"/>
                      </a:endParaRPr>
                    </a:p>
                  </a:txBody>
                  <a:tcPr marL="91450" marR="91450" marT="45725" marB="45725" anchor="ctr">
                    <a:lnR w="12700" cap="flat" cmpd="sng">
                      <a:solidFill>
                        <a:schemeClr val="dk1"/>
                      </a:solidFill>
                      <a:prstDash val="solid"/>
                      <a:round/>
                      <a:headEnd type="none" w="sm" len="sm"/>
                      <a:tailEnd type="none" w="sm" len="sm"/>
                    </a:lnR>
                    <a:solidFill>
                      <a:srgbClr val="4A452A"/>
                    </a:solidFill>
                  </a:tcPr>
                </a:tc>
                <a:tc>
                  <a:txBody>
                    <a:bodyPr/>
                    <a:lstStyle/>
                    <a:p>
                      <a:pPr marL="0" marR="0" lvl="0" indent="0" algn="ctr" rtl="0">
                        <a:lnSpc>
                          <a:spcPct val="100000"/>
                        </a:lnSpc>
                        <a:spcBef>
                          <a:spcPts val="0"/>
                        </a:spcBef>
                        <a:spcAft>
                          <a:spcPts val="0"/>
                        </a:spcAft>
                        <a:buClr>
                          <a:srgbClr val="000000"/>
                        </a:buClr>
                        <a:buSzPts val="8800"/>
                        <a:buFont typeface="Arial"/>
                        <a:buNone/>
                      </a:pPr>
                      <a:r>
                        <a:rPr lang="en-IN" sz="8800" u="none" strike="noStrike" cap="none" dirty="0">
                          <a:solidFill>
                            <a:schemeClr val="dk1"/>
                          </a:solidFill>
                          <a:latin typeface="Times New Roman" pitchFamily="18" charset="0"/>
                          <a:ea typeface="Cambria"/>
                          <a:cs typeface="Times New Roman" pitchFamily="18" charset="0"/>
                          <a:sym typeface="Cambria"/>
                        </a:rPr>
                        <a:t>Vectrofy</a:t>
                      </a:r>
                      <a:endParaRPr sz="8800" b="1" u="none" strike="noStrike" cap="none" dirty="0">
                        <a:solidFill>
                          <a:schemeClr val="dk1"/>
                        </a:solidFill>
                        <a:latin typeface="Times New Roman" pitchFamily="18" charset="0"/>
                        <a:ea typeface="Cambria"/>
                        <a:cs typeface="Times New Roman" pitchFamily="18" charset="0"/>
                        <a:sym typeface="Cambria"/>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bl>
          </a:graphicData>
        </a:graphic>
      </p:graphicFrame>
      <p:graphicFrame>
        <p:nvGraphicFramePr>
          <p:cNvPr id="467" name="Google Shape;95;p1">
            <a:extLst>
              <a:ext uri="{FF2B5EF4-FFF2-40B4-BE49-F238E27FC236}">
                <a16:creationId xmlns:a16="http://schemas.microsoft.com/office/drawing/2014/main" id="{729429B9-3CF4-2AB1-1AD1-06482883F5F9}"/>
              </a:ext>
            </a:extLst>
          </p:cNvPr>
          <p:cNvGraphicFramePr/>
          <p:nvPr>
            <p:extLst>
              <p:ext uri="{D42A27DB-BD31-4B8C-83A1-F6EECF244321}">
                <p14:modId xmlns:p14="http://schemas.microsoft.com/office/powerpoint/2010/main" val="4174853407"/>
              </p:ext>
            </p:extLst>
          </p:nvPr>
        </p:nvGraphicFramePr>
        <p:xfrm>
          <a:off x="15077853" y="5194399"/>
          <a:ext cx="16127800" cy="2072550"/>
        </p:xfrm>
        <a:graphic>
          <a:graphicData uri="http://schemas.openxmlformats.org/drawingml/2006/table">
            <a:tbl>
              <a:tblPr>
                <a:noFill/>
                <a:tableStyleId>{70471533-729A-4A05-A06A-2DBB11EED29A}</a:tableStyleId>
              </a:tblPr>
              <a:tblGrid>
                <a:gridCol w="7729143">
                  <a:extLst>
                    <a:ext uri="{9D8B030D-6E8A-4147-A177-3AD203B41FA5}">
                      <a16:colId xmlns:a16="http://schemas.microsoft.com/office/drawing/2014/main" val="20000"/>
                    </a:ext>
                  </a:extLst>
                </a:gridCol>
                <a:gridCol w="8398657">
                  <a:extLst>
                    <a:ext uri="{9D8B030D-6E8A-4147-A177-3AD203B41FA5}">
                      <a16:colId xmlns:a16="http://schemas.microsoft.com/office/drawing/2014/main" val="20001"/>
                    </a:ext>
                  </a:extLst>
                </a:gridCol>
              </a:tblGrid>
              <a:tr h="475220">
                <a:tc>
                  <a:txBody>
                    <a:bodyPr/>
                    <a:lstStyle/>
                    <a:p>
                      <a:pPr marL="0" lvl="0" indent="0" algn="l" rtl="0">
                        <a:spcBef>
                          <a:spcPts val="0"/>
                        </a:spcBef>
                        <a:spcAft>
                          <a:spcPts val="0"/>
                        </a:spcAft>
                        <a:buNone/>
                      </a:pPr>
                      <a:r>
                        <a:rPr lang="en-GB" sz="2800" b="1" dirty="0">
                          <a:latin typeface="Times New Roman" pitchFamily="18" charset="0"/>
                          <a:cs typeface="Times New Roman" pitchFamily="18" charset="0"/>
                        </a:rPr>
                        <a:t>1</a:t>
                      </a:r>
                      <a:r>
                        <a:rPr lang="en-GB" sz="3600" b="1" dirty="0">
                          <a:latin typeface="Times New Roman" pitchFamily="18" charset="0"/>
                          <a:cs typeface="Times New Roman" pitchFamily="18" charset="0"/>
                        </a:rPr>
                        <a:t>. </a:t>
                      </a:r>
                      <a:r>
                        <a:rPr lang="en-GB" sz="2800" b="1" dirty="0">
                          <a:latin typeface="Times New Roman" pitchFamily="18" charset="0"/>
                          <a:cs typeface="Times New Roman" pitchFamily="18" charset="0"/>
                        </a:rPr>
                        <a:t>Falgun </a:t>
                      </a:r>
                      <a:r>
                        <a:rPr lang="en-GB" sz="2800" b="1" dirty="0" err="1">
                          <a:latin typeface="Times New Roman" pitchFamily="18" charset="0"/>
                          <a:cs typeface="Times New Roman" pitchFamily="18" charset="0"/>
                        </a:rPr>
                        <a:t>Sorathiya</a:t>
                      </a:r>
                      <a:endParaRPr sz="2800" b="1" dirty="0">
                        <a:latin typeface="Times New Roman" pitchFamily="18" charset="0"/>
                        <a:cs typeface="Times New Roman" pitchFamily="18" charset="0"/>
                      </a:endParaRPr>
                    </a:p>
                  </a:txBody>
                  <a:tcPr marL="91425" marR="91425" marT="91425" marB="91425">
                    <a:lnL w="19050" cap="flat" cmpd="sng">
                      <a:noFill/>
                      <a:prstDash val="solid"/>
                      <a:round/>
                      <a:headEnd type="none" w="sm" len="sm"/>
                      <a:tailEnd type="none" w="sm" len="sm"/>
                    </a:lnL>
                    <a:lnR w="19050" cap="flat" cmpd="sng">
                      <a:noFill/>
                      <a:prstDash val="solid"/>
                      <a:round/>
                      <a:headEnd type="none" w="sm" len="sm"/>
                      <a:tailEnd type="none" w="sm" len="sm"/>
                    </a:lnR>
                    <a:lnT w="19050" cap="flat" cmpd="sng">
                      <a:noFill/>
                      <a:prstDash val="solid"/>
                      <a:round/>
                      <a:headEnd type="none" w="sm" len="sm"/>
                      <a:tailEnd type="none" w="sm" len="sm"/>
                    </a:lnT>
                    <a:lnB w="19050" cap="flat" cmpd="sng" algn="ctr">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800" b="1"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a:rPr>
                        <a:t>2</a:t>
                      </a:r>
                      <a:r>
                        <a:rPr kumimoji="0" lang="en-GB" sz="3600" b="1"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a:rPr>
                        <a:t>. </a:t>
                      </a:r>
                      <a:r>
                        <a:rPr kumimoji="0" lang="en-GB" sz="2800" b="1"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a:rPr>
                        <a:t>Om Patel</a:t>
                      </a:r>
                      <a:endParaRPr sz="1050" b="1" dirty="0">
                        <a:latin typeface="Times New Roman" panose="02020603050405020304" pitchFamily="18" charset="0"/>
                        <a:cs typeface="Times New Roman" panose="02020603050405020304" pitchFamily="18" charset="0"/>
                      </a:endParaRPr>
                    </a:p>
                  </a:txBody>
                  <a:tcPr marL="91425" marR="91425" marT="91425" marB="91425">
                    <a:lnL w="19050" cap="flat" cmpd="sng">
                      <a:noFill/>
                      <a:prstDash val="solid"/>
                      <a:round/>
                      <a:headEnd type="none" w="sm" len="sm"/>
                      <a:tailEnd type="none" w="sm" len="sm"/>
                    </a:lnL>
                    <a:lnR w="19050" cap="flat" cmpd="sng">
                      <a:noFill/>
                      <a:prstDash val="solid"/>
                      <a:round/>
                      <a:headEnd type="none" w="sm" len="sm"/>
                      <a:tailEnd type="none" w="sm" len="sm"/>
                    </a:lnR>
                    <a:lnT w="19050" cap="flat" cmpd="sng">
                      <a:noFill/>
                      <a:prstDash val="solid"/>
                      <a:round/>
                      <a:headEnd type="none" w="sm" len="sm"/>
                      <a:tailEnd type="none" w="sm" len="sm"/>
                    </a:lnT>
                    <a:lnB w="19050" cap="flat" cmpd="sng" algn="ctr">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49102">
                <a:tc>
                  <a:txBody>
                    <a:bodyPr/>
                    <a:lstStyle/>
                    <a:p>
                      <a:pPr marL="0" lvl="0" indent="0" algn="l" rtl="0">
                        <a:spcBef>
                          <a:spcPts val="0"/>
                        </a:spcBef>
                        <a:spcAft>
                          <a:spcPts val="0"/>
                        </a:spcAft>
                        <a:buNone/>
                      </a:pPr>
                      <a:r>
                        <a:rPr lang="en-GB" sz="2800" b="1" dirty="0">
                          <a:latin typeface="Times New Roman" pitchFamily="18" charset="0"/>
                          <a:cs typeface="Times New Roman" pitchFamily="18" charset="0"/>
                        </a:rPr>
                        <a:t>3</a:t>
                      </a:r>
                      <a:r>
                        <a:rPr lang="en-GB" sz="3600" b="1" dirty="0">
                          <a:latin typeface="Times New Roman" pitchFamily="18" charset="0"/>
                          <a:cs typeface="Times New Roman" pitchFamily="18" charset="0"/>
                        </a:rPr>
                        <a:t>. </a:t>
                      </a:r>
                      <a:r>
                        <a:rPr lang="en-GB" sz="2800" b="1" dirty="0">
                          <a:latin typeface="Times New Roman" pitchFamily="18" charset="0"/>
                          <a:cs typeface="Times New Roman" pitchFamily="18" charset="0"/>
                        </a:rPr>
                        <a:t>Nishith Mehta</a:t>
                      </a:r>
                    </a:p>
                  </a:txBody>
                  <a:tcPr marL="91425" marR="91425" marT="91425" marB="91425">
                    <a:lnL w="19050" cap="flat" cmpd="sng">
                      <a:noFill/>
                      <a:prstDash val="solid"/>
                      <a:round/>
                      <a:headEnd type="none" w="sm" len="sm"/>
                      <a:tailEnd type="none" w="sm" len="sm"/>
                    </a:lnL>
                    <a:lnR w="19050" cap="flat" cmpd="sng">
                      <a:noFill/>
                      <a:prstDash val="solid"/>
                      <a:round/>
                      <a:headEnd type="none" w="sm" len="sm"/>
                      <a:tailEnd type="none" w="sm" len="sm"/>
                    </a:lnR>
                    <a:lnT w="19050" cap="flat" cmpd="sng">
                      <a:noFill/>
                      <a:prstDash val="solid"/>
                      <a:round/>
                      <a:headEnd type="none" w="sm" len="sm"/>
                      <a:tailEnd type="none" w="sm" len="sm"/>
                    </a:lnT>
                    <a:lnB w="19050"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800" b="1"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a:rPr>
                        <a:t>4</a:t>
                      </a:r>
                      <a:r>
                        <a:rPr kumimoji="0" lang="en-GB" sz="3600" b="1"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a:rPr>
                        <a:t>. </a:t>
                      </a:r>
                      <a:r>
                        <a:rPr kumimoji="0" lang="en-GB" sz="2800" b="1"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a:rPr>
                        <a:t>Naman </a:t>
                      </a:r>
                      <a:r>
                        <a:rPr kumimoji="0" lang="en-GB" sz="2800" b="1" i="0" u="none" strike="noStrike" kern="0" cap="none" spc="0" normalizeH="0" baseline="0" noProof="0" dirty="0" err="1">
                          <a:ln>
                            <a:noFill/>
                          </a:ln>
                          <a:solidFill>
                            <a:srgbClr val="000000"/>
                          </a:solidFill>
                          <a:effectLst/>
                          <a:uLnTx/>
                          <a:uFillTx/>
                          <a:latin typeface="Times New Roman" pitchFamily="18" charset="0"/>
                          <a:cs typeface="Times New Roman" pitchFamily="18" charset="0"/>
                          <a:sym typeface="Arial"/>
                        </a:rPr>
                        <a:t>Umraniya</a:t>
                      </a:r>
                      <a:endParaRPr kumimoji="0" lang="en-GB" sz="2800" b="1"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a:endParaRPr>
                    </a:p>
                  </a:txBody>
                  <a:tcPr marL="91425" marR="91425" marT="91425" marB="91425">
                    <a:lnL w="19050" cap="flat" cmpd="sng">
                      <a:noFill/>
                      <a:prstDash val="solid"/>
                      <a:round/>
                      <a:headEnd type="none" w="sm" len="sm"/>
                      <a:tailEnd type="none" w="sm" len="sm"/>
                    </a:lnL>
                    <a:lnR w="19050" cap="flat" cmpd="sng">
                      <a:noFill/>
                      <a:prstDash val="solid"/>
                      <a:round/>
                      <a:headEnd type="none" w="sm" len="sm"/>
                      <a:tailEnd type="none" w="sm" len="sm"/>
                    </a:lnR>
                    <a:lnT w="19050" cap="flat" cmpd="sng">
                      <a:noFill/>
                      <a:prstDash val="solid"/>
                      <a:round/>
                      <a:headEnd type="none" w="sm" len="sm"/>
                      <a:tailEnd type="none" w="sm" len="sm"/>
                    </a:lnT>
                    <a:lnB w="1905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11511">
                <a:tc>
                  <a:txBody>
                    <a:bodyPr/>
                    <a:lstStyle/>
                    <a:p>
                      <a:pPr marL="0" lvl="0" indent="0" algn="l" rtl="0">
                        <a:spcBef>
                          <a:spcPts val="0"/>
                        </a:spcBef>
                        <a:spcAft>
                          <a:spcPts val="0"/>
                        </a:spcAft>
                        <a:buNone/>
                      </a:pPr>
                      <a:r>
                        <a:rPr lang="en-GB" sz="2800" b="1" dirty="0">
                          <a:latin typeface="Times New Roman" pitchFamily="18" charset="0"/>
                          <a:cs typeface="Times New Roman" pitchFamily="18" charset="0"/>
                        </a:rPr>
                        <a:t>5. Jaydeep Solanki</a:t>
                      </a:r>
                    </a:p>
                  </a:txBody>
                  <a:tcPr marL="91425" marR="91425" marT="91425" marB="91425">
                    <a:lnL w="19050" cap="flat" cmpd="sng">
                      <a:noFill/>
                      <a:prstDash val="solid"/>
                      <a:round/>
                      <a:headEnd type="none" w="sm" len="sm"/>
                      <a:tailEnd type="none" w="sm" len="sm"/>
                    </a:lnL>
                    <a:lnR w="19050" cap="flat" cmpd="sng">
                      <a:noFill/>
                      <a:prstDash val="solid"/>
                      <a:round/>
                      <a:headEnd type="none" w="sm" len="sm"/>
                      <a:tailEnd type="none" w="sm" len="sm"/>
                    </a:lnR>
                    <a:lnT w="19050" cap="flat" cmpd="sng">
                      <a:noFill/>
                      <a:prstDash val="solid"/>
                      <a:round/>
                      <a:headEnd type="none" w="sm" len="sm"/>
                      <a:tailEnd type="none" w="sm" len="sm"/>
                    </a:lnT>
                    <a:lnB w="19050"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GB" sz="2800" b="1"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a:endParaRPr>
                    </a:p>
                  </a:txBody>
                  <a:tcPr marL="91425" marR="91425" marT="91425" marB="91425">
                    <a:lnL w="19050" cap="flat" cmpd="sng">
                      <a:noFill/>
                      <a:prstDash val="solid"/>
                      <a:round/>
                      <a:headEnd type="none" w="sm" len="sm"/>
                      <a:tailEnd type="none" w="sm" len="sm"/>
                    </a:lnL>
                    <a:lnR w="19050" cap="flat" cmpd="sng">
                      <a:noFill/>
                      <a:prstDash val="solid"/>
                      <a:round/>
                      <a:headEnd type="none" w="sm" len="sm"/>
                      <a:tailEnd type="none" w="sm" len="sm"/>
                    </a:lnR>
                    <a:lnT w="19050" cap="flat" cmpd="sng">
                      <a:noFill/>
                      <a:prstDash val="solid"/>
                      <a:round/>
                      <a:headEnd type="none" w="sm" len="sm"/>
                      <a:tailEnd type="none" w="sm" len="sm"/>
                    </a:lnT>
                    <a:lnB w="1905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605712765"/>
                  </a:ext>
                </a:extLst>
              </a:tr>
            </a:tbl>
          </a:graphicData>
        </a:graphic>
      </p:graphicFrame>
      <p:pic>
        <p:nvPicPr>
          <p:cNvPr id="468" name="Picture 467">
            <a:extLst>
              <a:ext uri="{FF2B5EF4-FFF2-40B4-BE49-F238E27FC236}">
                <a16:creationId xmlns:a16="http://schemas.microsoft.com/office/drawing/2014/main" id="{9A1392B3-9575-DBB6-92BA-8B18A332EA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5172" y="5397318"/>
            <a:ext cx="11540360" cy="3678363"/>
          </a:xfrm>
          <a:prstGeom prst="rect">
            <a:avLst/>
          </a:prstGeom>
        </p:spPr>
      </p:pic>
      <p:pic>
        <p:nvPicPr>
          <p:cNvPr id="469" name="Picture 468">
            <a:extLst>
              <a:ext uri="{FF2B5EF4-FFF2-40B4-BE49-F238E27FC236}">
                <a16:creationId xmlns:a16="http://schemas.microsoft.com/office/drawing/2014/main" id="{2F8F5BF4-876D-CC0A-69D7-E56B5C545287}"/>
              </a:ext>
            </a:extLst>
          </p:cNvPr>
          <p:cNvPicPr>
            <a:picLocks noChangeAspect="1"/>
          </p:cNvPicPr>
          <p:nvPr/>
        </p:nvPicPr>
        <p:blipFill>
          <a:blip r:embed="rId4"/>
          <a:stretch>
            <a:fillRect/>
          </a:stretch>
        </p:blipFill>
        <p:spPr>
          <a:xfrm>
            <a:off x="18057434" y="25883280"/>
            <a:ext cx="13124912" cy="5988240"/>
          </a:xfrm>
          <a:prstGeom prst="rect">
            <a:avLst/>
          </a:prstGeom>
        </p:spPr>
      </p:pic>
      <p:sp>
        <p:nvSpPr>
          <p:cNvPr id="470" name="Rectangle 469">
            <a:extLst>
              <a:ext uri="{FF2B5EF4-FFF2-40B4-BE49-F238E27FC236}">
                <a16:creationId xmlns:a16="http://schemas.microsoft.com/office/drawing/2014/main" id="{73611D93-AA85-F587-6E01-719C8326F05B}"/>
              </a:ext>
            </a:extLst>
          </p:cNvPr>
          <p:cNvSpPr/>
          <p:nvPr/>
        </p:nvSpPr>
        <p:spPr>
          <a:xfrm>
            <a:off x="1778000" y="30899100"/>
            <a:ext cx="13881100" cy="11455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grpSp>
        <p:nvGrpSpPr>
          <p:cNvPr id="471" name="Group 470">
            <a:extLst>
              <a:ext uri="{FF2B5EF4-FFF2-40B4-BE49-F238E27FC236}">
                <a16:creationId xmlns:a16="http://schemas.microsoft.com/office/drawing/2014/main" id="{00B114E1-D65D-BA88-2E15-768971A499F7}"/>
              </a:ext>
            </a:extLst>
          </p:cNvPr>
          <p:cNvGrpSpPr/>
          <p:nvPr/>
        </p:nvGrpSpPr>
        <p:grpSpPr>
          <a:xfrm>
            <a:off x="2835351" y="31143474"/>
            <a:ext cx="3451968" cy="1201948"/>
            <a:chOff x="2476500" y="31245000"/>
            <a:chExt cx="4279900" cy="2054280"/>
          </a:xfrm>
        </p:grpSpPr>
        <p:sp>
          <p:nvSpPr>
            <p:cNvPr id="472" name="Rectangle 471">
              <a:extLst>
                <a:ext uri="{FF2B5EF4-FFF2-40B4-BE49-F238E27FC236}">
                  <a16:creationId xmlns:a16="http://schemas.microsoft.com/office/drawing/2014/main" id="{4ADB03E5-0F06-D74F-BF60-20BD3E5AA658}"/>
                </a:ext>
              </a:extLst>
            </p:cNvPr>
            <p:cNvSpPr/>
            <p:nvPr/>
          </p:nvSpPr>
          <p:spPr>
            <a:xfrm>
              <a:off x="2476500" y="31245000"/>
              <a:ext cx="4279900" cy="2054280"/>
            </a:xfrm>
            <a:prstGeom prst="rect">
              <a:avLst/>
            </a:prstGeom>
            <a:solidFill>
              <a:schemeClr val="bg1"/>
            </a:solidFill>
            <a:ln w="95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473" name="TextBox 472">
              <a:extLst>
                <a:ext uri="{FF2B5EF4-FFF2-40B4-BE49-F238E27FC236}">
                  <a16:creationId xmlns:a16="http://schemas.microsoft.com/office/drawing/2014/main" id="{5AE72F2B-5707-9C58-C380-B9E2BF862CA0}"/>
                </a:ext>
              </a:extLst>
            </p:cNvPr>
            <p:cNvSpPr txBox="1"/>
            <p:nvPr/>
          </p:nvSpPr>
          <p:spPr>
            <a:xfrm>
              <a:off x="3947914" y="31788681"/>
              <a:ext cx="1337074" cy="999454"/>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User</a:t>
              </a:r>
              <a:endParaRPr lang="en-IN" sz="3200" dirty="0">
                <a:latin typeface="Times New Roman" panose="02020603050405020304" pitchFamily="18" charset="0"/>
                <a:cs typeface="Times New Roman" panose="02020603050405020304" pitchFamily="18" charset="0"/>
              </a:endParaRPr>
            </a:p>
          </p:txBody>
        </p:sp>
      </p:grpSp>
      <p:sp>
        <p:nvSpPr>
          <p:cNvPr id="474" name="Arrow: Down 473">
            <a:extLst>
              <a:ext uri="{FF2B5EF4-FFF2-40B4-BE49-F238E27FC236}">
                <a16:creationId xmlns:a16="http://schemas.microsoft.com/office/drawing/2014/main" id="{C8C26B13-BEDB-8949-743F-0153D9D21788}"/>
              </a:ext>
            </a:extLst>
          </p:cNvPr>
          <p:cNvSpPr/>
          <p:nvPr/>
        </p:nvSpPr>
        <p:spPr>
          <a:xfrm>
            <a:off x="4209183" y="32331794"/>
            <a:ext cx="260356" cy="704363"/>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grpSp>
        <p:nvGrpSpPr>
          <p:cNvPr id="475" name="Group 474">
            <a:extLst>
              <a:ext uri="{FF2B5EF4-FFF2-40B4-BE49-F238E27FC236}">
                <a16:creationId xmlns:a16="http://schemas.microsoft.com/office/drawing/2014/main" id="{1376788E-2F9A-4869-E417-BE645AE945E1}"/>
              </a:ext>
            </a:extLst>
          </p:cNvPr>
          <p:cNvGrpSpPr/>
          <p:nvPr/>
        </p:nvGrpSpPr>
        <p:grpSpPr>
          <a:xfrm>
            <a:off x="2087554" y="33110106"/>
            <a:ext cx="4763970" cy="2571988"/>
            <a:chOff x="-3213390" y="31245000"/>
            <a:chExt cx="15659678" cy="2054280"/>
          </a:xfrm>
        </p:grpSpPr>
        <p:sp>
          <p:nvSpPr>
            <p:cNvPr id="476" name="Rectangle 475">
              <a:extLst>
                <a:ext uri="{FF2B5EF4-FFF2-40B4-BE49-F238E27FC236}">
                  <a16:creationId xmlns:a16="http://schemas.microsoft.com/office/drawing/2014/main" id="{6B119C29-19CD-CFD0-9221-B65515890797}"/>
                </a:ext>
              </a:extLst>
            </p:cNvPr>
            <p:cNvSpPr/>
            <p:nvPr/>
          </p:nvSpPr>
          <p:spPr>
            <a:xfrm>
              <a:off x="-3213390" y="31245000"/>
              <a:ext cx="15659678" cy="2054280"/>
            </a:xfrm>
            <a:prstGeom prst="rect">
              <a:avLst/>
            </a:prstGeom>
            <a:solidFill>
              <a:schemeClr val="bg1"/>
            </a:solidFill>
            <a:ln w="95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477" name="TextBox 476">
              <a:extLst>
                <a:ext uri="{FF2B5EF4-FFF2-40B4-BE49-F238E27FC236}">
                  <a16:creationId xmlns:a16="http://schemas.microsoft.com/office/drawing/2014/main" id="{19881445-1FA3-B812-DF95-AAB4C10DF874}"/>
                </a:ext>
              </a:extLst>
            </p:cNvPr>
            <p:cNvSpPr txBox="1"/>
            <p:nvPr/>
          </p:nvSpPr>
          <p:spPr>
            <a:xfrm>
              <a:off x="-1897758" y="31833306"/>
              <a:ext cx="14344046" cy="86038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User Interaction (Upload Image, Sign Up/Sign In)</a:t>
              </a:r>
              <a:endParaRPr lang="en-IN" sz="3200" dirty="0">
                <a:latin typeface="Times New Roman" panose="02020603050405020304" pitchFamily="18" charset="0"/>
                <a:cs typeface="Times New Roman" panose="02020603050405020304" pitchFamily="18" charset="0"/>
              </a:endParaRPr>
            </a:p>
          </p:txBody>
        </p:sp>
      </p:grpSp>
      <p:sp>
        <p:nvSpPr>
          <p:cNvPr id="478" name="Arrow: Down 477">
            <a:extLst>
              <a:ext uri="{FF2B5EF4-FFF2-40B4-BE49-F238E27FC236}">
                <a16:creationId xmlns:a16="http://schemas.microsoft.com/office/drawing/2014/main" id="{82322FEB-7E8F-B13F-7B34-1118A0D33E79}"/>
              </a:ext>
            </a:extLst>
          </p:cNvPr>
          <p:cNvSpPr/>
          <p:nvPr/>
        </p:nvSpPr>
        <p:spPr>
          <a:xfrm>
            <a:off x="4163793" y="35613219"/>
            <a:ext cx="305746" cy="715188"/>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grpSp>
        <p:nvGrpSpPr>
          <p:cNvPr id="479" name="Group 478">
            <a:extLst>
              <a:ext uri="{FF2B5EF4-FFF2-40B4-BE49-F238E27FC236}">
                <a16:creationId xmlns:a16="http://schemas.microsoft.com/office/drawing/2014/main" id="{C664F968-D145-9B22-C665-3248A140AE7F}"/>
              </a:ext>
            </a:extLst>
          </p:cNvPr>
          <p:cNvGrpSpPr/>
          <p:nvPr/>
        </p:nvGrpSpPr>
        <p:grpSpPr>
          <a:xfrm>
            <a:off x="2087554" y="36379941"/>
            <a:ext cx="5840494" cy="1004351"/>
            <a:chOff x="-3213390" y="31245000"/>
            <a:chExt cx="15659678" cy="2054280"/>
          </a:xfrm>
        </p:grpSpPr>
        <p:sp>
          <p:nvSpPr>
            <p:cNvPr id="480" name="Rectangle 479">
              <a:extLst>
                <a:ext uri="{FF2B5EF4-FFF2-40B4-BE49-F238E27FC236}">
                  <a16:creationId xmlns:a16="http://schemas.microsoft.com/office/drawing/2014/main" id="{9714B84F-AA7D-618A-0AB5-5797893F0E79}"/>
                </a:ext>
              </a:extLst>
            </p:cNvPr>
            <p:cNvSpPr/>
            <p:nvPr/>
          </p:nvSpPr>
          <p:spPr>
            <a:xfrm>
              <a:off x="-3213390" y="31245000"/>
              <a:ext cx="15659678" cy="2054280"/>
            </a:xfrm>
            <a:prstGeom prst="rect">
              <a:avLst/>
            </a:prstGeom>
            <a:solidFill>
              <a:schemeClr val="bg1"/>
            </a:solidFill>
            <a:ln w="95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481" name="TextBox 480">
              <a:extLst>
                <a:ext uri="{FF2B5EF4-FFF2-40B4-BE49-F238E27FC236}">
                  <a16:creationId xmlns:a16="http://schemas.microsoft.com/office/drawing/2014/main" id="{3D6E3286-01C9-A9EE-DB36-360C9718D0D5}"/>
                </a:ext>
              </a:extLst>
            </p:cNvPr>
            <p:cNvSpPr txBox="1"/>
            <p:nvPr/>
          </p:nvSpPr>
          <p:spPr>
            <a:xfrm>
              <a:off x="-1098890" y="31854544"/>
              <a:ext cx="11458611" cy="1196087"/>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Front-End (React)</a:t>
              </a:r>
              <a:endParaRPr lang="en-IN" sz="3200" dirty="0">
                <a:latin typeface="Times New Roman" panose="02020603050405020304" pitchFamily="18" charset="0"/>
                <a:cs typeface="Times New Roman" panose="02020603050405020304" pitchFamily="18" charset="0"/>
              </a:endParaRPr>
            </a:p>
          </p:txBody>
        </p:sp>
      </p:grpSp>
      <p:sp>
        <p:nvSpPr>
          <p:cNvPr id="482" name="Arrow: Down 481">
            <a:extLst>
              <a:ext uri="{FF2B5EF4-FFF2-40B4-BE49-F238E27FC236}">
                <a16:creationId xmlns:a16="http://schemas.microsoft.com/office/drawing/2014/main" id="{4C6BCFF5-48FE-CE19-3FDA-5DF9AF3ED2A4}"/>
              </a:ext>
            </a:extLst>
          </p:cNvPr>
          <p:cNvSpPr/>
          <p:nvPr/>
        </p:nvSpPr>
        <p:spPr>
          <a:xfrm>
            <a:off x="4163793" y="37483996"/>
            <a:ext cx="305746" cy="715188"/>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grpSp>
        <p:nvGrpSpPr>
          <p:cNvPr id="483" name="Group 482">
            <a:extLst>
              <a:ext uri="{FF2B5EF4-FFF2-40B4-BE49-F238E27FC236}">
                <a16:creationId xmlns:a16="http://schemas.microsoft.com/office/drawing/2014/main" id="{84CE3002-BCA9-57EF-1281-E01CC47C7203}"/>
              </a:ext>
            </a:extLst>
          </p:cNvPr>
          <p:cNvGrpSpPr/>
          <p:nvPr/>
        </p:nvGrpSpPr>
        <p:grpSpPr>
          <a:xfrm>
            <a:off x="2087554" y="38324277"/>
            <a:ext cx="6210144" cy="2571987"/>
            <a:chOff x="-3213390" y="31244997"/>
            <a:chExt cx="15659678" cy="5608088"/>
          </a:xfrm>
        </p:grpSpPr>
        <p:sp>
          <p:nvSpPr>
            <p:cNvPr id="484" name="Rectangle 483">
              <a:extLst>
                <a:ext uri="{FF2B5EF4-FFF2-40B4-BE49-F238E27FC236}">
                  <a16:creationId xmlns:a16="http://schemas.microsoft.com/office/drawing/2014/main" id="{883770C1-EB56-888B-1334-11E2A608A3E6}"/>
                </a:ext>
              </a:extLst>
            </p:cNvPr>
            <p:cNvSpPr/>
            <p:nvPr/>
          </p:nvSpPr>
          <p:spPr>
            <a:xfrm>
              <a:off x="-3213390" y="31244997"/>
              <a:ext cx="15659678" cy="5608088"/>
            </a:xfrm>
            <a:prstGeom prst="rect">
              <a:avLst/>
            </a:prstGeom>
            <a:solidFill>
              <a:schemeClr val="bg1"/>
            </a:solidFill>
            <a:ln w="95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485" name="TextBox 484">
              <a:extLst>
                <a:ext uri="{FF2B5EF4-FFF2-40B4-BE49-F238E27FC236}">
                  <a16:creationId xmlns:a16="http://schemas.microsoft.com/office/drawing/2014/main" id="{D88F455E-114F-4B33-A230-DB08C1639A29}"/>
                </a:ext>
              </a:extLst>
            </p:cNvPr>
            <p:cNvSpPr txBox="1"/>
            <p:nvPr/>
          </p:nvSpPr>
          <p:spPr>
            <a:xfrm>
              <a:off x="-1098891" y="31854544"/>
              <a:ext cx="11458612" cy="4496312"/>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Backend </a:t>
              </a:r>
            </a:p>
            <a:p>
              <a:r>
                <a:rPr lang="en-US" sz="3200" dirty="0">
                  <a:latin typeface="Times New Roman" panose="02020603050405020304" pitchFamily="18" charset="0"/>
                  <a:cs typeface="Times New Roman" panose="02020603050405020304" pitchFamily="18" charset="0"/>
                </a:rPr>
                <a:t>(Express &amp; Node.js) </a:t>
              </a:r>
            </a:p>
            <a:p>
              <a:r>
                <a:rPr lang="en-US" sz="3200" dirty="0">
                  <a:latin typeface="Times New Roman" panose="02020603050405020304" pitchFamily="18" charset="0"/>
                  <a:cs typeface="Times New Roman" panose="02020603050405020304" pitchFamily="18" charset="0"/>
                </a:rPr>
                <a:t>- API for image upload </a:t>
              </a:r>
            </a:p>
            <a:p>
              <a:r>
                <a:rPr lang="en-US" sz="3200" dirty="0">
                  <a:latin typeface="Times New Roman" panose="02020603050405020304" pitchFamily="18" charset="0"/>
                  <a:cs typeface="Times New Roman" panose="02020603050405020304" pitchFamily="18" charset="0"/>
                </a:rPr>
                <a:t>- API for authentication</a:t>
              </a:r>
              <a:endParaRPr lang="en-IN" sz="3200" dirty="0">
                <a:latin typeface="Times New Roman" panose="02020603050405020304" pitchFamily="18" charset="0"/>
                <a:cs typeface="Times New Roman" panose="02020603050405020304" pitchFamily="18" charset="0"/>
              </a:endParaRPr>
            </a:p>
          </p:txBody>
        </p:sp>
      </p:grpSp>
      <p:grpSp>
        <p:nvGrpSpPr>
          <p:cNvPr id="486" name="Group 485">
            <a:extLst>
              <a:ext uri="{FF2B5EF4-FFF2-40B4-BE49-F238E27FC236}">
                <a16:creationId xmlns:a16="http://schemas.microsoft.com/office/drawing/2014/main" id="{899E6613-ED39-0040-E017-5B6CE4B4B122}"/>
              </a:ext>
            </a:extLst>
          </p:cNvPr>
          <p:cNvGrpSpPr/>
          <p:nvPr/>
        </p:nvGrpSpPr>
        <p:grpSpPr>
          <a:xfrm>
            <a:off x="8869220" y="38324277"/>
            <a:ext cx="6210144" cy="2571987"/>
            <a:chOff x="-3213390" y="31244997"/>
            <a:chExt cx="15659678" cy="5608088"/>
          </a:xfrm>
        </p:grpSpPr>
        <p:sp>
          <p:nvSpPr>
            <p:cNvPr id="487" name="Rectangle 486">
              <a:extLst>
                <a:ext uri="{FF2B5EF4-FFF2-40B4-BE49-F238E27FC236}">
                  <a16:creationId xmlns:a16="http://schemas.microsoft.com/office/drawing/2014/main" id="{7E5355FC-3117-284B-05BC-18D7DF55DCD7}"/>
                </a:ext>
              </a:extLst>
            </p:cNvPr>
            <p:cNvSpPr/>
            <p:nvPr/>
          </p:nvSpPr>
          <p:spPr>
            <a:xfrm>
              <a:off x="-3213390" y="31244997"/>
              <a:ext cx="15659678" cy="5608088"/>
            </a:xfrm>
            <a:prstGeom prst="rect">
              <a:avLst/>
            </a:prstGeom>
            <a:solidFill>
              <a:schemeClr val="bg1"/>
            </a:solidFill>
            <a:ln w="95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488" name="TextBox 487">
              <a:extLst>
                <a:ext uri="{FF2B5EF4-FFF2-40B4-BE49-F238E27FC236}">
                  <a16:creationId xmlns:a16="http://schemas.microsoft.com/office/drawing/2014/main" id="{0FACFA66-37B7-6C6C-1B82-8D23D7B280D9}"/>
                </a:ext>
              </a:extLst>
            </p:cNvPr>
            <p:cNvSpPr txBox="1"/>
            <p:nvPr/>
          </p:nvSpPr>
          <p:spPr>
            <a:xfrm>
              <a:off x="-1098891" y="31854544"/>
              <a:ext cx="11458612" cy="4496312"/>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MongoDB </a:t>
              </a:r>
            </a:p>
            <a:p>
              <a:r>
                <a:rPr lang="en-US" sz="3200" dirty="0">
                  <a:latin typeface="Times New Roman" panose="02020603050405020304" pitchFamily="18" charset="0"/>
                  <a:cs typeface="Times New Roman" panose="02020603050405020304" pitchFamily="18" charset="0"/>
                </a:rPr>
                <a:t>(User Data, Images) </a:t>
              </a:r>
            </a:p>
            <a:p>
              <a:r>
                <a:rPr lang="en-US" sz="3200" dirty="0">
                  <a:latin typeface="Times New Roman" panose="02020603050405020304" pitchFamily="18" charset="0"/>
                  <a:cs typeface="Times New Roman" panose="02020603050405020304" pitchFamily="18" charset="0"/>
                </a:rPr>
                <a:t>- Store User Details </a:t>
              </a:r>
            </a:p>
            <a:p>
              <a:r>
                <a:rPr lang="en-US" sz="3200" dirty="0">
                  <a:latin typeface="Times New Roman" panose="02020603050405020304" pitchFamily="18" charset="0"/>
                  <a:cs typeface="Times New Roman" panose="02020603050405020304" pitchFamily="18" charset="0"/>
                </a:rPr>
                <a:t>- Store Image file</a:t>
              </a:r>
              <a:endParaRPr lang="en-IN" sz="3200" dirty="0">
                <a:latin typeface="Times New Roman" panose="02020603050405020304" pitchFamily="18" charset="0"/>
                <a:cs typeface="Times New Roman" panose="02020603050405020304" pitchFamily="18" charset="0"/>
              </a:endParaRPr>
            </a:p>
          </p:txBody>
        </p:sp>
      </p:grpSp>
      <p:sp>
        <p:nvSpPr>
          <p:cNvPr id="489" name="Arrow: Down 488">
            <a:extLst>
              <a:ext uri="{FF2B5EF4-FFF2-40B4-BE49-F238E27FC236}">
                <a16:creationId xmlns:a16="http://schemas.microsoft.com/office/drawing/2014/main" id="{F063373B-4944-CE2D-8056-5A089D24E437}"/>
              </a:ext>
            </a:extLst>
          </p:cNvPr>
          <p:cNvSpPr/>
          <p:nvPr/>
        </p:nvSpPr>
        <p:spPr>
          <a:xfrm rot="16200000">
            <a:off x="8397861" y="39332886"/>
            <a:ext cx="376585" cy="378563"/>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grpSp>
        <p:nvGrpSpPr>
          <p:cNvPr id="490" name="Group 489">
            <a:extLst>
              <a:ext uri="{FF2B5EF4-FFF2-40B4-BE49-F238E27FC236}">
                <a16:creationId xmlns:a16="http://schemas.microsoft.com/office/drawing/2014/main" id="{8117EF7A-4AEC-6BD0-86E7-16F0EA11FEAF}"/>
              </a:ext>
            </a:extLst>
          </p:cNvPr>
          <p:cNvGrpSpPr/>
          <p:nvPr/>
        </p:nvGrpSpPr>
        <p:grpSpPr>
          <a:xfrm>
            <a:off x="8869220" y="34979142"/>
            <a:ext cx="6210144" cy="2571987"/>
            <a:chOff x="-3490933" y="31298654"/>
            <a:chExt cx="15659678" cy="5608088"/>
          </a:xfrm>
        </p:grpSpPr>
        <p:sp>
          <p:nvSpPr>
            <p:cNvPr id="491" name="Rectangle 490">
              <a:extLst>
                <a:ext uri="{FF2B5EF4-FFF2-40B4-BE49-F238E27FC236}">
                  <a16:creationId xmlns:a16="http://schemas.microsoft.com/office/drawing/2014/main" id="{2DCCC794-5A22-83C1-4868-C51271B6C958}"/>
                </a:ext>
              </a:extLst>
            </p:cNvPr>
            <p:cNvSpPr/>
            <p:nvPr/>
          </p:nvSpPr>
          <p:spPr>
            <a:xfrm>
              <a:off x="-3490933" y="31298654"/>
              <a:ext cx="15659678" cy="5608088"/>
            </a:xfrm>
            <a:prstGeom prst="rect">
              <a:avLst/>
            </a:prstGeom>
            <a:solidFill>
              <a:schemeClr val="bg1"/>
            </a:solidFill>
            <a:ln w="95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492" name="TextBox 491">
              <a:extLst>
                <a:ext uri="{FF2B5EF4-FFF2-40B4-BE49-F238E27FC236}">
                  <a16:creationId xmlns:a16="http://schemas.microsoft.com/office/drawing/2014/main" id="{77C94E95-0F5D-46F1-83AA-9A8E4E03173F}"/>
                </a:ext>
              </a:extLst>
            </p:cNvPr>
            <p:cNvSpPr txBox="1"/>
            <p:nvPr/>
          </p:nvSpPr>
          <p:spPr>
            <a:xfrm>
              <a:off x="-2138740" y="31854544"/>
              <a:ext cx="13538312" cy="4496312"/>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Image Conversion  </a:t>
              </a:r>
            </a:p>
            <a:p>
              <a:r>
                <a:rPr lang="en-US" sz="3200" dirty="0">
                  <a:latin typeface="Times New Roman" panose="02020603050405020304" pitchFamily="18" charset="0"/>
                  <a:cs typeface="Times New Roman" panose="02020603050405020304" pitchFamily="18" charset="0"/>
                </a:rPr>
                <a:t>(Flask) </a:t>
              </a:r>
            </a:p>
            <a:p>
              <a:r>
                <a:rPr lang="en-US" sz="3200" dirty="0">
                  <a:latin typeface="Times New Roman" panose="02020603050405020304" pitchFamily="18" charset="0"/>
                  <a:cs typeface="Times New Roman" panose="02020603050405020304" pitchFamily="18" charset="0"/>
                </a:rPr>
                <a:t>- Convert PNG/JPG to SVG</a:t>
              </a:r>
            </a:p>
            <a:p>
              <a:r>
                <a:rPr lang="en-US" sz="3200" dirty="0">
                  <a:latin typeface="Times New Roman" panose="02020603050405020304" pitchFamily="18" charset="0"/>
                  <a:cs typeface="Times New Roman" panose="02020603050405020304" pitchFamily="18" charset="0"/>
                </a:rPr>
                <a:t>- Adjustable Threshold</a:t>
              </a:r>
              <a:endParaRPr lang="en-IN" sz="3200" dirty="0">
                <a:latin typeface="Times New Roman" panose="02020603050405020304" pitchFamily="18" charset="0"/>
                <a:cs typeface="Times New Roman" panose="02020603050405020304" pitchFamily="18" charset="0"/>
              </a:endParaRPr>
            </a:p>
          </p:txBody>
        </p:sp>
      </p:grpSp>
      <p:sp>
        <p:nvSpPr>
          <p:cNvPr id="493" name="Arrow: Down 492">
            <a:extLst>
              <a:ext uri="{FF2B5EF4-FFF2-40B4-BE49-F238E27FC236}">
                <a16:creationId xmlns:a16="http://schemas.microsoft.com/office/drawing/2014/main" id="{8C92057D-0089-47BB-BC26-6908966E2A09}"/>
              </a:ext>
            </a:extLst>
          </p:cNvPr>
          <p:cNvSpPr/>
          <p:nvPr/>
        </p:nvSpPr>
        <p:spPr>
          <a:xfrm rot="10800000">
            <a:off x="11835391" y="37585034"/>
            <a:ext cx="305746" cy="61340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grpSp>
        <p:nvGrpSpPr>
          <p:cNvPr id="494" name="Group 493">
            <a:extLst>
              <a:ext uri="{FF2B5EF4-FFF2-40B4-BE49-F238E27FC236}">
                <a16:creationId xmlns:a16="http://schemas.microsoft.com/office/drawing/2014/main" id="{71BC6D49-5CC1-329C-5199-A6C84BBE7A01}"/>
              </a:ext>
            </a:extLst>
          </p:cNvPr>
          <p:cNvGrpSpPr/>
          <p:nvPr/>
        </p:nvGrpSpPr>
        <p:grpSpPr>
          <a:xfrm>
            <a:off x="8818420" y="32578843"/>
            <a:ext cx="6210144" cy="1539558"/>
            <a:chOff x="-3490933" y="31298654"/>
            <a:chExt cx="15659678" cy="5608088"/>
          </a:xfrm>
        </p:grpSpPr>
        <p:sp>
          <p:nvSpPr>
            <p:cNvPr id="495" name="Rectangle 494">
              <a:extLst>
                <a:ext uri="{FF2B5EF4-FFF2-40B4-BE49-F238E27FC236}">
                  <a16:creationId xmlns:a16="http://schemas.microsoft.com/office/drawing/2014/main" id="{BAECD494-2E83-5DAA-D831-06D1324326E2}"/>
                </a:ext>
              </a:extLst>
            </p:cNvPr>
            <p:cNvSpPr/>
            <p:nvPr/>
          </p:nvSpPr>
          <p:spPr>
            <a:xfrm>
              <a:off x="-3490933" y="31298654"/>
              <a:ext cx="15659678" cy="5608088"/>
            </a:xfrm>
            <a:prstGeom prst="rect">
              <a:avLst/>
            </a:prstGeom>
            <a:solidFill>
              <a:schemeClr val="bg1"/>
            </a:solidFill>
            <a:ln w="95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496" name="TextBox 495">
              <a:extLst>
                <a:ext uri="{FF2B5EF4-FFF2-40B4-BE49-F238E27FC236}">
                  <a16:creationId xmlns:a16="http://schemas.microsoft.com/office/drawing/2014/main" id="{DC51F25C-46EA-14B2-D9E4-7AC8797B40AF}"/>
                </a:ext>
              </a:extLst>
            </p:cNvPr>
            <p:cNvSpPr txBox="1"/>
            <p:nvPr/>
          </p:nvSpPr>
          <p:spPr>
            <a:xfrm>
              <a:off x="-2138740" y="31854542"/>
              <a:ext cx="13666411" cy="3923940"/>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Cloud Storage </a:t>
              </a:r>
            </a:p>
            <a:p>
              <a:r>
                <a:rPr lang="en-US" sz="3200" dirty="0">
                  <a:latin typeface="Times New Roman" panose="02020603050405020304" pitchFamily="18" charset="0"/>
                  <a:cs typeface="Times New Roman" panose="02020603050405020304" pitchFamily="18" charset="0"/>
                </a:rPr>
                <a:t>(For Images/SVGs)</a:t>
              </a:r>
              <a:endParaRPr lang="en-IN" sz="3200" dirty="0">
                <a:latin typeface="Times New Roman" panose="02020603050405020304" pitchFamily="18" charset="0"/>
                <a:cs typeface="Times New Roman" panose="02020603050405020304" pitchFamily="18" charset="0"/>
              </a:endParaRPr>
            </a:p>
          </p:txBody>
        </p:sp>
      </p:grpSp>
      <p:sp>
        <p:nvSpPr>
          <p:cNvPr id="497" name="Arrow: Down 496">
            <a:extLst>
              <a:ext uri="{FF2B5EF4-FFF2-40B4-BE49-F238E27FC236}">
                <a16:creationId xmlns:a16="http://schemas.microsoft.com/office/drawing/2014/main" id="{8197B5FE-7F52-4ECD-E6F3-9FC0C146F83E}"/>
              </a:ext>
            </a:extLst>
          </p:cNvPr>
          <p:cNvSpPr/>
          <p:nvPr/>
        </p:nvSpPr>
        <p:spPr>
          <a:xfrm rot="10800000">
            <a:off x="11835391" y="34225805"/>
            <a:ext cx="305746" cy="61340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pic>
        <p:nvPicPr>
          <p:cNvPr id="498" name="Picture 497">
            <a:extLst>
              <a:ext uri="{FF2B5EF4-FFF2-40B4-BE49-F238E27FC236}">
                <a16:creationId xmlns:a16="http://schemas.microsoft.com/office/drawing/2014/main" id="{EC0A2885-BDDA-E206-7FF0-DF013209474C}"/>
              </a:ext>
            </a:extLst>
          </p:cNvPr>
          <p:cNvPicPr>
            <a:picLocks noChangeAspect="1"/>
          </p:cNvPicPr>
          <p:nvPr/>
        </p:nvPicPr>
        <p:blipFill>
          <a:blip r:embed="rId5"/>
          <a:stretch>
            <a:fillRect/>
          </a:stretch>
        </p:blipFill>
        <p:spPr>
          <a:xfrm>
            <a:off x="18171197" y="11223548"/>
            <a:ext cx="13215866" cy="1240298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1222</Words>
  <Application>Microsoft Office PowerPoint</Application>
  <PresentationFormat>Custom</PresentationFormat>
  <Paragraphs>146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Noto Sans Symbols</vt:lpstr>
      <vt:lpstr>Arial</vt:lpstr>
      <vt:lpstr>Cambria</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HOD</dc:creator>
  <cp:lastModifiedBy>krimy sorathiya</cp:lastModifiedBy>
  <cp:revision>22</cp:revision>
  <dcterms:modified xsi:type="dcterms:W3CDTF">2024-10-23T13:15:55Z</dcterms:modified>
</cp:coreProperties>
</file>