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43891200"/>
  <p:notesSz cx="7559675" cy="10691813"/>
  <p:embeddedFontLst>
    <p:embeddedFont>
      <p:font typeface="Cambria" panose="020405030504060302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000000"/>
          </p15:clr>
        </p15:guide>
        <p15:guide id="2" pos="10368">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lBiqNy14ozIeBGwEWw1BAEaP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0A82E-FB63-4187-BB8A-BE4FD3A52D5B}">
  <a:tblStyle styleId="{6BD0A82E-FB63-4187-BB8A-BE4FD3A52D5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0471533-729A-4A05-A06A-2DBB11EED2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100" y="-76"/>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font" Target="fonts/font2.fntdata"/><Relationship Id="rId23" Type="http://schemas.openxmlformats.org/officeDocument/2006/relationships/theme" Target="theme/theme1.xml"/><Relationship Id="rId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56872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2276475" y="801688"/>
            <a:ext cx="30083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a:off x="1645920" y="1027044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Google Shape;39;p12"/>
          <p:cNvSpPr txBox="1">
            <a:spLocks noGrp="1"/>
          </p:cNvSpPr>
          <p:nvPr>
            <p:ph type="body" idx="2"/>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13"/>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13"/>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13"/>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13"/>
          <p:cNvSpPr txBox="1">
            <a:spLocks noGrp="1"/>
          </p:cNvSpPr>
          <p:nvPr>
            <p:ph type="body" idx="4"/>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14"/>
          <p:cNvSpPr txBox="1">
            <a:spLocks noGrp="1"/>
          </p:cNvSpPr>
          <p:nvPr>
            <p:ph type="body" idx="1"/>
          </p:nvPr>
        </p:nvSpPr>
        <p:spPr>
          <a:xfrm>
            <a:off x="164592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4"/>
          <p:cNvSpPr txBox="1">
            <a:spLocks noGrp="1"/>
          </p:cNvSpPr>
          <p:nvPr>
            <p:ph type="body" idx="2"/>
          </p:nvPr>
        </p:nvSpPr>
        <p:spPr>
          <a:xfrm>
            <a:off x="1166256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14"/>
          <p:cNvSpPr txBox="1">
            <a:spLocks noGrp="1"/>
          </p:cNvSpPr>
          <p:nvPr>
            <p:ph type="body" idx="3"/>
          </p:nvPr>
        </p:nvSpPr>
        <p:spPr>
          <a:xfrm>
            <a:off x="2167920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14"/>
          <p:cNvSpPr txBox="1">
            <a:spLocks noGrp="1"/>
          </p:cNvSpPr>
          <p:nvPr>
            <p:ph type="body" idx="4"/>
          </p:nvPr>
        </p:nvSpPr>
        <p:spPr>
          <a:xfrm>
            <a:off x="2167920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14"/>
          <p:cNvSpPr txBox="1">
            <a:spLocks noGrp="1"/>
          </p:cNvSpPr>
          <p:nvPr>
            <p:ph type="body" idx="5"/>
          </p:nvPr>
        </p:nvSpPr>
        <p:spPr>
          <a:xfrm>
            <a:off x="1166256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4"/>
          <p:cNvSpPr txBox="1">
            <a:spLocks noGrp="1"/>
          </p:cNvSpPr>
          <p:nvPr>
            <p:ph type="body" idx="6"/>
          </p:nvPr>
        </p:nvSpPr>
        <p:spPr>
          <a:xfrm>
            <a:off x="164592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
        <p:cNvGrpSpPr/>
        <p:nvPr/>
      </p:nvGrpSpPr>
      <p:grpSpPr>
        <a:xfrm>
          <a:off x="0" y="0"/>
          <a:ext cx="0" cy="0"/>
          <a:chOff x="0" y="0"/>
          <a:chExt cx="0" cy="0"/>
        </a:xfrm>
      </p:grpSpPr>
      <p:sp>
        <p:nvSpPr>
          <p:cNvPr id="8" name="Google Shape;8;p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
          <p:cNvSpPr txBox="1">
            <a:spLocks noGrp="1"/>
          </p:cNvSpPr>
          <p:nvPr>
            <p:ph type="subTitle" idx="1"/>
          </p:nvPr>
        </p:nvSpPr>
        <p:spPr>
          <a:xfrm>
            <a:off x="1645920" y="10270440"/>
            <a:ext cx="29626200" cy="2545632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5"/>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body" idx="1"/>
          </p:nvPr>
        </p:nvSpPr>
        <p:spPr>
          <a:xfrm>
            <a:off x="1645920" y="10270440"/>
            <a:ext cx="2962620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6"/>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6"/>
          <p:cNvSpPr txBox="1">
            <a:spLocks noGrp="1"/>
          </p:cNvSpPr>
          <p:nvPr>
            <p:ph type="body" idx="2"/>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
        <p:cNvGrpSpPr/>
        <p:nvPr/>
      </p:nvGrpSpPr>
      <p:grpSpPr>
        <a:xfrm>
          <a:off x="0" y="0"/>
          <a:ext cx="0" cy="0"/>
          <a:chOff x="0" y="0"/>
          <a:chExt cx="0" cy="0"/>
        </a:xfrm>
      </p:grpSpPr>
      <p:sp>
        <p:nvSpPr>
          <p:cNvPr id="20" name="Google Shape;20;p8"/>
          <p:cNvSpPr txBox="1">
            <a:spLocks noGrp="1"/>
          </p:cNvSpPr>
          <p:nvPr>
            <p:ph type="subTitle" idx="1"/>
          </p:nvPr>
        </p:nvSpPr>
        <p:spPr>
          <a:xfrm>
            <a:off x="1645920" y="1751040"/>
            <a:ext cx="29626200" cy="3397536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9"/>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9"/>
          <p:cNvSpPr txBox="1">
            <a:spLocks noGrp="1"/>
          </p:cNvSpPr>
          <p:nvPr>
            <p:ph type="body" idx="2"/>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9"/>
          <p:cNvSpPr txBox="1">
            <a:spLocks noGrp="1"/>
          </p:cNvSpPr>
          <p:nvPr>
            <p:ph type="body" idx="3"/>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0"/>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10"/>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10"/>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1"/>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11"/>
          <p:cNvSpPr txBox="1">
            <a:spLocks noGrp="1"/>
          </p:cNvSpPr>
          <p:nvPr>
            <p:ph type="body" idx="3"/>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762120" y="29984040"/>
            <a:ext cx="15620400" cy="1342938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9" name="Google Shape;59;p1"/>
          <p:cNvSpPr/>
          <p:nvPr/>
        </p:nvSpPr>
        <p:spPr>
          <a:xfrm>
            <a:off x="762120" y="10077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endParaRPr sz="4000" b="0" i="0" u="none" strike="noStrike" cap="none" dirty="0">
              <a:solidFill>
                <a:schemeClr val="dk1"/>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dirty="0">
                <a:solidFill>
                  <a:srgbClr val="000000"/>
                </a:solidFill>
                <a:latin typeface="Times New Roman" panose="02020603050405020304" pitchFamily="18" charset="0"/>
                <a:ea typeface="Cambria"/>
                <a:cs typeface="Times New Roman" pitchFamily="18" charset="0"/>
                <a:sym typeface="Cambria"/>
              </a:rPr>
              <a:t>                                                                                 Guided by</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t>                                                                         </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Prof. </a:t>
            </a:r>
            <a:r>
              <a:rPr lang="en-IN" sz="4000" b="1" i="0" u="none" strike="noStrike" cap="none">
                <a:solidFill>
                  <a:srgbClr val="000000"/>
                </a:solidFill>
                <a:latin typeface="Times New Roman" panose="02020603050405020304" pitchFamily="18" charset="0"/>
                <a:ea typeface="Book Antiqua"/>
                <a:cs typeface="Times New Roman" pitchFamily="18" charset="0"/>
                <a:sym typeface="Book Antiqua"/>
              </a:rPr>
              <a:t>Harshil Trivedi</a:t>
            </a:r>
            <a:b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br>
            <a: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t>                                                                                           </a:t>
            </a: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Silver Oak College Of Computer Application, </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                                                                           Bachelor of Computer Application, SOU</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p:txBody>
      </p:sp>
      <p:sp>
        <p:nvSpPr>
          <p:cNvPr id="60" name="Google Shape;60;p1"/>
          <p:cNvSpPr/>
          <p:nvPr/>
        </p:nvSpPr>
        <p:spPr>
          <a:xfrm>
            <a:off x="762120" y="10591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INTRODUCTION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1" name="Google Shape;61;p1"/>
          <p:cNvSpPr/>
          <p:nvPr/>
        </p:nvSpPr>
        <p:spPr>
          <a:xfrm>
            <a:off x="762120" y="11658600"/>
            <a:ext cx="15696300" cy="53925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600"/>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Vectrofy is a web-based application that addresses the growing need for scalable, high-quality graphics across various platforms. Traditional raster images, like PNG and JPG files, are often unsuitable for large-scale applications because they lose quality when resized. To overcome this limitation, Vectrofy converts these raster images into vector graphics (SVG), which are resolution-independent and maintain their sharpness regardless of scaling. By using Vectrofy, users can store and manage their images on the cloud, making it accessible from anywhere and ideal for collaborative workflows.</a:t>
            </a:r>
          </a:p>
          <a:p>
            <a:pPr marL="0" marR="0" lvl="0" indent="0" algn="just" rtl="0">
              <a:lnSpc>
                <a:spcPct val="100000"/>
              </a:lnSpc>
              <a:spcBef>
                <a:spcPts val="0"/>
              </a:spcBef>
              <a:spcAft>
                <a:spcPts val="0"/>
              </a:spcAft>
              <a:buClr>
                <a:srgbClr val="000000"/>
              </a:buClr>
              <a:buSzPts val="3600"/>
              <a:buFont typeface="Arial"/>
              <a:buNone/>
            </a:pP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2" name="Google Shape;62;p1"/>
          <p:cNvSpPr/>
          <p:nvPr/>
        </p:nvSpPr>
        <p:spPr>
          <a:xfrm>
            <a:off x="16764120" y="105919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panose="02020603050405020304" pitchFamily="18" charset="0"/>
                <a:ea typeface="Times New Roman"/>
                <a:cs typeface="Times New Roman" panose="02020603050405020304" pitchFamily="18" charset="0"/>
                <a:sym typeface="Times New Roman"/>
              </a:rPr>
              <a:t>SYSTEM FLOW with Experiments and Results</a:t>
            </a:r>
            <a:endParaRPr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63;p1"/>
          <p:cNvSpPr/>
          <p:nvPr/>
        </p:nvSpPr>
        <p:spPr>
          <a:xfrm>
            <a:off x="762120" y="176785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GOALS &amp; OBJECTIVES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4" name="Google Shape;64;p1"/>
          <p:cNvSpPr/>
          <p:nvPr/>
        </p:nvSpPr>
        <p:spPr>
          <a:xfrm>
            <a:off x="762120" y="18745200"/>
            <a:ext cx="15772800" cy="2345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191220" marR="0" lvl="0" algn="l" rtl="0">
              <a:lnSpc>
                <a:spcPct val="100000"/>
              </a:lnSpc>
              <a:spcBef>
                <a:spcPts val="0"/>
              </a:spcBef>
              <a:spcAft>
                <a:spcPts val="0"/>
              </a:spcAft>
              <a:buClr>
                <a:srgbClr val="000000"/>
              </a:buClr>
              <a:buSzPts val="3000"/>
            </a:pPr>
            <a:r>
              <a:rPr lang="en-US"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primary objective of Vectrofy is to provide a user-friendly and efficient solution for converting raster images to vector files. It is designed to simplify the image format conversion process, allowing users to manage their image conversion tasks and access their previously converted files.</a:t>
            </a: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4440" marR="0" lvl="0" indent="-323220"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65;p1"/>
          <p:cNvSpPr/>
          <p:nvPr/>
        </p:nvSpPr>
        <p:spPr>
          <a:xfrm>
            <a:off x="762120" y="214120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TECHNIQUES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6" name="Google Shape;66;p1"/>
          <p:cNvSpPr/>
          <p:nvPr/>
        </p:nvSpPr>
        <p:spPr>
          <a:xfrm>
            <a:off x="762120" y="2556864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ALGORITHM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7" name="Google Shape;67;p1"/>
          <p:cNvSpPr/>
          <p:nvPr/>
        </p:nvSpPr>
        <p:spPr>
          <a:xfrm>
            <a:off x="762120" y="26590680"/>
            <a:ext cx="15696300" cy="2012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Image Conversion</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SVG Writing</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Thresholding</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1" name="Picture 10">
            <a:extLst>
              <a:ext uri="{FF2B5EF4-FFF2-40B4-BE49-F238E27FC236}">
                <a16:creationId xmlns:a16="http://schemas.microsoft.com/office/drawing/2014/main" id="{FE9AEF2D-1846-8491-34B6-51965CADB0C4}"/>
              </a:ext>
            </a:extLst>
          </p:cNvPr>
          <p:cNvPicPr>
            <a:picLocks noChangeAspect="1"/>
          </p:cNvPicPr>
          <p:nvPr/>
        </p:nvPicPr>
        <p:blipFill>
          <a:blip r:embed="rId3"/>
          <a:stretch>
            <a:fillRect/>
          </a:stretch>
        </p:blipFill>
        <p:spPr>
          <a:xfrm>
            <a:off x="27527394" y="23912288"/>
            <a:ext cx="6130308" cy="5826618"/>
          </a:xfrm>
          <a:prstGeom prst="rect">
            <a:avLst/>
          </a:prstGeom>
        </p:spPr>
      </p:pic>
      <p:sp>
        <p:nvSpPr>
          <p:cNvPr id="68" name="Google Shape;68;p1"/>
          <p:cNvSpPr/>
          <p:nvPr/>
        </p:nvSpPr>
        <p:spPr>
          <a:xfrm>
            <a:off x="762120" y="28920240"/>
            <a:ext cx="156204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Block Diagram / Circuit diagram/ Drawings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70;p1"/>
          <p:cNvSpPr/>
          <p:nvPr/>
        </p:nvSpPr>
        <p:spPr>
          <a:xfrm>
            <a:off x="16764120" y="22778818"/>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IMPLEMENTATION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3" name="Google Shape;73;p1"/>
          <p:cNvSpPr/>
          <p:nvPr/>
        </p:nvSpPr>
        <p:spPr>
          <a:xfrm>
            <a:off x="16801890" y="3669873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CONCLUSION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4" name="Google Shape;74;p1"/>
          <p:cNvSpPr/>
          <p:nvPr/>
        </p:nvSpPr>
        <p:spPr>
          <a:xfrm>
            <a:off x="16764120" y="23671843"/>
            <a:ext cx="15573300" cy="1187722"/>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361" marR="0" lvl="0" algn="l" rtl="0">
              <a:lnSpc>
                <a:spcPct val="100000"/>
              </a:lnSpc>
              <a:spcBef>
                <a:spcPts val="0"/>
              </a:spcBef>
              <a:spcAft>
                <a:spcPts val="0"/>
              </a:spcAft>
              <a:buClr>
                <a:srgbClr val="000000"/>
              </a:buClr>
              <a:buSzPts val="3000"/>
            </a:pPr>
            <a:r>
              <a:rPr lang="en-US" sz="30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We implemented Vectrofy by integrating a MERN stack web application with a Python-based image conversion microservice via Flask API, enabling cloud-based raster-to-vector image conversion.</a:t>
            </a:r>
          </a:p>
        </p:txBody>
      </p:sp>
      <p:sp>
        <p:nvSpPr>
          <p:cNvPr id="75" name="Google Shape;75;p1"/>
          <p:cNvSpPr/>
          <p:nvPr/>
        </p:nvSpPr>
        <p:spPr>
          <a:xfrm>
            <a:off x="16840080" y="37662756"/>
            <a:ext cx="15573300" cy="2476218"/>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000"/>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Vectrofy provides an essential solution for modern design and development by delivering a high-precision tool for raster-to-vector conversion. It empowers users to scale their visuals infinitely, retain full control over design elements, and make edits seamlessly—all while maintaining the integrity of the original image. As the demand for scalable, editable, and efficient graphics grows across industries, Vectrofy stands out as a powerful asset for professionals seeking to streamline and optimize their design workflows.</a:t>
            </a:r>
          </a:p>
          <a:p>
            <a:pPr marL="0" marR="0" lvl="0" indent="0" algn="just" rtl="0">
              <a:lnSpc>
                <a:spcPct val="100000"/>
              </a:lnSpc>
              <a:spcBef>
                <a:spcPts val="0"/>
              </a:spcBef>
              <a:spcAft>
                <a:spcPts val="0"/>
              </a:spcAft>
              <a:buClr>
                <a:srgbClr val="000000"/>
              </a:buClr>
              <a:buSzPts val="3000"/>
              <a:buFont typeface="Arial"/>
              <a:buNone/>
            </a:pPr>
            <a:r>
              <a:rPr lang="en-IN" sz="4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4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6" name="Google Shape;76;p1"/>
          <p:cNvSpPr/>
          <p:nvPr/>
        </p:nvSpPr>
        <p:spPr>
          <a:xfrm>
            <a:off x="16764120" y="41402520"/>
            <a:ext cx="15573300" cy="20109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MERN Course: https://www.udemy.com/course/react-nodejs-express-mongodb-the-mern-fullstack-guide/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Redux Tutorial: https://youtube.com/watch?v=1i04-A7kfFI&amp;t=3245s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Image Upload in Cloud: https://www.youtube.com/watch?v=YH63fnqG7F0&amp;t=1s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Raster Image to Vector Conversion: https://youtu.be/i_9tAee-hYo?si=snPzcD_ujSKaS7TU</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spcBef>
                <a:spcPts val="500"/>
              </a:spcBef>
              <a:spcAft>
                <a:spcPts val="12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Flask Python and React Integration: https://www.geeksforgeeks.org/flask-tutorial/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 name="Google Shape;77;p1"/>
          <p:cNvSpPr/>
          <p:nvPr/>
        </p:nvSpPr>
        <p:spPr>
          <a:xfrm>
            <a:off x="16764120" y="33133084"/>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dirty="0">
                <a:solidFill>
                  <a:srgbClr val="95B3D7"/>
                </a:solidFill>
                <a:latin typeface="Times New Roman" panose="02020603050405020304" pitchFamily="18" charset="0"/>
                <a:ea typeface="Times New Roman"/>
                <a:cs typeface="Times New Roman" panose="02020603050405020304" pitchFamily="18" charset="0"/>
                <a:sym typeface="Times New Roman"/>
              </a:rPr>
              <a:t>FUTURE SCOPE</a:t>
            </a:r>
            <a:endParaRPr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8" name="Google Shape;78;p1"/>
          <p:cNvSpPr/>
          <p:nvPr/>
        </p:nvSpPr>
        <p:spPr>
          <a:xfrm>
            <a:off x="16764120" y="34073404"/>
            <a:ext cx="15573300" cy="236420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5138" algn="just" rtl="0">
              <a:lnSpc>
                <a:spcPct val="100000"/>
              </a:lnSpc>
              <a:spcBef>
                <a:spcPts val="0"/>
              </a:spcBef>
              <a:spcAft>
                <a:spcPts val="0"/>
              </a:spcAft>
              <a:buClr>
                <a:srgbClr val="000000"/>
              </a:buClr>
              <a:buSzPts val="3000"/>
              <a:buFont typeface="Noto Sans Symbols"/>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future scope of Vectrofy includes enhancing its image conversion capabilities through the integration of advanced machine learning algorithms for more precise vectorization and intelligent pattern detection. Expanding cloud storage options and enhancing the UI for mobile users could further broaden its usability and appeal across industries.</a:t>
            </a: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9" name="Google Shape;79;p1"/>
          <p:cNvSpPr/>
          <p:nvPr/>
        </p:nvSpPr>
        <p:spPr>
          <a:xfrm>
            <a:off x="762120" y="22326480"/>
            <a:ext cx="15696300" cy="2759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 MERN(MongoDB, Express.js, React.js, Node.js)</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Python</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Flask API</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16000" marR="0" lvl="0" indent="-25138" algn="l" rtl="0">
              <a:lnSpc>
                <a:spcPct val="2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1"/>
          <p:cNvSpPr/>
          <p:nvPr/>
        </p:nvSpPr>
        <p:spPr>
          <a:xfrm>
            <a:off x="16764120" y="404622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REFERENCES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93" name="Google Shape;93;p1"/>
          <p:cNvGraphicFramePr/>
          <p:nvPr>
            <p:extLst>
              <p:ext uri="{D42A27DB-BD31-4B8C-83A1-F6EECF244321}">
                <p14:modId xmlns:p14="http://schemas.microsoft.com/office/powerpoint/2010/main" val="148809534"/>
              </p:ext>
            </p:extLst>
          </p:nvPr>
        </p:nvGraphicFramePr>
        <p:xfrm>
          <a:off x="780810" y="982498"/>
          <a:ext cx="31451075" cy="3589500"/>
        </p:xfrm>
        <a:graphic>
          <a:graphicData uri="http://schemas.openxmlformats.org/drawingml/2006/table">
            <a:tbl>
              <a:tblPr firstRow="1" bandRow="1">
                <a:noFill/>
                <a:tableStyleId>{6BD0A82E-FB63-4187-BB8A-BE4FD3A52D5B}</a:tableStyleId>
              </a:tblPr>
              <a:tblGrid>
                <a:gridCol w="5674900">
                  <a:extLst>
                    <a:ext uri="{9D8B030D-6E8A-4147-A177-3AD203B41FA5}">
                      <a16:colId xmlns:a16="http://schemas.microsoft.com/office/drawing/2014/main" val="20000"/>
                    </a:ext>
                  </a:extLst>
                </a:gridCol>
                <a:gridCol w="25776175">
                  <a:extLst>
                    <a:ext uri="{9D8B030D-6E8A-4147-A177-3AD203B41FA5}">
                      <a16:colId xmlns:a16="http://schemas.microsoft.com/office/drawing/2014/main" val="20001"/>
                    </a:ext>
                  </a:extLst>
                </a:gridCol>
              </a:tblGrid>
              <a:tr h="3589500">
                <a:tc>
                  <a:txBody>
                    <a:bodyPr/>
                    <a:lstStyle/>
                    <a:p>
                      <a:pPr marL="0" marR="0" lvl="0" indent="0" algn="ctr" rtl="0">
                        <a:lnSpc>
                          <a:spcPct val="100000"/>
                        </a:lnSpc>
                        <a:spcBef>
                          <a:spcPts val="0"/>
                        </a:spcBef>
                        <a:spcAft>
                          <a:spcPts val="0"/>
                        </a:spcAft>
                        <a:buClr>
                          <a:srgbClr val="000000"/>
                        </a:buClr>
                        <a:buSzPts val="11500"/>
                        <a:buFont typeface="Arial"/>
                        <a:buNone/>
                      </a:pPr>
                      <a:r>
                        <a:rPr lang="en-IN" sz="8800" b="1"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SOCCA-55</a:t>
                      </a:r>
                      <a:r>
                        <a:rPr lang="en-IN" sz="11500" b="1" u="none" strike="noStrike" cap="none" dirty="0">
                          <a:solidFill>
                            <a:srgbClr val="95B3D7"/>
                          </a:solidFill>
                          <a:latin typeface="Cambria"/>
                          <a:ea typeface="Cambria"/>
                          <a:cs typeface="Cambria"/>
                          <a:sym typeface="Cambria"/>
                        </a:rPr>
                        <a:t>       </a:t>
                      </a:r>
                      <a:endParaRPr sz="11500" b="1" u="none" strike="noStrike" cap="none" dirty="0">
                        <a:solidFill>
                          <a:srgbClr val="95B3D7"/>
                        </a:solidFill>
                        <a:latin typeface="Cambria"/>
                        <a:ea typeface="Cambria"/>
                        <a:cs typeface="Cambria"/>
                        <a:sym typeface="Cambria"/>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a:buNone/>
                      </a:pPr>
                      <a:r>
                        <a:rPr lang="en-IN" sz="8800" u="none" strike="noStrike" cap="none" dirty="0">
                          <a:solidFill>
                            <a:schemeClr val="dk1"/>
                          </a:solidFill>
                          <a:latin typeface="Times New Roman" pitchFamily="18" charset="0"/>
                          <a:ea typeface="Cambria"/>
                          <a:cs typeface="Times New Roman" pitchFamily="18" charset="0"/>
                          <a:sym typeface="Cambria"/>
                        </a:rPr>
                        <a:t>Vectrofy</a:t>
                      </a:r>
                      <a:endParaRPr sz="8800" b="1" u="none" strike="noStrike" cap="none" dirty="0">
                        <a:solidFill>
                          <a:schemeClr val="dk1"/>
                        </a:solidFill>
                        <a:latin typeface="Times New Roman" pitchFamily="18" charset="0"/>
                        <a:ea typeface="Cambria"/>
                        <a:cs typeface="Times New Roman" pitchFamily="18" charset="0"/>
                        <a:sym typeface="Cambria"/>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95" name="Google Shape;95;p1"/>
          <p:cNvGraphicFramePr/>
          <p:nvPr>
            <p:extLst>
              <p:ext uri="{D42A27DB-BD31-4B8C-83A1-F6EECF244321}">
                <p14:modId xmlns:p14="http://schemas.microsoft.com/office/powerpoint/2010/main" val="2335873705"/>
              </p:ext>
            </p:extLst>
          </p:nvPr>
        </p:nvGraphicFramePr>
        <p:xfrm>
          <a:off x="14925453" y="5041999"/>
          <a:ext cx="16127800" cy="2072550"/>
        </p:xfrm>
        <a:graphic>
          <a:graphicData uri="http://schemas.openxmlformats.org/drawingml/2006/table">
            <a:tbl>
              <a:tblPr>
                <a:noFill/>
                <a:tableStyleId>{70471533-729A-4A05-A06A-2DBB11EED29A}</a:tableStyleId>
              </a:tblPr>
              <a:tblGrid>
                <a:gridCol w="7729143">
                  <a:extLst>
                    <a:ext uri="{9D8B030D-6E8A-4147-A177-3AD203B41FA5}">
                      <a16:colId xmlns:a16="http://schemas.microsoft.com/office/drawing/2014/main" val="20000"/>
                    </a:ext>
                  </a:extLst>
                </a:gridCol>
                <a:gridCol w="8398657">
                  <a:extLst>
                    <a:ext uri="{9D8B030D-6E8A-4147-A177-3AD203B41FA5}">
                      <a16:colId xmlns:a16="http://schemas.microsoft.com/office/drawing/2014/main" val="20001"/>
                    </a:ext>
                  </a:extLst>
                </a:gridCol>
              </a:tblGrid>
              <a:tr h="475220">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1</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Falgun </a:t>
                      </a:r>
                      <a:r>
                        <a:rPr lang="en-GB" sz="2800" b="1" dirty="0" err="1">
                          <a:latin typeface="Times New Roman" pitchFamily="18" charset="0"/>
                          <a:cs typeface="Times New Roman" pitchFamily="18" charset="0"/>
                        </a:rPr>
                        <a:t>Sorathiya</a:t>
                      </a:r>
                      <a:endParaRPr sz="28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2</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Om Patel</a:t>
                      </a:r>
                      <a:endParaRPr sz="1050" b="1" dirty="0">
                        <a:latin typeface="Times New Roman" panose="02020603050405020304" pitchFamily="18" charset="0"/>
                        <a:cs typeface="Times New Roman" panose="02020603050405020304"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102">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3</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Nishith Mehta</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4</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Naman </a:t>
                      </a:r>
                      <a:r>
                        <a:rPr kumimoji="0" lang="en-GB" sz="2800" b="1" i="0"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a:rPr>
                        <a:t>Umraniya</a:t>
                      </a: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1511">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5. Jaydeep Solanki</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05712765"/>
                  </a:ext>
                </a:extLst>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72" y="5244918"/>
            <a:ext cx="11540360" cy="3678363"/>
          </a:xfrm>
          <a:prstGeom prst="rect">
            <a:avLst/>
          </a:prstGeom>
        </p:spPr>
      </p:pic>
      <p:sp>
        <p:nvSpPr>
          <p:cNvPr id="2" name="Rectangle 1">
            <a:extLst>
              <a:ext uri="{FF2B5EF4-FFF2-40B4-BE49-F238E27FC236}">
                <a16:creationId xmlns:a16="http://schemas.microsoft.com/office/drawing/2014/main" id="{517721E2-7F75-ADBD-8176-4FE0E7A5F465}"/>
              </a:ext>
            </a:extLst>
          </p:cNvPr>
          <p:cNvSpPr/>
          <p:nvPr/>
        </p:nvSpPr>
        <p:spPr>
          <a:xfrm>
            <a:off x="1625600" y="30746700"/>
            <a:ext cx="13881100" cy="11455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BF99597C-AF62-2CED-8D60-53BFBA4CCE32}"/>
              </a:ext>
            </a:extLst>
          </p:cNvPr>
          <p:cNvGrpSpPr/>
          <p:nvPr/>
        </p:nvGrpSpPr>
        <p:grpSpPr>
          <a:xfrm>
            <a:off x="2682951" y="30991074"/>
            <a:ext cx="3451968" cy="1201948"/>
            <a:chOff x="2476500" y="31245000"/>
            <a:chExt cx="4279900" cy="2054280"/>
          </a:xfrm>
        </p:grpSpPr>
        <p:sp>
          <p:nvSpPr>
            <p:cNvPr id="5" name="Rectangle 4">
              <a:extLst>
                <a:ext uri="{FF2B5EF4-FFF2-40B4-BE49-F238E27FC236}">
                  <a16:creationId xmlns:a16="http://schemas.microsoft.com/office/drawing/2014/main" id="{B323B952-6C34-72E0-4271-EA428512FC68}"/>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F8572E-EA05-4B88-D5F2-75E4FAE88305}"/>
                </a:ext>
              </a:extLst>
            </p:cNvPr>
            <p:cNvSpPr txBox="1"/>
            <p:nvPr/>
          </p:nvSpPr>
          <p:spPr>
            <a:xfrm>
              <a:off x="3947914" y="31788681"/>
              <a:ext cx="1337074" cy="99945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a:t>
              </a:r>
              <a:endParaRPr lang="en-IN" sz="3200" dirty="0">
                <a:latin typeface="Times New Roman" panose="02020603050405020304" pitchFamily="18" charset="0"/>
                <a:cs typeface="Times New Roman" panose="02020603050405020304" pitchFamily="18" charset="0"/>
              </a:endParaRPr>
            </a:p>
          </p:txBody>
        </p:sp>
      </p:grpSp>
      <p:sp>
        <p:nvSpPr>
          <p:cNvPr id="13" name="Arrow: Down 12">
            <a:extLst>
              <a:ext uri="{FF2B5EF4-FFF2-40B4-BE49-F238E27FC236}">
                <a16:creationId xmlns:a16="http://schemas.microsoft.com/office/drawing/2014/main" id="{3303B4E6-F166-3A7F-0FEF-A226F8F18303}"/>
              </a:ext>
            </a:extLst>
          </p:cNvPr>
          <p:cNvSpPr/>
          <p:nvPr/>
        </p:nvSpPr>
        <p:spPr>
          <a:xfrm>
            <a:off x="4056783" y="32179394"/>
            <a:ext cx="260356" cy="7043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39F44A31-7259-D02B-3545-2136F1CD362B}"/>
              </a:ext>
            </a:extLst>
          </p:cNvPr>
          <p:cNvGrpSpPr/>
          <p:nvPr/>
        </p:nvGrpSpPr>
        <p:grpSpPr>
          <a:xfrm>
            <a:off x="1935154" y="32957706"/>
            <a:ext cx="4763970" cy="2571988"/>
            <a:chOff x="-3213390" y="31245000"/>
            <a:chExt cx="15659678" cy="2054280"/>
          </a:xfrm>
        </p:grpSpPr>
        <p:sp>
          <p:nvSpPr>
            <p:cNvPr id="15" name="Rectangle 14">
              <a:extLst>
                <a:ext uri="{FF2B5EF4-FFF2-40B4-BE49-F238E27FC236}">
                  <a16:creationId xmlns:a16="http://schemas.microsoft.com/office/drawing/2014/main" id="{15014750-9F36-F553-54A6-B22EEB870340}"/>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F3191DB-F30D-AFEC-268B-160218EF729C}"/>
                </a:ext>
              </a:extLst>
            </p:cNvPr>
            <p:cNvSpPr txBox="1"/>
            <p:nvPr/>
          </p:nvSpPr>
          <p:spPr>
            <a:xfrm>
              <a:off x="-1897758" y="31833306"/>
              <a:ext cx="14344046" cy="8603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 Interaction (Upload Image, Sign Up/Sign In)</a:t>
              </a:r>
              <a:endParaRPr lang="en-IN" sz="3200" dirty="0">
                <a:latin typeface="Times New Roman" panose="02020603050405020304" pitchFamily="18" charset="0"/>
                <a:cs typeface="Times New Roman" panose="02020603050405020304" pitchFamily="18" charset="0"/>
              </a:endParaRPr>
            </a:p>
          </p:txBody>
        </p:sp>
      </p:grpSp>
      <p:sp>
        <p:nvSpPr>
          <p:cNvPr id="17" name="Arrow: Down 16">
            <a:extLst>
              <a:ext uri="{FF2B5EF4-FFF2-40B4-BE49-F238E27FC236}">
                <a16:creationId xmlns:a16="http://schemas.microsoft.com/office/drawing/2014/main" id="{4B14363B-332B-BE45-B157-0C8D2C407586}"/>
              </a:ext>
            </a:extLst>
          </p:cNvPr>
          <p:cNvSpPr/>
          <p:nvPr/>
        </p:nvSpPr>
        <p:spPr>
          <a:xfrm>
            <a:off x="4011393" y="35460819"/>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3D064D09-B903-2950-9C93-D09B0AFC6F73}"/>
              </a:ext>
            </a:extLst>
          </p:cNvPr>
          <p:cNvGrpSpPr/>
          <p:nvPr/>
        </p:nvGrpSpPr>
        <p:grpSpPr>
          <a:xfrm>
            <a:off x="1935154" y="36227541"/>
            <a:ext cx="5840494" cy="1004351"/>
            <a:chOff x="-3213390" y="31245000"/>
            <a:chExt cx="15659678" cy="2054280"/>
          </a:xfrm>
        </p:grpSpPr>
        <p:sp>
          <p:nvSpPr>
            <p:cNvPr id="19" name="Rectangle 18">
              <a:extLst>
                <a:ext uri="{FF2B5EF4-FFF2-40B4-BE49-F238E27FC236}">
                  <a16:creationId xmlns:a16="http://schemas.microsoft.com/office/drawing/2014/main" id="{D2987818-C0BC-3CC9-E167-03B50099F7A6}"/>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8FB421E-9940-7F9B-0C6B-E54748AE531F}"/>
                </a:ext>
              </a:extLst>
            </p:cNvPr>
            <p:cNvSpPr txBox="1"/>
            <p:nvPr/>
          </p:nvSpPr>
          <p:spPr>
            <a:xfrm>
              <a:off x="-1098890" y="31854544"/>
              <a:ext cx="11458611" cy="119608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Front-End (React)</a:t>
              </a:r>
              <a:endParaRPr lang="en-IN" sz="3200" dirty="0">
                <a:latin typeface="Times New Roman" panose="02020603050405020304" pitchFamily="18" charset="0"/>
                <a:cs typeface="Times New Roman" panose="02020603050405020304" pitchFamily="18" charset="0"/>
              </a:endParaRPr>
            </a:p>
          </p:txBody>
        </p:sp>
      </p:grpSp>
      <p:sp>
        <p:nvSpPr>
          <p:cNvPr id="21" name="Arrow: Down 20">
            <a:extLst>
              <a:ext uri="{FF2B5EF4-FFF2-40B4-BE49-F238E27FC236}">
                <a16:creationId xmlns:a16="http://schemas.microsoft.com/office/drawing/2014/main" id="{46D40BC2-E691-4F09-0E03-3AD454206742}"/>
              </a:ext>
            </a:extLst>
          </p:cNvPr>
          <p:cNvSpPr/>
          <p:nvPr/>
        </p:nvSpPr>
        <p:spPr>
          <a:xfrm>
            <a:off x="4011393" y="373315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0CE26EDC-916F-C902-FC96-282731155DDE}"/>
              </a:ext>
            </a:extLst>
          </p:cNvPr>
          <p:cNvGrpSpPr/>
          <p:nvPr/>
        </p:nvGrpSpPr>
        <p:grpSpPr>
          <a:xfrm>
            <a:off x="1935154" y="38171877"/>
            <a:ext cx="6210144" cy="2571987"/>
            <a:chOff x="-3213390" y="31244997"/>
            <a:chExt cx="15659678" cy="5608088"/>
          </a:xfrm>
        </p:grpSpPr>
        <p:sp>
          <p:nvSpPr>
            <p:cNvPr id="23" name="Rectangle 22">
              <a:extLst>
                <a:ext uri="{FF2B5EF4-FFF2-40B4-BE49-F238E27FC236}">
                  <a16:creationId xmlns:a16="http://schemas.microsoft.com/office/drawing/2014/main" id="{CDEB8361-7A50-F7C6-5385-383E6B2A7FE8}"/>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7305E90-48A3-A447-D17E-CD60D9AE2C4F}"/>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Backend </a:t>
              </a:r>
            </a:p>
            <a:p>
              <a:r>
                <a:rPr lang="en-US" sz="3200" dirty="0">
                  <a:latin typeface="Times New Roman" panose="02020603050405020304" pitchFamily="18" charset="0"/>
                  <a:cs typeface="Times New Roman" panose="02020603050405020304" pitchFamily="18" charset="0"/>
                </a:rPr>
                <a:t>(Express &amp; Node.js) </a:t>
              </a:r>
            </a:p>
            <a:p>
              <a:r>
                <a:rPr lang="en-US" sz="3200" dirty="0">
                  <a:latin typeface="Times New Roman" panose="02020603050405020304" pitchFamily="18" charset="0"/>
                  <a:cs typeface="Times New Roman" panose="02020603050405020304" pitchFamily="18" charset="0"/>
                </a:rPr>
                <a:t>- API for image upload </a:t>
              </a:r>
            </a:p>
            <a:p>
              <a:r>
                <a:rPr lang="en-US" sz="3200" dirty="0">
                  <a:latin typeface="Times New Roman" panose="02020603050405020304" pitchFamily="18" charset="0"/>
                  <a:cs typeface="Times New Roman" panose="02020603050405020304" pitchFamily="18" charset="0"/>
                </a:rPr>
                <a:t>- API for authentication</a:t>
              </a:r>
              <a:endParaRPr lang="en-IN" sz="3200"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F636B8C0-BC45-2ED8-A54A-B19BEA06C249}"/>
              </a:ext>
            </a:extLst>
          </p:cNvPr>
          <p:cNvGrpSpPr/>
          <p:nvPr/>
        </p:nvGrpSpPr>
        <p:grpSpPr>
          <a:xfrm>
            <a:off x="8716820" y="38171877"/>
            <a:ext cx="6210144" cy="2571987"/>
            <a:chOff x="-3213390" y="31244997"/>
            <a:chExt cx="15659678" cy="5608088"/>
          </a:xfrm>
        </p:grpSpPr>
        <p:sp>
          <p:nvSpPr>
            <p:cNvPr id="26" name="Rectangle 25">
              <a:extLst>
                <a:ext uri="{FF2B5EF4-FFF2-40B4-BE49-F238E27FC236}">
                  <a16:creationId xmlns:a16="http://schemas.microsoft.com/office/drawing/2014/main" id="{19A6365B-9BD0-2587-D552-5864A7BDC3AC}"/>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F1FF6D3-3C9F-AB39-AC7B-2985006DDDBC}"/>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MongoDB </a:t>
              </a:r>
            </a:p>
            <a:p>
              <a:r>
                <a:rPr lang="en-US" sz="3200" dirty="0">
                  <a:latin typeface="Times New Roman" panose="02020603050405020304" pitchFamily="18" charset="0"/>
                  <a:cs typeface="Times New Roman" panose="02020603050405020304" pitchFamily="18" charset="0"/>
                </a:rPr>
                <a:t>(User Data, Images) </a:t>
              </a:r>
            </a:p>
            <a:p>
              <a:r>
                <a:rPr lang="en-US" sz="3200" dirty="0">
                  <a:latin typeface="Times New Roman" panose="02020603050405020304" pitchFamily="18" charset="0"/>
                  <a:cs typeface="Times New Roman" panose="02020603050405020304" pitchFamily="18" charset="0"/>
                </a:rPr>
                <a:t>- Store User Details </a:t>
              </a:r>
            </a:p>
            <a:p>
              <a:r>
                <a:rPr lang="en-US" sz="3200" dirty="0">
                  <a:latin typeface="Times New Roman" panose="02020603050405020304" pitchFamily="18" charset="0"/>
                  <a:cs typeface="Times New Roman" panose="02020603050405020304" pitchFamily="18" charset="0"/>
                </a:rPr>
                <a:t>- Store Image file</a:t>
              </a:r>
              <a:endParaRPr lang="en-IN" sz="3200" dirty="0">
                <a:latin typeface="Times New Roman" panose="02020603050405020304" pitchFamily="18" charset="0"/>
                <a:cs typeface="Times New Roman" panose="02020603050405020304" pitchFamily="18" charset="0"/>
              </a:endParaRPr>
            </a:p>
          </p:txBody>
        </p:sp>
      </p:grpSp>
      <p:sp>
        <p:nvSpPr>
          <p:cNvPr id="28" name="Arrow: Down 27">
            <a:extLst>
              <a:ext uri="{FF2B5EF4-FFF2-40B4-BE49-F238E27FC236}">
                <a16:creationId xmlns:a16="http://schemas.microsoft.com/office/drawing/2014/main" id="{E21DD2E3-1600-8F6E-836D-9AB4CB64B614}"/>
              </a:ext>
            </a:extLst>
          </p:cNvPr>
          <p:cNvSpPr/>
          <p:nvPr/>
        </p:nvSpPr>
        <p:spPr>
          <a:xfrm rot="16200000">
            <a:off x="8245461" y="39180486"/>
            <a:ext cx="376585" cy="3785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4A4AF426-09E4-ADD5-115F-5FDA7440298E}"/>
              </a:ext>
            </a:extLst>
          </p:cNvPr>
          <p:cNvGrpSpPr/>
          <p:nvPr/>
        </p:nvGrpSpPr>
        <p:grpSpPr>
          <a:xfrm>
            <a:off x="8716820" y="34826742"/>
            <a:ext cx="6210144" cy="2571987"/>
            <a:chOff x="-3490933" y="31298654"/>
            <a:chExt cx="15659678" cy="5608088"/>
          </a:xfrm>
        </p:grpSpPr>
        <p:sp>
          <p:nvSpPr>
            <p:cNvPr id="30" name="Rectangle 29">
              <a:extLst>
                <a:ext uri="{FF2B5EF4-FFF2-40B4-BE49-F238E27FC236}">
                  <a16:creationId xmlns:a16="http://schemas.microsoft.com/office/drawing/2014/main" id="{384C6F80-D1D7-199D-4E7E-A0F7B237DCB4}"/>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F88A8F3-0E34-9A84-D6F0-D66227D58B78}"/>
                </a:ext>
              </a:extLst>
            </p:cNvPr>
            <p:cNvSpPr txBox="1"/>
            <p:nvPr/>
          </p:nvSpPr>
          <p:spPr>
            <a:xfrm>
              <a:off x="-2138740" y="31854544"/>
              <a:ext cx="135383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Image Conversion  </a:t>
              </a:r>
            </a:p>
            <a:p>
              <a:r>
                <a:rPr lang="en-US" sz="3200" dirty="0">
                  <a:latin typeface="Times New Roman" panose="02020603050405020304" pitchFamily="18" charset="0"/>
                  <a:cs typeface="Times New Roman" panose="02020603050405020304" pitchFamily="18" charset="0"/>
                </a:rPr>
                <a:t>(Flask) </a:t>
              </a:r>
            </a:p>
            <a:p>
              <a:r>
                <a:rPr lang="en-US" sz="3200" dirty="0">
                  <a:latin typeface="Times New Roman" panose="02020603050405020304" pitchFamily="18" charset="0"/>
                  <a:cs typeface="Times New Roman" panose="02020603050405020304" pitchFamily="18" charset="0"/>
                </a:rPr>
                <a:t>- Convert PNG/JPG to SVG</a:t>
              </a:r>
            </a:p>
            <a:p>
              <a:r>
                <a:rPr lang="en-US" sz="3200" dirty="0">
                  <a:latin typeface="Times New Roman" panose="02020603050405020304" pitchFamily="18" charset="0"/>
                  <a:cs typeface="Times New Roman" panose="02020603050405020304" pitchFamily="18" charset="0"/>
                </a:rPr>
                <a:t>- Adjustable Threshold</a:t>
              </a:r>
              <a:endParaRPr lang="en-IN" sz="3200" dirty="0">
                <a:latin typeface="Times New Roman" panose="02020603050405020304" pitchFamily="18" charset="0"/>
                <a:cs typeface="Times New Roman" panose="02020603050405020304" pitchFamily="18" charset="0"/>
              </a:endParaRPr>
            </a:p>
          </p:txBody>
        </p:sp>
      </p:grpSp>
      <p:sp>
        <p:nvSpPr>
          <p:cNvPr id="37" name="Arrow: Down 36">
            <a:extLst>
              <a:ext uri="{FF2B5EF4-FFF2-40B4-BE49-F238E27FC236}">
                <a16:creationId xmlns:a16="http://schemas.microsoft.com/office/drawing/2014/main" id="{683A4261-4DA9-E2FA-F692-9F1F342DCB60}"/>
              </a:ext>
            </a:extLst>
          </p:cNvPr>
          <p:cNvSpPr/>
          <p:nvPr/>
        </p:nvSpPr>
        <p:spPr>
          <a:xfrm rot="10800000">
            <a:off x="11682991" y="34073405"/>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618C5169-DA61-0E8A-5023-A69DB9225F1B}"/>
              </a:ext>
            </a:extLst>
          </p:cNvPr>
          <p:cNvPicPr>
            <a:picLocks noChangeAspect="1"/>
          </p:cNvPicPr>
          <p:nvPr/>
        </p:nvPicPr>
        <p:blipFill>
          <a:blip r:embed="rId5"/>
          <a:stretch>
            <a:fillRect/>
          </a:stretch>
        </p:blipFill>
        <p:spPr>
          <a:xfrm>
            <a:off x="18018797" y="11071148"/>
            <a:ext cx="13215866" cy="12402986"/>
          </a:xfrm>
          <a:prstGeom prst="rect">
            <a:avLst/>
          </a:prstGeom>
        </p:spPr>
      </p:pic>
      <p:sp>
        <p:nvSpPr>
          <p:cNvPr id="482" name="Arrow: Down 481">
            <a:extLst>
              <a:ext uri="{FF2B5EF4-FFF2-40B4-BE49-F238E27FC236}">
                <a16:creationId xmlns:a16="http://schemas.microsoft.com/office/drawing/2014/main" id="{4C6BCFF5-48FE-CE19-3FDA-5DF9AF3ED2A4}"/>
              </a:ext>
            </a:extLst>
          </p:cNvPr>
          <p:cNvSpPr/>
          <p:nvPr/>
        </p:nvSpPr>
        <p:spPr>
          <a:xfrm>
            <a:off x="4163793" y="374839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93" name="Arrow: Down 492">
            <a:extLst>
              <a:ext uri="{FF2B5EF4-FFF2-40B4-BE49-F238E27FC236}">
                <a16:creationId xmlns:a16="http://schemas.microsoft.com/office/drawing/2014/main" id="{8C92057D-0089-47BB-BC26-6908966E2A09}"/>
              </a:ext>
            </a:extLst>
          </p:cNvPr>
          <p:cNvSpPr/>
          <p:nvPr/>
        </p:nvSpPr>
        <p:spPr>
          <a:xfrm rot="10800000">
            <a:off x="11835391" y="37585034"/>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41063E-9535-FA95-F164-77ABBA62CFBF}"/>
              </a:ext>
            </a:extLst>
          </p:cNvPr>
          <p:cNvPicPr>
            <a:picLocks noChangeAspect="1"/>
          </p:cNvPicPr>
          <p:nvPr/>
        </p:nvPicPr>
        <p:blipFill>
          <a:blip r:embed="rId6"/>
          <a:stretch>
            <a:fillRect/>
          </a:stretch>
        </p:blipFill>
        <p:spPr>
          <a:xfrm>
            <a:off x="16764120" y="25012222"/>
            <a:ext cx="7757618" cy="3529130"/>
          </a:xfrm>
          <a:prstGeom prst="rect">
            <a:avLst/>
          </a:prstGeom>
        </p:spPr>
      </p:pic>
      <p:pic>
        <p:nvPicPr>
          <p:cNvPr id="12" name="Picture 11">
            <a:extLst>
              <a:ext uri="{FF2B5EF4-FFF2-40B4-BE49-F238E27FC236}">
                <a16:creationId xmlns:a16="http://schemas.microsoft.com/office/drawing/2014/main" id="{0FAA307D-56B7-09E3-BBA9-D01090AC889A}"/>
              </a:ext>
            </a:extLst>
          </p:cNvPr>
          <p:cNvPicPr>
            <a:picLocks noChangeAspect="1"/>
          </p:cNvPicPr>
          <p:nvPr/>
        </p:nvPicPr>
        <p:blipFill>
          <a:blip r:embed="rId7"/>
          <a:stretch>
            <a:fillRect/>
          </a:stretch>
        </p:blipFill>
        <p:spPr>
          <a:xfrm>
            <a:off x="16794397" y="28739750"/>
            <a:ext cx="7727341" cy="4030781"/>
          </a:xfrm>
          <a:prstGeom prst="rect">
            <a:avLst/>
          </a:prstGeom>
        </p:spPr>
      </p:pic>
      <p:pic>
        <p:nvPicPr>
          <p:cNvPr id="33" name="Picture 32">
            <a:extLst>
              <a:ext uri="{FF2B5EF4-FFF2-40B4-BE49-F238E27FC236}">
                <a16:creationId xmlns:a16="http://schemas.microsoft.com/office/drawing/2014/main" id="{0C94E53F-8DB6-A966-8032-88C6A5B4944F}"/>
              </a:ext>
            </a:extLst>
          </p:cNvPr>
          <p:cNvPicPr>
            <a:picLocks noChangeAspect="1"/>
          </p:cNvPicPr>
          <p:nvPr/>
        </p:nvPicPr>
        <p:blipFill>
          <a:blip r:embed="rId8"/>
          <a:stretch>
            <a:fillRect/>
          </a:stretch>
        </p:blipFill>
        <p:spPr>
          <a:xfrm>
            <a:off x="24626730" y="26301422"/>
            <a:ext cx="3808944" cy="5547560"/>
          </a:xfrm>
          <a:prstGeom prst="rect">
            <a:avLst/>
          </a:prstGeom>
        </p:spPr>
      </p:pic>
      <p:pic>
        <p:nvPicPr>
          <p:cNvPr id="35" name="Picture 34">
            <a:extLst>
              <a:ext uri="{FF2B5EF4-FFF2-40B4-BE49-F238E27FC236}">
                <a16:creationId xmlns:a16="http://schemas.microsoft.com/office/drawing/2014/main" id="{CF5A55DF-1270-F81E-B5AD-6928F56241F0}"/>
              </a:ext>
            </a:extLst>
          </p:cNvPr>
          <p:cNvPicPr>
            <a:picLocks noChangeAspect="1"/>
          </p:cNvPicPr>
          <p:nvPr/>
        </p:nvPicPr>
        <p:blipFill>
          <a:blip r:embed="rId9"/>
          <a:stretch>
            <a:fillRect/>
          </a:stretch>
        </p:blipFill>
        <p:spPr>
          <a:xfrm>
            <a:off x="27292028" y="26532044"/>
            <a:ext cx="6601040" cy="6601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565</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Noto Sans Symbols</vt:lpstr>
      <vt:lpstr>Times New Roman</vt:lpstr>
      <vt:lpstr>Wingdings</vt:lpstr>
      <vt:lpstr>Arial</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dc:creator>
  <cp:lastModifiedBy>krimy sorathiya</cp:lastModifiedBy>
  <cp:revision>23</cp:revision>
  <dcterms:modified xsi:type="dcterms:W3CDTF">2024-10-24T06:47:59Z</dcterms:modified>
</cp:coreProperties>
</file>