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4"/>
  </p:sldMasterIdLst>
  <p:notesMasterIdLst>
    <p:notesMasterId r:id="rId18"/>
  </p:notesMasterIdLst>
  <p:handoutMasterIdLst>
    <p:handoutMasterId r:id="rId19"/>
  </p:handoutMasterIdLst>
  <p:sldIdLst>
    <p:sldId id="350" r:id="rId5"/>
    <p:sldId id="362" r:id="rId6"/>
    <p:sldId id="361" r:id="rId7"/>
    <p:sldId id="363" r:id="rId8"/>
    <p:sldId id="364" r:id="rId9"/>
    <p:sldId id="365" r:id="rId10"/>
    <p:sldId id="366" r:id="rId11"/>
    <p:sldId id="370" r:id="rId12"/>
    <p:sldId id="368" r:id="rId13"/>
    <p:sldId id="369" r:id="rId14"/>
    <p:sldId id="371" r:id="rId15"/>
    <p:sldId id="372" r:id="rId16"/>
    <p:sldId id="3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11D"/>
    <a:srgbClr val="C33D53"/>
    <a:srgbClr val="A4B129"/>
    <a:srgbClr val="8D3017"/>
    <a:srgbClr val="EA927A"/>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0" autoAdjust="0"/>
    <p:restoredTop sz="95226" autoAdjust="0"/>
  </p:normalViewPr>
  <p:slideViewPr>
    <p:cSldViewPr snapToGrid="0">
      <p:cViewPr varScale="1">
        <p:scale>
          <a:sx n="72" d="100"/>
          <a:sy n="72" d="100"/>
        </p:scale>
        <p:origin x="73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FCA8E82-58CD-E045-8B98-B7A85B79B752}" type="datetime4">
              <a:rPr lang="en-US" smtClean="0"/>
              <a:pPr/>
              <a:t>July 24, 2022</a:t>
            </a:fld>
            <a:endParaRPr lang="en-US" dirty="0">
              <a:latin typeface="+mn-lt"/>
            </a:endParaRP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Annual Review</a:t>
            </a:r>
            <a:endParaRPr lang="en-US" b="0"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41852417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833583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3262489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6990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804753982"/>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9016602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18016829"/>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8" name="Footer Placeholder 7"/>
          <p:cNvSpPr>
            <a:spLocks noGrp="1"/>
          </p:cNvSpPr>
          <p:nvPr>
            <p:ph type="ftr" sz="quarter" idx="11"/>
          </p:nvPr>
        </p:nvSpPr>
        <p:spPr/>
        <p:txBody>
          <a:bodyPr/>
          <a:lstStyle/>
          <a:p>
            <a:r>
              <a:rPr lang="en-US"/>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2333263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July 24,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FCA8E82-58CD-E045-8B98-B7A85B79B752}" type="datetime4">
              <a:rPr lang="en-US" smtClean="0"/>
              <a:pPr/>
              <a:t>July 24, 2022</a:t>
            </a:fld>
            <a:endParaRPr lang="en-US" dirty="0">
              <a:latin typeface="+mn-lt"/>
            </a:endParaRP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Annual Review</a:t>
            </a:r>
            <a:endParaRPr lang="en-US" b="0" dirty="0"/>
          </a:p>
        </p:txBody>
      </p:sp>
      <p:sp>
        <p:nvSpPr>
          <p:cNvPr id="6" name="Slide Number Placeholder 5"/>
          <p:cNvSpPr>
            <a:spLocks noGrp="1"/>
          </p:cNvSpPr>
          <p:nvPr>
            <p:ph type="sldNum" sz="quarter" idx="12"/>
          </p:nvPr>
        </p:nvSpPr>
        <p:spPr>
          <a:xfrm>
            <a:off x="8604504" y="5211060"/>
            <a:ext cx="2112264" cy="228600"/>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87712867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2239522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8" name="Footer Placeholder 7"/>
          <p:cNvSpPr>
            <a:spLocks noGrp="1"/>
          </p:cNvSpPr>
          <p:nvPr>
            <p:ph type="ftr" sz="quarter" idx="11"/>
          </p:nvPr>
        </p:nvSpPr>
        <p:spPr/>
        <p:txBody>
          <a:bodyPr/>
          <a:lstStyle/>
          <a:p>
            <a:r>
              <a:rPr lang="en-US"/>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5316244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20298732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3" name="Footer Placeholder 2"/>
          <p:cNvSpPr>
            <a:spLocks noGrp="1"/>
          </p:cNvSpPr>
          <p:nvPr>
            <p:ph type="ftr" sz="quarter" idx="11"/>
          </p:nvPr>
        </p:nvSpPr>
        <p:spPr/>
        <p:txBody>
          <a:bodyPr/>
          <a:lstStyle/>
          <a:p>
            <a:r>
              <a:rPr lang="en-US"/>
              <a:t>Annual Review</a:t>
            </a:r>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83376269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FCA8E82-58CD-E045-8B98-B7A85B79B752}" type="datetime4">
              <a:rPr lang="en-US" smtClean="0"/>
              <a:pPr/>
              <a:t>July 24, 2022</a:t>
            </a:fld>
            <a:endParaRPr lang="en-US" dirty="0">
              <a:latin typeface="+mn-lt"/>
            </a:endParaRPr>
          </a:p>
        </p:txBody>
      </p:sp>
      <p:sp>
        <p:nvSpPr>
          <p:cNvPr id="9" name="Footer Placeholder 8"/>
          <p:cNvSpPr>
            <a:spLocks noGrp="1"/>
          </p:cNvSpPr>
          <p:nvPr>
            <p:ph type="ftr" sz="quarter" idx="11"/>
          </p:nvPr>
        </p:nvSpPr>
        <p:spPr/>
        <p:txBody>
          <a:bodyPr/>
          <a:lstStyle>
            <a:lvl1pPr algn="r">
              <a:defRPr/>
            </a:lvl1pPr>
          </a:lstStyle>
          <a:p>
            <a:r>
              <a:rPr lang="en-US"/>
              <a:t>Annual Review</a:t>
            </a:r>
            <a:endParaRPr lang="en-US" b="0"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94A09A9-5501-47C1-A89A-A340965A2BE2}" type="slidenum">
              <a:rPr lang="en-US" smtClean="0"/>
              <a:pPr/>
              <a:t>‹#›</a:t>
            </a:fld>
            <a:endParaRPr lang="en-US" dirty="0">
              <a:latin typeface="+mn-lt"/>
            </a:endParaRP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177965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FCA8E82-58CD-E045-8B98-B7A85B79B752}" type="datetime4">
              <a:rPr lang="en-US" smtClean="0"/>
              <a:pPr/>
              <a:t>July 24, 2022</a:t>
            </a:fld>
            <a:endParaRPr lang="en-US" dirty="0">
              <a:latin typeface="+mn-lt"/>
            </a:endParaRP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Annual Review</a:t>
            </a:r>
            <a:endParaRPr lang="en-US" b="0"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94A09A9-5501-47C1-A89A-A340965A2BE2}" type="slidenum">
              <a:rPr lang="en-US" smtClean="0"/>
              <a:pPr/>
              <a:t>‹#›</a:t>
            </a:fld>
            <a:endParaRPr lang="en-US" dirty="0">
              <a:latin typeface="+mn-lt"/>
            </a:endParaRP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670137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FCA8E82-58CD-E045-8B98-B7A85B79B752}" type="datetime4">
              <a:rPr lang="en-US" smtClean="0"/>
              <a:pPr/>
              <a:t>July 24, 2022</a:t>
            </a:fld>
            <a:endParaRPr lang="en-US" dirty="0">
              <a:latin typeface="+mn-lt"/>
            </a:endParaRP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Annual Review</a:t>
            </a:r>
            <a:endParaRPr lang="en-US" b="0"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73690130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693" r:id="rId16"/>
    <p:sldLayoutId id="2147483672" r:id="rId17"/>
    <p:sldLayoutId id="2147483673" r:id="rId18"/>
    <p:sldLayoutId id="2147483684" r:id="rId19"/>
    <p:sldLayoutId id="2147483675" r:id="rId20"/>
    <p:sldLayoutId id="2147483676" r:id="rId21"/>
    <p:sldLayoutId id="2147483677" r:id="rId22"/>
    <p:sldLayoutId id="2147483685" r:id="rId23"/>
    <p:sldLayoutId id="2147483688" r:id="rId24"/>
  </p:sldLayoutIdLst>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gadgetsin.com/sweet-and-retro-classic-tv-by-lg.htm" TargetMode="External"/><Relationship Id="rId2" Type="http://schemas.openxmlformats.org/officeDocument/2006/relationships/image" Target="../media/image9.jpg"/><Relationship Id="rId1" Type="http://schemas.openxmlformats.org/officeDocument/2006/relationships/slideLayout" Target="../slideLayouts/slideLayout15.xml"/><Relationship Id="rId4" Type="http://schemas.openxmlformats.org/officeDocument/2006/relationships/hyperlink" Target="https://public.tableau.com/app/profile/falguni.n.chaudhari/viz/Rockbuster_16585524044100/TOP10CUSTOMERS?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becentsable.net/2014/11/redbox-12-days-deals.html/" TargetMode="External"/><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074504" y="1683026"/>
            <a:ext cx="8784121" cy="953337"/>
          </a:xfrm>
        </p:spPr>
        <p:txBody>
          <a:bodyPr/>
          <a:lstStyle/>
          <a:p>
            <a:r>
              <a:rPr lang="en-US" dirty="0">
                <a:latin typeface="Bahnschrift" panose="020B0502040204020203" pitchFamily="34" charset="0"/>
              </a:rPr>
              <a:t>Rockbuster Stealth LLC</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p:txBody>
          <a:bodyPr/>
          <a:lstStyle/>
          <a:p>
            <a:r>
              <a:rPr lang="en-US" sz="2800" b="1" i="1" dirty="0">
                <a:solidFill>
                  <a:schemeClr val="bg2">
                    <a:lumMod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Falguni Chaudhari</a:t>
            </a:r>
          </a:p>
          <a:p>
            <a:r>
              <a:rPr lang="en-US" sz="2800" b="1" i="1" dirty="0">
                <a:solidFill>
                  <a:schemeClr val="bg2">
                    <a:lumMod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July 23, 2022</a:t>
            </a: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4029-45A5-8B6B-B59F-93DEC1CFCEA1}"/>
              </a:ext>
            </a:extLst>
          </p:cNvPr>
          <p:cNvSpPr>
            <a:spLocks noGrp="1"/>
          </p:cNvSpPr>
          <p:nvPr>
            <p:ph type="title"/>
          </p:nvPr>
        </p:nvSpPr>
        <p:spPr>
          <a:xfrm>
            <a:off x="2292626" y="879063"/>
            <a:ext cx="7328452" cy="610863"/>
          </a:xfrm>
        </p:spPr>
        <p:txBody>
          <a:bodyPr/>
          <a:lstStyle/>
          <a:p>
            <a:pPr algn="ctr"/>
            <a:r>
              <a:rPr lang="en-US" dirty="0">
                <a:solidFill>
                  <a:srgbClr val="7030A0"/>
                </a:solidFill>
                <a:latin typeface="Bahnschrift" panose="020B0502040204020203" pitchFamily="34" charset="0"/>
              </a:rPr>
              <a:t>Recommendation</a:t>
            </a:r>
          </a:p>
        </p:txBody>
      </p:sp>
      <p:sp>
        <p:nvSpPr>
          <p:cNvPr id="3" name="Text Placeholder 2">
            <a:extLst>
              <a:ext uri="{FF2B5EF4-FFF2-40B4-BE49-F238E27FC236}">
                <a16:creationId xmlns:a16="http://schemas.microsoft.com/office/drawing/2014/main" id="{389C0188-BB63-9FF4-5838-342538F1107A}"/>
              </a:ext>
            </a:extLst>
          </p:cNvPr>
          <p:cNvSpPr>
            <a:spLocks noGrp="1"/>
          </p:cNvSpPr>
          <p:nvPr>
            <p:ph type="body" sz="quarter" idx="10"/>
          </p:nvPr>
        </p:nvSpPr>
        <p:spPr>
          <a:xfrm>
            <a:off x="1656522" y="2656904"/>
            <a:ext cx="9011478" cy="636754"/>
          </a:xfrm>
        </p:spPr>
        <p:txBody>
          <a:bodyPr/>
          <a:lstStyle/>
          <a:p>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ROCBUSTER could market their online movies to where their customers most based in, especially in India, China, United States, Japan and Mexico. </a:t>
            </a:r>
          </a:p>
        </p:txBody>
      </p:sp>
      <p:sp>
        <p:nvSpPr>
          <p:cNvPr id="4" name="Text Placeholder 3">
            <a:extLst>
              <a:ext uri="{FF2B5EF4-FFF2-40B4-BE49-F238E27FC236}">
                <a16:creationId xmlns:a16="http://schemas.microsoft.com/office/drawing/2014/main" id="{4245ED28-BFB9-D4BA-A99C-FC6717A913F7}"/>
              </a:ext>
            </a:extLst>
          </p:cNvPr>
          <p:cNvSpPr>
            <a:spLocks noGrp="1"/>
          </p:cNvSpPr>
          <p:nvPr>
            <p:ph type="body" sz="quarter" idx="12"/>
          </p:nvPr>
        </p:nvSpPr>
        <p:spPr>
          <a:xfrm>
            <a:off x="952499" y="2046042"/>
            <a:ext cx="9172161" cy="442466"/>
          </a:xfrm>
        </p:spPr>
        <p:txBody>
          <a:bodyPr/>
          <a:lstStyle/>
          <a:p>
            <a:r>
              <a:rPr lang="en-US" sz="2400" b="1" dirty="0">
                <a:solidFill>
                  <a:srgbClr val="8D3017"/>
                </a:solidFill>
                <a:latin typeface="Arial Unicode MS" panose="020B0604020202020204" pitchFamily="34" charset="-128"/>
                <a:ea typeface="Arial Unicode MS" panose="020B0604020202020204" pitchFamily="34" charset="-128"/>
                <a:cs typeface="Arial Unicode MS" panose="020B0604020202020204" pitchFamily="34" charset="-128"/>
              </a:rPr>
              <a:t>1. Investment to where ROCBUSTER  customers based in:</a:t>
            </a:r>
          </a:p>
        </p:txBody>
      </p:sp>
      <p:sp>
        <p:nvSpPr>
          <p:cNvPr id="5" name="Text Placeholder 4">
            <a:extLst>
              <a:ext uri="{FF2B5EF4-FFF2-40B4-BE49-F238E27FC236}">
                <a16:creationId xmlns:a16="http://schemas.microsoft.com/office/drawing/2014/main" id="{B33227F3-B790-CD02-5431-D775E875D2A1}"/>
              </a:ext>
            </a:extLst>
          </p:cNvPr>
          <p:cNvSpPr>
            <a:spLocks noGrp="1"/>
          </p:cNvSpPr>
          <p:nvPr>
            <p:ph type="body" sz="quarter" idx="13"/>
          </p:nvPr>
        </p:nvSpPr>
        <p:spPr>
          <a:xfrm>
            <a:off x="1656521" y="3841846"/>
            <a:ext cx="9276521" cy="636754"/>
          </a:xfrm>
        </p:spPr>
        <p:txBody>
          <a:bodyPr/>
          <a:lstStyle/>
          <a:p>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ROCKBUSTER could develop </a:t>
            </a:r>
            <a:r>
              <a:rPr lang="en-US" sz="2000" b="1" i="1" u="sng"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lower subscription fees </a:t>
            </a:r>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in the business to keep their customer who had the higher lifetime value.</a:t>
            </a:r>
          </a:p>
        </p:txBody>
      </p:sp>
      <p:sp>
        <p:nvSpPr>
          <p:cNvPr id="6" name="Text Placeholder 5">
            <a:extLst>
              <a:ext uri="{FF2B5EF4-FFF2-40B4-BE49-F238E27FC236}">
                <a16:creationId xmlns:a16="http://schemas.microsoft.com/office/drawing/2014/main" id="{21A18E6D-E592-0C49-5B99-697B7BAB8104}"/>
              </a:ext>
            </a:extLst>
          </p:cNvPr>
          <p:cNvSpPr>
            <a:spLocks noGrp="1"/>
          </p:cNvSpPr>
          <p:nvPr>
            <p:ph type="body" sz="quarter" idx="14"/>
          </p:nvPr>
        </p:nvSpPr>
        <p:spPr>
          <a:xfrm>
            <a:off x="953654" y="3318998"/>
            <a:ext cx="9516225" cy="467859"/>
          </a:xfrm>
        </p:spPr>
        <p:txBody>
          <a:bodyPr/>
          <a:lstStyle/>
          <a:p>
            <a:r>
              <a:rPr lang="en-US" sz="2400" b="1" dirty="0">
                <a:solidFill>
                  <a:srgbClr val="8D3017"/>
                </a:solidFill>
                <a:latin typeface="Arial Unicode MS" panose="020B0604020202020204" pitchFamily="34" charset="-128"/>
                <a:ea typeface="Arial Unicode MS" panose="020B0604020202020204" pitchFamily="34" charset="-128"/>
                <a:cs typeface="Arial Unicode MS" panose="020B0604020202020204" pitchFamily="34" charset="-128"/>
              </a:rPr>
              <a:t>2. Keep the customer who had the higher lifetime value:</a:t>
            </a:r>
          </a:p>
        </p:txBody>
      </p:sp>
      <p:sp>
        <p:nvSpPr>
          <p:cNvPr id="7" name="Text Placeholder 6">
            <a:extLst>
              <a:ext uri="{FF2B5EF4-FFF2-40B4-BE49-F238E27FC236}">
                <a16:creationId xmlns:a16="http://schemas.microsoft.com/office/drawing/2014/main" id="{9725FFCE-0489-4219-CCDD-C9C0721468B2}"/>
              </a:ext>
            </a:extLst>
          </p:cNvPr>
          <p:cNvSpPr>
            <a:spLocks noGrp="1"/>
          </p:cNvSpPr>
          <p:nvPr>
            <p:ph type="body" sz="quarter" idx="15"/>
          </p:nvPr>
        </p:nvSpPr>
        <p:spPr>
          <a:xfrm>
            <a:off x="1656520" y="5177719"/>
            <a:ext cx="9011479" cy="748521"/>
          </a:xfrm>
        </p:spPr>
        <p:txBody>
          <a:bodyPr/>
          <a:lstStyle/>
          <a:p>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ROCKBUSTER could invest on movie type  in </a:t>
            </a:r>
            <a:r>
              <a:rPr lang="en-US" sz="2000" b="1" i="1" u="sng"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SPORTS</a:t>
            </a:r>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 making it as online movie for renting. </a:t>
            </a:r>
          </a:p>
        </p:txBody>
      </p:sp>
      <p:sp>
        <p:nvSpPr>
          <p:cNvPr id="8" name="Text Placeholder 7">
            <a:extLst>
              <a:ext uri="{FF2B5EF4-FFF2-40B4-BE49-F238E27FC236}">
                <a16:creationId xmlns:a16="http://schemas.microsoft.com/office/drawing/2014/main" id="{37D6DC22-3A41-C53D-B52F-E2477098D786}"/>
              </a:ext>
            </a:extLst>
          </p:cNvPr>
          <p:cNvSpPr>
            <a:spLocks noGrp="1"/>
          </p:cNvSpPr>
          <p:nvPr>
            <p:ph type="body" sz="quarter" idx="16"/>
          </p:nvPr>
        </p:nvSpPr>
        <p:spPr>
          <a:xfrm>
            <a:off x="952500" y="4646997"/>
            <a:ext cx="9980542" cy="362326"/>
          </a:xfrm>
        </p:spPr>
        <p:txBody>
          <a:bodyPr/>
          <a:lstStyle/>
          <a:p>
            <a:r>
              <a:rPr lang="en-US" sz="2400" b="1" dirty="0">
                <a:solidFill>
                  <a:srgbClr val="8D3017"/>
                </a:solidFill>
                <a:latin typeface="Arial Unicode MS" panose="020B0604020202020204" pitchFamily="34" charset="-128"/>
                <a:ea typeface="Arial Unicode MS" panose="020B0604020202020204" pitchFamily="34" charset="-128"/>
                <a:cs typeface="Arial Unicode MS" panose="020B0604020202020204" pitchFamily="34" charset="-128"/>
              </a:rPr>
              <a:t>3. Continue investment in movie Genre Sports :</a:t>
            </a:r>
          </a:p>
        </p:txBody>
      </p:sp>
      <p:sp>
        <p:nvSpPr>
          <p:cNvPr id="13" name="Date Placeholder 12">
            <a:extLst>
              <a:ext uri="{FF2B5EF4-FFF2-40B4-BE49-F238E27FC236}">
                <a16:creationId xmlns:a16="http://schemas.microsoft.com/office/drawing/2014/main" id="{D4EBC295-A860-6498-6AA3-83D4EFAF89DE}"/>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4" name="Footer Placeholder 13">
            <a:extLst>
              <a:ext uri="{FF2B5EF4-FFF2-40B4-BE49-F238E27FC236}">
                <a16:creationId xmlns:a16="http://schemas.microsoft.com/office/drawing/2014/main" id="{C41B01BC-F13A-7D17-0C37-E15432197C28}"/>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129F56E7-A7F6-7D87-5C0C-28E571F6FC3F}"/>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89769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D8E8-450F-5345-F533-0A18A53D78E6}"/>
              </a:ext>
            </a:extLst>
          </p:cNvPr>
          <p:cNvSpPr>
            <a:spLocks noGrp="1"/>
          </p:cNvSpPr>
          <p:nvPr>
            <p:ph type="title"/>
          </p:nvPr>
        </p:nvSpPr>
        <p:spPr>
          <a:xfrm>
            <a:off x="964023" y="879063"/>
            <a:ext cx="8935351" cy="610863"/>
          </a:xfrm>
        </p:spPr>
        <p:txBody>
          <a:bodyPr/>
          <a:lstStyle/>
          <a:p>
            <a:pPr algn="ctr"/>
            <a:r>
              <a:rPr lang="en-US" dirty="0">
                <a:solidFill>
                  <a:srgbClr val="7030A0"/>
                </a:solidFill>
                <a:latin typeface="Bahnschrift" panose="020B0502040204020203" pitchFamily="34" charset="0"/>
              </a:rPr>
              <a:t>Recommendation</a:t>
            </a:r>
            <a:endParaRPr lang="en-US" dirty="0"/>
          </a:p>
        </p:txBody>
      </p:sp>
      <p:sp>
        <p:nvSpPr>
          <p:cNvPr id="3" name="Text Placeholder 2">
            <a:extLst>
              <a:ext uri="{FF2B5EF4-FFF2-40B4-BE49-F238E27FC236}">
                <a16:creationId xmlns:a16="http://schemas.microsoft.com/office/drawing/2014/main" id="{38E7C82A-99B5-C419-D898-0F3FCE7F5A1E}"/>
              </a:ext>
            </a:extLst>
          </p:cNvPr>
          <p:cNvSpPr>
            <a:spLocks noGrp="1"/>
          </p:cNvSpPr>
          <p:nvPr>
            <p:ph type="body" sz="quarter" idx="10"/>
          </p:nvPr>
        </p:nvSpPr>
        <p:spPr>
          <a:xfrm>
            <a:off x="1881808" y="2810306"/>
            <a:ext cx="8588072" cy="773888"/>
          </a:xfrm>
        </p:spPr>
        <p:txBody>
          <a:bodyPr/>
          <a:lstStyle/>
          <a:p>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ROCBUSTER could carry out a further investigation on movie genre Animation to find out why the revenue is lower than SCI-FI. </a:t>
            </a:r>
          </a:p>
        </p:txBody>
      </p:sp>
      <p:sp>
        <p:nvSpPr>
          <p:cNvPr id="4" name="Text Placeholder 3">
            <a:extLst>
              <a:ext uri="{FF2B5EF4-FFF2-40B4-BE49-F238E27FC236}">
                <a16:creationId xmlns:a16="http://schemas.microsoft.com/office/drawing/2014/main" id="{4EDECA6B-07C2-F694-B12A-723E9D479E49}"/>
              </a:ext>
            </a:extLst>
          </p:cNvPr>
          <p:cNvSpPr>
            <a:spLocks noGrp="1"/>
          </p:cNvSpPr>
          <p:nvPr>
            <p:ph type="body" sz="quarter" idx="12"/>
          </p:nvPr>
        </p:nvSpPr>
        <p:spPr>
          <a:xfrm>
            <a:off x="952500" y="2286000"/>
            <a:ext cx="9993796" cy="370904"/>
          </a:xfrm>
        </p:spPr>
        <p:txBody>
          <a:bodyPr/>
          <a:lstStyle/>
          <a:p>
            <a:r>
              <a:rPr lang="en-US" sz="2400" b="1" dirty="0">
                <a:solidFill>
                  <a:srgbClr val="8D3017"/>
                </a:solidFill>
                <a:latin typeface="Arial Unicode MS" panose="020B0604020202020204" pitchFamily="34" charset="-128"/>
                <a:ea typeface="Arial Unicode MS" panose="020B0604020202020204" pitchFamily="34" charset="-128"/>
                <a:cs typeface="Arial Unicode MS" panose="020B0604020202020204" pitchFamily="34" charset="-128"/>
              </a:rPr>
              <a:t>4. Further investigation on movie genre Animation and Sci-fi:</a:t>
            </a:r>
          </a:p>
        </p:txBody>
      </p:sp>
      <p:sp>
        <p:nvSpPr>
          <p:cNvPr id="5" name="Text Placeholder 4">
            <a:extLst>
              <a:ext uri="{FF2B5EF4-FFF2-40B4-BE49-F238E27FC236}">
                <a16:creationId xmlns:a16="http://schemas.microsoft.com/office/drawing/2014/main" id="{03DC4CC3-BC2F-DF46-1C91-AE54A51AFC93}"/>
              </a:ext>
            </a:extLst>
          </p:cNvPr>
          <p:cNvSpPr>
            <a:spLocks noGrp="1"/>
          </p:cNvSpPr>
          <p:nvPr>
            <p:ph type="body" sz="quarter" idx="13"/>
          </p:nvPr>
        </p:nvSpPr>
        <p:spPr>
          <a:xfrm>
            <a:off x="1881806" y="4566376"/>
            <a:ext cx="8322367" cy="1028350"/>
          </a:xfrm>
        </p:spPr>
        <p:txBody>
          <a:bodyPr/>
          <a:lstStyle/>
          <a:p>
            <a:r>
              <a:rPr lang="en-US" sz="2000" b="1" dirty="0">
                <a:solidFill>
                  <a:srgbClr val="A4B129"/>
                </a:solidFill>
                <a:latin typeface="Arial Unicode MS" panose="020B0604020202020204" pitchFamily="34" charset="-128"/>
                <a:ea typeface="Arial Unicode MS" panose="020B0604020202020204" pitchFamily="34" charset="-128"/>
                <a:cs typeface="Arial Unicode MS" panose="020B0604020202020204" pitchFamily="34" charset="-128"/>
              </a:rPr>
              <a:t>ROCKBUSTER could carry out a further investigation to the lowest revenues countries to find out why the revenues were low. It might be due to infrastructure, rental rate, late rental return or anything else.</a:t>
            </a:r>
          </a:p>
        </p:txBody>
      </p:sp>
      <p:sp>
        <p:nvSpPr>
          <p:cNvPr id="6" name="Text Placeholder 5">
            <a:extLst>
              <a:ext uri="{FF2B5EF4-FFF2-40B4-BE49-F238E27FC236}">
                <a16:creationId xmlns:a16="http://schemas.microsoft.com/office/drawing/2014/main" id="{09AC975B-EBA6-B696-8ADF-919BECABA512}"/>
              </a:ext>
            </a:extLst>
          </p:cNvPr>
          <p:cNvSpPr>
            <a:spLocks noGrp="1"/>
          </p:cNvSpPr>
          <p:nvPr>
            <p:ph type="body" sz="quarter" idx="14"/>
          </p:nvPr>
        </p:nvSpPr>
        <p:spPr>
          <a:xfrm>
            <a:off x="953654" y="3838656"/>
            <a:ext cx="9078241" cy="574318"/>
          </a:xfrm>
        </p:spPr>
        <p:txBody>
          <a:bodyPr/>
          <a:lstStyle/>
          <a:p>
            <a:r>
              <a:rPr lang="en-US" sz="2400" b="1" dirty="0">
                <a:solidFill>
                  <a:srgbClr val="8D3017"/>
                </a:solidFill>
                <a:latin typeface="Arial Unicode MS" panose="020B0604020202020204" pitchFamily="34" charset="-128"/>
                <a:ea typeface="Arial Unicode MS" panose="020B0604020202020204" pitchFamily="34" charset="-128"/>
                <a:cs typeface="Arial Unicode MS" panose="020B0604020202020204" pitchFamily="34" charset="-128"/>
              </a:rPr>
              <a:t>5. Further investigation to the Lowest Revenues Countries:</a:t>
            </a:r>
          </a:p>
        </p:txBody>
      </p:sp>
      <p:sp>
        <p:nvSpPr>
          <p:cNvPr id="13" name="Date Placeholder 12">
            <a:extLst>
              <a:ext uri="{FF2B5EF4-FFF2-40B4-BE49-F238E27FC236}">
                <a16:creationId xmlns:a16="http://schemas.microsoft.com/office/drawing/2014/main" id="{7AA22A99-5CE3-6D52-F8EF-0CCD0205D0D2}"/>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4" name="Footer Placeholder 13">
            <a:extLst>
              <a:ext uri="{FF2B5EF4-FFF2-40B4-BE49-F238E27FC236}">
                <a16:creationId xmlns:a16="http://schemas.microsoft.com/office/drawing/2014/main" id="{F7541913-A7DF-5D24-F792-5FC644210831}"/>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2953B0AE-8473-E184-7C11-7E72F794D344}"/>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359081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A5E0-7E50-1585-D6DB-04E9116C3C9C}"/>
              </a:ext>
            </a:extLst>
          </p:cNvPr>
          <p:cNvSpPr>
            <a:spLocks noGrp="1"/>
          </p:cNvSpPr>
          <p:nvPr>
            <p:ph type="title"/>
          </p:nvPr>
        </p:nvSpPr>
        <p:spPr>
          <a:xfrm>
            <a:off x="964023" y="544705"/>
            <a:ext cx="8378760" cy="673397"/>
          </a:xfrm>
        </p:spPr>
        <p:txBody>
          <a:bodyPr/>
          <a:lstStyle/>
          <a:p>
            <a:pPr algn="ctr"/>
            <a:r>
              <a:rPr lang="en-US" dirty="0">
                <a:solidFill>
                  <a:srgbClr val="C33D53"/>
                </a:solidFill>
                <a:latin typeface="Bahnschrift" panose="020B0502040204020203" pitchFamily="34" charset="0"/>
              </a:rPr>
              <a:t>Next Step</a:t>
            </a:r>
          </a:p>
        </p:txBody>
      </p:sp>
      <p:sp>
        <p:nvSpPr>
          <p:cNvPr id="3" name="Text Placeholder 2">
            <a:extLst>
              <a:ext uri="{FF2B5EF4-FFF2-40B4-BE49-F238E27FC236}">
                <a16:creationId xmlns:a16="http://schemas.microsoft.com/office/drawing/2014/main" id="{EE55F0D4-6B0F-ACB9-20F9-CDBACF0622CC}"/>
              </a:ext>
            </a:extLst>
          </p:cNvPr>
          <p:cNvSpPr>
            <a:spLocks noGrp="1"/>
          </p:cNvSpPr>
          <p:nvPr>
            <p:ph type="body" sz="quarter" idx="10"/>
          </p:nvPr>
        </p:nvSpPr>
        <p:spPr>
          <a:xfrm>
            <a:off x="1722782" y="2656904"/>
            <a:ext cx="9210261" cy="574318"/>
          </a:xfrm>
        </p:spPr>
        <p:txBody>
          <a:bodyPr/>
          <a:lstStyle/>
          <a:p>
            <a:r>
              <a:rPr lang="en-US" sz="18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Collect annual rental database from ROCKBUSTER, also  should understand the customer behavior in renting the movies. </a:t>
            </a:r>
          </a:p>
        </p:txBody>
      </p:sp>
      <p:sp>
        <p:nvSpPr>
          <p:cNvPr id="4" name="Text Placeholder 3">
            <a:extLst>
              <a:ext uri="{FF2B5EF4-FFF2-40B4-BE49-F238E27FC236}">
                <a16:creationId xmlns:a16="http://schemas.microsoft.com/office/drawing/2014/main" id="{D7875FF9-39F6-985E-DBDB-8CB1ED861A45}"/>
              </a:ext>
            </a:extLst>
          </p:cNvPr>
          <p:cNvSpPr>
            <a:spLocks noGrp="1"/>
          </p:cNvSpPr>
          <p:nvPr>
            <p:ph type="body" sz="quarter" idx="12"/>
          </p:nvPr>
        </p:nvSpPr>
        <p:spPr>
          <a:xfrm>
            <a:off x="952499" y="2117604"/>
            <a:ext cx="7749541" cy="453836"/>
          </a:xfrm>
        </p:spPr>
        <p:txBody>
          <a:bodyPr/>
          <a:lstStyle/>
          <a:p>
            <a:r>
              <a:rPr lang="en-US" sz="24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1. Collect yearly rental database from ROCKBUSTER:</a:t>
            </a:r>
          </a:p>
        </p:txBody>
      </p:sp>
      <p:sp>
        <p:nvSpPr>
          <p:cNvPr id="5" name="Text Placeholder 4">
            <a:extLst>
              <a:ext uri="{FF2B5EF4-FFF2-40B4-BE49-F238E27FC236}">
                <a16:creationId xmlns:a16="http://schemas.microsoft.com/office/drawing/2014/main" id="{7A36FAE5-F312-D979-F727-8AAB12C2C281}"/>
              </a:ext>
            </a:extLst>
          </p:cNvPr>
          <p:cNvSpPr>
            <a:spLocks noGrp="1"/>
          </p:cNvSpPr>
          <p:nvPr>
            <p:ph type="body" sz="quarter" idx="13"/>
          </p:nvPr>
        </p:nvSpPr>
        <p:spPr>
          <a:xfrm>
            <a:off x="1868556" y="3704492"/>
            <a:ext cx="9210261" cy="907728"/>
          </a:xfrm>
        </p:spPr>
        <p:txBody>
          <a:bodyPr/>
          <a:lstStyle/>
          <a:p>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Further investigation to the lowest revenues countries to find out why the revenues were low. It might be due to infrastructure, rental rate, late rental return etc. Local reviews could be conducted in these countries. </a:t>
            </a:r>
          </a:p>
        </p:txBody>
      </p:sp>
      <p:sp>
        <p:nvSpPr>
          <p:cNvPr id="6" name="Text Placeholder 5">
            <a:extLst>
              <a:ext uri="{FF2B5EF4-FFF2-40B4-BE49-F238E27FC236}">
                <a16:creationId xmlns:a16="http://schemas.microsoft.com/office/drawing/2014/main" id="{690C209F-9C35-A87B-7683-3068A6F14113}"/>
              </a:ext>
            </a:extLst>
          </p:cNvPr>
          <p:cNvSpPr>
            <a:spLocks noGrp="1"/>
          </p:cNvSpPr>
          <p:nvPr>
            <p:ph type="body" sz="quarter" idx="14"/>
          </p:nvPr>
        </p:nvSpPr>
        <p:spPr>
          <a:xfrm>
            <a:off x="953655" y="3279446"/>
            <a:ext cx="9025232" cy="430242"/>
          </a:xfrm>
        </p:spPr>
        <p:txBody>
          <a:bodyPr/>
          <a:lstStyle/>
          <a:p>
            <a:r>
              <a:rPr lang="en-US" sz="24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2. Further investigation to the lowest Revenues Countries:</a:t>
            </a:r>
          </a:p>
        </p:txBody>
      </p:sp>
      <p:sp>
        <p:nvSpPr>
          <p:cNvPr id="7" name="Text Placeholder 6">
            <a:extLst>
              <a:ext uri="{FF2B5EF4-FFF2-40B4-BE49-F238E27FC236}">
                <a16:creationId xmlns:a16="http://schemas.microsoft.com/office/drawing/2014/main" id="{2DABFBA9-46BC-0D5F-6106-D33322C16486}"/>
              </a:ext>
            </a:extLst>
          </p:cNvPr>
          <p:cNvSpPr>
            <a:spLocks noGrp="1"/>
          </p:cNvSpPr>
          <p:nvPr>
            <p:ph type="body" sz="quarter" idx="15"/>
          </p:nvPr>
        </p:nvSpPr>
        <p:spPr>
          <a:xfrm>
            <a:off x="1868555" y="5306779"/>
            <a:ext cx="9064487" cy="868734"/>
          </a:xfrm>
        </p:spPr>
        <p:txBody>
          <a:bodyPr/>
          <a:lstStyle/>
          <a:p>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Further investigation on movie’s genre Animation &amp; Sci-Fi, to understand why the revenue for Animation is lower than Sci-Fi.</a:t>
            </a:r>
          </a:p>
        </p:txBody>
      </p:sp>
      <p:sp>
        <p:nvSpPr>
          <p:cNvPr id="8" name="Text Placeholder 7">
            <a:extLst>
              <a:ext uri="{FF2B5EF4-FFF2-40B4-BE49-F238E27FC236}">
                <a16:creationId xmlns:a16="http://schemas.microsoft.com/office/drawing/2014/main" id="{F1514BFE-D024-19AC-C9CD-AD3CB0816149}"/>
              </a:ext>
            </a:extLst>
          </p:cNvPr>
          <p:cNvSpPr>
            <a:spLocks noGrp="1"/>
          </p:cNvSpPr>
          <p:nvPr>
            <p:ph type="body" sz="quarter" idx="16"/>
          </p:nvPr>
        </p:nvSpPr>
        <p:spPr>
          <a:xfrm>
            <a:off x="952500" y="4744379"/>
            <a:ext cx="8681830" cy="430241"/>
          </a:xfrm>
        </p:spPr>
        <p:txBody>
          <a:bodyPr/>
          <a:lstStyle/>
          <a:p>
            <a:r>
              <a:rPr lang="en-US" sz="24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3.</a:t>
            </a:r>
            <a:r>
              <a:rPr lang="en-US" dirty="0"/>
              <a:t> </a:t>
            </a:r>
            <a:r>
              <a:rPr lang="en-US" sz="24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Further investigation on Movie Genre Animation and Sci-fi:</a:t>
            </a:r>
          </a:p>
        </p:txBody>
      </p:sp>
      <p:sp>
        <p:nvSpPr>
          <p:cNvPr id="13" name="Date Placeholder 12">
            <a:extLst>
              <a:ext uri="{FF2B5EF4-FFF2-40B4-BE49-F238E27FC236}">
                <a16:creationId xmlns:a16="http://schemas.microsoft.com/office/drawing/2014/main" id="{3E1C901B-0F3C-DBCB-C118-09DF679D39E6}"/>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4" name="Footer Placeholder 13">
            <a:extLst>
              <a:ext uri="{FF2B5EF4-FFF2-40B4-BE49-F238E27FC236}">
                <a16:creationId xmlns:a16="http://schemas.microsoft.com/office/drawing/2014/main" id="{FD2A43CF-8F32-39D9-77E4-A949F26FB67A}"/>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1D47E1C5-04C5-A1FA-D28D-F5F2061E6DB4}"/>
              </a:ext>
            </a:extLst>
          </p:cNvPr>
          <p:cNvSpPr>
            <a:spLocks noGrp="1"/>
          </p:cNvSpPr>
          <p:nvPr>
            <p:ph type="sldNum" sz="quarter" idx="23"/>
          </p:nvPr>
        </p:nvSpPr>
        <p:spPr/>
        <p:txBody>
          <a:bodyPr/>
          <a:lstStyle/>
          <a:p>
            <a:fld id="{294A09A9-5501-47C1-A89A-A340965A2BE2}" type="slidenum">
              <a:rPr lang="en-US" smtClean="0"/>
              <a:pPr/>
              <a:t>12</a:t>
            </a:fld>
            <a:endParaRPr lang="en-US" dirty="0">
              <a:latin typeface="+mn-lt"/>
            </a:endParaRPr>
          </a:p>
        </p:txBody>
      </p:sp>
      <p:sp>
        <p:nvSpPr>
          <p:cNvPr id="16" name="Rectangle 15">
            <a:extLst>
              <a:ext uri="{FF2B5EF4-FFF2-40B4-BE49-F238E27FC236}">
                <a16:creationId xmlns:a16="http://schemas.microsoft.com/office/drawing/2014/main" id="{CC740AB0-4089-61B1-0AD2-2C872B7E8999}"/>
              </a:ext>
            </a:extLst>
          </p:cNvPr>
          <p:cNvSpPr/>
          <p:nvPr/>
        </p:nvSpPr>
        <p:spPr>
          <a:xfrm>
            <a:off x="3816625" y="1204488"/>
            <a:ext cx="6824871" cy="531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00B050"/>
                </a:solidFill>
                <a:latin typeface="Bahnschrift" panose="020B0502040204020203" pitchFamily="34" charset="0"/>
              </a:rPr>
              <a:t>We would recommend the following steps:</a:t>
            </a:r>
          </a:p>
        </p:txBody>
      </p:sp>
    </p:spTree>
    <p:extLst>
      <p:ext uri="{BB962C8B-B14F-4D97-AF65-F5344CB8AC3E}">
        <p14:creationId xmlns:p14="http://schemas.microsoft.com/office/powerpoint/2010/main" val="2992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F2BCB1-5024-9B39-865D-24DCADE8B68C}"/>
              </a:ext>
            </a:extLst>
          </p:cNvPr>
          <p:cNvSpPr>
            <a:spLocks noGrp="1"/>
          </p:cNvSpPr>
          <p:nvPr>
            <p:ph type="title"/>
          </p:nvPr>
        </p:nvSpPr>
        <p:spPr/>
        <p:txBody>
          <a:bodyPr>
            <a:noAutofit/>
          </a:bodyPr>
          <a:lstStyle/>
          <a:p>
            <a:r>
              <a:rPr lang="en-US" sz="5400" dirty="0">
                <a:solidFill>
                  <a:srgbClr val="FF0000"/>
                </a:solidFill>
                <a:latin typeface="Bahnschrift" panose="020B0502040204020203" pitchFamily="34" charset="0"/>
              </a:rPr>
              <a:t>Questions?</a:t>
            </a:r>
          </a:p>
        </p:txBody>
      </p:sp>
      <p:pic>
        <p:nvPicPr>
          <p:cNvPr id="7" name="Picture Placeholder 6">
            <a:extLst>
              <a:ext uri="{FF2B5EF4-FFF2-40B4-BE49-F238E27FC236}">
                <a16:creationId xmlns:a16="http://schemas.microsoft.com/office/drawing/2014/main" id="{AEEBF531-B0FB-7A58-EE4A-9E127488169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679" r="3679"/>
          <a:stretch>
            <a:fillRect/>
          </a:stretch>
        </p:blipFill>
        <p:spPr/>
      </p:pic>
      <p:sp>
        <p:nvSpPr>
          <p:cNvPr id="8" name="TextBox 7">
            <a:extLst>
              <a:ext uri="{FF2B5EF4-FFF2-40B4-BE49-F238E27FC236}">
                <a16:creationId xmlns:a16="http://schemas.microsoft.com/office/drawing/2014/main" id="{FD489B14-F81C-E49A-F31F-2E54DDF5FD89}"/>
              </a:ext>
            </a:extLst>
          </p:cNvPr>
          <p:cNvSpPr txBox="1"/>
          <p:nvPr/>
        </p:nvSpPr>
        <p:spPr>
          <a:xfrm>
            <a:off x="0" y="6858000"/>
            <a:ext cx="6096000" cy="230832"/>
          </a:xfrm>
          <a:prstGeom prst="rect">
            <a:avLst/>
          </a:prstGeom>
          <a:noFill/>
        </p:spPr>
        <p:txBody>
          <a:bodyPr wrap="square" rtlCol="0">
            <a:spAutoFit/>
          </a:bodyPr>
          <a:lstStyle/>
          <a:p>
            <a:endParaRPr lang="en-US" sz="900" dirty="0"/>
          </a:p>
        </p:txBody>
      </p:sp>
      <p:sp>
        <p:nvSpPr>
          <p:cNvPr id="9" name="Rectangle 8">
            <a:extLst>
              <a:ext uri="{FF2B5EF4-FFF2-40B4-BE49-F238E27FC236}">
                <a16:creationId xmlns:a16="http://schemas.microsoft.com/office/drawing/2014/main" id="{21AD917D-7DED-EA25-4762-7A546153B9A6}"/>
              </a:ext>
            </a:extLst>
          </p:cNvPr>
          <p:cNvSpPr/>
          <p:nvPr/>
        </p:nvSpPr>
        <p:spPr>
          <a:xfrm>
            <a:off x="6096001" y="3644348"/>
            <a:ext cx="5844208" cy="1669774"/>
          </a:xfrm>
          <a:prstGeom prst="rect">
            <a:avLst/>
          </a:prstGeom>
          <a:scene3d>
            <a:camera prst="perspectiveRelaxedModerately"/>
            <a:lightRig rig="threePt" dir="t"/>
          </a:scene3d>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latin typeface="Bahnschrift" panose="020B0502040204020203" pitchFamily="34" charset="0"/>
              </a:rPr>
              <a:t>Link to </a:t>
            </a:r>
            <a:r>
              <a:rPr lang="en-US" sz="3200" b="1" dirty="0">
                <a:latin typeface="Bahnschrift" panose="020B0502040204020203" pitchFamily="34" charset="0"/>
                <a:hlinkClick r:id="rId4"/>
              </a:rPr>
              <a:t>Tableau: Rockbuster | Tableau Public</a:t>
            </a:r>
            <a:endParaRPr lang="en-US" sz="3200" b="1" dirty="0">
              <a:latin typeface="Bahnschrift" panose="020B0502040204020203" pitchFamily="34" charset="0"/>
            </a:endParaRPr>
          </a:p>
        </p:txBody>
      </p:sp>
    </p:spTree>
    <p:extLst>
      <p:ext uri="{BB962C8B-B14F-4D97-AF65-F5344CB8AC3E}">
        <p14:creationId xmlns:p14="http://schemas.microsoft.com/office/powerpoint/2010/main" val="300777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A96139-2663-8E9C-EC06-EE1524B03A5A}"/>
              </a:ext>
            </a:extLst>
          </p:cNvPr>
          <p:cNvSpPr>
            <a:spLocks noGrp="1"/>
          </p:cNvSpPr>
          <p:nvPr>
            <p:ph type="title"/>
          </p:nvPr>
        </p:nvSpPr>
        <p:spPr/>
        <p:txBody>
          <a:bodyPr/>
          <a:lstStyle/>
          <a:p>
            <a:r>
              <a:rPr lang="en-US" i="1" dirty="0">
                <a:solidFill>
                  <a:srgbClr val="7030A0"/>
                </a:solidFill>
                <a:latin typeface="Bahnschrift" panose="020B0502040204020203" pitchFamily="34" charset="0"/>
              </a:rPr>
              <a:t>Table of Contents</a:t>
            </a:r>
          </a:p>
        </p:txBody>
      </p:sp>
      <p:sp>
        <p:nvSpPr>
          <p:cNvPr id="4" name="Text Placeholder 3">
            <a:extLst>
              <a:ext uri="{FF2B5EF4-FFF2-40B4-BE49-F238E27FC236}">
                <a16:creationId xmlns:a16="http://schemas.microsoft.com/office/drawing/2014/main" id="{716B9920-2A6C-A33D-5A53-1F227DE46DEE}"/>
              </a:ext>
            </a:extLst>
          </p:cNvPr>
          <p:cNvSpPr>
            <a:spLocks noGrp="1"/>
          </p:cNvSpPr>
          <p:nvPr>
            <p:ph type="body" sz="quarter" idx="11"/>
          </p:nvPr>
        </p:nvSpPr>
        <p:spPr>
          <a:xfrm>
            <a:off x="952499" y="2289362"/>
            <a:ext cx="10068427" cy="3170533"/>
          </a:xfrm>
        </p:spPr>
        <p:txBody>
          <a:bodyPr/>
          <a:lstStyle/>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a:t>
            </a:r>
          </a:p>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Which movies contributed the most/least to revenue gain?</a:t>
            </a:r>
          </a:p>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What was the average rental duration for all videos?</a:t>
            </a:r>
          </a:p>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Which countries are Rockbuster customers based in? Do sales figures vary between geographic region?</a:t>
            </a:r>
          </a:p>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Where are customers with a high lifetime value based?</a:t>
            </a:r>
          </a:p>
          <a:p>
            <a:pPr marL="285750" indent="-285750">
              <a:buFont typeface="Arial" panose="020B0604020202020204" pitchFamily="34" charset="0"/>
              <a:buChar char="•"/>
            </a:pPr>
            <a:r>
              <a:rPr lang="en-US" sz="2400" b="1" i="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Questions</a:t>
            </a:r>
          </a:p>
        </p:txBody>
      </p:sp>
      <p:sp>
        <p:nvSpPr>
          <p:cNvPr id="5" name="Date Placeholder 4">
            <a:extLst>
              <a:ext uri="{FF2B5EF4-FFF2-40B4-BE49-F238E27FC236}">
                <a16:creationId xmlns:a16="http://schemas.microsoft.com/office/drawing/2014/main" id="{3E8EDEB8-C16E-7F6D-13C9-7DE89BCB61EE}"/>
              </a:ext>
            </a:extLst>
          </p:cNvPr>
          <p:cNvSpPr>
            <a:spLocks noGrp="1"/>
          </p:cNvSpPr>
          <p:nvPr>
            <p:ph type="dt" sz="half" idx="14"/>
          </p:nvPr>
        </p:nvSpPr>
        <p:spPr/>
        <p:txBody>
          <a:bodyPr/>
          <a:lstStyle/>
          <a:p>
            <a:fld id="{6FCA8E82-58CD-E045-8B98-B7A85B79B752}" type="datetime4">
              <a:rPr lang="en-US" smtClean="0"/>
              <a:pPr/>
              <a:t>July 24, 2022</a:t>
            </a:fld>
            <a:endParaRPr lang="en-US" dirty="0">
              <a:latin typeface="+mn-lt"/>
            </a:endParaRPr>
          </a:p>
        </p:txBody>
      </p:sp>
      <p:sp>
        <p:nvSpPr>
          <p:cNvPr id="7" name="Slide Number Placeholder 6">
            <a:extLst>
              <a:ext uri="{FF2B5EF4-FFF2-40B4-BE49-F238E27FC236}">
                <a16:creationId xmlns:a16="http://schemas.microsoft.com/office/drawing/2014/main" id="{99340850-5B81-1792-05B8-92B93587CD79}"/>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10679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820A9BD-8085-0CD5-2DB7-1D2E92EAF2A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206" r="23206"/>
          <a:stretch/>
        </p:blipFill>
        <p:spPr>
          <a:xfrm>
            <a:off x="6286501" y="276008"/>
            <a:ext cx="5714997" cy="6903086"/>
          </a:xfrm>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i="1" dirty="0">
                <a:solidFill>
                  <a:srgbClr val="0070C0"/>
                </a:solidFill>
                <a:latin typeface="Bahnschrift" panose="020B0502040204020203" pitchFamily="34" charset="0"/>
              </a:rPr>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74320" y="2289362"/>
            <a:ext cx="5631179" cy="3316307"/>
          </a:xfrm>
        </p:spPr>
        <p:txBody>
          <a:bodyPr/>
          <a:lstStyle/>
          <a:p>
            <a:pPr marL="285750" indent="-285750">
              <a:buFont typeface="Arial" panose="020B0604020202020204" pitchFamily="34" charset="0"/>
              <a:buChar char="•"/>
            </a:pPr>
            <a:r>
              <a:rPr lang="en-US" sz="2000" b="1" i="1" dirty="0">
                <a:solidFill>
                  <a:schemeClr val="tx1">
                    <a:lumMod val="75000"/>
                    <a:lumOff val="25000"/>
                  </a:schemeClr>
                </a:solidFill>
              </a:rPr>
              <a:t>Rockbuster Stealth LLC is a traditional movie rental company that used to have stores around the world</a:t>
            </a:r>
          </a:p>
          <a:p>
            <a:pPr marL="285750" indent="-285750">
              <a:buFont typeface="Arial" panose="020B0604020202020204" pitchFamily="34" charset="0"/>
              <a:buChar char="•"/>
            </a:pPr>
            <a:r>
              <a:rPr lang="en-US" sz="2000" b="1" i="1" dirty="0">
                <a:solidFill>
                  <a:schemeClr val="tx1">
                    <a:lumMod val="75000"/>
                    <a:lumOff val="25000"/>
                  </a:schemeClr>
                </a:solidFill>
              </a:rPr>
              <a:t>Facing stiff competition from streaming services such as Netflix and Amazon Prime, the Rockbuster Stealth management team is planning to use its existing movie licenses to launch an online video rental service in order to stay competitive</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p:txBody>
          <a:bodyPr/>
          <a:lstStyle/>
          <a:p>
            <a:fld id="{6FCA8E82-58CD-E045-8B98-B7A85B79B752}" type="datetime4">
              <a:rPr lang="en-US" smtClean="0"/>
              <a:pPr/>
              <a:t>July 24, 2022</a:t>
            </a:fld>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D4E4-0426-850E-BC05-15E8D1871891}"/>
              </a:ext>
            </a:extLst>
          </p:cNvPr>
          <p:cNvSpPr>
            <a:spLocks noGrp="1"/>
          </p:cNvSpPr>
          <p:nvPr>
            <p:ph type="title"/>
          </p:nvPr>
        </p:nvSpPr>
        <p:spPr>
          <a:xfrm>
            <a:off x="964023" y="879063"/>
            <a:ext cx="10153156" cy="610863"/>
          </a:xfrm>
        </p:spPr>
        <p:txBody>
          <a:bodyPr>
            <a:noAutofit/>
          </a:bodyPr>
          <a:lstStyle/>
          <a:p>
            <a:r>
              <a:rPr lang="en-US" sz="3600" i="1" dirty="0">
                <a:solidFill>
                  <a:srgbClr val="FF0000"/>
                </a:solidFill>
                <a:latin typeface="Bahnschrift" panose="020B0502040204020203" pitchFamily="34" charset="0"/>
              </a:rPr>
              <a:t>Which movies contributed the most/least to revenue gain?</a:t>
            </a:r>
          </a:p>
        </p:txBody>
      </p:sp>
      <p:sp>
        <p:nvSpPr>
          <p:cNvPr id="23" name="Text Placeholder 22">
            <a:extLst>
              <a:ext uri="{FF2B5EF4-FFF2-40B4-BE49-F238E27FC236}">
                <a16:creationId xmlns:a16="http://schemas.microsoft.com/office/drawing/2014/main" id="{598C940C-3799-EA28-21A7-A94E225A3B16}"/>
              </a:ext>
            </a:extLst>
          </p:cNvPr>
          <p:cNvSpPr>
            <a:spLocks noGrp="1"/>
          </p:cNvSpPr>
          <p:nvPr>
            <p:ph type="body" sz="quarter" idx="10"/>
          </p:nvPr>
        </p:nvSpPr>
        <p:spPr>
          <a:xfrm>
            <a:off x="6593304" y="2231637"/>
            <a:ext cx="4838700" cy="315915"/>
          </a:xfrm>
        </p:spPr>
        <p:txBody>
          <a:bodyPr/>
          <a:lstStyle/>
          <a:p>
            <a:pPr marL="285750" indent="-285750">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Most popular genre: Sports</a:t>
            </a:r>
          </a:p>
          <a:p>
            <a:pPr marL="285750" indent="-285750">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Least popular genre: Thriller</a:t>
            </a:r>
          </a:p>
          <a:p>
            <a:pPr marL="285750" indent="-285750">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Most popular rating: PG-13</a:t>
            </a:r>
          </a:p>
          <a:p>
            <a:pPr marL="285750" indent="-285750">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Least popular rating: G</a:t>
            </a:r>
          </a:p>
        </p:txBody>
      </p:sp>
      <p:sp>
        <p:nvSpPr>
          <p:cNvPr id="7" name="Date Placeholder 6">
            <a:extLst>
              <a:ext uri="{FF2B5EF4-FFF2-40B4-BE49-F238E27FC236}">
                <a16:creationId xmlns:a16="http://schemas.microsoft.com/office/drawing/2014/main" id="{444D44C0-FF49-8121-0C8E-D26E5F1E0470}"/>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9" name="Slide Number Placeholder 8">
            <a:extLst>
              <a:ext uri="{FF2B5EF4-FFF2-40B4-BE49-F238E27FC236}">
                <a16:creationId xmlns:a16="http://schemas.microsoft.com/office/drawing/2014/main" id="{1E1F96DA-F513-379F-74D2-F6A96947AD25}"/>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p:pic>
        <p:nvPicPr>
          <p:cNvPr id="13" name="Content Placeholder 12" descr="Chart&#10;&#10;Description automatically generated with medium confidence">
            <a:extLst>
              <a:ext uri="{FF2B5EF4-FFF2-40B4-BE49-F238E27FC236}">
                <a16:creationId xmlns:a16="http://schemas.microsoft.com/office/drawing/2014/main" id="{5258C210-6A00-661B-21AE-960E6D9641A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2230438"/>
            <a:ext cx="5719763" cy="4098925"/>
          </a:xfrm>
        </p:spPr>
      </p:pic>
      <p:pic>
        <p:nvPicPr>
          <p:cNvPr id="15" name="Content Placeholder 14" descr="Chart, treemap chart&#10;&#10;Description automatically generated">
            <a:extLst>
              <a:ext uri="{FF2B5EF4-FFF2-40B4-BE49-F238E27FC236}">
                <a16:creationId xmlns:a16="http://schemas.microsoft.com/office/drawing/2014/main" id="{BC43D68F-DA80-21F0-7B64-550259C45470}"/>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9102725" y="4468813"/>
            <a:ext cx="3089275" cy="1860550"/>
          </a:xfrm>
        </p:spPr>
      </p:pic>
    </p:spTree>
    <p:extLst>
      <p:ext uri="{BB962C8B-B14F-4D97-AF65-F5344CB8AC3E}">
        <p14:creationId xmlns:p14="http://schemas.microsoft.com/office/powerpoint/2010/main" val="409599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16B6-E9F7-3BE2-B2C7-B2E3BFFBA3C7}"/>
              </a:ext>
            </a:extLst>
          </p:cNvPr>
          <p:cNvSpPr>
            <a:spLocks noGrp="1"/>
          </p:cNvSpPr>
          <p:nvPr>
            <p:ph type="title"/>
          </p:nvPr>
        </p:nvSpPr>
        <p:spPr>
          <a:xfrm>
            <a:off x="964023" y="879063"/>
            <a:ext cx="10274324" cy="610863"/>
          </a:xfrm>
        </p:spPr>
        <p:txBody>
          <a:bodyPr>
            <a:noAutofit/>
          </a:bodyPr>
          <a:lstStyle/>
          <a:p>
            <a:r>
              <a:rPr lang="en-US" sz="3200" i="1" dirty="0">
                <a:solidFill>
                  <a:srgbClr val="00B050"/>
                </a:solidFill>
                <a:latin typeface="Bahnschrift" panose="020B0502040204020203" pitchFamily="34" charset="0"/>
              </a:rPr>
              <a:t>What was the average rental duration for all videos? </a:t>
            </a:r>
          </a:p>
        </p:txBody>
      </p:sp>
      <p:sp>
        <p:nvSpPr>
          <p:cNvPr id="3" name="Text Placeholder 2">
            <a:extLst>
              <a:ext uri="{FF2B5EF4-FFF2-40B4-BE49-F238E27FC236}">
                <a16:creationId xmlns:a16="http://schemas.microsoft.com/office/drawing/2014/main" id="{929070AB-FE85-668D-3D64-20282C618D93}"/>
              </a:ext>
            </a:extLst>
          </p:cNvPr>
          <p:cNvSpPr>
            <a:spLocks noGrp="1"/>
          </p:cNvSpPr>
          <p:nvPr>
            <p:ph type="body" sz="quarter" idx="10"/>
          </p:nvPr>
        </p:nvSpPr>
        <p:spPr/>
        <p:txBody>
          <a:bodyPr/>
          <a:lstStyle/>
          <a:p>
            <a:r>
              <a:rPr lang="en-US" sz="2400" b="1" dirty="0">
                <a:solidFill>
                  <a:srgbClr val="FF0000"/>
                </a:solidFill>
                <a:latin typeface="Bahnschrift" panose="020B0502040204020203" pitchFamily="34" charset="0"/>
              </a:rPr>
              <a:t>4.985 days</a:t>
            </a:r>
          </a:p>
        </p:txBody>
      </p:sp>
      <p:sp>
        <p:nvSpPr>
          <p:cNvPr id="4" name="Text Placeholder 3">
            <a:extLst>
              <a:ext uri="{FF2B5EF4-FFF2-40B4-BE49-F238E27FC236}">
                <a16:creationId xmlns:a16="http://schemas.microsoft.com/office/drawing/2014/main" id="{2AF455FB-EE5E-AFED-E499-30DE4EC9FA8E}"/>
              </a:ext>
            </a:extLst>
          </p:cNvPr>
          <p:cNvSpPr>
            <a:spLocks noGrp="1"/>
          </p:cNvSpPr>
          <p:nvPr>
            <p:ph type="body" sz="quarter" idx="12"/>
          </p:nvPr>
        </p:nvSpPr>
        <p:spPr>
          <a:xfrm>
            <a:off x="952500" y="2296985"/>
            <a:ext cx="4838700" cy="315915"/>
          </a:xfrm>
        </p:spPr>
        <p:txBody>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Average rental duration?</a:t>
            </a:r>
          </a:p>
        </p:txBody>
      </p:sp>
      <p:sp>
        <p:nvSpPr>
          <p:cNvPr id="5" name="Text Placeholder 4">
            <a:extLst>
              <a:ext uri="{FF2B5EF4-FFF2-40B4-BE49-F238E27FC236}">
                <a16:creationId xmlns:a16="http://schemas.microsoft.com/office/drawing/2014/main" id="{C96DF130-54D5-DFDD-3628-145705AC400D}"/>
              </a:ext>
            </a:extLst>
          </p:cNvPr>
          <p:cNvSpPr>
            <a:spLocks noGrp="1"/>
          </p:cNvSpPr>
          <p:nvPr>
            <p:ph type="body" sz="quarter" idx="13"/>
          </p:nvPr>
        </p:nvSpPr>
        <p:spPr/>
        <p:txBody>
          <a:bodyPr/>
          <a:lstStyle/>
          <a:p>
            <a:r>
              <a:rPr lang="en-US" sz="2400" b="1" dirty="0">
                <a:solidFill>
                  <a:srgbClr val="FF0000"/>
                </a:solidFill>
                <a:latin typeface="Bahnschrift" panose="020B0502040204020203" pitchFamily="34" charset="0"/>
              </a:rPr>
              <a:t>3 days</a:t>
            </a:r>
          </a:p>
        </p:txBody>
      </p:sp>
      <p:sp>
        <p:nvSpPr>
          <p:cNvPr id="6" name="Text Placeholder 5">
            <a:extLst>
              <a:ext uri="{FF2B5EF4-FFF2-40B4-BE49-F238E27FC236}">
                <a16:creationId xmlns:a16="http://schemas.microsoft.com/office/drawing/2014/main" id="{6DF776B6-08AA-5247-58C5-AB19E764D812}"/>
              </a:ext>
            </a:extLst>
          </p:cNvPr>
          <p:cNvSpPr>
            <a:spLocks noGrp="1"/>
          </p:cNvSpPr>
          <p:nvPr>
            <p:ph type="body" sz="quarter" idx="14"/>
          </p:nvPr>
        </p:nvSpPr>
        <p:spPr/>
        <p:txBody>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Minimum rental duration</a:t>
            </a:r>
            <a:r>
              <a:rPr lang="en-US" dirty="0"/>
              <a:t>?	</a:t>
            </a:r>
          </a:p>
        </p:txBody>
      </p:sp>
      <p:sp>
        <p:nvSpPr>
          <p:cNvPr id="7" name="Text Placeholder 6">
            <a:extLst>
              <a:ext uri="{FF2B5EF4-FFF2-40B4-BE49-F238E27FC236}">
                <a16:creationId xmlns:a16="http://schemas.microsoft.com/office/drawing/2014/main" id="{AE0A6F6C-D506-561B-1831-85638DCB3126}"/>
              </a:ext>
            </a:extLst>
          </p:cNvPr>
          <p:cNvSpPr>
            <a:spLocks noGrp="1"/>
          </p:cNvSpPr>
          <p:nvPr>
            <p:ph type="body" sz="quarter" idx="15"/>
          </p:nvPr>
        </p:nvSpPr>
        <p:spPr/>
        <p:txBody>
          <a:bodyPr/>
          <a:lstStyle/>
          <a:p>
            <a:r>
              <a:rPr lang="en-US" sz="2400" b="1" dirty="0">
                <a:solidFill>
                  <a:srgbClr val="FF0000"/>
                </a:solidFill>
                <a:latin typeface="Bahnschrift" panose="020B0502040204020203" pitchFamily="34" charset="0"/>
              </a:rPr>
              <a:t>7 days</a:t>
            </a:r>
          </a:p>
        </p:txBody>
      </p:sp>
      <p:sp>
        <p:nvSpPr>
          <p:cNvPr id="8" name="Text Placeholder 7">
            <a:extLst>
              <a:ext uri="{FF2B5EF4-FFF2-40B4-BE49-F238E27FC236}">
                <a16:creationId xmlns:a16="http://schemas.microsoft.com/office/drawing/2014/main" id="{411DEBB9-856B-2C6F-8F9F-93F7E9090DB2}"/>
              </a:ext>
            </a:extLst>
          </p:cNvPr>
          <p:cNvSpPr>
            <a:spLocks noGrp="1"/>
          </p:cNvSpPr>
          <p:nvPr>
            <p:ph type="body" sz="quarter" idx="16"/>
          </p:nvPr>
        </p:nvSpPr>
        <p:spPr/>
        <p:txBody>
          <a:bodyPr/>
          <a:lstStyle/>
          <a:p>
            <a:r>
              <a:rPr lang="en-US" sz="2400" b="1" dirty="0">
                <a:latin typeface="Bahnschrift" panose="020B0502040204020203" pitchFamily="34" charset="0"/>
              </a:rPr>
              <a:t>Maximum rental duration?</a:t>
            </a:r>
          </a:p>
        </p:txBody>
      </p:sp>
      <p:sp>
        <p:nvSpPr>
          <p:cNvPr id="13" name="Date Placeholder 12">
            <a:extLst>
              <a:ext uri="{FF2B5EF4-FFF2-40B4-BE49-F238E27FC236}">
                <a16:creationId xmlns:a16="http://schemas.microsoft.com/office/drawing/2014/main" id="{E966DC3B-6CF9-97B9-357C-70026E71C2D7}"/>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5" name="Slide Number Placeholder 14">
            <a:extLst>
              <a:ext uri="{FF2B5EF4-FFF2-40B4-BE49-F238E27FC236}">
                <a16:creationId xmlns:a16="http://schemas.microsoft.com/office/drawing/2014/main" id="{7747DE7D-9B3D-FBA7-5FC5-D570F0C6C6D9}"/>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pic>
        <p:nvPicPr>
          <p:cNvPr id="17" name="Picture 16">
            <a:extLst>
              <a:ext uri="{FF2B5EF4-FFF2-40B4-BE49-F238E27FC236}">
                <a16:creationId xmlns:a16="http://schemas.microsoft.com/office/drawing/2014/main" id="{2CC25AD3-6D72-3E59-5E88-6FA867696E2E}"/>
              </a:ext>
            </a:extLst>
          </p:cNvPr>
          <p:cNvPicPr>
            <a:picLocks noChangeAspect="1"/>
          </p:cNvPicPr>
          <p:nvPr/>
        </p:nvPicPr>
        <p:blipFill>
          <a:blip r:embed="rId2"/>
          <a:stretch>
            <a:fillRect/>
          </a:stretch>
        </p:blipFill>
        <p:spPr>
          <a:xfrm>
            <a:off x="6096000" y="3281236"/>
            <a:ext cx="4095750" cy="695325"/>
          </a:xfrm>
          <a:prstGeom prst="rect">
            <a:avLst/>
          </a:prstGeom>
        </p:spPr>
      </p:pic>
    </p:spTree>
    <p:extLst>
      <p:ext uri="{BB962C8B-B14F-4D97-AF65-F5344CB8AC3E}">
        <p14:creationId xmlns:p14="http://schemas.microsoft.com/office/powerpoint/2010/main" val="383909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832-99FE-F1BC-63BC-3146DA168B6A}"/>
              </a:ext>
            </a:extLst>
          </p:cNvPr>
          <p:cNvSpPr>
            <a:spLocks noGrp="1"/>
          </p:cNvSpPr>
          <p:nvPr>
            <p:ph type="title"/>
          </p:nvPr>
        </p:nvSpPr>
        <p:spPr>
          <a:xfrm>
            <a:off x="410817" y="569843"/>
            <a:ext cx="11224592" cy="920083"/>
          </a:xfrm>
        </p:spPr>
        <p:txBody>
          <a:bodyPr>
            <a:noAutofit/>
          </a:bodyPr>
          <a:lstStyle/>
          <a:p>
            <a:r>
              <a:rPr lang="en-US" sz="2800" i="1" dirty="0">
                <a:solidFill>
                  <a:srgbClr val="002060"/>
                </a:solidFill>
                <a:latin typeface="Bahnschrift" panose="020B0502040204020203" pitchFamily="34" charset="0"/>
              </a:rPr>
              <a:t>Which countries are Rockbuster customers based in? </a:t>
            </a:r>
            <a:br>
              <a:rPr lang="en-US" sz="2800" i="1" dirty="0">
                <a:solidFill>
                  <a:srgbClr val="002060"/>
                </a:solidFill>
                <a:latin typeface="Bahnschrift" panose="020B0502040204020203" pitchFamily="34" charset="0"/>
              </a:rPr>
            </a:br>
            <a:br>
              <a:rPr lang="en-US" sz="2800" i="1" dirty="0">
                <a:solidFill>
                  <a:srgbClr val="002060"/>
                </a:solidFill>
                <a:latin typeface="Bahnschrift" panose="020B0502040204020203" pitchFamily="34" charset="0"/>
              </a:rPr>
            </a:br>
            <a:r>
              <a:rPr lang="en-US" sz="2800" i="1" dirty="0">
                <a:solidFill>
                  <a:srgbClr val="002060"/>
                </a:solidFill>
                <a:latin typeface="Bahnschrift" panose="020B0502040204020203" pitchFamily="34" charset="0"/>
              </a:rPr>
              <a:t>Do sales figures vary between geographic region?</a:t>
            </a:r>
            <a:endParaRPr lang="en-US" sz="3600" i="1" dirty="0">
              <a:solidFill>
                <a:srgbClr val="002060"/>
              </a:solidFill>
              <a:latin typeface="Bahnschrift" panose="020B0502040204020203" pitchFamily="34" charset="0"/>
            </a:endParaRPr>
          </a:p>
        </p:txBody>
      </p:sp>
      <p:sp>
        <p:nvSpPr>
          <p:cNvPr id="4" name="Text Placeholder 3">
            <a:extLst>
              <a:ext uri="{FF2B5EF4-FFF2-40B4-BE49-F238E27FC236}">
                <a16:creationId xmlns:a16="http://schemas.microsoft.com/office/drawing/2014/main" id="{FCD66614-4B07-93A5-7661-47BF26C8ACDD}"/>
              </a:ext>
            </a:extLst>
          </p:cNvPr>
          <p:cNvSpPr>
            <a:spLocks noGrp="1"/>
          </p:cNvSpPr>
          <p:nvPr>
            <p:ph type="body" sz="quarter" idx="10"/>
          </p:nvPr>
        </p:nvSpPr>
        <p:spPr>
          <a:xfrm>
            <a:off x="8936448" y="3154017"/>
            <a:ext cx="2966794" cy="2941983"/>
          </a:xfrm>
          <a:effectLst>
            <a:outerShdw blurRad="50800" dist="38100" algn="l" rotWithShape="0">
              <a:prstClr val="black">
                <a:alpha val="40000"/>
              </a:prstClr>
            </a:outerShdw>
          </a:effectLst>
          <a:scene3d>
            <a:camera prst="perspectiveRelaxedModerately"/>
            <a:lightRig rig="threePt" dir="t"/>
          </a:scene3d>
          <a:sp3d>
            <a:bevelT w="139700" prst="cross"/>
          </a:sp3d>
        </p:spPr>
        <p:txBody>
          <a:bodyPr/>
          <a:lstStyle/>
          <a:p>
            <a:endParaRPr lang="en-US" dirty="0"/>
          </a:p>
          <a:p>
            <a:r>
              <a:rPr lang="en-US" dirty="0"/>
              <a:t>	</a:t>
            </a:r>
            <a:r>
              <a:rPr lang="en-US" sz="1800" b="1" i="1" dirty="0">
                <a:latin typeface="Arial Unicode MS" panose="020B0604020202020204" pitchFamily="34" charset="-128"/>
                <a:ea typeface="Arial Unicode MS" panose="020B0604020202020204" pitchFamily="34" charset="-128"/>
                <a:cs typeface="Arial Unicode MS" panose="020B0604020202020204" pitchFamily="34" charset="-128"/>
              </a:rPr>
              <a:t>Countries shaded darker blue represent more revenue generated from that country</a:t>
            </a:r>
          </a:p>
          <a:p>
            <a:r>
              <a:rPr lang="en-US" sz="1800" b="1" i="1" dirty="0">
                <a:latin typeface="Arial Unicode MS" panose="020B0604020202020204" pitchFamily="34" charset="-128"/>
                <a:ea typeface="Arial Unicode MS" panose="020B0604020202020204" pitchFamily="34" charset="-128"/>
                <a:cs typeface="Arial Unicode MS" panose="020B0604020202020204" pitchFamily="34" charset="-128"/>
              </a:rPr>
              <a:t>	India, China, and the United States generate the most revenue</a:t>
            </a:r>
          </a:p>
        </p:txBody>
      </p:sp>
      <p:sp>
        <p:nvSpPr>
          <p:cNvPr id="13" name="Date Placeholder 12">
            <a:extLst>
              <a:ext uri="{FF2B5EF4-FFF2-40B4-BE49-F238E27FC236}">
                <a16:creationId xmlns:a16="http://schemas.microsoft.com/office/drawing/2014/main" id="{61A683FF-C55E-9416-8D81-BEEA6C8B64F5}"/>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5" name="Slide Number Placeholder 14">
            <a:extLst>
              <a:ext uri="{FF2B5EF4-FFF2-40B4-BE49-F238E27FC236}">
                <a16:creationId xmlns:a16="http://schemas.microsoft.com/office/drawing/2014/main" id="{7AE3C517-AE14-EDAA-D6CB-97BBA263D87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pic>
        <p:nvPicPr>
          <p:cNvPr id="17" name="Picture 16">
            <a:extLst>
              <a:ext uri="{FF2B5EF4-FFF2-40B4-BE49-F238E27FC236}">
                <a16:creationId xmlns:a16="http://schemas.microsoft.com/office/drawing/2014/main" id="{950D1BB3-E7B6-DC5D-FB2F-75967ECD38C1}"/>
              </a:ext>
            </a:extLst>
          </p:cNvPr>
          <p:cNvPicPr>
            <a:picLocks noChangeAspect="1"/>
          </p:cNvPicPr>
          <p:nvPr/>
        </p:nvPicPr>
        <p:blipFill>
          <a:blip r:embed="rId2"/>
          <a:stretch>
            <a:fillRect/>
          </a:stretch>
        </p:blipFill>
        <p:spPr>
          <a:xfrm>
            <a:off x="964023" y="1981201"/>
            <a:ext cx="7972425" cy="4114800"/>
          </a:xfrm>
          <a:prstGeom prst="rect">
            <a:avLst/>
          </a:prstGeom>
        </p:spPr>
      </p:pic>
    </p:spTree>
    <p:extLst>
      <p:ext uri="{BB962C8B-B14F-4D97-AF65-F5344CB8AC3E}">
        <p14:creationId xmlns:p14="http://schemas.microsoft.com/office/powerpoint/2010/main" val="114377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D70C-7BFB-CC69-3217-E3C11CA00E31}"/>
              </a:ext>
            </a:extLst>
          </p:cNvPr>
          <p:cNvSpPr>
            <a:spLocks noGrp="1"/>
          </p:cNvSpPr>
          <p:nvPr>
            <p:ph type="title"/>
          </p:nvPr>
        </p:nvSpPr>
        <p:spPr>
          <a:xfrm>
            <a:off x="964023" y="879063"/>
            <a:ext cx="10274324" cy="610863"/>
          </a:xfrm>
        </p:spPr>
        <p:txBody>
          <a:bodyPr>
            <a:noAutofit/>
          </a:bodyPr>
          <a:lstStyle/>
          <a:p>
            <a:r>
              <a:rPr lang="en-US" sz="3200" i="1" dirty="0">
                <a:solidFill>
                  <a:srgbClr val="0070C0"/>
                </a:solidFill>
                <a:latin typeface="Bahnschrift" panose="020B0502040204020203" pitchFamily="34" charset="0"/>
              </a:rPr>
              <a:t>Where are customers with a high lifetime value based?</a:t>
            </a:r>
          </a:p>
        </p:txBody>
      </p:sp>
      <p:sp>
        <p:nvSpPr>
          <p:cNvPr id="4" name="Text Placeholder 3">
            <a:extLst>
              <a:ext uri="{FF2B5EF4-FFF2-40B4-BE49-F238E27FC236}">
                <a16:creationId xmlns:a16="http://schemas.microsoft.com/office/drawing/2014/main" id="{D7F08F65-BA4D-5661-4531-D19470E17DDD}"/>
              </a:ext>
            </a:extLst>
          </p:cNvPr>
          <p:cNvSpPr>
            <a:spLocks noGrp="1"/>
          </p:cNvSpPr>
          <p:nvPr>
            <p:ph type="body" sz="quarter" idx="10"/>
          </p:nvPr>
        </p:nvSpPr>
        <p:spPr>
          <a:xfrm>
            <a:off x="952499" y="2286000"/>
            <a:ext cx="5624763" cy="360947"/>
          </a:xfrm>
        </p:spPr>
        <p:txBody>
          <a:bodyPr/>
          <a:lstStyle/>
          <a:p>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Our Top 5 customers in terms of revenue are based in:</a:t>
            </a:r>
          </a:p>
          <a:p>
            <a:pPr marL="285750" indent="-285750">
              <a:buFont typeface="Arial" panose="020B0604020202020204" pitchFamily="34" charset="0"/>
              <a:buChar char="•"/>
            </a:pPr>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Tokat, Turkey</a:t>
            </a:r>
          </a:p>
          <a:p>
            <a:pPr marL="285750" indent="-285750">
              <a:buFont typeface="Arial" panose="020B0604020202020204" pitchFamily="34" charset="0"/>
              <a:buChar char="•"/>
            </a:pPr>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Atlixco, Mexico</a:t>
            </a:r>
          </a:p>
          <a:p>
            <a:pPr marL="285750" indent="-285750">
              <a:buFont typeface="Arial" panose="020B0604020202020204" pitchFamily="34" charset="0"/>
              <a:buChar char="•"/>
            </a:pPr>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Pontianak, Indonesia</a:t>
            </a:r>
          </a:p>
          <a:p>
            <a:pPr marL="285750" indent="-285750">
              <a:buFont typeface="Arial" panose="020B0604020202020204" pitchFamily="34" charset="0"/>
              <a:buChar char="•"/>
            </a:pPr>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Emeishan, China</a:t>
            </a:r>
          </a:p>
          <a:p>
            <a:pPr marL="285750" indent="-285750">
              <a:buFont typeface="Arial" panose="020B0604020202020204" pitchFamily="34" charset="0"/>
              <a:buChar char="•"/>
            </a:pPr>
            <a:r>
              <a:rPr lang="en-US"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Aurora, United States</a:t>
            </a:r>
          </a:p>
          <a:p>
            <a:endParaRPr lang="en-US" dirty="0"/>
          </a:p>
          <a:p>
            <a:endParaRPr lang="en-US" dirty="0"/>
          </a:p>
        </p:txBody>
      </p:sp>
      <p:sp>
        <p:nvSpPr>
          <p:cNvPr id="13" name="Date Placeholder 12">
            <a:extLst>
              <a:ext uri="{FF2B5EF4-FFF2-40B4-BE49-F238E27FC236}">
                <a16:creationId xmlns:a16="http://schemas.microsoft.com/office/drawing/2014/main" id="{48755ACB-4755-F2A1-9C56-A95554A08C76}"/>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5" name="Slide Number Placeholder 14">
            <a:extLst>
              <a:ext uri="{FF2B5EF4-FFF2-40B4-BE49-F238E27FC236}">
                <a16:creationId xmlns:a16="http://schemas.microsoft.com/office/drawing/2014/main" id="{2611B8C9-5793-F56C-AA7D-3E7CF826D3F3}"/>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pic>
        <p:nvPicPr>
          <p:cNvPr id="17" name="Picture 16">
            <a:extLst>
              <a:ext uri="{FF2B5EF4-FFF2-40B4-BE49-F238E27FC236}">
                <a16:creationId xmlns:a16="http://schemas.microsoft.com/office/drawing/2014/main" id="{7867D449-F17E-28AF-9523-7B56CB949826}"/>
              </a:ext>
            </a:extLst>
          </p:cNvPr>
          <p:cNvPicPr>
            <a:picLocks noChangeAspect="1"/>
          </p:cNvPicPr>
          <p:nvPr/>
        </p:nvPicPr>
        <p:blipFill>
          <a:blip r:embed="rId2"/>
          <a:stretch>
            <a:fillRect/>
          </a:stretch>
        </p:blipFill>
        <p:spPr>
          <a:xfrm>
            <a:off x="2797091" y="4565633"/>
            <a:ext cx="6597817" cy="1624730"/>
          </a:xfrm>
          <a:prstGeom prst="rect">
            <a:avLst/>
          </a:prstGeom>
        </p:spPr>
      </p:pic>
    </p:spTree>
    <p:extLst>
      <p:ext uri="{BB962C8B-B14F-4D97-AF65-F5344CB8AC3E}">
        <p14:creationId xmlns:p14="http://schemas.microsoft.com/office/powerpoint/2010/main" val="24837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EEB0-E8D2-2D7F-C79F-29DA85BE1D33}"/>
              </a:ext>
            </a:extLst>
          </p:cNvPr>
          <p:cNvSpPr>
            <a:spLocks noGrp="1"/>
          </p:cNvSpPr>
          <p:nvPr>
            <p:ph type="title"/>
          </p:nvPr>
        </p:nvSpPr>
        <p:spPr>
          <a:xfrm>
            <a:off x="3190388" y="365026"/>
            <a:ext cx="4941477" cy="694829"/>
          </a:xfrm>
        </p:spPr>
        <p:txBody>
          <a:bodyPr/>
          <a:lstStyle/>
          <a:p>
            <a:pPr algn="ctr"/>
            <a:r>
              <a:rPr lang="en-US" dirty="0">
                <a:solidFill>
                  <a:srgbClr val="FF0000"/>
                </a:solidFill>
                <a:latin typeface="Bahnschrift" panose="020B0502040204020203" pitchFamily="34" charset="0"/>
              </a:rPr>
              <a:t>SUMMARY</a:t>
            </a:r>
          </a:p>
        </p:txBody>
      </p:sp>
      <p:sp>
        <p:nvSpPr>
          <p:cNvPr id="3" name="Text Placeholder 2">
            <a:extLst>
              <a:ext uri="{FF2B5EF4-FFF2-40B4-BE49-F238E27FC236}">
                <a16:creationId xmlns:a16="http://schemas.microsoft.com/office/drawing/2014/main" id="{2C44D86A-F7AC-B344-4D02-08F2C1FC7C3E}"/>
              </a:ext>
            </a:extLst>
          </p:cNvPr>
          <p:cNvSpPr>
            <a:spLocks noGrp="1"/>
          </p:cNvSpPr>
          <p:nvPr>
            <p:ph type="body" sz="quarter" idx="10"/>
          </p:nvPr>
        </p:nvSpPr>
        <p:spPr>
          <a:xfrm>
            <a:off x="1298712" y="2594468"/>
            <a:ext cx="9939633" cy="636754"/>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Average rental cost for a film is $2.98 and the replacement cost for a film is $19.98. The average rental duration is 5 days. </a:t>
            </a:r>
          </a:p>
        </p:txBody>
      </p:sp>
      <p:sp>
        <p:nvSpPr>
          <p:cNvPr id="4" name="Text Placeholder 3">
            <a:extLst>
              <a:ext uri="{FF2B5EF4-FFF2-40B4-BE49-F238E27FC236}">
                <a16:creationId xmlns:a16="http://schemas.microsoft.com/office/drawing/2014/main" id="{E5F5F411-03C1-0C6F-6401-53C0FFC5086A}"/>
              </a:ext>
            </a:extLst>
          </p:cNvPr>
          <p:cNvSpPr>
            <a:spLocks noGrp="1"/>
          </p:cNvSpPr>
          <p:nvPr>
            <p:ph type="body" sz="quarter" idx="12"/>
          </p:nvPr>
        </p:nvSpPr>
        <p:spPr>
          <a:xfrm>
            <a:off x="702365" y="1997436"/>
            <a:ext cx="10906539" cy="604479"/>
          </a:xfrm>
        </p:spPr>
        <p:txBody>
          <a:bodyPr/>
          <a:lstStyle/>
          <a:p>
            <a:r>
              <a:rPr lang="en-US" sz="2400" b="1" dirty="0"/>
              <a:t>1.</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Average rental cost, Average rental duration and Average replacement cost:</a:t>
            </a:r>
          </a:p>
        </p:txBody>
      </p:sp>
      <p:sp>
        <p:nvSpPr>
          <p:cNvPr id="5" name="Text Placeholder 4">
            <a:extLst>
              <a:ext uri="{FF2B5EF4-FFF2-40B4-BE49-F238E27FC236}">
                <a16:creationId xmlns:a16="http://schemas.microsoft.com/office/drawing/2014/main" id="{5CC8430A-F778-0681-B4AD-7BDC270E8E8E}"/>
              </a:ext>
            </a:extLst>
          </p:cNvPr>
          <p:cNvSpPr>
            <a:spLocks noGrp="1"/>
          </p:cNvSpPr>
          <p:nvPr>
            <p:ph type="body" sz="quarter" idx="13"/>
          </p:nvPr>
        </p:nvSpPr>
        <p:spPr>
          <a:xfrm>
            <a:off x="1415824" y="3841846"/>
            <a:ext cx="9687841" cy="636754"/>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Movie’s genre type SPORTS was the most rental count (1,081) and it gains the most revenue in the world ($4,892).</a:t>
            </a:r>
          </a:p>
        </p:txBody>
      </p:sp>
      <p:sp>
        <p:nvSpPr>
          <p:cNvPr id="6" name="Text Placeholder 5">
            <a:extLst>
              <a:ext uri="{FF2B5EF4-FFF2-40B4-BE49-F238E27FC236}">
                <a16:creationId xmlns:a16="http://schemas.microsoft.com/office/drawing/2014/main" id="{1009170A-1AE8-D90F-F95F-BFC4F299E8D0}"/>
              </a:ext>
            </a:extLst>
          </p:cNvPr>
          <p:cNvSpPr>
            <a:spLocks noGrp="1"/>
          </p:cNvSpPr>
          <p:nvPr>
            <p:ph type="body" sz="quarter" idx="14"/>
          </p:nvPr>
        </p:nvSpPr>
        <p:spPr>
          <a:xfrm>
            <a:off x="702366" y="3387512"/>
            <a:ext cx="10535980" cy="454334"/>
          </a:xfrm>
        </p:spPr>
        <p:txBody>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2.Most Rental count &amp; Gain the most revenues based on Movie’s Genre:</a:t>
            </a:r>
          </a:p>
        </p:txBody>
      </p:sp>
      <p:sp>
        <p:nvSpPr>
          <p:cNvPr id="7" name="Text Placeholder 6">
            <a:extLst>
              <a:ext uri="{FF2B5EF4-FFF2-40B4-BE49-F238E27FC236}">
                <a16:creationId xmlns:a16="http://schemas.microsoft.com/office/drawing/2014/main" id="{0869922E-C2A3-E13C-F362-DA81D4F855BF}"/>
              </a:ext>
            </a:extLst>
          </p:cNvPr>
          <p:cNvSpPr>
            <a:spLocks noGrp="1"/>
          </p:cNvSpPr>
          <p:nvPr>
            <p:ph type="body" sz="quarter" idx="15"/>
          </p:nvPr>
        </p:nvSpPr>
        <p:spPr>
          <a:xfrm>
            <a:off x="1537251" y="5257620"/>
            <a:ext cx="9528313" cy="811875"/>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India, China, United States, Japan and Mexico were the top 5 countries ROCBUSTER customers based in. </a:t>
            </a:r>
          </a:p>
        </p:txBody>
      </p:sp>
      <p:sp>
        <p:nvSpPr>
          <p:cNvPr id="8" name="Text Placeholder 7">
            <a:extLst>
              <a:ext uri="{FF2B5EF4-FFF2-40B4-BE49-F238E27FC236}">
                <a16:creationId xmlns:a16="http://schemas.microsoft.com/office/drawing/2014/main" id="{AE1E7A4B-20F9-DD11-F0A2-25AC8F88DED2}"/>
              </a:ext>
            </a:extLst>
          </p:cNvPr>
          <p:cNvSpPr>
            <a:spLocks noGrp="1"/>
          </p:cNvSpPr>
          <p:nvPr>
            <p:ph type="body" sz="quarter" idx="16"/>
          </p:nvPr>
        </p:nvSpPr>
        <p:spPr>
          <a:xfrm>
            <a:off x="702367" y="4646997"/>
            <a:ext cx="10654746" cy="454334"/>
          </a:xfrm>
        </p:spPr>
        <p:txBody>
          <a:bodyPr/>
          <a:lstStyle/>
          <a:p>
            <a:r>
              <a:rPr lang="en-US" sz="24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3.Top 5 countries ROCKBUSTER customers based in:</a:t>
            </a:r>
          </a:p>
        </p:txBody>
      </p:sp>
      <p:sp>
        <p:nvSpPr>
          <p:cNvPr id="13" name="Date Placeholder 12">
            <a:extLst>
              <a:ext uri="{FF2B5EF4-FFF2-40B4-BE49-F238E27FC236}">
                <a16:creationId xmlns:a16="http://schemas.microsoft.com/office/drawing/2014/main" id="{68965C15-9305-6318-6367-D63A883FC578}"/>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4" name="Footer Placeholder 13">
            <a:extLst>
              <a:ext uri="{FF2B5EF4-FFF2-40B4-BE49-F238E27FC236}">
                <a16:creationId xmlns:a16="http://schemas.microsoft.com/office/drawing/2014/main" id="{5AAC102C-1388-A771-2517-617FCCFA820C}"/>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C5632576-F8AA-C6F1-186D-67C0D38CBA5E}"/>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
        <p:nvSpPr>
          <p:cNvPr id="18" name="Rectangle 17">
            <a:extLst>
              <a:ext uri="{FF2B5EF4-FFF2-40B4-BE49-F238E27FC236}">
                <a16:creationId xmlns:a16="http://schemas.microsoft.com/office/drawing/2014/main" id="{3E455042-0526-7C9B-348B-8C27F48C301C}"/>
              </a:ext>
            </a:extLst>
          </p:cNvPr>
          <p:cNvSpPr/>
          <p:nvPr/>
        </p:nvSpPr>
        <p:spPr>
          <a:xfrm>
            <a:off x="834887" y="1391478"/>
            <a:ext cx="10230678" cy="437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latin typeface="Bahnschrift" panose="020B0502040204020203" pitchFamily="34" charset="0"/>
              </a:rPr>
              <a:t>Based on the Database received, we revealed the followings:</a:t>
            </a:r>
          </a:p>
        </p:txBody>
      </p:sp>
    </p:spTree>
    <p:extLst>
      <p:ext uri="{BB962C8B-B14F-4D97-AF65-F5344CB8AC3E}">
        <p14:creationId xmlns:p14="http://schemas.microsoft.com/office/powerpoint/2010/main" val="118386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E65E-898D-3F8F-C37A-87B1A08D44AF}"/>
              </a:ext>
            </a:extLst>
          </p:cNvPr>
          <p:cNvSpPr>
            <a:spLocks noGrp="1"/>
          </p:cNvSpPr>
          <p:nvPr>
            <p:ph type="title"/>
          </p:nvPr>
        </p:nvSpPr>
        <p:spPr>
          <a:xfrm>
            <a:off x="1139687" y="433986"/>
            <a:ext cx="8335617" cy="678696"/>
          </a:xfrm>
        </p:spPr>
        <p:txBody>
          <a:bodyPr/>
          <a:lstStyle/>
          <a:p>
            <a:pPr algn="ctr"/>
            <a:r>
              <a:rPr lang="en-US" dirty="0">
                <a:solidFill>
                  <a:srgbClr val="FF0000"/>
                </a:solidFill>
                <a:latin typeface="Bahnschrift" panose="020B0502040204020203" pitchFamily="34" charset="0"/>
              </a:rPr>
              <a:t>SUMMARY</a:t>
            </a:r>
          </a:p>
        </p:txBody>
      </p:sp>
      <p:sp>
        <p:nvSpPr>
          <p:cNvPr id="3" name="Text Placeholder 2">
            <a:extLst>
              <a:ext uri="{FF2B5EF4-FFF2-40B4-BE49-F238E27FC236}">
                <a16:creationId xmlns:a16="http://schemas.microsoft.com/office/drawing/2014/main" id="{29DAB335-2048-B147-EB80-D31EECF78725}"/>
              </a:ext>
            </a:extLst>
          </p:cNvPr>
          <p:cNvSpPr>
            <a:spLocks noGrp="1"/>
          </p:cNvSpPr>
          <p:nvPr>
            <p:ph type="body" sz="quarter" idx="10"/>
          </p:nvPr>
        </p:nvSpPr>
        <p:spPr>
          <a:xfrm>
            <a:off x="1696277" y="2117603"/>
            <a:ext cx="9210261" cy="1076171"/>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Casey Mena in Tokat, Turkey ($130.68); Sara Perry in Atlixco, Mexico ($128.70) &amp; Leslie Seward in Pontianak, Indonesia ($123.72) were the top 3 customers who had the highest lifetime value. </a:t>
            </a:r>
          </a:p>
        </p:txBody>
      </p:sp>
      <p:sp>
        <p:nvSpPr>
          <p:cNvPr id="4" name="Text Placeholder 3">
            <a:extLst>
              <a:ext uri="{FF2B5EF4-FFF2-40B4-BE49-F238E27FC236}">
                <a16:creationId xmlns:a16="http://schemas.microsoft.com/office/drawing/2014/main" id="{63163CC8-4236-0391-F705-2F699D6B19B6}"/>
              </a:ext>
            </a:extLst>
          </p:cNvPr>
          <p:cNvSpPr>
            <a:spLocks noGrp="1"/>
          </p:cNvSpPr>
          <p:nvPr>
            <p:ph type="body" sz="quarter" idx="12"/>
          </p:nvPr>
        </p:nvSpPr>
        <p:spPr>
          <a:xfrm>
            <a:off x="952499" y="1438909"/>
            <a:ext cx="9768509" cy="510298"/>
          </a:xfrm>
        </p:spPr>
        <p:txBody>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4. Top 3 customers who had the high  estimate lifetime value: </a:t>
            </a:r>
          </a:p>
        </p:txBody>
      </p:sp>
      <p:sp>
        <p:nvSpPr>
          <p:cNvPr id="5" name="Text Placeholder 4">
            <a:extLst>
              <a:ext uri="{FF2B5EF4-FFF2-40B4-BE49-F238E27FC236}">
                <a16:creationId xmlns:a16="http://schemas.microsoft.com/office/drawing/2014/main" id="{9D191586-68A1-B0AC-E983-21F613A954BC}"/>
              </a:ext>
            </a:extLst>
          </p:cNvPr>
          <p:cNvSpPr>
            <a:spLocks noGrp="1"/>
          </p:cNvSpPr>
          <p:nvPr>
            <p:ph type="body" sz="quarter" idx="13"/>
          </p:nvPr>
        </p:nvSpPr>
        <p:spPr>
          <a:xfrm>
            <a:off x="1696277" y="3684104"/>
            <a:ext cx="9210260" cy="794496"/>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India, China, United States, Japan and Mexico gained the highest revenues in the world. American Samoa, Lithuania, Saint Vincent and the Grenadines, Tonga and Afghanistan gained the lowest revenue. </a:t>
            </a:r>
          </a:p>
        </p:txBody>
      </p:sp>
      <p:sp>
        <p:nvSpPr>
          <p:cNvPr id="6" name="Text Placeholder 5">
            <a:extLst>
              <a:ext uri="{FF2B5EF4-FFF2-40B4-BE49-F238E27FC236}">
                <a16:creationId xmlns:a16="http://schemas.microsoft.com/office/drawing/2014/main" id="{0586A1AD-9B1A-DE20-C048-2C130A693836}"/>
              </a:ext>
            </a:extLst>
          </p:cNvPr>
          <p:cNvSpPr>
            <a:spLocks noGrp="1"/>
          </p:cNvSpPr>
          <p:nvPr>
            <p:ph type="body" sz="quarter" idx="14"/>
          </p:nvPr>
        </p:nvSpPr>
        <p:spPr>
          <a:xfrm>
            <a:off x="953654" y="3193774"/>
            <a:ext cx="10429963" cy="648072"/>
          </a:xfrm>
        </p:spPr>
        <p:txBody>
          <a:bodyPr/>
          <a:lstStyle/>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5.Top 5 countries ROCKBUSTER gained the highest Revenues and Lowest Revenues: </a:t>
            </a:r>
          </a:p>
        </p:txBody>
      </p:sp>
      <p:sp>
        <p:nvSpPr>
          <p:cNvPr id="7" name="Text Placeholder 6">
            <a:extLst>
              <a:ext uri="{FF2B5EF4-FFF2-40B4-BE49-F238E27FC236}">
                <a16:creationId xmlns:a16="http://schemas.microsoft.com/office/drawing/2014/main" id="{93172E3F-5B0E-EB17-F95B-191D2296502A}"/>
              </a:ext>
            </a:extLst>
          </p:cNvPr>
          <p:cNvSpPr>
            <a:spLocks noGrp="1"/>
          </p:cNvSpPr>
          <p:nvPr>
            <p:ph type="body" sz="quarter" idx="15"/>
          </p:nvPr>
        </p:nvSpPr>
        <p:spPr>
          <a:xfrm>
            <a:off x="1696277" y="5227047"/>
            <a:ext cx="9687339" cy="974970"/>
          </a:xfrm>
        </p:spPr>
        <p:txBody>
          <a:bodyPr/>
          <a:lstStyle/>
          <a:p>
            <a:r>
              <a:rPr lang="en-US"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Genre type Animation was the second best rental count (1,065) but the revenue gained from Animation was behind Sci-Fi. </a:t>
            </a:r>
          </a:p>
        </p:txBody>
      </p:sp>
      <p:sp>
        <p:nvSpPr>
          <p:cNvPr id="8" name="Text Placeholder 7">
            <a:extLst>
              <a:ext uri="{FF2B5EF4-FFF2-40B4-BE49-F238E27FC236}">
                <a16:creationId xmlns:a16="http://schemas.microsoft.com/office/drawing/2014/main" id="{862BF2BD-8A78-958A-8036-EB0983193124}"/>
              </a:ext>
            </a:extLst>
          </p:cNvPr>
          <p:cNvSpPr>
            <a:spLocks noGrp="1"/>
          </p:cNvSpPr>
          <p:nvPr>
            <p:ph type="body" sz="quarter" idx="16"/>
          </p:nvPr>
        </p:nvSpPr>
        <p:spPr>
          <a:xfrm>
            <a:off x="952499" y="4744278"/>
            <a:ext cx="10682910" cy="377113"/>
          </a:xfrm>
        </p:spPr>
        <p:txBody>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6.Genre type animation was the second best rental count but not in revenues:</a:t>
            </a:r>
          </a:p>
        </p:txBody>
      </p:sp>
      <p:sp>
        <p:nvSpPr>
          <p:cNvPr id="13" name="Date Placeholder 12">
            <a:extLst>
              <a:ext uri="{FF2B5EF4-FFF2-40B4-BE49-F238E27FC236}">
                <a16:creationId xmlns:a16="http://schemas.microsoft.com/office/drawing/2014/main" id="{7498543A-6432-AEE0-649B-1EF4A856876C}"/>
              </a:ext>
            </a:extLst>
          </p:cNvPr>
          <p:cNvSpPr>
            <a:spLocks noGrp="1"/>
          </p:cNvSpPr>
          <p:nvPr>
            <p:ph type="dt" sz="half" idx="21"/>
          </p:nvPr>
        </p:nvSpPr>
        <p:spPr/>
        <p:txBody>
          <a:bodyPr/>
          <a:lstStyle/>
          <a:p>
            <a:fld id="{6FCA8E82-58CD-E045-8B98-B7A85B79B752}" type="datetime4">
              <a:rPr lang="en-US" smtClean="0"/>
              <a:pPr/>
              <a:t>July 24, 2022</a:t>
            </a:fld>
            <a:endParaRPr lang="en-US" dirty="0">
              <a:latin typeface="+mn-lt"/>
            </a:endParaRPr>
          </a:p>
        </p:txBody>
      </p:sp>
      <p:sp>
        <p:nvSpPr>
          <p:cNvPr id="14" name="Footer Placeholder 13">
            <a:extLst>
              <a:ext uri="{FF2B5EF4-FFF2-40B4-BE49-F238E27FC236}">
                <a16:creationId xmlns:a16="http://schemas.microsoft.com/office/drawing/2014/main" id="{291FB050-E99B-CA6C-08A4-C20B7D2AE373}"/>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6EB1E1A1-95A5-D05C-98EA-8B448DE973BC}"/>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4149955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TM03457510[[fn=Savon]]</Template>
  <TotalTime>236</TotalTime>
  <Words>862</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Arial</vt:lpstr>
      <vt:lpstr>Bahnschrift</vt:lpstr>
      <vt:lpstr>Calibri</vt:lpstr>
      <vt:lpstr>Century Gothic</vt:lpstr>
      <vt:lpstr>Garamond</vt:lpstr>
      <vt:lpstr>Wingdings</vt:lpstr>
      <vt:lpstr>Savon</vt:lpstr>
      <vt:lpstr>Rockbuster Stealth LLC</vt:lpstr>
      <vt:lpstr>Table of Contents</vt:lpstr>
      <vt:lpstr>Introduction</vt:lpstr>
      <vt:lpstr>Which movies contributed the most/least to revenue gain?</vt:lpstr>
      <vt:lpstr>What was the average rental duration for all videos? </vt:lpstr>
      <vt:lpstr>Which countries are Rockbuster customers based in?   Do sales figures vary between geographic region?</vt:lpstr>
      <vt:lpstr>Where are customers with a high lifetime value based?</vt:lpstr>
      <vt:lpstr>SUMMARY</vt:lpstr>
      <vt:lpstr>SUMMARY</vt:lpstr>
      <vt:lpstr>Recommendation</vt:lpstr>
      <vt:lpstr>Recommendation</vt:lpstr>
      <vt:lpstr>Next Step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Austin Crehan</dc:creator>
  <cp:lastModifiedBy>falguni</cp:lastModifiedBy>
  <cp:revision>19</cp:revision>
  <dcterms:created xsi:type="dcterms:W3CDTF">2022-07-15T18:36:10Z</dcterms:created>
  <dcterms:modified xsi:type="dcterms:W3CDTF">2022-07-25T01:55:55Z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