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4"/>
  </p:notesMasterIdLst>
  <p:sldIdLst>
    <p:sldId id="256" r:id="rId2"/>
    <p:sldId id="257" r:id="rId3"/>
    <p:sldId id="258" r:id="rId4"/>
    <p:sldId id="260" r:id="rId5"/>
    <p:sldId id="261" r:id="rId6"/>
    <p:sldId id="262" r:id="rId7"/>
    <p:sldId id="263" r:id="rId8"/>
    <p:sldId id="267"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17" autoAdjust="0"/>
    <p:restoredTop sz="94660"/>
  </p:normalViewPr>
  <p:slideViewPr>
    <p:cSldViewPr>
      <p:cViewPr varScale="1">
        <p:scale>
          <a:sx n="69" d="100"/>
          <a:sy n="69" d="100"/>
        </p:scale>
        <p:origin x="-148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C1BED-5771-4999-9DFC-516400FF8D3F}" type="datetimeFigureOut">
              <a:rPr lang="en-US" smtClean="0"/>
              <a:t>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27E43-BE27-4573-AE9F-DFCC8475082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427E43-BE27-4573-AE9F-DFCC84750825}"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DB20F81-55DD-4492-9047-42560DF6609C}" type="datetime1">
              <a:rPr lang="en-US" smtClean="0"/>
              <a:t>1/7/2017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2455B3D8-E526-4994-BF45-9F3F54060460}"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E55577-78A2-492E-ADF4-FF71222DE072}" type="datetime1">
              <a:rPr lang="en-US" smtClean="0"/>
              <a:t>1/7/2017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9C1CF0-F04D-4CF3-B497-BC062FF3D5A4}" type="datetime1">
              <a:rPr lang="en-US" smtClean="0"/>
              <a:t>1/7/2017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140C7D-81C7-4099-AAE4-2620477DA5F8}" type="datetime1">
              <a:rPr lang="en-US" smtClean="0"/>
              <a:t>1/7/2017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1DE2F0D-F190-4DF2-A4D6-88290BE2071E}" type="datetime1">
              <a:rPr lang="en-US" smtClean="0"/>
              <a:t>1/7/2017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455B3D8-E526-4994-BF45-9F3F54060460}"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3CC8A4-8C93-46EA-9927-77299424B068}" type="datetime1">
              <a:rPr lang="en-US" smtClean="0"/>
              <a:t>1/7/2017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4A9554-9D23-4D53-9729-77C885D89525}" type="datetime1">
              <a:rPr lang="en-US" smtClean="0"/>
              <a:t>1/7/2017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2665E20-7780-474B-BC7B-D651ACF91A27}" type="datetime1">
              <a:rPr lang="en-US" smtClean="0"/>
              <a:t>1/7/2017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5B6CE4-2276-4B26-B455-A0AF3154A131}" type="datetime1">
              <a:rPr lang="en-US" smtClean="0"/>
              <a:t>1/7/2017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455B3D8-E526-4994-BF45-9F3F54060460}"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7756F4-EBF4-451D-BDF2-8AB51DCE9681}" type="datetime1">
              <a:rPr lang="en-US" smtClean="0"/>
              <a:t>1/7/2017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455B3D8-E526-4994-BF45-9F3F540604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A85652F-D5D7-43C9-B12C-C945BE215755}" type="datetime1">
              <a:rPr lang="en-US" smtClean="0"/>
              <a:t>1/7/2017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455B3D8-E526-4994-BF45-9F3F54060460}"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1AAE9B1-1909-46C1-B5AF-FBCCCD1EAFF4}" type="datetime1">
              <a:rPr lang="en-US" smtClean="0"/>
              <a:t>1/7/2017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55B3D8-E526-4994-BF45-9F3F54060460}"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class.kaggle.com/c/si650winter11/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240302"/>
          </a:xfrm>
        </p:spPr>
        <p:txBody>
          <a:bodyPr/>
          <a:lstStyle/>
          <a:p>
            <a:r>
              <a:rPr lang="en-US" dirty="0" smtClean="0"/>
              <a:t>Springboard </a:t>
            </a:r>
            <a:r>
              <a:rPr lang="en-US" dirty="0" smtClean="0"/>
              <a:t>Capstone </a:t>
            </a:r>
            <a:r>
              <a:rPr lang="en-US" dirty="0" smtClean="0"/>
              <a:t>Project</a:t>
            </a:r>
            <a:endParaRPr lang="en-US" dirty="0"/>
          </a:p>
        </p:txBody>
      </p:sp>
      <p:sp>
        <p:nvSpPr>
          <p:cNvPr id="3" name="Subtitle 2"/>
          <p:cNvSpPr>
            <a:spLocks noGrp="1"/>
          </p:cNvSpPr>
          <p:nvPr>
            <p:ph type="subTitle" idx="1"/>
          </p:nvPr>
        </p:nvSpPr>
        <p:spPr/>
        <p:txBody>
          <a:bodyPr/>
          <a:lstStyle/>
          <a:p>
            <a:r>
              <a:rPr lang="en-US" dirty="0" smtClean="0"/>
              <a:t>Sentiment Analysis by </a:t>
            </a:r>
            <a:r>
              <a:rPr lang="en-US" dirty="0" err="1" smtClean="0"/>
              <a:t>Falguni</a:t>
            </a:r>
            <a:r>
              <a:rPr lang="en-US" dirty="0" smtClean="0"/>
              <a:t> Mehta</a:t>
            </a:r>
          </a:p>
          <a:p>
            <a:endParaRPr lang="en-US" dirty="0" smtClean="0"/>
          </a:p>
          <a:p>
            <a:r>
              <a:rPr lang="en-US" dirty="0" smtClean="0"/>
              <a:t>Mentor : </a:t>
            </a:r>
            <a:r>
              <a:rPr lang="en-US" dirty="0" err="1" smtClean="0"/>
              <a:t>Shmuel</a:t>
            </a:r>
            <a:r>
              <a:rPr lang="en-US" dirty="0" smtClean="0"/>
              <a:t> </a:t>
            </a:r>
            <a:r>
              <a:rPr lang="en-US" dirty="0" err="1" smtClean="0"/>
              <a:t>Naaman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3293209"/>
          </a:xfrm>
          <a:prstGeom prst="rect">
            <a:avLst/>
          </a:prstGeom>
          <a:noFill/>
        </p:spPr>
        <p:txBody>
          <a:bodyPr wrap="square" rtlCol="0">
            <a:spAutoFit/>
          </a:bodyPr>
          <a:lstStyle/>
          <a:p>
            <a:r>
              <a:rPr lang="en-US" b="1" dirty="0" smtClean="0">
                <a:solidFill>
                  <a:schemeClr val="tx2">
                    <a:lumMod val="75000"/>
                  </a:schemeClr>
                </a:solidFill>
              </a:rPr>
              <a:t>Split the data in training set and testing data</a:t>
            </a:r>
            <a:endParaRPr lang="en-US" b="1" dirty="0" smtClean="0">
              <a:solidFill>
                <a:schemeClr val="tx2">
                  <a:lumMod val="75000"/>
                </a:schemeClr>
              </a:solidFill>
            </a:endParaRPr>
          </a:p>
          <a:p>
            <a:endParaRPr lang="en-US" dirty="0" smtClean="0"/>
          </a:p>
          <a:p>
            <a:pPr indent="-283464">
              <a:spcBef>
                <a:spcPts val="600"/>
              </a:spcBef>
              <a:buClr>
                <a:schemeClr val="accent1"/>
              </a:buClr>
              <a:buSzPct val="80000"/>
              <a:buFont typeface="Wingdings 2"/>
              <a:buChar char=""/>
            </a:pPr>
            <a:r>
              <a:rPr lang="en-US" dirty="0" smtClean="0"/>
              <a:t>The data is partitioned into training and testing  set using the </a:t>
            </a:r>
            <a:r>
              <a:rPr lang="en-US" dirty="0" err="1" smtClean="0"/>
              <a:t>sample.split</a:t>
            </a:r>
            <a:r>
              <a:rPr lang="en-US" dirty="0" smtClean="0"/>
              <a:t> function of R.</a:t>
            </a:r>
          </a:p>
          <a:p>
            <a:pPr indent="-283464">
              <a:spcBef>
                <a:spcPts val="600"/>
              </a:spcBef>
              <a:buClr>
                <a:schemeClr val="accent1"/>
              </a:buClr>
              <a:buSzPct val="80000"/>
              <a:buFont typeface="Wingdings 2"/>
              <a:buChar char=""/>
            </a:pPr>
            <a:r>
              <a:rPr lang="en-US" dirty="0" smtClean="0"/>
              <a:t>70% of the data is used to train the model and 30% of the data is used to test the model</a:t>
            </a:r>
          </a:p>
          <a:p>
            <a:pPr marL="342900" indent="-342900">
              <a:buFont typeface="Arial" pitchFamily="34" charset="0"/>
              <a:buChar char="•"/>
            </a:pPr>
            <a:endParaRPr lang="en-US" dirty="0" smtClean="0"/>
          </a:p>
          <a:p>
            <a:pPr marL="342900" indent="-342900"/>
            <a:endParaRPr lang="en-US" dirty="0" smtClean="0"/>
          </a:p>
          <a:p>
            <a:pPr marL="342900" indent="-342900"/>
            <a:r>
              <a:rPr lang="en-US" dirty="0" smtClean="0"/>
              <a:t/>
            </a:r>
            <a:br>
              <a:rPr lang="en-US" dirty="0" smtClean="0"/>
            </a:br>
            <a:endParaRPr lang="en-US" dirty="0" smtClean="0"/>
          </a:p>
          <a:p>
            <a:endParaRPr lang="en-US" dirty="0"/>
          </a:p>
        </p:txBody>
      </p:sp>
      <p:sp>
        <p:nvSpPr>
          <p:cNvPr id="5" name="Slide Number Placeholder 4"/>
          <p:cNvSpPr>
            <a:spLocks noGrp="1"/>
          </p:cNvSpPr>
          <p:nvPr>
            <p:ph type="sldNum" sz="quarter" idx="12"/>
          </p:nvPr>
        </p:nvSpPr>
        <p:spPr/>
        <p:txBody>
          <a:bodyPr/>
          <a:lstStyle/>
          <a:p>
            <a:fld id="{2455B3D8-E526-4994-BF45-9F3F54060460}"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3801041"/>
          </a:xfrm>
          <a:prstGeom prst="rect">
            <a:avLst/>
          </a:prstGeom>
          <a:noFill/>
        </p:spPr>
        <p:txBody>
          <a:bodyPr wrap="square" rtlCol="0">
            <a:spAutoFit/>
          </a:bodyPr>
          <a:lstStyle/>
          <a:p>
            <a:r>
              <a:rPr lang="en-US" b="1" dirty="0" smtClean="0">
                <a:solidFill>
                  <a:schemeClr val="tx2">
                    <a:lumMod val="75000"/>
                  </a:schemeClr>
                </a:solidFill>
              </a:rPr>
              <a:t>Predictive Analysis</a:t>
            </a:r>
            <a:endParaRPr lang="en-US" b="1" dirty="0" smtClean="0">
              <a:solidFill>
                <a:schemeClr val="tx2">
                  <a:lumMod val="75000"/>
                </a:schemeClr>
              </a:solidFill>
            </a:endParaRPr>
          </a:p>
          <a:p>
            <a:endParaRPr lang="en-US" dirty="0" smtClean="0"/>
          </a:p>
          <a:p>
            <a:pPr indent="-283464">
              <a:spcBef>
                <a:spcPts val="600"/>
              </a:spcBef>
              <a:buClr>
                <a:schemeClr val="accent1"/>
              </a:buClr>
              <a:buSzPct val="80000"/>
            </a:pPr>
            <a:r>
              <a:rPr lang="en-US" b="1" dirty="0" smtClean="0">
                <a:solidFill>
                  <a:schemeClr val="tx2">
                    <a:lumMod val="75000"/>
                  </a:schemeClr>
                </a:solidFill>
              </a:rPr>
              <a:t>Naïve </a:t>
            </a:r>
            <a:r>
              <a:rPr lang="en-US" b="1" dirty="0" err="1" smtClean="0">
                <a:solidFill>
                  <a:schemeClr val="tx2">
                    <a:lumMod val="75000"/>
                  </a:schemeClr>
                </a:solidFill>
              </a:rPr>
              <a:t>Bayes</a:t>
            </a:r>
            <a:endParaRPr lang="en-US" b="1" dirty="0" smtClean="0">
              <a:solidFill>
                <a:schemeClr val="tx2">
                  <a:lumMod val="75000"/>
                </a:schemeClr>
              </a:solidFill>
            </a:endParaRPr>
          </a:p>
          <a:p>
            <a:pPr indent="-283464">
              <a:spcBef>
                <a:spcPts val="600"/>
              </a:spcBef>
              <a:buClr>
                <a:schemeClr val="accent1"/>
              </a:buClr>
              <a:buSzPct val="80000"/>
              <a:buFont typeface="Wingdings 2"/>
              <a:buChar char=""/>
            </a:pPr>
            <a:r>
              <a:rPr lang="en-US" dirty="0" smtClean="0"/>
              <a:t>The Naive </a:t>
            </a:r>
            <a:r>
              <a:rPr lang="en-US" dirty="0" err="1" smtClean="0"/>
              <a:t>Bayes</a:t>
            </a:r>
            <a:r>
              <a:rPr lang="en-US" dirty="0" smtClean="0"/>
              <a:t> Classifier technique is based on the Bayesian theorem and is particularly suited when the dimensionality of the inputs is high.</a:t>
            </a:r>
          </a:p>
          <a:p>
            <a:pPr indent="-283464">
              <a:spcBef>
                <a:spcPts val="600"/>
              </a:spcBef>
              <a:buClr>
                <a:schemeClr val="accent1"/>
              </a:buClr>
              <a:buSzPct val="80000"/>
            </a:pPr>
            <a:endParaRPr lang="en-US" b="1" dirty="0" smtClean="0">
              <a:solidFill>
                <a:schemeClr val="tx2">
                  <a:lumMod val="75000"/>
                </a:schemeClr>
              </a:solidFill>
            </a:endParaRPr>
          </a:p>
          <a:p>
            <a:pPr indent="-283464">
              <a:spcBef>
                <a:spcPts val="600"/>
              </a:spcBef>
              <a:buClr>
                <a:schemeClr val="accent1"/>
              </a:buClr>
              <a:buSzPct val="80000"/>
            </a:pPr>
            <a:r>
              <a:rPr lang="en-US" b="1" dirty="0" smtClean="0">
                <a:solidFill>
                  <a:schemeClr val="tx2">
                    <a:lumMod val="75000"/>
                  </a:schemeClr>
                </a:solidFill>
              </a:rPr>
              <a:t>Random </a:t>
            </a:r>
            <a:r>
              <a:rPr lang="en-US" b="1" dirty="0" smtClean="0">
                <a:solidFill>
                  <a:schemeClr val="tx2">
                    <a:lumMod val="75000"/>
                  </a:schemeClr>
                </a:solidFill>
              </a:rPr>
              <a:t>Forests</a:t>
            </a:r>
          </a:p>
          <a:p>
            <a:pPr indent="-283464">
              <a:spcBef>
                <a:spcPts val="600"/>
              </a:spcBef>
              <a:buClr>
                <a:schemeClr val="accent1"/>
              </a:buClr>
              <a:buSzPct val="80000"/>
              <a:buFont typeface="Wingdings 2"/>
              <a:buChar char=""/>
            </a:pPr>
            <a:r>
              <a:rPr lang="en-US" dirty="0" smtClean="0"/>
              <a:t>A random forest is an ensemble of decision trees which will output a prediction </a:t>
            </a:r>
            <a:r>
              <a:rPr lang="en-US" dirty="0" smtClean="0"/>
              <a:t>value.</a:t>
            </a:r>
            <a:endParaRPr lang="en-US" dirty="0" smtClean="0"/>
          </a:p>
          <a:p>
            <a:pPr marL="342900" indent="-342900"/>
            <a:r>
              <a:rPr lang="en-US" dirty="0" smtClean="0"/>
              <a:t/>
            </a:r>
            <a:br>
              <a:rPr lang="en-US" dirty="0" smtClean="0"/>
            </a:br>
            <a:endParaRPr lang="en-US" dirty="0" smtClean="0"/>
          </a:p>
          <a:p>
            <a:endParaRPr lang="en-US" dirty="0"/>
          </a:p>
        </p:txBody>
      </p:sp>
      <p:sp>
        <p:nvSpPr>
          <p:cNvPr id="5" name="Slide Number Placeholder 4"/>
          <p:cNvSpPr>
            <a:spLocks noGrp="1"/>
          </p:cNvSpPr>
          <p:nvPr>
            <p:ph type="sldNum" sz="quarter" idx="12"/>
          </p:nvPr>
        </p:nvSpPr>
        <p:spPr/>
        <p:txBody>
          <a:bodyPr/>
          <a:lstStyle/>
          <a:p>
            <a:fld id="{2455B3D8-E526-4994-BF45-9F3F54060460}"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3247043"/>
          </a:xfrm>
          <a:prstGeom prst="rect">
            <a:avLst/>
          </a:prstGeom>
          <a:noFill/>
        </p:spPr>
        <p:txBody>
          <a:bodyPr wrap="square" rtlCol="0">
            <a:spAutoFit/>
          </a:bodyPr>
          <a:lstStyle/>
          <a:p>
            <a:r>
              <a:rPr lang="en-US" b="1" dirty="0" smtClean="0">
                <a:solidFill>
                  <a:schemeClr val="tx2">
                    <a:lumMod val="75000"/>
                  </a:schemeClr>
                </a:solidFill>
              </a:rPr>
              <a:t>Accuracy</a:t>
            </a:r>
            <a:endParaRPr lang="en-US" b="1" dirty="0" smtClean="0">
              <a:solidFill>
                <a:schemeClr val="tx2">
                  <a:lumMod val="75000"/>
                </a:schemeClr>
              </a:solidFill>
            </a:endParaRPr>
          </a:p>
          <a:p>
            <a:endParaRPr lang="en-US" dirty="0" smtClean="0"/>
          </a:p>
          <a:p>
            <a:pPr indent="-283464">
              <a:spcBef>
                <a:spcPts val="600"/>
              </a:spcBef>
              <a:buClr>
                <a:schemeClr val="accent1"/>
              </a:buClr>
              <a:buSzPct val="80000"/>
            </a:pPr>
            <a:r>
              <a:rPr lang="en-US" b="1" dirty="0" smtClean="0">
                <a:solidFill>
                  <a:schemeClr val="tx2">
                    <a:lumMod val="75000"/>
                  </a:schemeClr>
                </a:solidFill>
              </a:rPr>
              <a:t>Naïve </a:t>
            </a:r>
            <a:r>
              <a:rPr lang="en-US" b="1" dirty="0" err="1" smtClean="0">
                <a:solidFill>
                  <a:schemeClr val="tx2">
                    <a:lumMod val="75000"/>
                  </a:schemeClr>
                </a:solidFill>
              </a:rPr>
              <a:t>Bayes</a:t>
            </a:r>
            <a:endParaRPr lang="en-US" b="1" dirty="0" smtClean="0">
              <a:solidFill>
                <a:schemeClr val="tx2">
                  <a:lumMod val="75000"/>
                </a:schemeClr>
              </a:solidFill>
            </a:endParaRPr>
          </a:p>
          <a:p>
            <a:pPr indent="-283464">
              <a:spcBef>
                <a:spcPts val="600"/>
              </a:spcBef>
              <a:buClr>
                <a:schemeClr val="accent1"/>
              </a:buClr>
              <a:buSzPct val="80000"/>
              <a:buFont typeface="Wingdings 2"/>
              <a:buChar char=""/>
            </a:pPr>
            <a:r>
              <a:rPr lang="en-US" dirty="0" smtClean="0"/>
              <a:t>Accuracy is 0.84 or 84%</a:t>
            </a:r>
            <a:endParaRPr lang="en-US" dirty="0" smtClean="0"/>
          </a:p>
          <a:p>
            <a:pPr indent="-283464">
              <a:spcBef>
                <a:spcPts val="600"/>
              </a:spcBef>
              <a:buClr>
                <a:schemeClr val="accent1"/>
              </a:buClr>
              <a:buSzPct val="80000"/>
            </a:pPr>
            <a:endParaRPr lang="en-US" b="1" dirty="0" smtClean="0">
              <a:solidFill>
                <a:schemeClr val="tx2">
                  <a:lumMod val="75000"/>
                </a:schemeClr>
              </a:solidFill>
            </a:endParaRPr>
          </a:p>
          <a:p>
            <a:pPr indent="-283464">
              <a:spcBef>
                <a:spcPts val="600"/>
              </a:spcBef>
              <a:buClr>
                <a:schemeClr val="accent1"/>
              </a:buClr>
              <a:buSzPct val="80000"/>
            </a:pPr>
            <a:r>
              <a:rPr lang="en-US" b="1" dirty="0" smtClean="0">
                <a:solidFill>
                  <a:schemeClr val="tx2">
                    <a:lumMod val="75000"/>
                  </a:schemeClr>
                </a:solidFill>
              </a:rPr>
              <a:t>Random </a:t>
            </a:r>
            <a:r>
              <a:rPr lang="en-US" b="1" dirty="0" smtClean="0">
                <a:solidFill>
                  <a:schemeClr val="tx2">
                    <a:lumMod val="75000"/>
                  </a:schemeClr>
                </a:solidFill>
              </a:rPr>
              <a:t>Forests</a:t>
            </a:r>
          </a:p>
          <a:p>
            <a:pPr indent="-283464">
              <a:spcBef>
                <a:spcPts val="600"/>
              </a:spcBef>
              <a:buClr>
                <a:schemeClr val="accent1"/>
              </a:buClr>
              <a:buSzPct val="80000"/>
              <a:buFont typeface="Wingdings 2"/>
              <a:buChar char=""/>
            </a:pPr>
            <a:r>
              <a:rPr lang="en-US" dirty="0" smtClean="0"/>
              <a:t>Accuracy is 0.98 or 98%</a:t>
            </a:r>
            <a:endParaRPr lang="en-US" dirty="0" smtClean="0"/>
          </a:p>
          <a:p>
            <a:pPr marL="342900" indent="-342900"/>
            <a:r>
              <a:rPr lang="en-US" dirty="0" smtClean="0"/>
              <a:t/>
            </a:r>
            <a:br>
              <a:rPr lang="en-US" dirty="0" smtClean="0"/>
            </a:br>
            <a:endParaRPr lang="en-US" dirty="0" smtClean="0"/>
          </a:p>
          <a:p>
            <a:endParaRPr lang="en-US" dirty="0"/>
          </a:p>
        </p:txBody>
      </p:sp>
      <p:sp>
        <p:nvSpPr>
          <p:cNvPr id="5" name="Slide Number Placeholder 4"/>
          <p:cNvSpPr>
            <a:spLocks noGrp="1"/>
          </p:cNvSpPr>
          <p:nvPr>
            <p:ph type="sldNum" sz="quarter" idx="12"/>
          </p:nvPr>
        </p:nvSpPr>
        <p:spPr/>
        <p:txBody>
          <a:bodyPr/>
          <a:lstStyle/>
          <a:p>
            <a:fld id="{2455B3D8-E526-4994-BF45-9F3F54060460}" type="slidenum">
              <a:rPr lang="en-US" smtClean="0"/>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t>
            </a:r>
            <a:r>
              <a:rPr lang="en-US" dirty="0" smtClean="0"/>
              <a:t>Analysis</a:t>
            </a:r>
            <a:endParaRPr lang="en-US" dirty="0"/>
          </a:p>
        </p:txBody>
      </p:sp>
      <p:sp>
        <p:nvSpPr>
          <p:cNvPr id="3" name="Content Placeholder 2"/>
          <p:cNvSpPr>
            <a:spLocks noGrp="1"/>
          </p:cNvSpPr>
          <p:nvPr>
            <p:ph idx="1"/>
          </p:nvPr>
        </p:nvSpPr>
        <p:spPr>
          <a:xfrm>
            <a:off x="762000" y="1447800"/>
            <a:ext cx="8171688" cy="4800600"/>
          </a:xfrm>
        </p:spPr>
        <p:txBody>
          <a:bodyPr/>
          <a:lstStyle/>
          <a:p>
            <a:r>
              <a:rPr lang="en-US" sz="1800" dirty="0" smtClean="0"/>
              <a:t>Sentiment Analysis is the process of  determining whether a piece of writing is positive, negative or neutral. It’s also known as opinion mining or deriving the opinion or attitude of a speaker. A common use case for this technology is to discover  how people feel about a particular topic. </a:t>
            </a:r>
            <a:endParaRPr lang="en-US" sz="1800" dirty="0" smtClean="0"/>
          </a:p>
          <a:p>
            <a:pPr>
              <a:buNone/>
            </a:pPr>
            <a:endParaRPr lang="en-US" sz="1800" dirty="0" smtClean="0"/>
          </a:p>
          <a:p>
            <a:r>
              <a:rPr lang="en-US" sz="1800" dirty="0" smtClean="0"/>
              <a:t>The </a:t>
            </a:r>
            <a:r>
              <a:rPr lang="en-US" sz="1800" dirty="0" smtClean="0"/>
              <a:t>goal of this project  </a:t>
            </a:r>
            <a:r>
              <a:rPr lang="en-US" sz="1800" dirty="0" smtClean="0"/>
              <a:t>is to classify the sentiment of each sentence extracted from social </a:t>
            </a:r>
            <a:r>
              <a:rPr lang="en-US" sz="1800" dirty="0" smtClean="0"/>
              <a:t>media blogs </a:t>
            </a:r>
            <a:r>
              <a:rPr lang="en-US" sz="1800" dirty="0" smtClean="0"/>
              <a:t>into "positive" or "negative" classification (sentiment classification</a:t>
            </a:r>
            <a:r>
              <a:rPr lang="en-US" sz="2400" dirty="0" smtClean="0"/>
              <a:t>).</a:t>
            </a:r>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sp>
        <p:nvSpPr>
          <p:cNvPr id="4" name="Slide Number Placeholder 3"/>
          <p:cNvSpPr>
            <a:spLocks noGrp="1"/>
          </p:cNvSpPr>
          <p:nvPr>
            <p:ph type="sldNum" sz="quarter" idx="12"/>
          </p:nvPr>
        </p:nvSpPr>
        <p:spPr/>
        <p:txBody>
          <a:bodyPr/>
          <a:lstStyle/>
          <a:p>
            <a:fld id="{2455B3D8-E526-4994-BF45-9F3F54060460}"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4" name="TextBox 3"/>
          <p:cNvSpPr txBox="1"/>
          <p:nvPr/>
        </p:nvSpPr>
        <p:spPr>
          <a:xfrm>
            <a:off x="609600" y="1371600"/>
            <a:ext cx="8153400" cy="5170646"/>
          </a:xfrm>
          <a:prstGeom prst="rect">
            <a:avLst/>
          </a:prstGeom>
          <a:noFill/>
        </p:spPr>
        <p:txBody>
          <a:bodyPr wrap="square" rtlCol="0">
            <a:spAutoFit/>
          </a:bodyPr>
          <a:lstStyle/>
          <a:p>
            <a:pPr marL="365760" indent="-283464">
              <a:spcBef>
                <a:spcPts val="600"/>
              </a:spcBef>
              <a:buClr>
                <a:schemeClr val="accent1"/>
              </a:buClr>
              <a:buSzPct val="80000"/>
              <a:buFont typeface="Wingdings 2"/>
              <a:buChar char=""/>
            </a:pPr>
            <a:r>
              <a:rPr lang="en-US" dirty="0" smtClean="0"/>
              <a:t>Source : </a:t>
            </a:r>
            <a:r>
              <a:rPr lang="en-US" dirty="0" smtClean="0">
                <a:hlinkClick r:id="rId2"/>
              </a:rPr>
              <a:t>https://inclass.kaggle.com/c/si650winter11/data</a:t>
            </a:r>
            <a:endParaRPr lang="en-US" dirty="0" smtClean="0"/>
          </a:p>
          <a:p>
            <a:pPr marL="365760" indent="-283464">
              <a:spcBef>
                <a:spcPts val="600"/>
              </a:spcBef>
              <a:buClr>
                <a:schemeClr val="accent1"/>
              </a:buClr>
              <a:buSzPct val="80000"/>
              <a:buFont typeface="Wingdings 2"/>
              <a:buChar char=""/>
            </a:pPr>
            <a:endParaRPr lang="en-US" dirty="0"/>
          </a:p>
          <a:p>
            <a:pPr marL="365760" indent="-283464">
              <a:spcBef>
                <a:spcPts val="600"/>
              </a:spcBef>
              <a:buClr>
                <a:schemeClr val="accent1"/>
              </a:buClr>
              <a:buSzPct val="80000"/>
              <a:buFont typeface="Wingdings 2"/>
              <a:buChar char=""/>
            </a:pPr>
            <a:r>
              <a:rPr lang="en-US" dirty="0"/>
              <a:t>The training data contains 7086 sentences, already labeled with </a:t>
            </a:r>
            <a:r>
              <a:rPr lang="en-US" dirty="0" smtClean="0"/>
              <a:t>1 </a:t>
            </a:r>
            <a:r>
              <a:rPr lang="en-US" dirty="0"/>
              <a:t>(positive sentiment) or 0 (negative sentiment</a:t>
            </a:r>
            <a:r>
              <a:rPr lang="en-US" dirty="0" smtClean="0"/>
              <a:t>).</a:t>
            </a:r>
          </a:p>
          <a:p>
            <a:pPr marL="365760" indent="-283464">
              <a:spcBef>
                <a:spcPts val="600"/>
              </a:spcBef>
              <a:buClr>
                <a:schemeClr val="accent1"/>
              </a:buClr>
              <a:buSzPct val="80000"/>
              <a:buFont typeface="Wingdings 2"/>
              <a:buChar char=""/>
            </a:pPr>
            <a:endParaRPr lang="en-US" dirty="0"/>
          </a:p>
          <a:p>
            <a:pPr marL="365760" indent="-283464">
              <a:spcBef>
                <a:spcPts val="600"/>
              </a:spcBef>
              <a:buClr>
                <a:schemeClr val="accent1"/>
              </a:buClr>
              <a:buSzPct val="80000"/>
              <a:buFont typeface="Wingdings 2"/>
              <a:buChar char=""/>
            </a:pPr>
            <a:r>
              <a:rPr lang="en-US" dirty="0"/>
              <a:t>The test data contains 33052 sentences that are unlabeled. </a:t>
            </a:r>
            <a:endParaRPr lang="en-US" dirty="0" smtClean="0"/>
          </a:p>
          <a:p>
            <a:pPr marL="365760" indent="-283464">
              <a:spcBef>
                <a:spcPts val="600"/>
              </a:spcBef>
              <a:buClr>
                <a:schemeClr val="accent1"/>
              </a:buClr>
              <a:buSzPct val="80000"/>
              <a:buFont typeface="Wingdings 2"/>
              <a:buChar char=""/>
            </a:pPr>
            <a:endParaRPr lang="en-US" dirty="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pPr>
            <a:r>
              <a:rPr lang="en-US" dirty="0" smtClean="0"/>
              <a:t>Note: This </a:t>
            </a:r>
            <a:r>
              <a:rPr lang="en-US" dirty="0" err="1" smtClean="0"/>
              <a:t>Kaggle</a:t>
            </a:r>
            <a:r>
              <a:rPr lang="en-US" dirty="0" smtClean="0"/>
              <a:t> competition was completed so could not verify my predictions by submitting the test dataset onto </a:t>
            </a:r>
            <a:r>
              <a:rPr lang="en-US" dirty="0" err="1" smtClean="0"/>
              <a:t>Kaggle</a:t>
            </a:r>
            <a:r>
              <a:rPr lang="en-US" dirty="0" smtClean="0"/>
              <a:t>.</a:t>
            </a:r>
          </a:p>
        </p:txBody>
      </p:sp>
      <p:sp>
        <p:nvSpPr>
          <p:cNvPr id="5" name="Slide Number Placeholder 4"/>
          <p:cNvSpPr>
            <a:spLocks noGrp="1"/>
          </p:cNvSpPr>
          <p:nvPr>
            <p:ph type="sldNum" sz="quarter" idx="12"/>
          </p:nvPr>
        </p:nvSpPr>
        <p:spPr/>
        <p:txBody>
          <a:bodyPr/>
          <a:lstStyle/>
          <a:p>
            <a:fld id="{2455B3D8-E526-4994-BF45-9F3F54060460}"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5447645"/>
          </a:xfrm>
          <a:prstGeom prst="rect">
            <a:avLst/>
          </a:prstGeom>
          <a:noFill/>
        </p:spPr>
        <p:txBody>
          <a:bodyPr wrap="square" rtlCol="0">
            <a:spAutoFit/>
          </a:bodyPr>
          <a:lstStyle/>
          <a:p>
            <a:r>
              <a:rPr lang="en-US" b="1" dirty="0" smtClean="0">
                <a:solidFill>
                  <a:schemeClr val="tx2">
                    <a:lumMod val="75000"/>
                  </a:schemeClr>
                </a:solidFill>
              </a:rPr>
              <a:t>Setup &amp; Data </a:t>
            </a:r>
            <a:r>
              <a:rPr lang="en-US" b="1" dirty="0" smtClean="0">
                <a:solidFill>
                  <a:schemeClr val="tx2">
                    <a:lumMod val="75000"/>
                  </a:schemeClr>
                </a:solidFill>
              </a:rPr>
              <a:t>Preparation</a:t>
            </a:r>
          </a:p>
          <a:p>
            <a:endParaRPr lang="en-US" b="1" dirty="0" smtClean="0">
              <a:solidFill>
                <a:schemeClr val="tx2">
                  <a:lumMod val="75000"/>
                </a:schemeClr>
              </a:solidFill>
            </a:endParaRPr>
          </a:p>
          <a:p>
            <a:pPr marL="365760" indent="-283464">
              <a:spcBef>
                <a:spcPts val="600"/>
              </a:spcBef>
              <a:buClr>
                <a:schemeClr val="accent1"/>
              </a:buClr>
              <a:buSzPct val="80000"/>
              <a:buFont typeface="Wingdings 2"/>
              <a:buChar char=""/>
            </a:pPr>
            <a:r>
              <a:rPr lang="en-US" dirty="0" smtClean="0"/>
              <a:t>Install and load the necessary libraries in R</a:t>
            </a:r>
          </a:p>
          <a:p>
            <a:pPr marL="822960" lvl="2" indent="-283464">
              <a:spcBef>
                <a:spcPts val="600"/>
              </a:spcBef>
              <a:buClr>
                <a:schemeClr val="accent1"/>
              </a:buClr>
              <a:buSzPct val="80000"/>
              <a:buFont typeface="Wingdings 2"/>
              <a:buChar char=""/>
            </a:pPr>
            <a:r>
              <a:rPr lang="en-US" dirty="0" smtClean="0"/>
              <a:t>The most important library required for sentiment analysis is the Text Mining (“tm”) library  in R</a:t>
            </a:r>
          </a:p>
          <a:p>
            <a:pPr marL="365760" lvl="1"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r>
              <a:rPr lang="en-US" dirty="0" smtClean="0"/>
              <a:t>Clean the </a:t>
            </a:r>
            <a:r>
              <a:rPr lang="en-US" dirty="0" smtClean="0"/>
              <a:t>tweets</a:t>
            </a:r>
            <a:endParaRPr lang="en-US" dirty="0" smtClean="0"/>
          </a:p>
          <a:p>
            <a:pPr marL="822960" lvl="2" indent="-283464">
              <a:spcBef>
                <a:spcPts val="600"/>
              </a:spcBef>
              <a:buClr>
                <a:schemeClr val="accent1"/>
              </a:buClr>
              <a:buSzPct val="80000"/>
              <a:buFont typeface="Wingdings 2"/>
              <a:buChar char=""/>
            </a:pPr>
            <a:r>
              <a:rPr lang="en-US" dirty="0" smtClean="0"/>
              <a:t>Remove the </a:t>
            </a:r>
            <a:r>
              <a:rPr lang="en-US" dirty="0" err="1" smtClean="0"/>
              <a:t>retweets</a:t>
            </a:r>
            <a:endParaRPr lang="en-US" dirty="0" smtClean="0"/>
          </a:p>
          <a:p>
            <a:pPr marL="822960" lvl="2" indent="-283464">
              <a:spcBef>
                <a:spcPts val="600"/>
              </a:spcBef>
              <a:buClr>
                <a:schemeClr val="accent1"/>
              </a:buClr>
              <a:buSzPct val="80000"/>
              <a:buFont typeface="Wingdings 2"/>
              <a:buChar char=""/>
            </a:pPr>
            <a:r>
              <a:rPr lang="en-US" dirty="0" smtClean="0"/>
              <a:t>References to screen names</a:t>
            </a:r>
          </a:p>
          <a:p>
            <a:pPr marL="822960" lvl="2" indent="-283464">
              <a:spcBef>
                <a:spcPts val="600"/>
              </a:spcBef>
              <a:buClr>
                <a:schemeClr val="accent1"/>
              </a:buClr>
              <a:buSzPct val="80000"/>
              <a:buFont typeface="Wingdings 2"/>
              <a:buChar char=""/>
            </a:pPr>
            <a:r>
              <a:rPr lang="en-US" dirty="0" smtClean="0"/>
              <a:t>Remove the </a:t>
            </a:r>
            <a:r>
              <a:rPr lang="en-US" dirty="0" err="1" smtClean="0"/>
              <a:t>hashtags</a:t>
            </a:r>
            <a:endParaRPr lang="en-US" dirty="0" smtClean="0"/>
          </a:p>
          <a:p>
            <a:pPr marL="822960" lvl="2" indent="-283464">
              <a:spcBef>
                <a:spcPts val="600"/>
              </a:spcBef>
              <a:buClr>
                <a:schemeClr val="accent1"/>
              </a:buClr>
              <a:buSzPct val="80000"/>
              <a:buFont typeface="Wingdings 2"/>
              <a:buChar char=""/>
            </a:pPr>
            <a:r>
              <a:rPr lang="en-US" dirty="0" smtClean="0"/>
              <a:t>Remove the numbers</a:t>
            </a:r>
          </a:p>
          <a:p>
            <a:pPr marL="822960" lvl="2" indent="-283464">
              <a:spcBef>
                <a:spcPts val="600"/>
              </a:spcBef>
              <a:buClr>
                <a:schemeClr val="accent1"/>
              </a:buClr>
              <a:buSzPct val="80000"/>
              <a:buFont typeface="Wingdings 2"/>
              <a:buChar char=""/>
            </a:pPr>
            <a:r>
              <a:rPr lang="en-US" dirty="0" smtClean="0"/>
              <a:t>Remove the punctuation</a:t>
            </a:r>
          </a:p>
          <a:p>
            <a:pPr marL="822960" lvl="2" indent="-283464">
              <a:spcBef>
                <a:spcPts val="600"/>
              </a:spcBef>
              <a:buClr>
                <a:schemeClr val="accent1"/>
              </a:buClr>
              <a:buSzPct val="80000"/>
              <a:buFont typeface="Wingdings 2"/>
              <a:buChar char=""/>
            </a:pPr>
            <a:r>
              <a:rPr lang="en-US" dirty="0" smtClean="0"/>
              <a:t>Remove the URLs</a:t>
            </a:r>
          </a:p>
          <a:p>
            <a:pPr marL="365760" lvl="1" indent="-283464">
              <a:spcBef>
                <a:spcPts val="600"/>
              </a:spcBef>
              <a:buClr>
                <a:schemeClr val="accent1"/>
              </a:buClr>
              <a:buSzPct val="80000"/>
              <a:buFont typeface="Wingdings 2"/>
              <a:buChar char=""/>
            </a:pPr>
            <a:endParaRPr lang="en-US" dirty="0" smtClean="0"/>
          </a:p>
          <a:p>
            <a:pPr marL="365760" indent="-283464">
              <a:spcBef>
                <a:spcPts val="600"/>
              </a:spcBef>
              <a:buClr>
                <a:schemeClr val="accent1"/>
              </a:buClr>
              <a:buSzPct val="80000"/>
              <a:buFont typeface="Wingdings 2"/>
              <a:buChar char=""/>
            </a:pPr>
            <a:r>
              <a:rPr lang="en-US" dirty="0" smtClean="0"/>
              <a:t>After cleaning  the  training dataset was reduced to about 7000 rows</a:t>
            </a:r>
            <a:endParaRPr lang="en-US" dirty="0"/>
          </a:p>
          <a:p>
            <a:endParaRPr lang="en-US" dirty="0" smtClean="0"/>
          </a:p>
        </p:txBody>
      </p:sp>
      <p:sp>
        <p:nvSpPr>
          <p:cNvPr id="5" name="Slide Number Placeholder 4"/>
          <p:cNvSpPr>
            <a:spLocks noGrp="1"/>
          </p:cNvSpPr>
          <p:nvPr>
            <p:ph type="sldNum" sz="quarter" idx="12"/>
          </p:nvPr>
        </p:nvSpPr>
        <p:spPr/>
        <p:txBody>
          <a:bodyPr/>
          <a:lstStyle/>
          <a:p>
            <a:fld id="{2455B3D8-E526-4994-BF45-9F3F5406046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1"/>
            <a:ext cx="8153400" cy="2662267"/>
          </a:xfrm>
          <a:prstGeom prst="rect">
            <a:avLst/>
          </a:prstGeom>
          <a:noFill/>
        </p:spPr>
        <p:txBody>
          <a:bodyPr wrap="square" rtlCol="0">
            <a:spAutoFit/>
          </a:bodyPr>
          <a:lstStyle/>
          <a:p>
            <a:r>
              <a:rPr lang="en-US" b="1" dirty="0" smtClean="0">
                <a:solidFill>
                  <a:schemeClr val="tx2">
                    <a:lumMod val="75000"/>
                  </a:schemeClr>
                </a:solidFill>
              </a:rPr>
              <a:t>Exploratory Data Analysis</a:t>
            </a:r>
          </a:p>
          <a:p>
            <a:endParaRPr lang="en-US" dirty="0" smtClean="0"/>
          </a:p>
          <a:p>
            <a:pPr marL="365760" indent="-283464">
              <a:spcBef>
                <a:spcPts val="600"/>
              </a:spcBef>
              <a:buClr>
                <a:schemeClr val="accent1"/>
              </a:buClr>
              <a:buSzPct val="80000"/>
              <a:buFont typeface="Wingdings 2"/>
              <a:buChar char=""/>
            </a:pPr>
            <a:r>
              <a:rPr lang="en-US" dirty="0" smtClean="0"/>
              <a:t>Created a Bar Plot to check the distribution of the positive and negative tweets</a:t>
            </a:r>
          </a:p>
          <a:p>
            <a:pPr marL="342900" indent="-342900">
              <a:buAutoNum type="arabicPeriod"/>
            </a:pPr>
            <a:endParaRPr lang="en-US" dirty="0"/>
          </a:p>
          <a:p>
            <a:pPr marL="342900" indent="-342900"/>
            <a:endParaRPr lang="en-US" b="1" i="1" dirty="0" smtClean="0"/>
          </a:p>
          <a:p>
            <a:pPr marL="800100" lvl="1" indent="-342900"/>
            <a:r>
              <a:rPr lang="en-US" dirty="0" smtClean="0"/>
              <a:t/>
            </a:r>
            <a:br>
              <a:rPr lang="en-US" dirty="0" smtClean="0"/>
            </a:br>
            <a:endParaRPr lang="en-US" dirty="0" smtClean="0"/>
          </a:p>
          <a:p>
            <a:endParaRPr lang="en-US" dirty="0"/>
          </a:p>
          <a:p>
            <a:endParaRPr lang="en-US" dirty="0" smtClean="0"/>
          </a:p>
        </p:txBody>
      </p:sp>
      <p:pic>
        <p:nvPicPr>
          <p:cNvPr id="1026" name="Picture 2" descr="D:\Documents\Downloads\Rplot01.png"/>
          <p:cNvPicPr>
            <a:picLocks noChangeAspect="1" noChangeArrowheads="1"/>
          </p:cNvPicPr>
          <p:nvPr/>
        </p:nvPicPr>
        <p:blipFill>
          <a:blip r:embed="rId2"/>
          <a:srcRect/>
          <a:stretch>
            <a:fillRect/>
          </a:stretch>
        </p:blipFill>
        <p:spPr bwMode="auto">
          <a:xfrm>
            <a:off x="1143000" y="2514600"/>
            <a:ext cx="8001000" cy="3657600"/>
          </a:xfrm>
          <a:prstGeom prst="rect">
            <a:avLst/>
          </a:prstGeom>
          <a:noFill/>
        </p:spPr>
      </p:pic>
      <p:sp>
        <p:nvSpPr>
          <p:cNvPr id="5" name="Slide Number Placeholder 4"/>
          <p:cNvSpPr>
            <a:spLocks noGrp="1"/>
          </p:cNvSpPr>
          <p:nvPr>
            <p:ph type="sldNum" sz="quarter" idx="12"/>
          </p:nvPr>
        </p:nvSpPr>
        <p:spPr/>
        <p:txBody>
          <a:bodyPr/>
          <a:lstStyle/>
          <a:p>
            <a:fld id="{2455B3D8-E526-4994-BF45-9F3F5406046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3924151"/>
          </a:xfrm>
          <a:prstGeom prst="rect">
            <a:avLst/>
          </a:prstGeom>
          <a:noFill/>
        </p:spPr>
        <p:txBody>
          <a:bodyPr wrap="square" rtlCol="0">
            <a:spAutoFit/>
          </a:bodyPr>
          <a:lstStyle/>
          <a:p>
            <a:r>
              <a:rPr lang="en-US" b="1" dirty="0" smtClean="0">
                <a:solidFill>
                  <a:schemeClr val="tx2">
                    <a:lumMod val="75000"/>
                  </a:schemeClr>
                </a:solidFill>
              </a:rPr>
              <a:t>Creating the Document-Term Matrix (DTM)</a:t>
            </a:r>
          </a:p>
          <a:p>
            <a:endParaRPr lang="en-US" dirty="0" smtClean="0"/>
          </a:p>
          <a:p>
            <a:pPr indent="-283464">
              <a:spcBef>
                <a:spcPts val="600"/>
              </a:spcBef>
              <a:buClr>
                <a:schemeClr val="accent1"/>
              </a:buClr>
              <a:buSzPct val="80000"/>
              <a:buFont typeface="Wingdings 2"/>
              <a:buChar char=""/>
            </a:pPr>
            <a:r>
              <a:rPr lang="en-US" dirty="0" smtClean="0"/>
              <a:t>For the analysis we will use the frequency of individual words in a sentence as features. </a:t>
            </a:r>
            <a:endParaRPr lang="en-US" dirty="0" smtClean="0"/>
          </a:p>
          <a:p>
            <a:pPr indent="-283464">
              <a:spcBef>
                <a:spcPts val="600"/>
              </a:spcBef>
              <a:buClr>
                <a:schemeClr val="accent1"/>
              </a:buClr>
              <a:buSzPct val="80000"/>
            </a:pPr>
            <a:endParaRPr lang="en-US" dirty="0" smtClean="0"/>
          </a:p>
          <a:p>
            <a:pPr indent="-283464">
              <a:spcBef>
                <a:spcPts val="600"/>
              </a:spcBef>
              <a:buClr>
                <a:schemeClr val="accent1"/>
              </a:buClr>
              <a:buSzPct val="80000"/>
              <a:buFont typeface="Wingdings 2"/>
              <a:buChar char=""/>
            </a:pPr>
            <a:r>
              <a:rPr lang="en-US" dirty="0" smtClean="0"/>
              <a:t>A Document-Term Matrix from the “tm” package contains the sentences in rows and the words in columns; each entry in the matrix indicates the number of occurrences of that particular word in that particular review.</a:t>
            </a:r>
          </a:p>
          <a:p>
            <a:endParaRPr lang="en-US" dirty="0" smtClean="0"/>
          </a:p>
          <a:p>
            <a:pPr marL="342900" indent="-342900"/>
            <a:r>
              <a:rPr lang="en-US" dirty="0" smtClean="0"/>
              <a:t/>
            </a:r>
            <a:br>
              <a:rPr lang="en-US" dirty="0" smtClean="0"/>
            </a:br>
            <a:endParaRPr lang="en-US" dirty="0" smtClean="0"/>
          </a:p>
          <a:p>
            <a:endParaRPr lang="en-US" dirty="0"/>
          </a:p>
          <a:p>
            <a:endParaRPr lang="en-US" dirty="0" smtClean="0"/>
          </a:p>
        </p:txBody>
      </p:sp>
      <p:sp>
        <p:nvSpPr>
          <p:cNvPr id="5" name="Slide Number Placeholder 4"/>
          <p:cNvSpPr>
            <a:spLocks noGrp="1"/>
          </p:cNvSpPr>
          <p:nvPr>
            <p:ph type="sldNum" sz="quarter" idx="12"/>
          </p:nvPr>
        </p:nvSpPr>
        <p:spPr/>
        <p:txBody>
          <a:bodyPr/>
          <a:lstStyle/>
          <a:p>
            <a:fld id="{2455B3D8-E526-4994-BF45-9F3F5406046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1"/>
            <a:ext cx="8153400" cy="5186035"/>
          </a:xfrm>
          <a:prstGeom prst="rect">
            <a:avLst/>
          </a:prstGeom>
          <a:noFill/>
        </p:spPr>
        <p:txBody>
          <a:bodyPr wrap="square" rtlCol="0">
            <a:spAutoFit/>
          </a:bodyPr>
          <a:lstStyle/>
          <a:p>
            <a:r>
              <a:rPr lang="en-US" b="1" dirty="0" smtClean="0">
                <a:solidFill>
                  <a:schemeClr val="tx2">
                    <a:lumMod val="75000"/>
                  </a:schemeClr>
                </a:solidFill>
              </a:rPr>
              <a:t>Remove </a:t>
            </a:r>
            <a:r>
              <a:rPr lang="en-US" b="1" dirty="0" smtClean="0">
                <a:solidFill>
                  <a:schemeClr val="tx2">
                    <a:lumMod val="75000"/>
                  </a:schemeClr>
                </a:solidFill>
              </a:rPr>
              <a:t>the Stop Words</a:t>
            </a:r>
            <a:endParaRPr lang="en-US" b="1" dirty="0" smtClean="0">
              <a:solidFill>
                <a:schemeClr val="tx2">
                  <a:lumMod val="75000"/>
                </a:schemeClr>
              </a:solidFill>
            </a:endParaRPr>
          </a:p>
          <a:p>
            <a:pPr indent="-283464">
              <a:spcBef>
                <a:spcPts val="600"/>
              </a:spcBef>
              <a:buClr>
                <a:schemeClr val="accent1"/>
              </a:buClr>
              <a:buSzPct val="80000"/>
              <a:buFont typeface="Wingdings 2"/>
              <a:buChar char=""/>
            </a:pPr>
            <a:r>
              <a:rPr lang="en-US" dirty="0" smtClean="0"/>
              <a:t> </a:t>
            </a:r>
            <a:r>
              <a:rPr lang="en-US" dirty="0" smtClean="0"/>
              <a:t>Some </a:t>
            </a:r>
            <a:r>
              <a:rPr lang="en-US" dirty="0" smtClean="0"/>
              <a:t>extremely common </a:t>
            </a:r>
            <a:r>
              <a:rPr lang="en-US" dirty="0" smtClean="0"/>
              <a:t>words like a, an, the, etc </a:t>
            </a:r>
            <a:r>
              <a:rPr lang="en-US" dirty="0" smtClean="0"/>
              <a:t>which would appear to be of little value </a:t>
            </a:r>
            <a:r>
              <a:rPr lang="en-US" dirty="0" smtClean="0"/>
              <a:t>are </a:t>
            </a:r>
            <a:r>
              <a:rPr lang="en-US" dirty="0" smtClean="0"/>
              <a:t>excluded from the vocabulary entirely. These words are called </a:t>
            </a:r>
            <a:r>
              <a:rPr lang="en-US" i="1" dirty="0" smtClean="0"/>
              <a:t>stop words</a:t>
            </a:r>
            <a:r>
              <a:rPr lang="en-US" dirty="0" smtClean="0"/>
              <a:t> </a:t>
            </a:r>
            <a:r>
              <a:rPr lang="en-US" dirty="0" smtClean="0"/>
              <a:t>.</a:t>
            </a:r>
          </a:p>
          <a:p>
            <a:pPr indent="-283464">
              <a:spcBef>
                <a:spcPts val="600"/>
              </a:spcBef>
              <a:buClr>
                <a:schemeClr val="accent1"/>
              </a:buClr>
              <a:buSzPct val="80000"/>
              <a:buFont typeface="Wingdings 2"/>
              <a:buChar char=""/>
            </a:pPr>
            <a:endParaRPr lang="en-US" dirty="0" smtClean="0"/>
          </a:p>
          <a:p>
            <a:pPr indent="-283464">
              <a:spcBef>
                <a:spcPts val="600"/>
              </a:spcBef>
              <a:buClr>
                <a:schemeClr val="accent1"/>
              </a:buClr>
              <a:buSzPct val="80000"/>
              <a:buFont typeface="Wingdings 2"/>
              <a:buChar char=""/>
            </a:pPr>
            <a:endParaRPr lang="en-US" dirty="0" smtClean="0"/>
          </a:p>
          <a:p>
            <a:pPr indent="-283464">
              <a:spcBef>
                <a:spcPts val="600"/>
              </a:spcBef>
              <a:buClr>
                <a:schemeClr val="accent1"/>
              </a:buClr>
              <a:buSzPct val="80000"/>
              <a:buFont typeface="Wingdings 2"/>
              <a:buChar char=""/>
            </a:pPr>
            <a:endParaRPr lang="en-US" b="1" dirty="0" smtClean="0">
              <a:solidFill>
                <a:schemeClr val="tx2">
                  <a:lumMod val="75000"/>
                </a:schemeClr>
              </a:solidFill>
            </a:endParaRPr>
          </a:p>
          <a:p>
            <a:r>
              <a:rPr lang="en-US" b="1" dirty="0" smtClean="0">
                <a:solidFill>
                  <a:schemeClr val="tx2">
                    <a:lumMod val="75000"/>
                  </a:schemeClr>
                </a:solidFill>
              </a:rPr>
              <a:t>Remove the Stop Words</a:t>
            </a:r>
          </a:p>
          <a:p>
            <a:pPr indent="-283464">
              <a:spcBef>
                <a:spcPts val="600"/>
              </a:spcBef>
              <a:buClr>
                <a:schemeClr val="accent1"/>
              </a:buClr>
              <a:buSzPct val="80000"/>
              <a:buFont typeface="Wingdings 2"/>
              <a:buChar char=""/>
            </a:pPr>
            <a:r>
              <a:rPr lang="en-US" dirty="0" smtClean="0"/>
              <a:t> Some extremely common words like a, an, the, etc which would appear to be of little value are excluded from the vocabulary entirely. These words are called </a:t>
            </a:r>
            <a:r>
              <a:rPr lang="en-US" i="1" dirty="0" smtClean="0"/>
              <a:t>stop words</a:t>
            </a:r>
            <a:r>
              <a:rPr lang="en-US" dirty="0" smtClean="0"/>
              <a:t> .</a:t>
            </a:r>
            <a:endParaRPr lang="en-US" b="1" dirty="0" smtClean="0">
              <a:solidFill>
                <a:schemeClr val="tx2">
                  <a:lumMod val="75000"/>
                </a:schemeClr>
              </a:solidFill>
            </a:endParaRPr>
          </a:p>
          <a:p>
            <a:endParaRPr lang="en-US" b="1" dirty="0" smtClean="0">
              <a:solidFill>
                <a:schemeClr val="tx2">
                  <a:lumMod val="75000"/>
                </a:schemeClr>
              </a:solidFill>
            </a:endParaRPr>
          </a:p>
          <a:p>
            <a:endParaRPr lang="en-US" b="1" dirty="0" smtClean="0">
              <a:solidFill>
                <a:schemeClr val="tx2">
                  <a:lumMod val="75000"/>
                </a:schemeClr>
              </a:solidFill>
            </a:endParaRPr>
          </a:p>
          <a:p>
            <a:pPr marL="342900" indent="-342900"/>
            <a:r>
              <a:rPr lang="en-US" dirty="0" smtClean="0"/>
              <a:t/>
            </a:r>
            <a:br>
              <a:rPr lang="en-US" dirty="0" smtClean="0"/>
            </a:br>
            <a:endParaRPr lang="en-US" dirty="0" smtClean="0"/>
          </a:p>
          <a:p>
            <a:endParaRPr lang="en-US" dirty="0"/>
          </a:p>
          <a:p>
            <a:endParaRPr lang="en-US" dirty="0" smtClean="0"/>
          </a:p>
        </p:txBody>
      </p:sp>
      <p:sp>
        <p:nvSpPr>
          <p:cNvPr id="5" name="Slide Number Placeholder 4"/>
          <p:cNvSpPr>
            <a:spLocks noGrp="1"/>
          </p:cNvSpPr>
          <p:nvPr>
            <p:ph type="sldNum" sz="quarter" idx="12"/>
          </p:nvPr>
        </p:nvSpPr>
        <p:spPr/>
        <p:txBody>
          <a:bodyPr/>
          <a:lstStyle/>
          <a:p>
            <a:fld id="{2455B3D8-E526-4994-BF45-9F3F5406046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1"/>
            <a:ext cx="8153400" cy="4678204"/>
          </a:xfrm>
          <a:prstGeom prst="rect">
            <a:avLst/>
          </a:prstGeom>
          <a:noFill/>
        </p:spPr>
        <p:txBody>
          <a:bodyPr wrap="square" rtlCol="0">
            <a:spAutoFit/>
          </a:bodyPr>
          <a:lstStyle/>
          <a:p>
            <a:r>
              <a:rPr lang="en-US" b="1" dirty="0" smtClean="0">
                <a:solidFill>
                  <a:schemeClr val="tx2">
                    <a:lumMod val="75000"/>
                  </a:schemeClr>
                </a:solidFill>
              </a:rPr>
              <a:t>Stemming</a:t>
            </a:r>
            <a:endParaRPr lang="en-US" b="1" dirty="0" smtClean="0">
              <a:solidFill>
                <a:schemeClr val="tx2">
                  <a:lumMod val="75000"/>
                </a:schemeClr>
              </a:solidFill>
            </a:endParaRPr>
          </a:p>
          <a:p>
            <a:pPr indent="-283464">
              <a:spcBef>
                <a:spcPts val="600"/>
              </a:spcBef>
              <a:buClr>
                <a:schemeClr val="accent1"/>
              </a:buClr>
              <a:buSzPct val="80000"/>
              <a:buFont typeface="Wingdings 2"/>
              <a:buChar char=""/>
            </a:pPr>
            <a:r>
              <a:rPr lang="en-US" dirty="0" smtClean="0"/>
              <a:t> For grammatical reasons, documents are going to use different forms of a word, such as </a:t>
            </a:r>
            <a:r>
              <a:rPr lang="en-US" i="1" dirty="0" smtClean="0"/>
              <a:t>organize</a:t>
            </a:r>
            <a:r>
              <a:rPr lang="en-US" dirty="0" smtClean="0"/>
              <a:t>, </a:t>
            </a:r>
            <a:r>
              <a:rPr lang="en-US" i="1" dirty="0" smtClean="0"/>
              <a:t>organizes</a:t>
            </a:r>
            <a:r>
              <a:rPr lang="en-US" dirty="0" smtClean="0"/>
              <a:t>, and </a:t>
            </a:r>
            <a:r>
              <a:rPr lang="en-US" i="1" dirty="0" smtClean="0"/>
              <a:t>organizing</a:t>
            </a:r>
            <a:r>
              <a:rPr lang="en-US" dirty="0" smtClean="0"/>
              <a:t>. </a:t>
            </a:r>
            <a:endParaRPr lang="en-US" dirty="0" smtClean="0"/>
          </a:p>
          <a:p>
            <a:r>
              <a:rPr lang="en-US" dirty="0" smtClean="0"/>
              <a:t>The goal of both stemming </a:t>
            </a:r>
            <a:r>
              <a:rPr lang="en-US" dirty="0" smtClean="0"/>
              <a:t>is </a:t>
            </a:r>
            <a:r>
              <a:rPr lang="en-US" dirty="0" smtClean="0"/>
              <a:t>to reduce inflectional forms and sometimes derivationally related forms of a word to a common base form. For instance:</a:t>
            </a:r>
          </a:p>
          <a:p>
            <a:pPr lvl="3"/>
            <a:r>
              <a:rPr lang="en-US" dirty="0" smtClean="0"/>
              <a:t>am, are, is   </a:t>
            </a:r>
            <a:r>
              <a:rPr lang="en-US" dirty="0" smtClean="0"/>
              <a:t>      be  </a:t>
            </a:r>
          </a:p>
          <a:p>
            <a:pPr lvl="3"/>
            <a:r>
              <a:rPr lang="en-US" dirty="0" smtClean="0"/>
              <a:t>car</a:t>
            </a:r>
            <a:r>
              <a:rPr lang="en-US" dirty="0" smtClean="0"/>
              <a:t>, cars, car's, cars' </a:t>
            </a:r>
            <a:r>
              <a:rPr lang="en-US" dirty="0" smtClean="0"/>
              <a:t>        </a:t>
            </a:r>
            <a:r>
              <a:rPr lang="en-US" dirty="0" smtClean="0"/>
              <a:t> car</a:t>
            </a:r>
            <a:endParaRPr lang="en-US" b="1" dirty="0" smtClean="0">
              <a:solidFill>
                <a:schemeClr val="tx2">
                  <a:lumMod val="75000"/>
                </a:schemeClr>
              </a:solidFill>
            </a:endParaRPr>
          </a:p>
          <a:p>
            <a:endParaRPr lang="en-US" b="1" dirty="0" smtClean="0">
              <a:solidFill>
                <a:schemeClr val="tx2">
                  <a:lumMod val="75000"/>
                </a:schemeClr>
              </a:solidFill>
            </a:endParaRPr>
          </a:p>
          <a:p>
            <a:r>
              <a:rPr lang="en-US" b="1" dirty="0" smtClean="0">
                <a:solidFill>
                  <a:schemeClr val="tx2">
                    <a:lumMod val="75000"/>
                  </a:schemeClr>
                </a:solidFill>
              </a:rPr>
              <a:t>Remove the Sparse Term</a:t>
            </a:r>
            <a:endParaRPr lang="en-US" b="1" dirty="0" smtClean="0">
              <a:solidFill>
                <a:schemeClr val="tx2">
                  <a:lumMod val="75000"/>
                </a:schemeClr>
              </a:solidFill>
            </a:endParaRPr>
          </a:p>
          <a:p>
            <a:pPr indent="-283464">
              <a:spcBef>
                <a:spcPts val="600"/>
              </a:spcBef>
              <a:buClr>
                <a:schemeClr val="accent1"/>
              </a:buClr>
              <a:buSzPct val="80000"/>
              <a:buFont typeface="Wingdings 2"/>
              <a:buChar char=""/>
            </a:pPr>
            <a:r>
              <a:rPr lang="en-US" dirty="0" smtClean="0"/>
              <a:t>We don’t want to analyze every single word in the sentence, because very rare words will increase the size of the DTM while having little predictive power. So we’ll only keep in our DTM words that appear in at least a certain percentage of all reviews, say 0.5%. This is controlled by the “</a:t>
            </a:r>
            <a:r>
              <a:rPr lang="en-US" dirty="0" err="1" smtClean="0"/>
              <a:t>sparsity</a:t>
            </a:r>
            <a:r>
              <a:rPr lang="en-US" dirty="0" smtClean="0"/>
              <a:t>” parameter in the following code, with </a:t>
            </a:r>
            <a:r>
              <a:rPr lang="en-US" dirty="0" err="1" smtClean="0"/>
              <a:t>sparsity</a:t>
            </a:r>
            <a:r>
              <a:rPr lang="en-US" dirty="0" smtClean="0"/>
              <a:t> = 1-0.005 = 0.995</a:t>
            </a:r>
            <a:endParaRPr lang="en-US" dirty="0" smtClean="0"/>
          </a:p>
          <a:p>
            <a:endParaRPr lang="en-US" dirty="0"/>
          </a:p>
          <a:p>
            <a:endParaRPr lang="en-US" dirty="0" smtClean="0"/>
          </a:p>
        </p:txBody>
      </p:sp>
      <p:cxnSp>
        <p:nvCxnSpPr>
          <p:cNvPr id="6" name="Straight Arrow Connector 5"/>
          <p:cNvCxnSpPr/>
          <p:nvPr/>
        </p:nvCxnSpPr>
        <p:spPr>
          <a:xfrm>
            <a:off x="3048000" y="3020290"/>
            <a:ext cx="381000" cy="138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3962400" y="3309647"/>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Slide Number Placeholder 9"/>
          <p:cNvSpPr>
            <a:spLocks noGrp="1"/>
          </p:cNvSpPr>
          <p:nvPr>
            <p:ph type="sldNum" sz="quarter" idx="12"/>
          </p:nvPr>
        </p:nvSpPr>
        <p:spPr/>
        <p:txBody>
          <a:bodyPr/>
          <a:lstStyle/>
          <a:p>
            <a:fld id="{2455B3D8-E526-4994-BF45-9F3F54060460}"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609600" y="1371600"/>
            <a:ext cx="8153400" cy="2662267"/>
          </a:xfrm>
          <a:prstGeom prst="rect">
            <a:avLst/>
          </a:prstGeom>
          <a:noFill/>
        </p:spPr>
        <p:txBody>
          <a:bodyPr wrap="square" rtlCol="0">
            <a:spAutoFit/>
          </a:bodyPr>
          <a:lstStyle/>
          <a:p>
            <a:r>
              <a:rPr lang="en-US" b="1" dirty="0" smtClean="0">
                <a:solidFill>
                  <a:schemeClr val="tx2">
                    <a:lumMod val="75000"/>
                  </a:schemeClr>
                </a:solidFill>
              </a:rPr>
              <a:t>Create a Word Cloud</a:t>
            </a:r>
            <a:endParaRPr lang="en-US" b="1" dirty="0" smtClean="0">
              <a:solidFill>
                <a:schemeClr val="tx2">
                  <a:lumMod val="75000"/>
                </a:schemeClr>
              </a:solidFill>
            </a:endParaRPr>
          </a:p>
          <a:p>
            <a:endParaRPr lang="en-US" dirty="0" smtClean="0"/>
          </a:p>
          <a:p>
            <a:pPr indent="-283464">
              <a:spcBef>
                <a:spcPts val="600"/>
              </a:spcBef>
              <a:buClr>
                <a:schemeClr val="accent1"/>
              </a:buClr>
              <a:buSzPct val="80000"/>
              <a:buFont typeface="Wingdings 2"/>
              <a:buChar char=""/>
            </a:pPr>
            <a:r>
              <a:rPr lang="en-US" dirty="0" smtClean="0"/>
              <a:t>A word cloud is a text mining method that allows to highlight the most frequently word used in the dataset. It is also referred to as a text cloud or tag cloud</a:t>
            </a:r>
          </a:p>
          <a:p>
            <a:endParaRPr lang="en-US" dirty="0"/>
          </a:p>
          <a:p>
            <a:pPr marL="342900" indent="-342900"/>
            <a:r>
              <a:rPr lang="en-US" dirty="0" smtClean="0"/>
              <a:t/>
            </a:r>
            <a:br>
              <a:rPr lang="en-US" dirty="0" smtClean="0"/>
            </a:br>
            <a:endParaRPr lang="en-US" dirty="0" smtClean="0"/>
          </a:p>
          <a:p>
            <a:endParaRPr lang="en-US" dirty="0"/>
          </a:p>
          <a:p>
            <a:endParaRPr lang="en-US" dirty="0" smtClean="0"/>
          </a:p>
        </p:txBody>
      </p:sp>
      <p:pic>
        <p:nvPicPr>
          <p:cNvPr id="2050" name="Picture 2" descr="D:\Documents\Downloads\Rplot.png"/>
          <p:cNvPicPr>
            <a:picLocks noChangeAspect="1" noChangeArrowheads="1"/>
          </p:cNvPicPr>
          <p:nvPr/>
        </p:nvPicPr>
        <p:blipFill>
          <a:blip r:embed="rId3"/>
          <a:srcRect/>
          <a:stretch>
            <a:fillRect/>
          </a:stretch>
        </p:blipFill>
        <p:spPr bwMode="auto">
          <a:xfrm>
            <a:off x="1371600" y="2590800"/>
            <a:ext cx="6858000" cy="3836851"/>
          </a:xfrm>
          <a:prstGeom prst="rect">
            <a:avLst/>
          </a:prstGeom>
          <a:noFill/>
        </p:spPr>
      </p:pic>
      <p:sp>
        <p:nvSpPr>
          <p:cNvPr id="6" name="Slide Number Placeholder 5"/>
          <p:cNvSpPr>
            <a:spLocks noGrp="1"/>
          </p:cNvSpPr>
          <p:nvPr>
            <p:ph type="sldNum" sz="quarter" idx="12"/>
          </p:nvPr>
        </p:nvSpPr>
        <p:spPr/>
        <p:txBody>
          <a:bodyPr/>
          <a:lstStyle/>
          <a:p>
            <a:fld id="{2455B3D8-E526-4994-BF45-9F3F54060460}" type="slidenum">
              <a:rPr lang="en-US" smtClean="0"/>
              <a:pPr/>
              <a:t>9</a:t>
            </a:fld>
            <a:endParaRPr lang="en-US"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3226</TotalTime>
  <Words>458</Words>
  <Application>Microsoft Office PowerPoint</Application>
  <PresentationFormat>On-screen Show (4:3)</PresentationFormat>
  <Paragraphs>118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Springboard Capstone Project</vt:lpstr>
      <vt:lpstr>Sentiment Analysis</vt:lpstr>
      <vt:lpstr>Dataset</vt:lpstr>
      <vt:lpstr>Approach</vt:lpstr>
      <vt:lpstr>Approach</vt:lpstr>
      <vt:lpstr>Approach</vt:lpstr>
      <vt:lpstr>Approach</vt:lpstr>
      <vt:lpstr>Approach</vt:lpstr>
      <vt:lpstr>Approach</vt:lpstr>
      <vt:lpstr>Approach</vt:lpstr>
      <vt:lpstr>Approach</vt:lpstr>
      <vt:lpstr>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35</cp:revision>
  <dcterms:created xsi:type="dcterms:W3CDTF">2017-01-03T00:13:46Z</dcterms:created>
  <dcterms:modified xsi:type="dcterms:W3CDTF">2017-01-08T04:55:43Z</dcterms:modified>
</cp:coreProperties>
</file>