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30_Title Slide">
    <p:bg>
      <p:bgPr>
        <a:solidFill>
          <a:srgbClr val="0070C0"/>
        </a:solidFill>
      </p:bgPr>
    </p:bg>
    <p:spTree>
      <p:nvGrpSpPr>
        <p:cNvPr id="1" name=""/>
        <p:cNvGrpSpPr/>
        <p:nvPr/>
      </p:nvGrpSpPr>
      <p:grpSpPr>
        <a:xfrm>
          <a:off x="0" y="0"/>
          <a:ext cx="0" cy="0"/>
          <a:chOff x="0" y="0"/>
          <a:chExt cx="0" cy="0"/>
        </a:xfrm>
      </p:grpSpPr>
      <p:sp>
        <p:nvSpPr>
          <p:cNvPr id="117" name="Shape 117"/>
          <p:cNvSpPr/>
          <p:nvPr>
            <p:ph type="title"/>
          </p:nvPr>
        </p:nvSpPr>
        <p:spPr>
          <a:xfrm>
            <a:off x="975359" y="1879371"/>
            <a:ext cx="11054082" cy="872066"/>
          </a:xfrm>
          <a:prstGeom prst="rect">
            <a:avLst/>
          </a:prstGeom>
        </p:spPr>
        <p:txBody>
          <a:bodyPr lIns="0" tIns="0" rIns="0" bIns="0"/>
          <a:lstStyle>
            <a:lvl1pPr defTabSz="1300447">
              <a:lnSpc>
                <a:spcPct val="90000"/>
              </a:lnSpc>
              <a:defRPr sz="6200">
                <a:solidFill>
                  <a:srgbClr val="DDDDDD"/>
                </a:solidFill>
                <a:latin typeface="Roboto Condensed Light"/>
                <a:ea typeface="Roboto Condensed Light"/>
                <a:cs typeface="Roboto Condensed Light"/>
                <a:sym typeface="Roboto Condensed Light"/>
              </a:defRPr>
            </a:lvl1pPr>
          </a:lstStyle>
          <a:p>
            <a:pPr/>
            <a:r>
              <a:t>Title Text</a:t>
            </a:r>
          </a:p>
        </p:txBody>
      </p:sp>
      <p:sp>
        <p:nvSpPr>
          <p:cNvPr id="118" name="Shape 118"/>
          <p:cNvSpPr/>
          <p:nvPr>
            <p:ph type="body" sz="quarter" idx="1"/>
          </p:nvPr>
        </p:nvSpPr>
        <p:spPr>
          <a:xfrm>
            <a:off x="975359" y="2637351"/>
            <a:ext cx="11054082" cy="211778"/>
          </a:xfrm>
          <a:prstGeom prst="rect">
            <a:avLst/>
          </a:prstGeom>
        </p:spPr>
        <p:txBody>
          <a:bodyPr lIns="0" tIns="0" rIns="0" bIns="0" anchor="t"/>
          <a:lstStyle>
            <a:lvl1pPr marL="0" indent="0" algn="ctr" defTabSz="1300447">
              <a:lnSpc>
                <a:spcPct val="90000"/>
              </a:lnSpc>
              <a:spcBef>
                <a:spcPts val="1400"/>
              </a:spcBef>
              <a:buSzTx/>
              <a:buNone/>
              <a:defRPr sz="1600">
                <a:solidFill>
                  <a:srgbClr val="000000">
                    <a:alpha val="50000"/>
                  </a:srgbClr>
                </a:solidFill>
                <a:latin typeface="Roboto Condensed Light"/>
                <a:ea typeface="Roboto Condensed Light"/>
                <a:cs typeface="Roboto Condensed Light"/>
                <a:sym typeface="Roboto Condensed Light"/>
              </a:defRPr>
            </a:lvl1pPr>
            <a:lvl2pPr marL="640064" indent="-182875" algn="ctr" defTabSz="1300447">
              <a:lnSpc>
                <a:spcPct val="90000"/>
              </a:lnSpc>
              <a:spcBef>
                <a:spcPts val="1400"/>
              </a:spcBef>
              <a:buSzPct val="100000"/>
              <a:defRPr sz="1600">
                <a:solidFill>
                  <a:srgbClr val="000000">
                    <a:alpha val="50000"/>
                  </a:srgbClr>
                </a:solidFill>
                <a:latin typeface="Roboto Condensed Light"/>
                <a:ea typeface="Roboto Condensed Light"/>
                <a:cs typeface="Roboto Condensed Light"/>
                <a:sym typeface="Roboto Condensed Light"/>
              </a:defRPr>
            </a:lvl2pPr>
            <a:lvl3pPr marL="1117571" indent="-203194" algn="ctr" defTabSz="1300447">
              <a:lnSpc>
                <a:spcPct val="90000"/>
              </a:lnSpc>
              <a:spcBef>
                <a:spcPts val="1400"/>
              </a:spcBef>
              <a:buSzPct val="100000"/>
              <a:defRPr sz="1600">
                <a:solidFill>
                  <a:srgbClr val="000000">
                    <a:alpha val="50000"/>
                  </a:srgbClr>
                </a:solidFill>
                <a:latin typeface="Roboto Condensed Light"/>
                <a:ea typeface="Roboto Condensed Light"/>
                <a:cs typeface="Roboto Condensed Light"/>
                <a:sym typeface="Roboto Condensed Light"/>
              </a:defRPr>
            </a:lvl3pPr>
            <a:lvl4pPr marL="1600159" indent="-228593" algn="ctr" defTabSz="1300447">
              <a:lnSpc>
                <a:spcPct val="90000"/>
              </a:lnSpc>
              <a:spcBef>
                <a:spcPts val="1400"/>
              </a:spcBef>
              <a:buSzPct val="100000"/>
              <a:defRPr sz="1600">
                <a:solidFill>
                  <a:srgbClr val="000000">
                    <a:alpha val="50000"/>
                  </a:srgbClr>
                </a:solidFill>
                <a:latin typeface="Roboto Condensed Light"/>
                <a:ea typeface="Roboto Condensed Light"/>
                <a:cs typeface="Roboto Condensed Light"/>
                <a:sym typeface="Roboto Condensed Light"/>
              </a:defRPr>
            </a:lvl4pPr>
            <a:lvl5pPr marL="2057349" indent="-228593" algn="ctr" defTabSz="1300447">
              <a:lnSpc>
                <a:spcPct val="90000"/>
              </a:lnSpc>
              <a:spcBef>
                <a:spcPts val="1400"/>
              </a:spcBef>
              <a:buSzPct val="100000"/>
              <a:defRPr sz="1600">
                <a:solidFill>
                  <a:srgbClr val="000000">
                    <a:alpha val="50000"/>
                  </a:srgbClr>
                </a:solidFill>
                <a:latin typeface="Roboto Condensed Light"/>
                <a:ea typeface="Roboto Condensed Light"/>
                <a:cs typeface="Roboto Condensed Light"/>
                <a:sym typeface="Roboto Condensed Light"/>
              </a:defRPr>
            </a:lvl5pPr>
          </a:lstStyle>
          <a:p>
            <a:pPr/>
            <a:r>
              <a:t>Body Level One</a:t>
            </a:r>
          </a:p>
          <a:p>
            <a:pPr lvl="1"/>
            <a:r>
              <a:t>Body Level Two</a:t>
            </a:r>
          </a:p>
          <a:p>
            <a:pPr lvl="2"/>
            <a:r>
              <a:t>Body Level Three</a:t>
            </a:r>
          </a:p>
          <a:p>
            <a:pPr lvl="3"/>
            <a:r>
              <a:t>Body Level Four</a:t>
            </a:r>
          </a:p>
          <a:p>
            <a:pPr lvl="4"/>
            <a:r>
              <a:t>Body Level Five</a:t>
            </a:r>
          </a:p>
        </p:txBody>
      </p:sp>
      <p:sp>
        <p:nvSpPr>
          <p:cNvPr id="119" name="Shape 119"/>
          <p:cNvSpPr/>
          <p:nvPr>
            <p:ph type="sldNum" sz="quarter" idx="2"/>
          </p:nvPr>
        </p:nvSpPr>
        <p:spPr>
          <a:xfrm>
            <a:off x="6285653" y="7802456"/>
            <a:ext cx="3034454" cy="393701"/>
          </a:xfrm>
          <a:prstGeom prst="rect">
            <a:avLst/>
          </a:prstGeom>
        </p:spPr>
        <p:txBody>
          <a:bodyPr lIns="48767" tIns="48767" rIns="48767" bIns="48767" anchor="ctr"/>
          <a:lstStyle>
            <a:lvl1pPr algn="r" defTabSz="1300480">
              <a:defRPr sz="1600">
                <a:latin typeface="Segoe UI Light"/>
                <a:ea typeface="Segoe UI Light"/>
                <a:cs typeface="Segoe UI Light"/>
                <a:sym typeface="Segoe UI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hyperlink" Target="http://www.visualstudio.com/en-us/downloads/visual-studio-2015-downloads-vs.aspx" TargetMode="Externa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tif"/></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tif"/></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tif"/></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tif"/></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tutorialspoint.com/csharp/csharp_break_statement.htm" TargetMode="External"/><Relationship Id="rId3" Type="http://schemas.openxmlformats.org/officeDocument/2006/relationships/hyperlink" Target="http://www.tutorialspoint.com/csharp/csharp_continue_statement.htm" TargetMode="Externa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mva.microsoft.com/en-US/training-courses/c-fundamentals-for-absolute-beginners-16169?l=Lvld4EQIC_2706218949" TargetMode="External"/><Relationship Id="rId3" Type="http://schemas.openxmlformats.org/officeDocument/2006/relationships/hyperlink" Target="http://www.tutorialspoint.com/csharp/index.htm" TargetMode="External"/><Relationship Id="rId4" Type="http://schemas.openxmlformats.org/officeDocument/2006/relationships/hyperlink" Target="https://mva.microsoft.com/en-US/training-courses/programming-in-c-jump-start-14254"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ctrTitle"/>
          </p:nvPr>
        </p:nvSpPr>
        <p:spPr>
          <a:prstGeom prst="rect">
            <a:avLst/>
          </a:prstGeom>
        </p:spPr>
        <p:txBody>
          <a:bodyPr/>
          <a:lstStyle/>
          <a:p>
            <a:pPr/>
            <a:r>
              <a:t>Introduction to C# in Visual Studio</a:t>
            </a:r>
          </a:p>
        </p:txBody>
      </p:sp>
      <p:sp>
        <p:nvSpPr>
          <p:cNvPr id="129" name="Shape 129"/>
          <p:cNvSpPr/>
          <p:nvPr>
            <p:ph type="subTitle" sz="quarter" idx="1"/>
          </p:nvPr>
        </p:nvSpPr>
        <p:spPr>
          <a:prstGeom prst="rect">
            <a:avLst/>
          </a:prstGeom>
        </p:spPr>
        <p:txBody>
          <a:bodyPr/>
          <a:lstStyle/>
          <a:p>
            <a:pPr/>
            <a:r>
              <a:t>Topics discussed in the workshops for more topics check the links section (last slide)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xfrm>
            <a:off x="837498" y="656973"/>
            <a:ext cx="11099801" cy="2159001"/>
          </a:xfrm>
          <a:prstGeom prst="rect">
            <a:avLst/>
          </a:prstGeom>
        </p:spPr>
        <p:txBody>
          <a:bodyPr lIns="0" tIns="0" rIns="0" bIns="0"/>
          <a:lstStyle/>
          <a:p>
            <a:pPr/>
            <a:r>
              <a:t>Basic concepts</a:t>
            </a:r>
          </a:p>
        </p:txBody>
      </p:sp>
      <p:sp>
        <p:nvSpPr>
          <p:cNvPr id="176" name="Shape 176"/>
          <p:cNvSpPr/>
          <p:nvPr/>
        </p:nvSpPr>
        <p:spPr>
          <a:xfrm>
            <a:off x="1937872" y="3405198"/>
            <a:ext cx="2189951" cy="3562444"/>
          </a:xfrm>
          <a:prstGeom prst="rect">
            <a:avLst/>
          </a:prstGeom>
          <a:ln w="12700">
            <a:solidFill>
              <a:schemeClr val="accent5">
                <a:hueOff val="-444211"/>
                <a:satOff val="-14915"/>
                <a:lumOff val="22857"/>
              </a:schemeClr>
            </a:solidFill>
          </a:ln>
        </p:spPr>
        <p:txBody>
          <a:bodyPr lIns="45719" rIns="45719" anchor="ctr"/>
          <a:lstStyle/>
          <a:p>
            <a:pPr defTabSz="914400">
              <a:defRPr sz="1800">
                <a:solidFill>
                  <a:srgbClr val="FFFFFF"/>
                </a:solidFill>
                <a:latin typeface="Segoe UI Light"/>
                <a:ea typeface="Segoe UI Light"/>
                <a:cs typeface="Segoe UI Light"/>
                <a:sym typeface="Segoe UI Light"/>
              </a:defRPr>
            </a:pPr>
          </a:p>
        </p:txBody>
      </p:sp>
      <p:sp>
        <p:nvSpPr>
          <p:cNvPr id="177" name="Shape 177"/>
          <p:cNvSpPr/>
          <p:nvPr/>
        </p:nvSpPr>
        <p:spPr>
          <a:xfrm>
            <a:off x="1937870" y="6524918"/>
            <a:ext cx="2189951" cy="442725"/>
          </a:xfrm>
          <a:prstGeom prst="rect">
            <a:avLst/>
          </a:prstGeom>
          <a:solidFill>
            <a:schemeClr val="accent5">
              <a:hueOff val="-444211"/>
              <a:satOff val="-14915"/>
              <a:lumOff val="22857"/>
            </a:schemeClr>
          </a:solidFill>
          <a:ln w="12700">
            <a:miter lim="400000"/>
          </a:ln>
        </p:spPr>
        <p:txBody>
          <a:bodyPr lIns="45719" rIns="45719" anchor="ctr"/>
          <a:lstStyle/>
          <a:p>
            <a:pPr defTabSz="914400">
              <a:defRPr sz="1800">
                <a:solidFill>
                  <a:srgbClr val="FFFFFF"/>
                </a:solidFill>
                <a:latin typeface="Segoe UI Light"/>
                <a:ea typeface="Segoe UI Light"/>
                <a:cs typeface="Segoe UI Light"/>
                <a:sym typeface="Segoe UI Light"/>
              </a:defRPr>
            </a:pPr>
          </a:p>
        </p:txBody>
      </p:sp>
      <p:sp>
        <p:nvSpPr>
          <p:cNvPr id="178" name="Shape 178"/>
          <p:cNvSpPr/>
          <p:nvPr/>
        </p:nvSpPr>
        <p:spPr>
          <a:xfrm>
            <a:off x="1937870" y="6560860"/>
            <a:ext cx="2189951" cy="3708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defTabSz="914400">
              <a:defRPr sz="1800">
                <a:solidFill>
                  <a:srgbClr val="FFFFFF"/>
                </a:solidFill>
                <a:latin typeface="Segoe UI Light"/>
                <a:ea typeface="Segoe UI Light"/>
                <a:cs typeface="Segoe UI Light"/>
                <a:sym typeface="Segoe UI Light"/>
              </a:defRPr>
            </a:lvl1pPr>
          </a:lstStyle>
          <a:p>
            <a:pPr/>
            <a:r>
              <a:t>Basic structure</a:t>
            </a:r>
          </a:p>
        </p:txBody>
      </p:sp>
      <p:sp>
        <p:nvSpPr>
          <p:cNvPr id="179" name="Shape 179"/>
          <p:cNvSpPr/>
          <p:nvPr/>
        </p:nvSpPr>
        <p:spPr>
          <a:xfrm>
            <a:off x="4281501" y="3405198"/>
            <a:ext cx="2189951" cy="3562444"/>
          </a:xfrm>
          <a:prstGeom prst="rect">
            <a:avLst/>
          </a:prstGeom>
          <a:ln w="12700">
            <a:solidFill>
              <a:schemeClr val="accent5"/>
            </a:solidFill>
          </a:ln>
        </p:spPr>
        <p:txBody>
          <a:bodyPr lIns="45719" rIns="45719" anchor="ctr"/>
          <a:lstStyle/>
          <a:p>
            <a:pPr defTabSz="914400">
              <a:defRPr sz="1800">
                <a:solidFill>
                  <a:srgbClr val="FFFFFF"/>
                </a:solidFill>
                <a:latin typeface="Segoe UI Light"/>
                <a:ea typeface="Segoe UI Light"/>
                <a:cs typeface="Segoe UI Light"/>
                <a:sym typeface="Segoe UI Light"/>
              </a:defRPr>
            </a:pPr>
          </a:p>
        </p:txBody>
      </p:sp>
      <p:sp>
        <p:nvSpPr>
          <p:cNvPr id="180" name="Shape 180"/>
          <p:cNvSpPr/>
          <p:nvPr/>
        </p:nvSpPr>
        <p:spPr>
          <a:xfrm>
            <a:off x="6625130" y="3405198"/>
            <a:ext cx="2189951" cy="3562444"/>
          </a:xfrm>
          <a:prstGeom prst="rect">
            <a:avLst/>
          </a:prstGeom>
          <a:ln w="12700">
            <a:solidFill>
              <a:schemeClr val="accent5">
                <a:hueOff val="-176146"/>
                <a:satOff val="3665"/>
                <a:lumOff val="-13986"/>
              </a:schemeClr>
            </a:solidFill>
          </a:ln>
        </p:spPr>
        <p:txBody>
          <a:bodyPr lIns="45719" rIns="45719" anchor="ctr"/>
          <a:lstStyle/>
          <a:p>
            <a:pPr defTabSz="914400">
              <a:defRPr sz="1800">
                <a:solidFill>
                  <a:srgbClr val="FFFFFF"/>
                </a:solidFill>
                <a:latin typeface="Segoe UI Light"/>
                <a:ea typeface="Segoe UI Light"/>
                <a:cs typeface="Segoe UI Light"/>
                <a:sym typeface="Segoe UI Light"/>
              </a:defRPr>
            </a:pPr>
          </a:p>
        </p:txBody>
      </p:sp>
      <p:sp>
        <p:nvSpPr>
          <p:cNvPr id="181" name="Shape 181"/>
          <p:cNvSpPr/>
          <p:nvPr/>
        </p:nvSpPr>
        <p:spPr>
          <a:xfrm>
            <a:off x="8968758" y="3405198"/>
            <a:ext cx="2189951" cy="3562444"/>
          </a:xfrm>
          <a:prstGeom prst="rect">
            <a:avLst/>
          </a:prstGeom>
          <a:ln w="12700">
            <a:solidFill>
              <a:schemeClr val="accent5">
                <a:hueOff val="-522602"/>
                <a:satOff val="-6700"/>
                <a:lumOff val="-22320"/>
              </a:schemeClr>
            </a:solidFill>
          </a:ln>
        </p:spPr>
        <p:txBody>
          <a:bodyPr lIns="45719" rIns="45719" anchor="ctr"/>
          <a:lstStyle/>
          <a:p>
            <a:pPr defTabSz="914400">
              <a:defRPr sz="1800">
                <a:solidFill>
                  <a:srgbClr val="FFFFFF"/>
                </a:solidFill>
                <a:latin typeface="Segoe UI Light"/>
                <a:ea typeface="Segoe UI Light"/>
                <a:cs typeface="Segoe UI Light"/>
                <a:sym typeface="Segoe UI Light"/>
              </a:defRPr>
            </a:pPr>
          </a:p>
        </p:txBody>
      </p:sp>
      <p:sp>
        <p:nvSpPr>
          <p:cNvPr id="182" name="Shape 182"/>
          <p:cNvSpPr/>
          <p:nvPr/>
        </p:nvSpPr>
        <p:spPr>
          <a:xfrm>
            <a:off x="4285343" y="6524918"/>
            <a:ext cx="2189951" cy="442725"/>
          </a:xfrm>
          <a:prstGeom prst="rect">
            <a:avLst/>
          </a:prstGeom>
          <a:solidFill>
            <a:schemeClr val="accent5"/>
          </a:solidFill>
          <a:ln w="12700">
            <a:miter lim="400000"/>
          </a:ln>
        </p:spPr>
        <p:txBody>
          <a:bodyPr lIns="45719" rIns="45719" anchor="ctr"/>
          <a:lstStyle/>
          <a:p>
            <a:pPr defTabSz="914400">
              <a:defRPr sz="1800">
                <a:solidFill>
                  <a:srgbClr val="FFFFFF"/>
                </a:solidFill>
                <a:latin typeface="Segoe UI Light"/>
                <a:ea typeface="Segoe UI Light"/>
                <a:cs typeface="Segoe UI Light"/>
                <a:sym typeface="Segoe UI Light"/>
              </a:defRPr>
            </a:pPr>
          </a:p>
        </p:txBody>
      </p:sp>
      <p:sp>
        <p:nvSpPr>
          <p:cNvPr id="183" name="Shape 183"/>
          <p:cNvSpPr/>
          <p:nvPr/>
        </p:nvSpPr>
        <p:spPr>
          <a:xfrm>
            <a:off x="4285343" y="6560860"/>
            <a:ext cx="2189951" cy="3708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defTabSz="914400">
              <a:defRPr sz="1800">
                <a:solidFill>
                  <a:srgbClr val="FFFFFF"/>
                </a:solidFill>
                <a:latin typeface="Segoe UI Light"/>
                <a:ea typeface="Segoe UI Light"/>
                <a:cs typeface="Segoe UI Light"/>
                <a:sym typeface="Segoe UI Light"/>
              </a:defRPr>
            </a:lvl1pPr>
          </a:lstStyle>
          <a:p>
            <a:pPr/>
            <a:r>
              <a:t>Variables</a:t>
            </a:r>
          </a:p>
        </p:txBody>
      </p:sp>
      <p:sp>
        <p:nvSpPr>
          <p:cNvPr id="184" name="Shape 184"/>
          <p:cNvSpPr/>
          <p:nvPr/>
        </p:nvSpPr>
        <p:spPr>
          <a:xfrm>
            <a:off x="6621286" y="6524918"/>
            <a:ext cx="2189951" cy="442725"/>
          </a:xfrm>
          <a:prstGeom prst="rect">
            <a:avLst/>
          </a:prstGeom>
          <a:solidFill>
            <a:schemeClr val="accent5">
              <a:hueOff val="-176146"/>
              <a:satOff val="3665"/>
              <a:lumOff val="-13986"/>
            </a:schemeClr>
          </a:solidFill>
          <a:ln w="12700">
            <a:miter lim="400000"/>
          </a:ln>
        </p:spPr>
        <p:txBody>
          <a:bodyPr lIns="45719" rIns="45719" anchor="ctr"/>
          <a:lstStyle/>
          <a:p>
            <a:pPr defTabSz="914400">
              <a:defRPr sz="1800">
                <a:solidFill>
                  <a:srgbClr val="FFFFFF"/>
                </a:solidFill>
                <a:latin typeface="Segoe UI Light"/>
                <a:ea typeface="Segoe UI Light"/>
                <a:cs typeface="Segoe UI Light"/>
                <a:sym typeface="Segoe UI Light"/>
              </a:defRPr>
            </a:pPr>
          </a:p>
        </p:txBody>
      </p:sp>
      <p:sp>
        <p:nvSpPr>
          <p:cNvPr id="185" name="Shape 185"/>
          <p:cNvSpPr/>
          <p:nvPr/>
        </p:nvSpPr>
        <p:spPr>
          <a:xfrm>
            <a:off x="6621286" y="6560860"/>
            <a:ext cx="2189951" cy="3708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defTabSz="914400">
              <a:defRPr sz="1800">
                <a:solidFill>
                  <a:srgbClr val="FFFFFF"/>
                </a:solidFill>
                <a:latin typeface="Segoe UI Light"/>
                <a:ea typeface="Segoe UI Light"/>
                <a:cs typeface="Segoe UI Light"/>
                <a:sym typeface="Segoe UI Light"/>
              </a:defRPr>
            </a:lvl1pPr>
          </a:lstStyle>
          <a:p>
            <a:pPr/>
            <a:r>
              <a:t>Operators</a:t>
            </a:r>
          </a:p>
        </p:txBody>
      </p:sp>
      <p:sp>
        <p:nvSpPr>
          <p:cNvPr id="186" name="Shape 186"/>
          <p:cNvSpPr/>
          <p:nvPr/>
        </p:nvSpPr>
        <p:spPr>
          <a:xfrm>
            <a:off x="8968758" y="6524918"/>
            <a:ext cx="2189951" cy="442725"/>
          </a:xfrm>
          <a:prstGeom prst="rect">
            <a:avLst/>
          </a:prstGeom>
          <a:solidFill>
            <a:schemeClr val="accent5">
              <a:hueOff val="-522602"/>
              <a:satOff val="-6700"/>
              <a:lumOff val="-22320"/>
            </a:schemeClr>
          </a:solidFill>
          <a:ln w="12700">
            <a:miter lim="400000"/>
          </a:ln>
        </p:spPr>
        <p:txBody>
          <a:bodyPr lIns="45719" rIns="45719" anchor="ctr"/>
          <a:lstStyle/>
          <a:p>
            <a:pPr defTabSz="914400">
              <a:defRPr sz="1800">
                <a:solidFill>
                  <a:srgbClr val="FFFFFF"/>
                </a:solidFill>
                <a:latin typeface="Segoe UI Light"/>
                <a:ea typeface="Segoe UI Light"/>
                <a:cs typeface="Segoe UI Light"/>
                <a:sym typeface="Segoe UI Light"/>
              </a:defRPr>
            </a:pPr>
          </a:p>
        </p:txBody>
      </p:sp>
      <p:sp>
        <p:nvSpPr>
          <p:cNvPr id="187" name="Shape 187"/>
          <p:cNvSpPr/>
          <p:nvPr/>
        </p:nvSpPr>
        <p:spPr>
          <a:xfrm>
            <a:off x="8968758" y="6560860"/>
            <a:ext cx="2189951" cy="3708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defTabSz="914400">
              <a:defRPr sz="1800">
                <a:solidFill>
                  <a:srgbClr val="FFFFFF"/>
                </a:solidFill>
                <a:latin typeface="Segoe UI Light"/>
                <a:ea typeface="Segoe UI Light"/>
                <a:cs typeface="Segoe UI Light"/>
                <a:sym typeface="Segoe UI Light"/>
              </a:defRPr>
            </a:lvl1pPr>
          </a:lstStyle>
          <a:p>
            <a:pPr/>
            <a:r>
              <a:t>Flow Control</a:t>
            </a:r>
          </a:p>
        </p:txBody>
      </p:sp>
      <p:sp>
        <p:nvSpPr>
          <p:cNvPr id="188" name="Shape 188"/>
          <p:cNvSpPr/>
          <p:nvPr/>
        </p:nvSpPr>
        <p:spPr>
          <a:xfrm>
            <a:off x="2143161" y="4336528"/>
            <a:ext cx="1840841" cy="14935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defTabSz="914400">
              <a:lnSpc>
                <a:spcPct val="130000"/>
              </a:lnSpc>
              <a:defRPr b="1" sz="2000">
                <a:latin typeface="Roboto Condensed Light"/>
                <a:ea typeface="Roboto Condensed Light"/>
                <a:cs typeface="Roboto Condensed Light"/>
                <a:sym typeface="Roboto Condensed Light"/>
              </a:defRPr>
            </a:pPr>
            <a:r>
              <a:t>- Classes</a:t>
            </a:r>
          </a:p>
          <a:p>
            <a:pPr algn="l" defTabSz="914400">
              <a:lnSpc>
                <a:spcPct val="130000"/>
              </a:lnSpc>
              <a:defRPr b="1" sz="2000">
                <a:latin typeface="Roboto Condensed Light"/>
                <a:ea typeface="Roboto Condensed Light"/>
                <a:cs typeface="Roboto Condensed Light"/>
                <a:sym typeface="Roboto Condensed Light"/>
              </a:defRPr>
            </a:pPr>
            <a:r>
              <a:t>- Attributes </a:t>
            </a:r>
          </a:p>
          <a:p>
            <a:pPr algn="l" defTabSz="914400">
              <a:lnSpc>
                <a:spcPct val="130000"/>
              </a:lnSpc>
              <a:defRPr b="1" sz="2000">
                <a:latin typeface="Roboto Condensed Light"/>
                <a:ea typeface="Roboto Condensed Light"/>
                <a:cs typeface="Roboto Condensed Light"/>
                <a:sym typeface="Roboto Condensed Light"/>
              </a:defRPr>
            </a:pPr>
            <a:r>
              <a:t>- Methods</a:t>
            </a:r>
          </a:p>
          <a:p>
            <a:pPr algn="l" defTabSz="914400">
              <a:lnSpc>
                <a:spcPct val="130000"/>
              </a:lnSpc>
              <a:defRPr b="1" sz="2000">
                <a:latin typeface="Roboto Condensed Light"/>
                <a:ea typeface="Roboto Condensed Light"/>
                <a:cs typeface="Roboto Condensed Light"/>
                <a:sym typeface="Roboto Condensed Light"/>
              </a:defRPr>
            </a:pPr>
            <a:r>
              <a:t>- Objects</a:t>
            </a:r>
          </a:p>
        </p:txBody>
      </p:sp>
      <p:sp>
        <p:nvSpPr>
          <p:cNvPr id="189" name="Shape 189"/>
          <p:cNvSpPr/>
          <p:nvPr/>
        </p:nvSpPr>
        <p:spPr>
          <a:xfrm>
            <a:off x="4456665" y="4336528"/>
            <a:ext cx="1840841" cy="14935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defTabSz="914400">
              <a:lnSpc>
                <a:spcPct val="130000"/>
              </a:lnSpc>
              <a:defRPr b="1" sz="2000">
                <a:latin typeface="Roboto Condensed Light"/>
                <a:ea typeface="Roboto Condensed Light"/>
                <a:cs typeface="Roboto Condensed Light"/>
                <a:sym typeface="Roboto Condensed Light"/>
              </a:defRPr>
            </a:pPr>
            <a:r>
              <a:t>- Variables </a:t>
            </a:r>
          </a:p>
          <a:p>
            <a:pPr algn="l" defTabSz="914400">
              <a:lnSpc>
                <a:spcPct val="130000"/>
              </a:lnSpc>
              <a:defRPr b="1" sz="2000">
                <a:latin typeface="Roboto Condensed Light"/>
                <a:ea typeface="Roboto Condensed Light"/>
                <a:cs typeface="Roboto Condensed Light"/>
                <a:sym typeface="Roboto Condensed Light"/>
              </a:defRPr>
            </a:pPr>
            <a:r>
              <a:t>- Initializing variables</a:t>
            </a:r>
          </a:p>
          <a:p>
            <a:pPr algn="l" defTabSz="914400">
              <a:lnSpc>
                <a:spcPct val="130000"/>
              </a:lnSpc>
              <a:defRPr b="1" sz="2000">
                <a:latin typeface="Roboto Condensed Light"/>
                <a:ea typeface="Roboto Condensed Light"/>
                <a:cs typeface="Roboto Condensed Light"/>
                <a:sym typeface="Roboto Condensed Light"/>
              </a:defRPr>
            </a:pPr>
            <a:r>
              <a:t>- Data type</a:t>
            </a:r>
          </a:p>
        </p:txBody>
      </p:sp>
      <p:sp>
        <p:nvSpPr>
          <p:cNvPr id="190" name="Shape 190"/>
          <p:cNvSpPr/>
          <p:nvPr/>
        </p:nvSpPr>
        <p:spPr>
          <a:xfrm flipH="1">
            <a:off x="4456667" y="4179501"/>
            <a:ext cx="178912" cy="1"/>
          </a:xfrm>
          <a:prstGeom prst="line">
            <a:avLst/>
          </a:prstGeom>
          <a:ln w="19050">
            <a:solidFill>
              <a:srgbClr val="B2B2B2"/>
            </a:solidFill>
          </a:ln>
        </p:spPr>
        <p:txBody>
          <a:bodyPr lIns="45719" rIns="45719"/>
          <a:lstStyle/>
          <a:p>
            <a:pPr algn="l" defTabSz="914400">
              <a:defRPr sz="1800">
                <a:latin typeface="Segoe UI Light"/>
                <a:ea typeface="Segoe UI Light"/>
                <a:cs typeface="Segoe UI Light"/>
                <a:sym typeface="Segoe UI Light"/>
              </a:defRPr>
            </a:pPr>
          </a:p>
        </p:txBody>
      </p:sp>
      <p:sp>
        <p:nvSpPr>
          <p:cNvPr id="191" name="Shape 191"/>
          <p:cNvSpPr/>
          <p:nvPr/>
        </p:nvSpPr>
        <p:spPr>
          <a:xfrm>
            <a:off x="6729405" y="4336528"/>
            <a:ext cx="1950155" cy="21234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defTabSz="914400">
              <a:lnSpc>
                <a:spcPct val="130000"/>
              </a:lnSpc>
              <a:defRPr b="1" sz="1600">
                <a:latin typeface="Roboto Condensed Light"/>
                <a:ea typeface="Roboto Condensed Light"/>
                <a:cs typeface="Roboto Condensed Light"/>
                <a:sym typeface="Roboto Condensed Light"/>
              </a:defRPr>
            </a:pPr>
            <a:r>
              <a:t>- Operators (Logical and Arithmetic)</a:t>
            </a:r>
          </a:p>
          <a:p>
            <a:pPr algn="l" defTabSz="914400">
              <a:lnSpc>
                <a:spcPct val="130000"/>
              </a:lnSpc>
              <a:defRPr b="1" sz="1600">
                <a:latin typeface="Roboto Condensed Light"/>
                <a:ea typeface="Roboto Condensed Light"/>
                <a:cs typeface="Roboto Condensed Light"/>
                <a:sym typeface="Roboto Condensed Light"/>
              </a:defRPr>
            </a:pPr>
            <a:r>
              <a:t>- Comparison</a:t>
            </a:r>
          </a:p>
          <a:p>
            <a:pPr algn="l" defTabSz="914400">
              <a:lnSpc>
                <a:spcPct val="130000"/>
              </a:lnSpc>
              <a:defRPr b="1" sz="1600">
                <a:latin typeface="Roboto Condensed Light"/>
                <a:ea typeface="Roboto Condensed Light"/>
                <a:cs typeface="Roboto Condensed Light"/>
                <a:sym typeface="Roboto Condensed Light"/>
              </a:defRPr>
            </a:pPr>
            <a:r>
              <a:t>- String concatenation</a:t>
            </a:r>
          </a:p>
          <a:p>
            <a:pPr algn="l" defTabSz="914400">
              <a:lnSpc>
                <a:spcPct val="130000"/>
              </a:lnSpc>
              <a:defRPr b="1" sz="1600">
                <a:latin typeface="Roboto Condensed Light"/>
                <a:ea typeface="Roboto Condensed Light"/>
                <a:cs typeface="Roboto Condensed Light"/>
                <a:sym typeface="Roboto Condensed Light"/>
              </a:defRPr>
            </a:pPr>
            <a:r>
              <a:t>- Increment and decrement</a:t>
            </a:r>
          </a:p>
        </p:txBody>
      </p:sp>
      <p:sp>
        <p:nvSpPr>
          <p:cNvPr id="192" name="Shape 192"/>
          <p:cNvSpPr/>
          <p:nvPr/>
        </p:nvSpPr>
        <p:spPr>
          <a:xfrm flipH="1">
            <a:off x="6838717" y="4179501"/>
            <a:ext cx="178912" cy="1"/>
          </a:xfrm>
          <a:prstGeom prst="line">
            <a:avLst/>
          </a:prstGeom>
          <a:ln w="19050">
            <a:solidFill>
              <a:srgbClr val="969696"/>
            </a:solidFill>
          </a:ln>
        </p:spPr>
        <p:txBody>
          <a:bodyPr lIns="45719" rIns="45719"/>
          <a:lstStyle/>
          <a:p>
            <a:pPr algn="l" defTabSz="914400">
              <a:defRPr sz="1800">
                <a:latin typeface="Segoe UI Light"/>
                <a:ea typeface="Segoe UI Light"/>
                <a:cs typeface="Segoe UI Light"/>
                <a:sym typeface="Segoe UI Light"/>
              </a:defRPr>
            </a:pPr>
          </a:p>
        </p:txBody>
      </p:sp>
      <p:sp>
        <p:nvSpPr>
          <p:cNvPr id="193" name="Shape 193"/>
          <p:cNvSpPr/>
          <p:nvPr/>
        </p:nvSpPr>
        <p:spPr>
          <a:xfrm>
            <a:off x="9166979" y="4336528"/>
            <a:ext cx="1840841" cy="2095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defTabSz="914400">
              <a:lnSpc>
                <a:spcPct val="130000"/>
              </a:lnSpc>
              <a:defRPr b="1" sz="1800">
                <a:latin typeface="Roboto Condensed Light"/>
                <a:ea typeface="Roboto Condensed Light"/>
                <a:cs typeface="Roboto Condensed Light"/>
                <a:sym typeface="Roboto Condensed Light"/>
              </a:defRPr>
            </a:pPr>
            <a:r>
              <a:t>- Flow control</a:t>
            </a:r>
          </a:p>
          <a:p>
            <a:pPr algn="l" defTabSz="914400">
              <a:lnSpc>
                <a:spcPct val="130000"/>
              </a:lnSpc>
              <a:defRPr b="1" sz="1800">
                <a:latin typeface="Roboto Condensed Light"/>
                <a:ea typeface="Roboto Condensed Light"/>
                <a:cs typeface="Roboto Condensed Light"/>
                <a:sym typeface="Roboto Condensed Light"/>
              </a:defRPr>
            </a:pPr>
            <a:r>
              <a:t>- If statements </a:t>
            </a:r>
          </a:p>
          <a:p>
            <a:pPr algn="l" defTabSz="914400">
              <a:lnSpc>
                <a:spcPct val="130000"/>
              </a:lnSpc>
              <a:defRPr b="1" sz="1800">
                <a:latin typeface="Roboto Condensed Light"/>
                <a:ea typeface="Roboto Condensed Light"/>
                <a:cs typeface="Roboto Condensed Light"/>
                <a:sym typeface="Roboto Condensed Light"/>
              </a:defRPr>
            </a:pPr>
            <a:r>
              <a:t>- Loops</a:t>
            </a:r>
          </a:p>
          <a:p>
            <a:pPr algn="l" defTabSz="914400">
              <a:lnSpc>
                <a:spcPct val="130000"/>
              </a:lnSpc>
              <a:defRPr b="1" sz="1800">
                <a:latin typeface="Roboto Condensed Light"/>
                <a:ea typeface="Roboto Condensed Light"/>
                <a:cs typeface="Roboto Condensed Light"/>
                <a:sym typeface="Roboto Condensed Light"/>
              </a:defRPr>
            </a:pPr>
            <a:r>
              <a:t>- Comments (single and multiline)</a:t>
            </a:r>
          </a:p>
        </p:txBody>
      </p:sp>
      <p:sp>
        <p:nvSpPr>
          <p:cNvPr id="194" name="Shape 194"/>
          <p:cNvSpPr/>
          <p:nvPr/>
        </p:nvSpPr>
        <p:spPr>
          <a:xfrm flipH="1">
            <a:off x="9166979" y="4179501"/>
            <a:ext cx="178912" cy="1"/>
          </a:xfrm>
          <a:prstGeom prst="line">
            <a:avLst/>
          </a:prstGeom>
          <a:ln w="19050">
            <a:solidFill>
              <a:srgbClr val="808080"/>
            </a:solidFill>
          </a:ln>
        </p:spPr>
        <p:txBody>
          <a:bodyPr lIns="45719" rIns="45719"/>
          <a:lstStyle/>
          <a:p>
            <a:pPr algn="l" defTabSz="914400">
              <a:defRPr sz="1800">
                <a:latin typeface="Segoe UI Light"/>
                <a:ea typeface="Segoe UI Light"/>
                <a:cs typeface="Segoe UI Light"/>
                <a:sym typeface="Segoe UI Light"/>
              </a:defRPr>
            </a:pPr>
          </a:p>
        </p:txBody>
      </p:sp>
      <p:sp>
        <p:nvSpPr>
          <p:cNvPr id="195" name="Shape 195"/>
          <p:cNvSpPr/>
          <p:nvPr/>
        </p:nvSpPr>
        <p:spPr>
          <a:xfrm flipH="1">
            <a:off x="2153727" y="4179501"/>
            <a:ext cx="178912" cy="1"/>
          </a:xfrm>
          <a:prstGeom prst="line">
            <a:avLst/>
          </a:prstGeom>
          <a:ln w="19050">
            <a:solidFill>
              <a:srgbClr val="B2B2B2"/>
            </a:solidFill>
          </a:ln>
        </p:spPr>
        <p:txBody>
          <a:bodyPr lIns="45719" rIns="45719"/>
          <a:lstStyle/>
          <a:p>
            <a:pPr algn="l" defTabSz="914400">
              <a:defRPr sz="1800">
                <a:latin typeface="Segoe UI Light"/>
                <a:ea typeface="Segoe UI Light"/>
                <a:cs typeface="Segoe UI Light"/>
                <a:sym typeface="Segoe UI Light"/>
              </a:defRPr>
            </a:pPr>
          </a:p>
        </p:txBody>
      </p:sp>
      <p:sp>
        <p:nvSpPr>
          <p:cNvPr id="196" name="Shape 196"/>
          <p:cNvSpPr/>
          <p:nvPr/>
        </p:nvSpPr>
        <p:spPr>
          <a:xfrm>
            <a:off x="2108800" y="3573981"/>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01</a:t>
            </a:r>
          </a:p>
        </p:txBody>
      </p:sp>
      <p:sp>
        <p:nvSpPr>
          <p:cNvPr id="197" name="Shape 197"/>
          <p:cNvSpPr/>
          <p:nvPr/>
        </p:nvSpPr>
        <p:spPr>
          <a:xfrm>
            <a:off x="4363790" y="3573981"/>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02</a:t>
            </a:r>
          </a:p>
        </p:txBody>
      </p:sp>
      <p:sp>
        <p:nvSpPr>
          <p:cNvPr id="198" name="Shape 198"/>
          <p:cNvSpPr/>
          <p:nvPr/>
        </p:nvSpPr>
        <p:spPr>
          <a:xfrm>
            <a:off x="6759606" y="3573981"/>
            <a:ext cx="622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03</a:t>
            </a:r>
          </a:p>
        </p:txBody>
      </p:sp>
      <p:sp>
        <p:nvSpPr>
          <p:cNvPr id="199" name="Shape 199"/>
          <p:cNvSpPr/>
          <p:nvPr/>
        </p:nvSpPr>
        <p:spPr>
          <a:xfrm>
            <a:off x="9066504" y="3595939"/>
            <a:ext cx="6227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04</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500"/>
                                  </p:stCondLst>
                                  <p:iterate type="el" backwards="0">
                                    <p:tmAbs val="0"/>
                                  </p:iterate>
                                  <p:childTnLst>
                                    <p:set>
                                      <p:cBhvr>
                                        <p:cTn id="6" fill="hold"/>
                                        <p:tgtEl>
                                          <p:spTgt spid="188"/>
                                        </p:tgtEl>
                                        <p:attrNameLst>
                                          <p:attrName>style.visibility</p:attrName>
                                        </p:attrNameLst>
                                      </p:cBhvr>
                                      <p:to>
                                        <p:strVal val="visible"/>
                                      </p:to>
                                    </p:set>
                                    <p:anim calcmode="lin" valueType="num">
                                      <p:cBhvr>
                                        <p:cTn id="7" dur="1250" fill="hold"/>
                                        <p:tgtEl>
                                          <p:spTgt spid="188"/>
                                        </p:tgtEl>
                                        <p:attrNameLst>
                                          <p:attrName>ppt_x</p:attrName>
                                        </p:attrNameLst>
                                      </p:cBhvr>
                                      <p:tavLst>
                                        <p:tav tm="0">
                                          <p:val>
                                            <p:strVal val="#ppt_x"/>
                                          </p:val>
                                        </p:tav>
                                        <p:tav tm="100000">
                                          <p:val>
                                            <p:strVal val="#ppt_x"/>
                                          </p:val>
                                        </p:tav>
                                      </p:tavLst>
                                    </p:anim>
                                    <p:anim calcmode="lin" valueType="num">
                                      <p:cBhvr>
                                        <p:cTn id="8" dur="1250" fill="hold"/>
                                        <p:tgtEl>
                                          <p:spTgt spid="188"/>
                                        </p:tgtEl>
                                        <p:attrNameLst>
                                          <p:attrName>ppt_y</p:attrName>
                                        </p:attrNameLst>
                                      </p:cBhvr>
                                      <p:tavLst>
                                        <p:tav tm="0">
                                          <p:val>
                                            <p:strVal val="1+#ppt_h/2"/>
                                          </p:val>
                                        </p:tav>
                                        <p:tav tm="100000">
                                          <p:val>
                                            <p:strVal val="#ppt_y"/>
                                          </p:val>
                                        </p:tav>
                                      </p:tavLst>
                                    </p:anim>
                                  </p:childTnLst>
                                </p:cTn>
                              </p:par>
                            </p:childTnLst>
                          </p:cTn>
                        </p:par>
                        <p:par>
                          <p:cTn id="9" fill="hold">
                            <p:stCondLst>
                              <p:cond delay="1750"/>
                            </p:stCondLst>
                            <p:childTnLst>
                              <p:par>
                                <p:cTn id="10" presetClass="entr" nodeType="afterEffect" presetSubtype="4" presetID="2" grpId="2" fill="hold">
                                  <p:stCondLst>
                                    <p:cond delay="500"/>
                                  </p:stCondLst>
                                  <p:iterate type="el" backwards="0">
                                    <p:tmAbs val="0"/>
                                  </p:iterate>
                                  <p:childTnLst>
                                    <p:set>
                                      <p:cBhvr>
                                        <p:cTn id="11" fill="hold"/>
                                        <p:tgtEl>
                                          <p:spTgt spid="189"/>
                                        </p:tgtEl>
                                        <p:attrNameLst>
                                          <p:attrName>style.visibility</p:attrName>
                                        </p:attrNameLst>
                                      </p:cBhvr>
                                      <p:to>
                                        <p:strVal val="visible"/>
                                      </p:to>
                                    </p:set>
                                    <p:anim calcmode="lin" valueType="num">
                                      <p:cBhvr>
                                        <p:cTn id="12" dur="1250" fill="hold"/>
                                        <p:tgtEl>
                                          <p:spTgt spid="189"/>
                                        </p:tgtEl>
                                        <p:attrNameLst>
                                          <p:attrName>ppt_x</p:attrName>
                                        </p:attrNameLst>
                                      </p:cBhvr>
                                      <p:tavLst>
                                        <p:tav tm="0">
                                          <p:val>
                                            <p:strVal val="#ppt_x"/>
                                          </p:val>
                                        </p:tav>
                                        <p:tav tm="100000">
                                          <p:val>
                                            <p:strVal val="#ppt_x"/>
                                          </p:val>
                                        </p:tav>
                                      </p:tavLst>
                                    </p:anim>
                                    <p:anim calcmode="lin" valueType="num">
                                      <p:cBhvr>
                                        <p:cTn id="13" dur="1250" fill="hold"/>
                                        <p:tgtEl>
                                          <p:spTgt spid="189"/>
                                        </p:tgtEl>
                                        <p:attrNameLst>
                                          <p:attrName>ppt_y</p:attrName>
                                        </p:attrNameLst>
                                      </p:cBhvr>
                                      <p:tavLst>
                                        <p:tav tm="0">
                                          <p:val>
                                            <p:strVal val="1+#ppt_h/2"/>
                                          </p:val>
                                        </p:tav>
                                        <p:tav tm="100000">
                                          <p:val>
                                            <p:strVal val="#ppt_y"/>
                                          </p:val>
                                        </p:tav>
                                      </p:tavLst>
                                    </p:anim>
                                  </p:childTnLst>
                                </p:cTn>
                              </p:par>
                            </p:childTnLst>
                          </p:cTn>
                        </p:par>
                        <p:par>
                          <p:cTn id="14" fill="hold">
                            <p:stCondLst>
                              <p:cond delay="3500"/>
                            </p:stCondLst>
                            <p:childTnLst>
                              <p:par>
                                <p:cTn id="15" presetClass="entr" nodeType="afterEffect" presetSubtype="4" presetID="2" grpId="3" fill="hold">
                                  <p:stCondLst>
                                    <p:cond delay="250"/>
                                  </p:stCondLst>
                                  <p:iterate type="el" backwards="0">
                                    <p:tmAbs val="0"/>
                                  </p:iterate>
                                  <p:childTnLst>
                                    <p:set>
                                      <p:cBhvr>
                                        <p:cTn id="16" fill="hold"/>
                                        <p:tgtEl>
                                          <p:spTgt spid="190"/>
                                        </p:tgtEl>
                                        <p:attrNameLst>
                                          <p:attrName>style.visibility</p:attrName>
                                        </p:attrNameLst>
                                      </p:cBhvr>
                                      <p:to>
                                        <p:strVal val="visible"/>
                                      </p:to>
                                    </p:set>
                                    <p:anim calcmode="lin" valueType="num">
                                      <p:cBhvr>
                                        <p:cTn id="17" dur="1000" fill="hold"/>
                                        <p:tgtEl>
                                          <p:spTgt spid="190"/>
                                        </p:tgtEl>
                                        <p:attrNameLst>
                                          <p:attrName>ppt_x</p:attrName>
                                        </p:attrNameLst>
                                      </p:cBhvr>
                                      <p:tavLst>
                                        <p:tav tm="0">
                                          <p:val>
                                            <p:strVal val="#ppt_x"/>
                                          </p:val>
                                        </p:tav>
                                        <p:tav tm="100000">
                                          <p:val>
                                            <p:strVal val="#ppt_x"/>
                                          </p:val>
                                        </p:tav>
                                      </p:tavLst>
                                    </p:anim>
                                    <p:anim calcmode="lin" valueType="num">
                                      <p:cBhvr>
                                        <p:cTn id="18" dur="1000" fill="hold"/>
                                        <p:tgtEl>
                                          <p:spTgt spid="190"/>
                                        </p:tgtEl>
                                        <p:attrNameLst>
                                          <p:attrName>ppt_y</p:attrName>
                                        </p:attrNameLst>
                                      </p:cBhvr>
                                      <p:tavLst>
                                        <p:tav tm="0">
                                          <p:val>
                                            <p:strVal val="1+#ppt_h/2"/>
                                          </p:val>
                                        </p:tav>
                                        <p:tav tm="100000">
                                          <p:val>
                                            <p:strVal val="#ppt_y"/>
                                          </p:val>
                                        </p:tav>
                                      </p:tavLst>
                                    </p:anim>
                                  </p:childTnLst>
                                </p:cTn>
                              </p:par>
                            </p:childTnLst>
                          </p:cTn>
                        </p:par>
                        <p:par>
                          <p:cTn id="19" fill="hold">
                            <p:stCondLst>
                              <p:cond delay="4750"/>
                            </p:stCondLst>
                            <p:childTnLst>
                              <p:par>
                                <p:cTn id="20" presetClass="entr" nodeType="afterEffect" presetSubtype="4" presetID="2" grpId="4" fill="hold">
                                  <p:stCondLst>
                                    <p:cond delay="500"/>
                                  </p:stCondLst>
                                  <p:iterate type="el" backwards="0">
                                    <p:tmAbs val="0"/>
                                  </p:iterate>
                                  <p:childTnLst>
                                    <p:set>
                                      <p:cBhvr>
                                        <p:cTn id="21" fill="hold"/>
                                        <p:tgtEl>
                                          <p:spTgt spid="191"/>
                                        </p:tgtEl>
                                        <p:attrNameLst>
                                          <p:attrName>style.visibility</p:attrName>
                                        </p:attrNameLst>
                                      </p:cBhvr>
                                      <p:to>
                                        <p:strVal val="visible"/>
                                      </p:to>
                                    </p:set>
                                    <p:anim calcmode="lin" valueType="num">
                                      <p:cBhvr>
                                        <p:cTn id="22" dur="1250" fill="hold"/>
                                        <p:tgtEl>
                                          <p:spTgt spid="191"/>
                                        </p:tgtEl>
                                        <p:attrNameLst>
                                          <p:attrName>ppt_x</p:attrName>
                                        </p:attrNameLst>
                                      </p:cBhvr>
                                      <p:tavLst>
                                        <p:tav tm="0">
                                          <p:val>
                                            <p:strVal val="#ppt_x"/>
                                          </p:val>
                                        </p:tav>
                                        <p:tav tm="100000">
                                          <p:val>
                                            <p:strVal val="#ppt_x"/>
                                          </p:val>
                                        </p:tav>
                                      </p:tavLst>
                                    </p:anim>
                                    <p:anim calcmode="lin" valueType="num">
                                      <p:cBhvr>
                                        <p:cTn id="23" dur="1250" fill="hold"/>
                                        <p:tgtEl>
                                          <p:spTgt spid="191"/>
                                        </p:tgtEl>
                                        <p:attrNameLst>
                                          <p:attrName>ppt_y</p:attrName>
                                        </p:attrNameLst>
                                      </p:cBhvr>
                                      <p:tavLst>
                                        <p:tav tm="0">
                                          <p:val>
                                            <p:strVal val="1+#ppt_h/2"/>
                                          </p:val>
                                        </p:tav>
                                        <p:tav tm="100000">
                                          <p:val>
                                            <p:strVal val="#ppt_y"/>
                                          </p:val>
                                        </p:tav>
                                      </p:tavLst>
                                    </p:anim>
                                  </p:childTnLst>
                                </p:cTn>
                              </p:par>
                            </p:childTnLst>
                          </p:cTn>
                        </p:par>
                        <p:par>
                          <p:cTn id="24" fill="hold">
                            <p:stCondLst>
                              <p:cond delay="6500"/>
                            </p:stCondLst>
                            <p:childTnLst>
                              <p:par>
                                <p:cTn id="25" presetClass="entr" nodeType="afterEffect" presetSubtype="4" presetID="2" grpId="5" fill="hold">
                                  <p:stCondLst>
                                    <p:cond delay="250"/>
                                  </p:stCondLst>
                                  <p:iterate type="el" backwards="0">
                                    <p:tmAbs val="0"/>
                                  </p:iterate>
                                  <p:childTnLst>
                                    <p:set>
                                      <p:cBhvr>
                                        <p:cTn id="26" fill="hold"/>
                                        <p:tgtEl>
                                          <p:spTgt spid="192"/>
                                        </p:tgtEl>
                                        <p:attrNameLst>
                                          <p:attrName>style.visibility</p:attrName>
                                        </p:attrNameLst>
                                      </p:cBhvr>
                                      <p:to>
                                        <p:strVal val="visible"/>
                                      </p:to>
                                    </p:set>
                                    <p:anim calcmode="lin" valueType="num">
                                      <p:cBhvr>
                                        <p:cTn id="27" dur="1000" fill="hold"/>
                                        <p:tgtEl>
                                          <p:spTgt spid="192"/>
                                        </p:tgtEl>
                                        <p:attrNameLst>
                                          <p:attrName>ppt_x</p:attrName>
                                        </p:attrNameLst>
                                      </p:cBhvr>
                                      <p:tavLst>
                                        <p:tav tm="0">
                                          <p:val>
                                            <p:strVal val="#ppt_x"/>
                                          </p:val>
                                        </p:tav>
                                        <p:tav tm="100000">
                                          <p:val>
                                            <p:strVal val="#ppt_x"/>
                                          </p:val>
                                        </p:tav>
                                      </p:tavLst>
                                    </p:anim>
                                    <p:anim calcmode="lin" valueType="num">
                                      <p:cBhvr>
                                        <p:cTn id="28" dur="1000" fill="hold"/>
                                        <p:tgtEl>
                                          <p:spTgt spid="192"/>
                                        </p:tgtEl>
                                        <p:attrNameLst>
                                          <p:attrName>ppt_y</p:attrName>
                                        </p:attrNameLst>
                                      </p:cBhvr>
                                      <p:tavLst>
                                        <p:tav tm="0">
                                          <p:val>
                                            <p:strVal val="1+#ppt_h/2"/>
                                          </p:val>
                                        </p:tav>
                                        <p:tav tm="100000">
                                          <p:val>
                                            <p:strVal val="#ppt_y"/>
                                          </p:val>
                                        </p:tav>
                                      </p:tavLst>
                                    </p:anim>
                                  </p:childTnLst>
                                </p:cTn>
                              </p:par>
                            </p:childTnLst>
                          </p:cTn>
                        </p:par>
                        <p:par>
                          <p:cTn id="29" fill="hold">
                            <p:stCondLst>
                              <p:cond delay="7750"/>
                            </p:stCondLst>
                            <p:childTnLst>
                              <p:par>
                                <p:cTn id="30" presetClass="entr" nodeType="afterEffect" presetSubtype="4" presetID="2" grpId="6" fill="hold">
                                  <p:stCondLst>
                                    <p:cond delay="500"/>
                                  </p:stCondLst>
                                  <p:iterate type="el" backwards="0">
                                    <p:tmAbs val="0"/>
                                  </p:iterate>
                                  <p:childTnLst>
                                    <p:set>
                                      <p:cBhvr>
                                        <p:cTn id="31" fill="hold"/>
                                        <p:tgtEl>
                                          <p:spTgt spid="193"/>
                                        </p:tgtEl>
                                        <p:attrNameLst>
                                          <p:attrName>style.visibility</p:attrName>
                                        </p:attrNameLst>
                                      </p:cBhvr>
                                      <p:to>
                                        <p:strVal val="visible"/>
                                      </p:to>
                                    </p:set>
                                    <p:anim calcmode="lin" valueType="num">
                                      <p:cBhvr>
                                        <p:cTn id="32" dur="1250" fill="hold"/>
                                        <p:tgtEl>
                                          <p:spTgt spid="193"/>
                                        </p:tgtEl>
                                        <p:attrNameLst>
                                          <p:attrName>ppt_x</p:attrName>
                                        </p:attrNameLst>
                                      </p:cBhvr>
                                      <p:tavLst>
                                        <p:tav tm="0">
                                          <p:val>
                                            <p:strVal val="#ppt_x"/>
                                          </p:val>
                                        </p:tav>
                                        <p:tav tm="100000">
                                          <p:val>
                                            <p:strVal val="#ppt_x"/>
                                          </p:val>
                                        </p:tav>
                                      </p:tavLst>
                                    </p:anim>
                                    <p:anim calcmode="lin" valueType="num">
                                      <p:cBhvr>
                                        <p:cTn id="33" dur="1250" fill="hold"/>
                                        <p:tgtEl>
                                          <p:spTgt spid="193"/>
                                        </p:tgtEl>
                                        <p:attrNameLst>
                                          <p:attrName>ppt_y</p:attrName>
                                        </p:attrNameLst>
                                      </p:cBhvr>
                                      <p:tavLst>
                                        <p:tav tm="0">
                                          <p:val>
                                            <p:strVal val="1+#ppt_h/2"/>
                                          </p:val>
                                        </p:tav>
                                        <p:tav tm="100000">
                                          <p:val>
                                            <p:strVal val="#ppt_y"/>
                                          </p:val>
                                        </p:tav>
                                      </p:tavLst>
                                    </p:anim>
                                  </p:childTnLst>
                                </p:cTn>
                              </p:par>
                            </p:childTnLst>
                          </p:cTn>
                        </p:par>
                        <p:par>
                          <p:cTn id="34" fill="hold">
                            <p:stCondLst>
                              <p:cond delay="9500"/>
                            </p:stCondLst>
                            <p:childTnLst>
                              <p:par>
                                <p:cTn id="35" presetClass="entr" nodeType="afterEffect" presetSubtype="4" presetID="2" grpId="7" fill="hold">
                                  <p:stCondLst>
                                    <p:cond delay="250"/>
                                  </p:stCondLst>
                                  <p:iterate type="el" backwards="0">
                                    <p:tmAbs val="0"/>
                                  </p:iterate>
                                  <p:childTnLst>
                                    <p:set>
                                      <p:cBhvr>
                                        <p:cTn id="36" fill="hold"/>
                                        <p:tgtEl>
                                          <p:spTgt spid="194"/>
                                        </p:tgtEl>
                                        <p:attrNameLst>
                                          <p:attrName>style.visibility</p:attrName>
                                        </p:attrNameLst>
                                      </p:cBhvr>
                                      <p:to>
                                        <p:strVal val="visible"/>
                                      </p:to>
                                    </p:set>
                                    <p:anim calcmode="lin" valueType="num">
                                      <p:cBhvr>
                                        <p:cTn id="37" dur="1000" fill="hold"/>
                                        <p:tgtEl>
                                          <p:spTgt spid="194"/>
                                        </p:tgtEl>
                                        <p:attrNameLst>
                                          <p:attrName>ppt_x</p:attrName>
                                        </p:attrNameLst>
                                      </p:cBhvr>
                                      <p:tavLst>
                                        <p:tav tm="0">
                                          <p:val>
                                            <p:strVal val="#ppt_x"/>
                                          </p:val>
                                        </p:tav>
                                        <p:tav tm="100000">
                                          <p:val>
                                            <p:strVal val="#ppt_x"/>
                                          </p:val>
                                        </p:tav>
                                      </p:tavLst>
                                    </p:anim>
                                    <p:anim calcmode="lin" valueType="num">
                                      <p:cBhvr>
                                        <p:cTn id="38" dur="1000" fill="hold"/>
                                        <p:tgtEl>
                                          <p:spTgt spid="194"/>
                                        </p:tgtEl>
                                        <p:attrNameLst>
                                          <p:attrName>ppt_y</p:attrName>
                                        </p:attrNameLst>
                                      </p:cBhvr>
                                      <p:tavLst>
                                        <p:tav tm="0">
                                          <p:val>
                                            <p:strVal val="1+#ppt_h/2"/>
                                          </p:val>
                                        </p:tav>
                                        <p:tav tm="100000">
                                          <p:val>
                                            <p:strVal val="#ppt_y"/>
                                          </p:val>
                                        </p:tav>
                                      </p:tavLst>
                                    </p:anim>
                                  </p:childTnLst>
                                </p:cTn>
                              </p:par>
                            </p:childTnLst>
                          </p:cTn>
                        </p:par>
                        <p:par>
                          <p:cTn id="39" fill="hold">
                            <p:stCondLst>
                              <p:cond delay="10750"/>
                            </p:stCondLst>
                            <p:childTnLst>
                              <p:par>
                                <p:cTn id="40" presetClass="entr" nodeType="afterEffect" presetSubtype="4" presetID="2" grpId="8" fill="hold">
                                  <p:stCondLst>
                                    <p:cond delay="250"/>
                                  </p:stCondLst>
                                  <p:iterate type="el" backwards="0">
                                    <p:tmAbs val="0"/>
                                  </p:iterate>
                                  <p:childTnLst>
                                    <p:set>
                                      <p:cBhvr>
                                        <p:cTn id="41" fill="hold"/>
                                        <p:tgtEl>
                                          <p:spTgt spid="195"/>
                                        </p:tgtEl>
                                        <p:attrNameLst>
                                          <p:attrName>style.visibility</p:attrName>
                                        </p:attrNameLst>
                                      </p:cBhvr>
                                      <p:to>
                                        <p:strVal val="visible"/>
                                      </p:to>
                                    </p:set>
                                    <p:anim calcmode="lin" valueType="num">
                                      <p:cBhvr>
                                        <p:cTn id="42" dur="1000" fill="hold"/>
                                        <p:tgtEl>
                                          <p:spTgt spid="195"/>
                                        </p:tgtEl>
                                        <p:attrNameLst>
                                          <p:attrName>ppt_x</p:attrName>
                                        </p:attrNameLst>
                                      </p:cBhvr>
                                      <p:tavLst>
                                        <p:tav tm="0">
                                          <p:val>
                                            <p:strVal val="#ppt_x"/>
                                          </p:val>
                                        </p:tav>
                                        <p:tav tm="100000">
                                          <p:val>
                                            <p:strVal val="#ppt_x"/>
                                          </p:val>
                                        </p:tav>
                                      </p:tavLst>
                                    </p:anim>
                                    <p:anim calcmode="lin" valueType="num">
                                      <p:cBhvr>
                                        <p:cTn id="43" dur="1000" fill="hold"/>
                                        <p:tgtEl>
                                          <p:spTgt spid="1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9" grpId="2"/>
      <p:bldP build="whole" bldLvl="1" animBg="1" rev="0" advAuto="0" spid="193" grpId="6"/>
      <p:bldP build="whole" bldLvl="1" animBg="1" rev="0" advAuto="0" spid="191" grpId="4"/>
      <p:bldP build="whole" bldLvl="1" animBg="1" rev="0" advAuto="0" spid="188" grpId="1"/>
      <p:bldP build="whole" bldLvl="1" animBg="1" rev="0" advAuto="0" spid="194" grpId="7"/>
      <p:bldP build="whole" bldLvl="1" animBg="1" rev="0" advAuto="0" spid="192" grpId="5"/>
      <p:bldP build="whole" bldLvl="1" animBg="1" rev="0" advAuto="0" spid="195" grpId="8"/>
      <p:bldP build="whole" bldLvl="1" animBg="1" rev="0" advAuto="0" spid="190" grpId="3"/>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title"/>
          </p:nvPr>
        </p:nvSpPr>
        <p:spPr>
          <a:prstGeom prst="rect">
            <a:avLst/>
          </a:prstGeom>
        </p:spPr>
        <p:txBody>
          <a:bodyPr/>
          <a:lstStyle/>
          <a:p>
            <a:pPr/>
            <a:r>
              <a:t>Program Structure</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3" name="image25.png"/>
          <p:cNvPicPr>
            <a:picLocks noChangeAspect="1"/>
          </p:cNvPicPr>
          <p:nvPr/>
        </p:nvPicPr>
        <p:blipFill>
          <a:blip r:embed="rId2">
            <a:extLst/>
          </a:blip>
          <a:stretch>
            <a:fillRect/>
          </a:stretch>
        </p:blipFill>
        <p:spPr>
          <a:xfrm>
            <a:off x="79593" y="2623629"/>
            <a:ext cx="6839562" cy="4165448"/>
          </a:xfrm>
          <a:prstGeom prst="rect">
            <a:avLst/>
          </a:prstGeom>
          <a:ln w="12700">
            <a:miter lim="400000"/>
          </a:ln>
        </p:spPr>
      </p:pic>
      <p:sp>
        <p:nvSpPr>
          <p:cNvPr id="204" name="Shape 204"/>
          <p:cNvSpPr/>
          <p:nvPr/>
        </p:nvSpPr>
        <p:spPr>
          <a:xfrm flipH="1">
            <a:off x="4941044" y="1263096"/>
            <a:ext cx="1436937" cy="1744254"/>
          </a:xfrm>
          <a:prstGeom prst="line">
            <a:avLst/>
          </a:prstGeom>
          <a:ln w="25400">
            <a:solidFill>
              <a:srgbClr val="DDDDDD"/>
            </a:solidFill>
            <a:tailEnd type="oval"/>
          </a:ln>
          <a:effectLst>
            <a:outerShdw sx="100000" sy="100000" kx="0" ky="0" algn="b" rotWithShape="0" blurRad="38100" dist="12700" dir="5400000">
              <a:srgbClr val="000000">
                <a:alpha val="38000"/>
              </a:srgbClr>
            </a:outerShdw>
          </a:effectLst>
        </p:spPr>
        <p:txBody>
          <a:bodyPr lIns="48767" tIns="48767" rIns="48767" bIns="48767"/>
          <a:lstStyle/>
          <a:p>
            <a:pPr algn="l" defTabSz="1300480">
              <a:defRPr sz="2400">
                <a:latin typeface="Segoe UI Light"/>
                <a:ea typeface="Segoe UI Light"/>
                <a:cs typeface="Segoe UI Light"/>
                <a:sym typeface="Segoe UI Light"/>
              </a:defRPr>
            </a:pPr>
          </a:p>
        </p:txBody>
      </p:sp>
      <p:sp>
        <p:nvSpPr>
          <p:cNvPr id="205" name="Shape 205"/>
          <p:cNvSpPr/>
          <p:nvPr/>
        </p:nvSpPr>
        <p:spPr>
          <a:xfrm flipH="1">
            <a:off x="4459210" y="1732514"/>
            <a:ext cx="2948441" cy="1994171"/>
          </a:xfrm>
          <a:prstGeom prst="line">
            <a:avLst/>
          </a:prstGeom>
          <a:ln w="25400">
            <a:solidFill>
              <a:srgbClr val="DDDDDD"/>
            </a:solidFill>
            <a:tailEnd type="oval"/>
          </a:ln>
          <a:effectLst>
            <a:outerShdw sx="100000" sy="100000" kx="0" ky="0" algn="b" rotWithShape="0" blurRad="38100" dist="12700" dir="5400000">
              <a:srgbClr val="000000">
                <a:alpha val="38000"/>
              </a:srgbClr>
            </a:outerShdw>
          </a:effectLst>
        </p:spPr>
        <p:txBody>
          <a:bodyPr lIns="48767" tIns="48767" rIns="48767" bIns="48767"/>
          <a:lstStyle/>
          <a:p>
            <a:pPr algn="l" defTabSz="1300480">
              <a:defRPr sz="2400">
                <a:latin typeface="Segoe UI Light"/>
                <a:ea typeface="Segoe UI Light"/>
                <a:cs typeface="Segoe UI Light"/>
                <a:sym typeface="Segoe UI Light"/>
              </a:defRPr>
            </a:pPr>
          </a:p>
        </p:txBody>
      </p:sp>
      <p:sp>
        <p:nvSpPr>
          <p:cNvPr id="206" name="Shape 206"/>
          <p:cNvSpPr/>
          <p:nvPr/>
        </p:nvSpPr>
        <p:spPr>
          <a:xfrm flipH="1">
            <a:off x="6536419" y="3586630"/>
            <a:ext cx="1007588" cy="802673"/>
          </a:xfrm>
          <a:prstGeom prst="line">
            <a:avLst/>
          </a:prstGeom>
          <a:ln w="25400">
            <a:solidFill>
              <a:srgbClr val="DDDDDD"/>
            </a:solidFill>
            <a:tailEnd type="oval"/>
          </a:ln>
          <a:effectLst>
            <a:outerShdw sx="100000" sy="100000" kx="0" ky="0" algn="b" rotWithShape="0" blurRad="38100" dist="12700" dir="5400000">
              <a:srgbClr val="000000">
                <a:alpha val="38000"/>
              </a:srgbClr>
            </a:outerShdw>
          </a:effectLst>
        </p:spPr>
        <p:txBody>
          <a:bodyPr lIns="48767" tIns="48767" rIns="48767" bIns="48767"/>
          <a:lstStyle/>
          <a:p>
            <a:pPr algn="l" defTabSz="1300480">
              <a:defRPr sz="2400">
                <a:latin typeface="Segoe UI Light"/>
                <a:ea typeface="Segoe UI Light"/>
                <a:cs typeface="Segoe UI Light"/>
                <a:sym typeface="Segoe UI Light"/>
              </a:defRPr>
            </a:pPr>
          </a:p>
        </p:txBody>
      </p:sp>
      <p:sp>
        <p:nvSpPr>
          <p:cNvPr id="207" name="Shape 207"/>
          <p:cNvSpPr/>
          <p:nvPr/>
        </p:nvSpPr>
        <p:spPr>
          <a:xfrm flipH="1">
            <a:off x="6060205" y="4740563"/>
            <a:ext cx="1446103" cy="229240"/>
          </a:xfrm>
          <a:prstGeom prst="line">
            <a:avLst/>
          </a:prstGeom>
          <a:ln w="25400">
            <a:solidFill>
              <a:srgbClr val="DDDDDD"/>
            </a:solidFill>
            <a:tailEnd type="oval"/>
          </a:ln>
          <a:effectLst>
            <a:outerShdw sx="100000" sy="100000" kx="0" ky="0" algn="b" rotWithShape="0" blurRad="38100" dist="12700" dir="5400000">
              <a:srgbClr val="000000">
                <a:alpha val="38000"/>
              </a:srgbClr>
            </a:outerShdw>
          </a:effectLst>
        </p:spPr>
        <p:txBody>
          <a:bodyPr lIns="48767" tIns="48767" rIns="48767" bIns="48767"/>
          <a:lstStyle/>
          <a:p>
            <a:pPr algn="l" defTabSz="1300480">
              <a:defRPr sz="2400">
                <a:latin typeface="Segoe UI Light"/>
                <a:ea typeface="Segoe UI Light"/>
                <a:cs typeface="Segoe UI Light"/>
                <a:sym typeface="Segoe UI Light"/>
              </a:defRPr>
            </a:pPr>
          </a:p>
        </p:txBody>
      </p:sp>
      <p:sp>
        <p:nvSpPr>
          <p:cNvPr id="208" name="Shape 208"/>
          <p:cNvSpPr/>
          <p:nvPr/>
        </p:nvSpPr>
        <p:spPr>
          <a:xfrm>
            <a:off x="6371279" y="5043483"/>
            <a:ext cx="397200" cy="6896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464"/>
                  <a:pt x="10800" y="1037"/>
                </a:cubicBezTo>
                <a:lnTo>
                  <a:pt x="10800" y="9763"/>
                </a:lnTo>
                <a:cubicBezTo>
                  <a:pt x="10800" y="10336"/>
                  <a:pt x="15635" y="10800"/>
                  <a:pt x="21600" y="10800"/>
                </a:cubicBezTo>
                <a:cubicBezTo>
                  <a:pt x="15635" y="10800"/>
                  <a:pt x="10800" y="11264"/>
                  <a:pt x="10800" y="11837"/>
                </a:cubicBezTo>
                <a:lnTo>
                  <a:pt x="10800" y="20563"/>
                </a:lnTo>
                <a:cubicBezTo>
                  <a:pt x="10800" y="21136"/>
                  <a:pt x="5965" y="21600"/>
                  <a:pt x="0" y="21600"/>
                </a:cubicBezTo>
              </a:path>
            </a:pathLst>
          </a:custGeom>
          <a:ln w="25400">
            <a:solidFill>
              <a:srgbClr val="DDDDDD"/>
            </a:solidFill>
            <a:tailEnd type="oval"/>
          </a:ln>
          <a:effectLst>
            <a:outerShdw sx="100000" sy="100000" kx="0" ky="0" algn="b" rotWithShape="0" blurRad="38100" dist="12700" dir="5400000">
              <a:srgbClr val="000000">
                <a:alpha val="38000"/>
              </a:srgbClr>
            </a:outerShdw>
          </a:effectLst>
        </p:spPr>
        <p:txBody>
          <a:bodyPr lIns="48767" tIns="48767" rIns="48767" bIns="48767" anchor="ctr"/>
          <a:lstStyle/>
          <a:p>
            <a:pPr defTabSz="1300480">
              <a:defRPr sz="2400">
                <a:latin typeface="Segoe UI Light"/>
                <a:ea typeface="Segoe UI Light"/>
                <a:cs typeface="Segoe UI Light"/>
                <a:sym typeface="Segoe UI Light"/>
              </a:defRPr>
            </a:pPr>
          </a:p>
        </p:txBody>
      </p:sp>
      <p:sp>
        <p:nvSpPr>
          <p:cNvPr id="209" name="Shape 209"/>
          <p:cNvSpPr/>
          <p:nvPr/>
        </p:nvSpPr>
        <p:spPr>
          <a:xfrm flipH="1" flipV="1">
            <a:off x="6782657" y="5416960"/>
            <a:ext cx="781623" cy="711190"/>
          </a:xfrm>
          <a:prstGeom prst="line">
            <a:avLst/>
          </a:prstGeom>
          <a:ln w="25400">
            <a:solidFill>
              <a:srgbClr val="DDDDDD"/>
            </a:solidFill>
            <a:tailEnd type="oval"/>
          </a:ln>
          <a:effectLst>
            <a:outerShdw sx="100000" sy="100000" kx="0" ky="0" algn="b" rotWithShape="0" blurRad="38100" dist="12700" dir="5400000">
              <a:srgbClr val="000000">
                <a:alpha val="38000"/>
              </a:srgbClr>
            </a:outerShdw>
          </a:effectLst>
        </p:spPr>
        <p:txBody>
          <a:bodyPr lIns="48767" tIns="48767" rIns="48767" bIns="48767"/>
          <a:lstStyle/>
          <a:p>
            <a:pPr algn="l" defTabSz="1300480">
              <a:defRPr sz="2400">
                <a:latin typeface="Segoe UI Light"/>
                <a:ea typeface="Segoe UI Light"/>
                <a:cs typeface="Segoe UI Light"/>
                <a:sym typeface="Segoe UI Light"/>
              </a:defRPr>
            </a:pPr>
          </a:p>
        </p:txBody>
      </p:sp>
      <p:sp>
        <p:nvSpPr>
          <p:cNvPr id="210" name="Shape 210"/>
          <p:cNvSpPr/>
          <p:nvPr/>
        </p:nvSpPr>
        <p:spPr>
          <a:xfrm>
            <a:off x="6081934" y="719390"/>
            <a:ext cx="5142452" cy="381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1300480">
              <a:defRPr b="1" sz="1800">
                <a:latin typeface="Segoe UI Semibold"/>
                <a:ea typeface="Segoe UI Semibold"/>
                <a:cs typeface="Segoe UI Semibold"/>
                <a:sym typeface="Segoe UI Semibold"/>
              </a:defRPr>
            </a:pPr>
            <a:r>
              <a:t>Namespace declaration - </a:t>
            </a:r>
            <a:r>
              <a:rPr b="0"/>
              <a:t>a collection of classes</a:t>
            </a:r>
          </a:p>
        </p:txBody>
      </p:sp>
      <p:sp>
        <p:nvSpPr>
          <p:cNvPr id="211" name="Shape 211"/>
          <p:cNvSpPr/>
          <p:nvPr>
            <p:ph type="title"/>
          </p:nvPr>
        </p:nvSpPr>
        <p:spPr>
          <a:xfrm>
            <a:off x="1270000" y="7327900"/>
            <a:ext cx="10464800" cy="1422400"/>
          </a:xfrm>
          <a:prstGeom prst="rect">
            <a:avLst/>
          </a:prstGeom>
        </p:spPr>
        <p:txBody>
          <a:bodyPr anchor="b"/>
          <a:lstStyle>
            <a:lvl1pPr defTabSz="362204">
              <a:defRPr b="1" sz="4960">
                <a:latin typeface="Segoe UI Semibold"/>
                <a:ea typeface="Segoe UI Semibold"/>
                <a:cs typeface="Segoe UI Semibold"/>
                <a:sym typeface="Segoe UI Semibold"/>
              </a:defRPr>
            </a:lvl1pPr>
          </a:lstStyle>
          <a:p>
            <a:pPr/>
            <a:r>
              <a:t>Sample Console Application Code</a:t>
            </a:r>
          </a:p>
        </p:txBody>
      </p:sp>
      <p:sp>
        <p:nvSpPr>
          <p:cNvPr id="212" name="Shape 212"/>
          <p:cNvSpPr/>
          <p:nvPr>
            <p:ph type="body" sz="quarter" idx="1"/>
          </p:nvPr>
        </p:nvSpPr>
        <p:spPr>
          <a:xfrm>
            <a:off x="1270000" y="8801100"/>
            <a:ext cx="10464800" cy="1130300"/>
          </a:xfrm>
          <a:prstGeom prst="rect">
            <a:avLst/>
          </a:prstGeom>
        </p:spPr>
        <p:txBody>
          <a:bodyPr anchor="t"/>
          <a:lstStyle>
            <a:lvl1pPr marL="0" indent="0" algn="ctr">
              <a:spcBef>
                <a:spcPts val="0"/>
              </a:spcBef>
              <a:buSzTx/>
              <a:buNone/>
              <a:defRPr sz="3200"/>
            </a:lvl1pPr>
          </a:lstStyle>
          <a:p>
            <a:pPr/>
            <a:r>
              <a:t>Program Structure and elements</a:t>
            </a:r>
          </a:p>
        </p:txBody>
      </p:sp>
      <p:sp>
        <p:nvSpPr>
          <p:cNvPr id="213" name="Shape 213"/>
          <p:cNvSpPr/>
          <p:nvPr/>
        </p:nvSpPr>
        <p:spPr>
          <a:xfrm>
            <a:off x="278159" y="252955"/>
            <a:ext cx="5036115" cy="93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1300480">
              <a:defRPr b="1" sz="1800">
                <a:latin typeface="Segoe UI Semibold"/>
                <a:ea typeface="Segoe UI Semibold"/>
                <a:cs typeface="Segoe UI Semibold"/>
                <a:sym typeface="Segoe UI Semibold"/>
              </a:defRPr>
            </a:pPr>
            <a:r>
              <a:rPr i="1">
                <a:solidFill>
                  <a:schemeClr val="accent5"/>
                </a:solidFill>
              </a:rPr>
              <a:t>using</a:t>
            </a:r>
            <a:r>
              <a:t> keyword - </a:t>
            </a:r>
            <a:r>
              <a:rPr b="0"/>
              <a:t>used to include the </a:t>
            </a:r>
            <a:r>
              <a:t>System</a:t>
            </a:r>
            <a:r>
              <a:rPr b="0"/>
              <a:t> namespace in the program. A program generally has multiple using statements.</a:t>
            </a:r>
          </a:p>
        </p:txBody>
      </p:sp>
      <p:sp>
        <p:nvSpPr>
          <p:cNvPr id="214" name="Shape 214"/>
          <p:cNvSpPr/>
          <p:nvPr/>
        </p:nvSpPr>
        <p:spPr>
          <a:xfrm>
            <a:off x="1112874" y="1245211"/>
            <a:ext cx="327868" cy="1365484"/>
          </a:xfrm>
          <a:prstGeom prst="line">
            <a:avLst/>
          </a:prstGeom>
          <a:ln w="25400">
            <a:solidFill>
              <a:srgbClr val="DDDDDD"/>
            </a:solidFill>
            <a:tailEnd type="oval"/>
          </a:ln>
          <a:effectLst>
            <a:outerShdw sx="100000" sy="100000" kx="0" ky="0" algn="b" rotWithShape="0" blurRad="38100" dist="12700" dir="5400000">
              <a:srgbClr val="000000">
                <a:alpha val="38000"/>
              </a:srgbClr>
            </a:outerShdw>
          </a:effectLst>
        </p:spPr>
        <p:txBody>
          <a:bodyPr lIns="48767" tIns="48767" rIns="48767" bIns="48767"/>
          <a:lstStyle/>
          <a:p>
            <a:pPr algn="l" defTabSz="1300480">
              <a:defRPr sz="2400">
                <a:latin typeface="Segoe UI Light"/>
                <a:ea typeface="Segoe UI Light"/>
                <a:cs typeface="Segoe UI Light"/>
                <a:sym typeface="Segoe UI Light"/>
              </a:defRPr>
            </a:pPr>
          </a:p>
        </p:txBody>
      </p:sp>
      <p:sp>
        <p:nvSpPr>
          <p:cNvPr id="215" name="Shape 215"/>
          <p:cNvSpPr/>
          <p:nvPr/>
        </p:nvSpPr>
        <p:spPr>
          <a:xfrm>
            <a:off x="7596517" y="1414671"/>
            <a:ext cx="5142452"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1300480">
              <a:defRPr b="1" sz="1800">
                <a:latin typeface="Segoe UI Semibold"/>
                <a:ea typeface="Segoe UI Semibold"/>
                <a:cs typeface="Segoe UI Semibold"/>
                <a:sym typeface="Segoe UI Semibold"/>
              </a:defRPr>
            </a:pPr>
            <a:r>
              <a:t>A Class - </a:t>
            </a:r>
            <a:r>
              <a:rPr b="0"/>
              <a:t>contains the data and method definitions that your program uses.Classes generally contain multiple methods.</a:t>
            </a:r>
            <a:endParaRPr b="0"/>
          </a:p>
          <a:p>
            <a:pPr algn="l" defTabSz="1300480">
              <a:defRPr b="1" sz="1800">
                <a:latin typeface="Segoe UI Semibold"/>
                <a:ea typeface="Segoe UI Semibold"/>
                <a:cs typeface="Segoe UI Semibold"/>
                <a:sym typeface="Segoe UI Semibold"/>
              </a:defRPr>
            </a:pPr>
            <a:endParaRPr b="0"/>
          </a:p>
          <a:p>
            <a:pPr algn="l" defTabSz="1300480">
              <a:defRPr b="1" sz="1800">
                <a:latin typeface="Segoe UI Semibold"/>
                <a:ea typeface="Segoe UI Semibold"/>
                <a:cs typeface="Segoe UI Semibold"/>
                <a:sym typeface="Segoe UI Semibold"/>
              </a:defRPr>
            </a:pPr>
            <a:r>
              <a:t>**</a:t>
            </a:r>
            <a:r>
              <a:rPr>
                <a:solidFill>
                  <a:schemeClr val="accent1"/>
                </a:solidFill>
              </a:rPr>
              <a:t>Methods</a:t>
            </a:r>
            <a:r>
              <a:t> - </a:t>
            </a:r>
            <a:r>
              <a:rPr b="0"/>
              <a:t>define the behavior of the class.</a:t>
            </a:r>
          </a:p>
        </p:txBody>
      </p:sp>
      <p:sp>
        <p:nvSpPr>
          <p:cNvPr id="216" name="Shape 216"/>
          <p:cNvSpPr/>
          <p:nvPr/>
        </p:nvSpPr>
        <p:spPr>
          <a:xfrm>
            <a:off x="7596517" y="3365189"/>
            <a:ext cx="5142452" cy="93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1300480">
              <a:defRPr b="1" sz="1800">
                <a:latin typeface="Segoe UI Semibold"/>
                <a:ea typeface="Segoe UI Semibold"/>
                <a:cs typeface="Segoe UI Semibold"/>
                <a:sym typeface="Segoe UI Semibold"/>
              </a:defRPr>
            </a:pPr>
            <a:r>
              <a:t>A </a:t>
            </a:r>
            <a:r>
              <a:rPr i="1">
                <a:solidFill>
                  <a:schemeClr val="accent5"/>
                </a:solidFill>
              </a:rPr>
              <a:t>Main</a:t>
            </a:r>
            <a:r>
              <a:t> method - </a:t>
            </a:r>
            <a:r>
              <a:rPr b="0"/>
              <a:t>the entry point for all C# programs. The Main method states what the class does when executed.</a:t>
            </a:r>
          </a:p>
        </p:txBody>
      </p:sp>
      <p:sp>
        <p:nvSpPr>
          <p:cNvPr id="217" name="Shape 217"/>
          <p:cNvSpPr/>
          <p:nvPr/>
        </p:nvSpPr>
        <p:spPr>
          <a:xfrm>
            <a:off x="7596517" y="4527027"/>
            <a:ext cx="5142452" cy="93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1300480">
              <a:defRPr b="1" sz="1800">
                <a:latin typeface="Segoe UI Semibold"/>
                <a:ea typeface="Segoe UI Semibold"/>
                <a:cs typeface="Segoe UI Semibold"/>
                <a:sym typeface="Segoe UI Semibold"/>
              </a:defRPr>
            </a:pPr>
            <a:r>
              <a:t>Comments - </a:t>
            </a:r>
            <a:r>
              <a:rPr b="0"/>
              <a:t>The line /*...*/ is ignored by the compiler and it is put to add comments in the program.</a:t>
            </a:r>
          </a:p>
        </p:txBody>
      </p:sp>
      <p:sp>
        <p:nvSpPr>
          <p:cNvPr id="218" name="Shape 218"/>
          <p:cNvSpPr/>
          <p:nvPr/>
        </p:nvSpPr>
        <p:spPr>
          <a:xfrm>
            <a:off x="7596517" y="6047188"/>
            <a:ext cx="5142452"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1300480">
              <a:defRPr b="1" sz="1800">
                <a:latin typeface="Segoe UI Semibold"/>
                <a:ea typeface="Segoe UI Semibold"/>
                <a:cs typeface="Segoe UI Semibold"/>
                <a:sym typeface="Segoe UI Semibold"/>
              </a:defRPr>
            </a:pPr>
            <a:r>
              <a:t>Statements and Expressions - </a:t>
            </a:r>
            <a:r>
              <a:rPr b="0" i="1"/>
              <a:t>WriteLine</a:t>
            </a:r>
            <a:r>
              <a:rPr b="0"/>
              <a:t> is a method of the </a:t>
            </a:r>
            <a:r>
              <a:rPr b="0" i="1"/>
              <a:t>Console</a:t>
            </a:r>
            <a:r>
              <a:rPr b="0"/>
              <a:t> class defined in the </a:t>
            </a:r>
            <a:r>
              <a:rPr b="0" i="1"/>
              <a:t>System</a:t>
            </a:r>
            <a:r>
              <a:rPr b="0"/>
              <a:t> namespace. This statement causes the message "Hello, World!" to be displayed on the screen.</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title"/>
          </p:nvPr>
        </p:nvSpPr>
        <p:spPr>
          <a:prstGeom prst="rect">
            <a:avLst/>
          </a:prstGeom>
        </p:spPr>
        <p:txBody>
          <a:bodyPr/>
          <a:lstStyle/>
          <a:p>
            <a:pPr/>
            <a:r>
              <a:t>Basic Syntax</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title"/>
          </p:nvPr>
        </p:nvSpPr>
        <p:spPr>
          <a:xfrm>
            <a:off x="1270000" y="6883400"/>
            <a:ext cx="10464800" cy="1422400"/>
          </a:xfrm>
          <a:prstGeom prst="rect">
            <a:avLst/>
          </a:prstGeom>
        </p:spPr>
        <p:txBody>
          <a:bodyPr/>
          <a:lstStyle/>
          <a:p>
            <a:pPr/>
            <a:r>
              <a:t>C# Keywords</a:t>
            </a:r>
          </a:p>
        </p:txBody>
      </p:sp>
      <p:sp>
        <p:nvSpPr>
          <p:cNvPr id="223" name="Shape 223"/>
          <p:cNvSpPr/>
          <p:nvPr>
            <p:ph type="body" sz="quarter" idx="1"/>
          </p:nvPr>
        </p:nvSpPr>
        <p:spPr>
          <a:xfrm>
            <a:off x="1270000" y="8356600"/>
            <a:ext cx="10464800" cy="1130300"/>
          </a:xfrm>
          <a:prstGeom prst="rect">
            <a:avLst/>
          </a:prstGeom>
        </p:spPr>
        <p:txBody>
          <a:bodyPr/>
          <a:lstStyle>
            <a:lvl1pPr defTabSz="560831">
              <a:defRPr sz="3072"/>
            </a:lvl1pPr>
          </a:lstStyle>
          <a:p>
            <a:pPr/>
            <a:r>
              <a:t>Keywords can’t be used as classes’, variables’ or methods’ names as they hold special meaning for the program</a:t>
            </a:r>
          </a:p>
        </p:txBody>
      </p:sp>
      <p:graphicFrame>
        <p:nvGraphicFramePr>
          <p:cNvPr id="224" name="Table 224"/>
          <p:cNvGraphicFramePr/>
          <p:nvPr/>
        </p:nvGraphicFramePr>
        <p:xfrm>
          <a:off x="703530" y="317700"/>
          <a:ext cx="11610440" cy="656550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604618"/>
                <a:gridCol w="1731717"/>
                <a:gridCol w="1668168"/>
                <a:gridCol w="1795266"/>
                <a:gridCol w="1572844"/>
                <a:gridCol w="1811153"/>
                <a:gridCol w="1413971"/>
              </a:tblGrid>
              <a:tr h="504061">
                <a:tc gridSpan="7">
                  <a:txBody>
                    <a:bodyPr/>
                    <a:lstStyle/>
                    <a:p>
                      <a:pPr algn="l" defTabSz="914400"/>
                      <a:r>
                        <a:rPr b="1" sz="1600">
                          <a:solidFill>
                            <a:srgbClr val="313131"/>
                          </a:solidFill>
                          <a:latin typeface="Verdana"/>
                          <a:ea typeface="Verdana"/>
                          <a:cs typeface="Verdana"/>
                          <a:sym typeface="Verdana"/>
                        </a:rPr>
                        <a:t>Reserved Keywords</a:t>
                      </a:r>
                    </a:p>
                  </a:txBody>
                  <a:tcPr marL="101600" marR="101600" marT="101600" marB="101600" anchor="t" anchorCtr="0" horzOverflow="overflow">
                    <a:lnL w="12700">
                      <a:solidFill>
                        <a:srgbClr val="DDDDDD"/>
                      </a:solidFill>
                      <a:miter lim="400000"/>
                    </a:lnL>
                    <a:lnT w="12700">
                      <a:solidFill>
                        <a:srgbClr val="DDDDDD"/>
                      </a:solidFill>
                      <a:miter lim="400000"/>
                    </a:lnT>
                    <a:lnB w="12700">
                      <a:solidFill>
                        <a:srgbClr val="DDDDDD"/>
                      </a:solidFill>
                      <a:miter lim="400000"/>
                    </a:lnB>
                    <a:solidFill>
                      <a:srgbClr val="EEEEEE"/>
                    </a:solidFill>
                  </a:tcPr>
                </a:tc>
                <a:tc hMerge="1">
                  <a:tcPr/>
                </a:tc>
                <a:tc hMerge="1">
                  <a:tcPr/>
                </a:tc>
                <a:tc hMerge="1">
                  <a:tcPr/>
                </a:tc>
                <a:tc hMerge="1">
                  <a:tcPr/>
                </a:tc>
                <a:tc hMerge="1">
                  <a:tcPr/>
                </a:tc>
                <a:tc hMerge="1">
                  <a:tcPr/>
                </a:tc>
              </a:tr>
              <a:tr h="504061">
                <a:tc>
                  <a:txBody>
                    <a:bodyPr/>
                    <a:lstStyle/>
                    <a:p>
                      <a:pPr algn="l" defTabSz="914400"/>
                      <a:r>
                        <a:rPr sz="1600">
                          <a:solidFill>
                            <a:srgbClr val="313131"/>
                          </a:solidFill>
                          <a:latin typeface="Verdana"/>
                          <a:ea typeface="Verdana"/>
                          <a:cs typeface="Verdana"/>
                          <a:sym typeface="Verdana"/>
                        </a:rPr>
                        <a:t>abstract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as</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base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bool</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break</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byte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case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504061">
                <a:tc>
                  <a:txBody>
                    <a:bodyPr/>
                    <a:lstStyle/>
                    <a:p>
                      <a:pPr algn="l" defTabSz="914400"/>
                      <a:r>
                        <a:rPr sz="1600">
                          <a:solidFill>
                            <a:srgbClr val="313131"/>
                          </a:solidFill>
                          <a:latin typeface="Verdana"/>
                          <a:ea typeface="Verdana"/>
                          <a:cs typeface="Verdana"/>
                          <a:sym typeface="Verdana"/>
                        </a:rPr>
                        <a:t>catch</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char</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checked</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class</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const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continue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decimal</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504061">
                <a:tc>
                  <a:txBody>
                    <a:bodyPr/>
                    <a:lstStyle/>
                    <a:p>
                      <a:pPr algn="l" defTabSz="914400"/>
                      <a:r>
                        <a:rPr sz="1600">
                          <a:solidFill>
                            <a:srgbClr val="313131"/>
                          </a:solidFill>
                          <a:latin typeface="Verdana"/>
                          <a:ea typeface="Verdana"/>
                          <a:cs typeface="Verdana"/>
                          <a:sym typeface="Verdana"/>
                        </a:rPr>
                        <a:t>default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delegate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do</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double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else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enum</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event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504061">
                <a:tc>
                  <a:txBody>
                    <a:bodyPr/>
                    <a:lstStyle/>
                    <a:p>
                      <a:pPr algn="l" defTabSz="914400"/>
                      <a:r>
                        <a:rPr sz="1600">
                          <a:solidFill>
                            <a:srgbClr val="313131"/>
                          </a:solidFill>
                          <a:latin typeface="Verdana"/>
                          <a:ea typeface="Verdana"/>
                          <a:cs typeface="Verdana"/>
                          <a:sym typeface="Verdana"/>
                        </a:rPr>
                        <a:t>explicit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extern</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FALSE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finally</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fixed</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float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for</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504061">
                <a:tc>
                  <a:txBody>
                    <a:bodyPr/>
                    <a:lstStyle/>
                    <a:p>
                      <a:pPr algn="l" defTabSz="914400"/>
                      <a:r>
                        <a:rPr sz="1600">
                          <a:solidFill>
                            <a:srgbClr val="313131"/>
                          </a:solidFill>
                          <a:latin typeface="Verdana"/>
                          <a:ea typeface="Verdana"/>
                          <a:cs typeface="Verdana"/>
                          <a:sym typeface="Verdana"/>
                        </a:rPr>
                        <a:t>foreach</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goto</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if</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implicit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in</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in</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int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504061">
                <a:tc>
                  <a:txBody>
                    <a:bodyPr/>
                    <a:lstStyle/>
                    <a:p>
                      <a:pPr algn="l" defTabSz="914400"/>
                      <a:r>
                        <a:rPr sz="1600">
                          <a:solidFill>
                            <a:srgbClr val="313131"/>
                          </a:solidFill>
                          <a:latin typeface="Verdana"/>
                          <a:ea typeface="Verdana"/>
                          <a:cs typeface="Verdana"/>
                          <a:sym typeface="Verdana"/>
                        </a:rPr>
                        <a:t>interface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internal</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is</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lock</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long</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namespace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new</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504061">
                <a:tc>
                  <a:txBody>
                    <a:bodyPr/>
                    <a:lstStyle/>
                    <a:p>
                      <a:pPr algn="l" defTabSz="914400"/>
                      <a:r>
                        <a:rPr sz="1600">
                          <a:solidFill>
                            <a:srgbClr val="313131"/>
                          </a:solidFill>
                          <a:latin typeface="Verdana"/>
                          <a:ea typeface="Verdana"/>
                          <a:cs typeface="Verdana"/>
                          <a:sym typeface="Verdana"/>
                        </a:rPr>
                        <a:t>null</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object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operator</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out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out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override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params</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504061">
                <a:tc>
                  <a:txBody>
                    <a:bodyPr/>
                    <a:lstStyle/>
                    <a:p>
                      <a:pPr algn="l" defTabSz="914400"/>
                      <a:r>
                        <a:rPr sz="1600">
                          <a:solidFill>
                            <a:srgbClr val="313131"/>
                          </a:solidFill>
                          <a:latin typeface="Verdana"/>
                          <a:ea typeface="Verdana"/>
                          <a:cs typeface="Verdana"/>
                          <a:sym typeface="Verdana"/>
                        </a:rPr>
                        <a:t>private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protected</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public</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readonly</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ref</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return</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sbyte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504061">
                <a:tc>
                  <a:txBody>
                    <a:bodyPr/>
                    <a:lstStyle/>
                    <a:p>
                      <a:pPr algn="l" defTabSz="914400"/>
                      <a:r>
                        <a:rPr sz="1600">
                          <a:solidFill>
                            <a:srgbClr val="313131"/>
                          </a:solidFill>
                          <a:latin typeface="Verdana"/>
                          <a:ea typeface="Verdana"/>
                          <a:cs typeface="Verdana"/>
                          <a:sym typeface="Verdana"/>
                        </a:rPr>
                        <a:t>sealed</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short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sizeof</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stackalloc</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static</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string</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struct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504061">
                <a:tc>
                  <a:txBody>
                    <a:bodyPr/>
                    <a:lstStyle/>
                    <a:p>
                      <a:pPr algn="l" defTabSz="914400"/>
                      <a:r>
                        <a:rPr sz="1600">
                          <a:solidFill>
                            <a:srgbClr val="313131"/>
                          </a:solidFill>
                          <a:latin typeface="Verdana"/>
                          <a:ea typeface="Verdana"/>
                          <a:cs typeface="Verdana"/>
                          <a:sym typeface="Verdana"/>
                        </a:rPr>
                        <a:t>switch</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this</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throw</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TRUE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try</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typeof</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uint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504061">
                <a:tc>
                  <a:txBody>
                    <a:bodyPr/>
                    <a:lstStyle/>
                    <a:p>
                      <a:pPr algn="l" defTabSz="914400"/>
                      <a:r>
                        <a:rPr sz="1600">
                          <a:solidFill>
                            <a:srgbClr val="313131"/>
                          </a:solidFill>
                          <a:latin typeface="Verdana"/>
                          <a:ea typeface="Verdana"/>
                          <a:cs typeface="Verdana"/>
                          <a:sym typeface="Verdana"/>
                        </a:rPr>
                        <a:t>ulong</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unchecked</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unsafe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ushort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using</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virtual</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void</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504061">
                <a:tc>
                  <a:txBody>
                    <a:bodyPr/>
                    <a:lstStyle/>
                    <a:p>
                      <a:pPr algn="l" defTabSz="914400"/>
                      <a:r>
                        <a:rPr sz="1600">
                          <a:solidFill>
                            <a:srgbClr val="313131"/>
                          </a:solidFill>
                          <a:latin typeface="Verdana"/>
                          <a:ea typeface="Verdana"/>
                          <a:cs typeface="Verdana"/>
                          <a:sym typeface="Verdana"/>
                        </a:rPr>
                        <a:t>volatile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while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defTabSz="914400">
                        <a:defRPr sz="1600"/>
                      </a:pP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defTabSz="914400">
                        <a:defRPr sz="1600"/>
                      </a:pP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defTabSz="914400">
                        <a:defRPr sz="1600"/>
                      </a:pP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defTabSz="914400">
                        <a:defRPr sz="1600"/>
                      </a:pP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defTabSz="914400">
                        <a:defRPr sz="1600"/>
                      </a:pP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bl>
          </a:graphicData>
        </a:graphic>
      </p:graphicFrame>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title"/>
          </p:nvPr>
        </p:nvSpPr>
        <p:spPr>
          <a:prstGeom prst="rect">
            <a:avLst/>
          </a:prstGeom>
        </p:spPr>
        <p:txBody>
          <a:bodyPr/>
          <a:lstStyle/>
          <a:p>
            <a:pPr/>
            <a:r>
              <a:t>Data Types</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title"/>
          </p:nvPr>
        </p:nvSpPr>
        <p:spPr>
          <a:prstGeom prst="rect">
            <a:avLst/>
          </a:prstGeom>
        </p:spPr>
        <p:txBody>
          <a:bodyPr/>
          <a:lstStyle/>
          <a:p>
            <a:pPr/>
            <a:r>
              <a:t>Value Types </a:t>
            </a:r>
          </a:p>
        </p:txBody>
      </p:sp>
      <p:sp>
        <p:nvSpPr>
          <p:cNvPr id="229" name="Shape 229"/>
          <p:cNvSpPr/>
          <p:nvPr>
            <p:ph type="body" sz="quarter" idx="1"/>
          </p:nvPr>
        </p:nvSpPr>
        <p:spPr>
          <a:xfrm>
            <a:off x="952499" y="2570642"/>
            <a:ext cx="11099801" cy="1694440"/>
          </a:xfrm>
          <a:prstGeom prst="rect">
            <a:avLst/>
          </a:prstGeom>
        </p:spPr>
        <p:txBody>
          <a:bodyPr/>
          <a:lstStyle/>
          <a:p>
            <a:pPr marL="0" indent="0">
              <a:buSzTx/>
              <a:buNone/>
              <a:defRPr sz="2600"/>
            </a:pPr>
            <a:r>
              <a:t>Value type variables can be assigned a value directly. They are derived from the class </a:t>
            </a:r>
            <a:r>
              <a:rPr b="1">
                <a:latin typeface="Helvetica"/>
                <a:ea typeface="Helvetica"/>
                <a:cs typeface="Helvetica"/>
                <a:sym typeface="Helvetica"/>
              </a:rPr>
              <a:t>System.ValueType</a:t>
            </a:r>
            <a:r>
              <a:t>. They directly contain data, When you declare an </a:t>
            </a:r>
            <a:r>
              <a:rPr b="1">
                <a:latin typeface="Helvetica"/>
                <a:ea typeface="Helvetica"/>
                <a:cs typeface="Helvetica"/>
                <a:sym typeface="Helvetica"/>
              </a:rPr>
              <a:t>int</a:t>
            </a:r>
            <a:r>
              <a:t> type, the system allocates memory to store the value.</a:t>
            </a:r>
          </a:p>
        </p:txBody>
      </p:sp>
      <p:graphicFrame>
        <p:nvGraphicFramePr>
          <p:cNvPr id="230" name="Table 230"/>
          <p:cNvGraphicFramePr/>
          <p:nvPr/>
        </p:nvGraphicFramePr>
        <p:xfrm>
          <a:off x="1344218" y="4581783"/>
          <a:ext cx="10329064" cy="4735748"/>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68340"/>
                <a:gridCol w="3213293"/>
                <a:gridCol w="4320265"/>
                <a:gridCol w="1414464"/>
              </a:tblGrid>
              <a:tr h="590380">
                <a:tc>
                  <a:txBody>
                    <a:bodyPr/>
                    <a:lstStyle/>
                    <a:p>
                      <a:pPr algn="l" defTabSz="914400"/>
                      <a:r>
                        <a:rPr b="1" sz="1400">
                          <a:solidFill>
                            <a:srgbClr val="313131"/>
                          </a:solidFill>
                          <a:latin typeface="Verdana"/>
                          <a:ea typeface="Verdana"/>
                          <a:cs typeface="Verdana"/>
                          <a:sym typeface="Verdana"/>
                        </a:rPr>
                        <a:t>Type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914400"/>
                      <a:r>
                        <a:rPr b="1" sz="1400">
                          <a:solidFill>
                            <a:srgbClr val="313131"/>
                          </a:solidFill>
                          <a:latin typeface="Verdana"/>
                          <a:ea typeface="Verdana"/>
                          <a:cs typeface="Verdana"/>
                          <a:sym typeface="Verdana"/>
                        </a:rPr>
                        <a:t>Represents</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914400"/>
                      <a:r>
                        <a:rPr b="1" sz="1400">
                          <a:solidFill>
                            <a:srgbClr val="313131"/>
                          </a:solidFill>
                          <a:latin typeface="Verdana"/>
                          <a:ea typeface="Verdana"/>
                          <a:cs typeface="Verdana"/>
                          <a:sym typeface="Verdana"/>
                        </a:rPr>
                        <a:t>Range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914400"/>
                      <a:r>
                        <a:rPr b="1" sz="1400">
                          <a:solidFill>
                            <a:srgbClr val="313131"/>
                          </a:solidFill>
                          <a:latin typeface="Verdana"/>
                          <a:ea typeface="Verdana"/>
                          <a:cs typeface="Verdana"/>
                          <a:sym typeface="Verdana"/>
                        </a:rPr>
                        <a:t>Default Value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r>
              <a:tr h="590380">
                <a:tc>
                  <a:txBody>
                    <a:bodyPr/>
                    <a:lstStyle/>
                    <a:p>
                      <a:pPr algn="l" defTabSz="914400"/>
                      <a:r>
                        <a:rPr sz="1400">
                          <a:solidFill>
                            <a:srgbClr val="313131"/>
                          </a:solidFill>
                          <a:latin typeface="Verdana"/>
                          <a:ea typeface="Verdana"/>
                          <a:cs typeface="Verdana"/>
                          <a:sym typeface="Verdana"/>
                        </a:rPr>
                        <a:t>bool</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Boolean value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True or False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FALSE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590380">
                <a:tc>
                  <a:txBody>
                    <a:bodyPr/>
                    <a:lstStyle/>
                    <a:p>
                      <a:pPr algn="l" defTabSz="914400"/>
                      <a:r>
                        <a:rPr sz="1400">
                          <a:solidFill>
                            <a:srgbClr val="313131"/>
                          </a:solidFill>
                          <a:latin typeface="Verdana"/>
                          <a:ea typeface="Verdana"/>
                          <a:cs typeface="Verdana"/>
                          <a:sym typeface="Verdana"/>
                        </a:rPr>
                        <a:t>byte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8-bit unsigned integer</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0 to 255</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0</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590380">
                <a:tc>
                  <a:txBody>
                    <a:bodyPr/>
                    <a:lstStyle/>
                    <a:p>
                      <a:pPr algn="l" defTabSz="914400"/>
                      <a:r>
                        <a:rPr sz="1400">
                          <a:solidFill>
                            <a:srgbClr val="313131"/>
                          </a:solidFill>
                          <a:latin typeface="Verdana"/>
                          <a:ea typeface="Verdana"/>
                          <a:cs typeface="Verdana"/>
                          <a:sym typeface="Verdana"/>
                        </a:rPr>
                        <a:t>char</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16-bit Unicode character</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U +0000 to U +ffff</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\0'</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590380">
                <a:tc>
                  <a:txBody>
                    <a:bodyPr/>
                    <a:lstStyle/>
                    <a:p>
                      <a:pPr algn="l" defTabSz="914400"/>
                      <a:r>
                        <a:rPr sz="1400">
                          <a:solidFill>
                            <a:srgbClr val="313131"/>
                          </a:solidFill>
                          <a:latin typeface="Verdana"/>
                          <a:ea typeface="Verdana"/>
                          <a:cs typeface="Verdana"/>
                          <a:sym typeface="Verdana"/>
                        </a:rPr>
                        <a:t>decimal</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128-bit precise decimal values with 28-29 significant digits</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defRPr sz="1400">
                          <a:solidFill>
                            <a:srgbClr val="313131"/>
                          </a:solidFill>
                          <a:latin typeface="Verdana"/>
                          <a:ea typeface="Verdana"/>
                          <a:cs typeface="Verdana"/>
                          <a:sym typeface="Verdana"/>
                        </a:defRPr>
                      </a:pPr>
                      <a:r>
                        <a:t>(-7.9 x 10</a:t>
                      </a:r>
                      <a:r>
                        <a:rPr baseline="31999" sz="1200"/>
                        <a:t>28</a:t>
                      </a:r>
                      <a:r>
                        <a:t> to 7.9 x 10</a:t>
                      </a:r>
                      <a:r>
                        <a:rPr baseline="31999" sz="1200"/>
                        <a:t>28</a:t>
                      </a:r>
                      <a:r>
                        <a:t>) / 10</a:t>
                      </a:r>
                      <a:r>
                        <a:rPr baseline="31999" sz="1200"/>
                        <a:t>0 to 28</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0.0M</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590380">
                <a:tc>
                  <a:txBody>
                    <a:bodyPr/>
                    <a:lstStyle/>
                    <a:p>
                      <a:pPr algn="l" defTabSz="914400"/>
                      <a:r>
                        <a:rPr sz="1400">
                          <a:solidFill>
                            <a:srgbClr val="313131"/>
                          </a:solidFill>
                          <a:latin typeface="Verdana"/>
                          <a:ea typeface="Verdana"/>
                          <a:cs typeface="Verdana"/>
                          <a:sym typeface="Verdana"/>
                        </a:rPr>
                        <a:t>double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64-bit double-precision floating point type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defRPr sz="1400">
                          <a:solidFill>
                            <a:srgbClr val="313131"/>
                          </a:solidFill>
                          <a:latin typeface="Verdana"/>
                          <a:ea typeface="Verdana"/>
                          <a:cs typeface="Verdana"/>
                          <a:sym typeface="Verdana"/>
                        </a:defRPr>
                      </a:pPr>
                      <a:r>
                        <a:t>(+/-)5.0 x 10</a:t>
                      </a:r>
                      <a:r>
                        <a:rPr baseline="31999" sz="1200"/>
                        <a:t>-324</a:t>
                      </a:r>
                      <a:r>
                        <a:t> to (+/-)1.7 x 10</a:t>
                      </a:r>
                      <a:r>
                        <a:rPr baseline="31999" sz="1200"/>
                        <a:t>308</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0.0D</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590380">
                <a:tc>
                  <a:txBody>
                    <a:bodyPr/>
                    <a:lstStyle/>
                    <a:p>
                      <a:pPr algn="l" defTabSz="914400"/>
                      <a:r>
                        <a:rPr sz="1400">
                          <a:solidFill>
                            <a:srgbClr val="313131"/>
                          </a:solidFill>
                          <a:latin typeface="Verdana"/>
                          <a:ea typeface="Verdana"/>
                          <a:cs typeface="Verdana"/>
                          <a:sym typeface="Verdana"/>
                        </a:rPr>
                        <a:t>float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32-bit single-precision floating point type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defRPr sz="1400">
                          <a:solidFill>
                            <a:srgbClr val="313131"/>
                          </a:solidFill>
                          <a:latin typeface="Verdana"/>
                          <a:ea typeface="Verdana"/>
                          <a:cs typeface="Verdana"/>
                          <a:sym typeface="Verdana"/>
                        </a:defRPr>
                      </a:pPr>
                      <a:r>
                        <a:t>-3.4 x 10</a:t>
                      </a:r>
                      <a:r>
                        <a:rPr baseline="31999" sz="1200"/>
                        <a:t>38</a:t>
                      </a:r>
                      <a:r>
                        <a:t> to + 3.4 x 10</a:t>
                      </a:r>
                      <a:r>
                        <a:rPr baseline="31999" sz="1200"/>
                        <a:t>38</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0.0F</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590380">
                <a:tc>
                  <a:txBody>
                    <a:bodyPr/>
                    <a:lstStyle/>
                    <a:p>
                      <a:pPr algn="l" defTabSz="914400"/>
                      <a:r>
                        <a:rPr sz="1400">
                          <a:solidFill>
                            <a:srgbClr val="313131"/>
                          </a:solidFill>
                          <a:latin typeface="Verdana"/>
                          <a:ea typeface="Verdana"/>
                          <a:cs typeface="Verdana"/>
                          <a:sym typeface="Verdana"/>
                        </a:rPr>
                        <a:t>int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32-bit signed integer type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-2,147,483,648 to 2,147,483,647</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0</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bl>
          </a:graphicData>
        </a:graphic>
      </p:graphicFrame>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title"/>
          </p:nvPr>
        </p:nvSpPr>
        <p:spPr>
          <a:prstGeom prst="rect">
            <a:avLst/>
          </a:prstGeom>
        </p:spPr>
        <p:txBody>
          <a:bodyPr/>
          <a:lstStyle/>
          <a:p>
            <a:pPr/>
            <a:r>
              <a:t>Reference Types </a:t>
            </a:r>
          </a:p>
        </p:txBody>
      </p:sp>
      <p:sp>
        <p:nvSpPr>
          <p:cNvPr id="233" name="Shape 233"/>
          <p:cNvSpPr/>
          <p:nvPr>
            <p:ph type="body" idx="1"/>
          </p:nvPr>
        </p:nvSpPr>
        <p:spPr>
          <a:xfrm>
            <a:off x="952500" y="2570642"/>
            <a:ext cx="11099800" cy="6725997"/>
          </a:xfrm>
          <a:prstGeom prst="rect">
            <a:avLst/>
          </a:prstGeom>
        </p:spPr>
        <p:txBody>
          <a:bodyPr/>
          <a:lstStyle/>
          <a:p>
            <a:pPr marL="0" indent="0">
              <a:buSzTx/>
              <a:buNone/>
            </a:pPr>
            <a:r>
              <a:t>The reference types do not contain the actual data stored in a variable, but they contain a reference to the variables.</a:t>
            </a:r>
            <a:r>
              <a:t> </a:t>
            </a:r>
            <a:r>
              <a:t>In other words, they refer to a memory location. Example of </a:t>
            </a:r>
            <a:r>
              <a:rPr b="1">
                <a:latin typeface="Helvetica"/>
                <a:ea typeface="Helvetica"/>
                <a:cs typeface="Helvetica"/>
                <a:sym typeface="Helvetica"/>
              </a:rPr>
              <a:t>built-in</a:t>
            </a:r>
            <a:r>
              <a:t> reference types are: </a:t>
            </a:r>
            <a:r>
              <a:rPr b="1">
                <a:latin typeface="Helvetica"/>
                <a:ea typeface="Helvetica"/>
                <a:cs typeface="Helvetica"/>
                <a:sym typeface="Helvetica"/>
              </a:rPr>
              <a:t>object</a:t>
            </a:r>
            <a:r>
              <a:t>, </a:t>
            </a:r>
            <a:r>
              <a:rPr b="1">
                <a:latin typeface="Helvetica"/>
                <a:ea typeface="Helvetica"/>
                <a:cs typeface="Helvetica"/>
                <a:sym typeface="Helvetica"/>
              </a:rPr>
              <a:t>dynamic,</a:t>
            </a:r>
            <a:r>
              <a:t> and </a:t>
            </a:r>
            <a:r>
              <a:rPr b="1">
                <a:latin typeface="Helvetica"/>
                <a:ea typeface="Helvetica"/>
                <a:cs typeface="Helvetica"/>
                <a:sym typeface="Helvetica"/>
              </a:rPr>
              <a:t>string</a:t>
            </a:r>
            <a:r>
              <a:t>.</a:t>
            </a:r>
          </a:p>
          <a:p>
            <a:pPr lvl="1" marL="734391" indent="-289891"/>
            <a:r>
              <a:rPr b="1">
                <a:latin typeface="Helvetica"/>
                <a:ea typeface="Helvetica"/>
                <a:cs typeface="Helvetica"/>
                <a:sym typeface="Helvetica"/>
              </a:rPr>
              <a:t>Object Type</a:t>
            </a:r>
          </a:p>
          <a:p>
            <a:pPr lvl="1" marL="734391" indent="-289891"/>
            <a:r>
              <a:rPr b="1">
                <a:latin typeface="Helvetica"/>
                <a:ea typeface="Helvetica"/>
                <a:cs typeface="Helvetica"/>
                <a:sym typeface="Helvetica"/>
              </a:rPr>
              <a:t>Dynamic Type</a:t>
            </a:r>
          </a:p>
          <a:p>
            <a:pPr lvl="1" marL="734391" indent="-289891"/>
            <a:r>
              <a:rPr b="1">
                <a:latin typeface="Helvetica"/>
                <a:ea typeface="Helvetica"/>
                <a:cs typeface="Helvetica"/>
                <a:sym typeface="Helvetica"/>
              </a:rPr>
              <a:t>String Type</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title"/>
          </p:nvPr>
        </p:nvSpPr>
        <p:spPr>
          <a:prstGeom prst="rect">
            <a:avLst/>
          </a:prstGeom>
        </p:spPr>
        <p:txBody>
          <a:bodyPr/>
          <a:lstStyle/>
          <a:p>
            <a:pPr/>
            <a:r>
              <a:t>Object Type</a:t>
            </a:r>
          </a:p>
        </p:txBody>
      </p:sp>
      <p:sp>
        <p:nvSpPr>
          <p:cNvPr id="236" name="Shape 236"/>
          <p:cNvSpPr/>
          <p:nvPr>
            <p:ph type="body" sz="half" idx="1"/>
          </p:nvPr>
        </p:nvSpPr>
        <p:spPr>
          <a:xfrm>
            <a:off x="952500" y="2603500"/>
            <a:ext cx="11099800" cy="4022922"/>
          </a:xfrm>
          <a:prstGeom prst="rect">
            <a:avLst/>
          </a:prstGeom>
        </p:spPr>
        <p:txBody>
          <a:bodyPr/>
          <a:lstStyle/>
          <a:p>
            <a:pPr marL="0" indent="0" defTabSz="455675">
              <a:spcBef>
                <a:spcPts val="3200"/>
              </a:spcBef>
              <a:buSzTx/>
              <a:buNone/>
              <a:defRPr sz="2807"/>
            </a:pPr>
            <a:r>
              <a:t>the ultimate base class for all data types in C# Common Type System (CTS). Object is an alias for System.Object class. The object types can be assigned values of any other types, value types, reference types, predefined or user-defined types. However, before assigning values, it needs type conversion.</a:t>
            </a:r>
          </a:p>
          <a:p>
            <a:pPr marL="0" indent="0" defTabSz="455675">
              <a:spcBef>
                <a:spcPts val="3200"/>
              </a:spcBef>
              <a:buSzTx/>
              <a:buNone/>
              <a:defRPr sz="2807"/>
            </a:pPr>
            <a:r>
              <a:t>When a value type is converted to object type, it is called </a:t>
            </a:r>
            <a:r>
              <a:rPr b="1">
                <a:latin typeface="Helvetica"/>
                <a:ea typeface="Helvetica"/>
                <a:cs typeface="Helvetica"/>
                <a:sym typeface="Helvetica"/>
              </a:rPr>
              <a:t>boxing</a:t>
            </a:r>
            <a:r>
              <a:t> and on the other hand, when an object type is converted to a value type, it is called </a:t>
            </a:r>
            <a:r>
              <a:rPr b="1">
                <a:latin typeface="Helvetica"/>
                <a:ea typeface="Helvetica"/>
                <a:cs typeface="Helvetica"/>
                <a:sym typeface="Helvetica"/>
              </a:rPr>
              <a:t>unboxing</a:t>
            </a:r>
            <a:r>
              <a:t>.</a:t>
            </a:r>
          </a:p>
        </p:txBody>
      </p:sp>
      <p:sp>
        <p:nvSpPr>
          <p:cNvPr id="237" name="Shape 237"/>
          <p:cNvSpPr/>
          <p:nvPr/>
        </p:nvSpPr>
        <p:spPr>
          <a:xfrm>
            <a:off x="4483380" y="7172170"/>
            <a:ext cx="5326897" cy="8636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400">
                <a:solidFill>
                  <a:srgbClr val="666600"/>
                </a:solidFill>
              </a:defRPr>
            </a:pPr>
            <a:r>
              <a:rPr>
                <a:solidFill>
                  <a:schemeClr val="accent1"/>
                </a:solidFill>
              </a:rPr>
              <a:t>object</a:t>
            </a:r>
            <a:r>
              <a:rPr>
                <a:solidFill>
                  <a:srgbClr val="313131"/>
                </a:solidFill>
              </a:rPr>
              <a:t> obj</a:t>
            </a:r>
            <a:r>
              <a:t>;</a:t>
            </a:r>
            <a:endParaRPr>
              <a:solidFill>
                <a:srgbClr val="313131"/>
              </a:solidFill>
            </a:endParaRPr>
          </a:p>
          <a:p>
            <a:pPr algn="l">
              <a:defRPr sz="2400">
                <a:solidFill>
                  <a:srgbClr val="666600"/>
                </a:solidFill>
              </a:defRPr>
            </a:pPr>
            <a:r>
              <a:rPr>
                <a:solidFill>
                  <a:srgbClr val="313131"/>
                </a:solidFill>
              </a:rPr>
              <a:t>obj </a:t>
            </a:r>
            <a:r>
              <a:t>=</a:t>
            </a:r>
            <a:r>
              <a:rPr>
                <a:solidFill>
                  <a:srgbClr val="313131"/>
                </a:solidFill>
              </a:rPr>
              <a:t> </a:t>
            </a:r>
            <a:r>
              <a:rPr>
                <a:solidFill>
                  <a:srgbClr val="006666"/>
                </a:solidFill>
              </a:rPr>
              <a:t>100</a:t>
            </a:r>
            <a:r>
              <a:t>;</a:t>
            </a:r>
            <a:r>
              <a:rPr>
                <a:solidFill>
                  <a:schemeClr val="accent5"/>
                </a:solidFill>
              </a:rPr>
              <a:t> // this is boxing</a:t>
            </a:r>
          </a:p>
        </p:txBody>
      </p:sp>
      <p:sp>
        <p:nvSpPr>
          <p:cNvPr id="238" name="Shape 238"/>
          <p:cNvSpPr/>
          <p:nvPr/>
        </p:nvSpPr>
        <p:spPr>
          <a:xfrm>
            <a:off x="7433412" y="8544137"/>
            <a:ext cx="3491185" cy="406401"/>
          </a:xfrm>
          <a:prstGeom prst="rect">
            <a:avLst/>
          </a:prstGeom>
          <a:solidFill>
            <a:srgbClr val="000000">
              <a:alpha val="40112"/>
            </a:srgbClr>
          </a:solidFill>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800">
                <a:solidFill>
                  <a:srgbClr val="FFFFFF"/>
                </a:solidFill>
              </a:defRPr>
            </a:lvl1pPr>
          </a:lstStyle>
          <a:p>
            <a:pPr/>
            <a:r>
              <a:t>another style for commenting</a:t>
            </a:r>
          </a:p>
        </p:txBody>
      </p:sp>
      <p:sp>
        <p:nvSpPr>
          <p:cNvPr id="239" name="Shape 239"/>
          <p:cNvSpPr/>
          <p:nvPr/>
        </p:nvSpPr>
        <p:spPr>
          <a:xfrm flipH="1" flipV="1">
            <a:off x="7657435" y="7984315"/>
            <a:ext cx="551499" cy="551498"/>
          </a:xfrm>
          <a:prstGeom prst="line">
            <a:avLst/>
          </a:prstGeom>
          <a:ln w="25400">
            <a:solidFill>
              <a:srgbClr val="000000"/>
            </a:solidFill>
            <a:miter lim="400000"/>
            <a:tailEnd type="triangle"/>
          </a:ln>
        </p:spPr>
        <p:txBody>
          <a:bodyPr lIns="50800" tIns="50800" rIns="50800" bIns="50800" anchor="ctr"/>
          <a:lstStyle/>
          <a:p>
            <a:pPr algn="l">
              <a:defRPr sz="2400">
                <a:solidFill>
                  <a:srgbClr val="666600"/>
                </a:solidFill>
              </a:defRPr>
            </a:pPr>
          </a:p>
        </p:txBody>
      </p:sp>
      <p:sp>
        <p:nvSpPr>
          <p:cNvPr id="240" name="Shape 240"/>
          <p:cNvSpPr/>
          <p:nvPr/>
        </p:nvSpPr>
        <p:spPr>
          <a:xfrm>
            <a:off x="3181823" y="7159470"/>
            <a:ext cx="1105546"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200">
                <a:latin typeface="Helvetica"/>
                <a:ea typeface="Helvetica"/>
                <a:cs typeface="Helvetica"/>
                <a:sym typeface="Helvetica"/>
              </a:defRPr>
            </a:lvl1pPr>
          </a:lstStyle>
          <a:p>
            <a:pPr/>
            <a:r>
              <a:t>Ex.</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title"/>
          </p:nvPr>
        </p:nvSpPr>
        <p:spPr>
          <a:prstGeom prst="rect">
            <a:avLst/>
          </a:prstGeom>
        </p:spPr>
        <p:txBody>
          <a:bodyPr/>
          <a:lstStyle/>
          <a:p>
            <a:pPr/>
            <a:r>
              <a:t>Dynamic Type</a:t>
            </a:r>
          </a:p>
        </p:txBody>
      </p:sp>
      <p:sp>
        <p:nvSpPr>
          <p:cNvPr id="243" name="Shape 243"/>
          <p:cNvSpPr/>
          <p:nvPr>
            <p:ph type="body" sz="half" idx="1"/>
          </p:nvPr>
        </p:nvSpPr>
        <p:spPr>
          <a:xfrm>
            <a:off x="952500" y="2603500"/>
            <a:ext cx="11099800" cy="3898971"/>
          </a:xfrm>
          <a:prstGeom prst="rect">
            <a:avLst/>
          </a:prstGeom>
        </p:spPr>
        <p:txBody>
          <a:bodyPr/>
          <a:lstStyle/>
          <a:p>
            <a:pPr marL="0" indent="0" defTabSz="514095">
              <a:spcBef>
                <a:spcPts val="3600"/>
              </a:spcBef>
              <a:buSzTx/>
              <a:buNone/>
              <a:defRPr sz="3168"/>
            </a:pPr>
            <a:r>
              <a:t>You can store any type of value in the dynamic data type variable. Type checking for these types of variables takes place at run-time.</a:t>
            </a:r>
          </a:p>
          <a:p>
            <a:pPr marL="0" indent="0" defTabSz="514095">
              <a:spcBef>
                <a:spcPts val="3600"/>
              </a:spcBef>
              <a:buSzTx/>
              <a:buNone/>
              <a:defRPr sz="3168"/>
            </a:pPr>
            <a:r>
              <a:t>Dynamic types are similar to object types except that type checking for object type variables takes place at compile time, whereas that for the dynamic type variables takes place at run time.</a:t>
            </a:r>
          </a:p>
        </p:txBody>
      </p:sp>
      <p:sp>
        <p:nvSpPr>
          <p:cNvPr id="244" name="Shape 244"/>
          <p:cNvSpPr/>
          <p:nvPr/>
        </p:nvSpPr>
        <p:spPr>
          <a:xfrm>
            <a:off x="5047956" y="8351828"/>
            <a:ext cx="5327095" cy="4953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400">
                <a:solidFill>
                  <a:srgbClr val="666600"/>
                </a:solidFill>
              </a:defRPr>
            </a:pPr>
            <a:r>
              <a:rPr>
                <a:solidFill>
                  <a:schemeClr val="accent1"/>
                </a:solidFill>
              </a:rPr>
              <a:t>dynamic</a:t>
            </a:r>
            <a:r>
              <a:rPr>
                <a:solidFill>
                  <a:srgbClr val="313131"/>
                </a:solidFill>
              </a:rPr>
              <a:t> d </a:t>
            </a:r>
            <a:r>
              <a:t>=</a:t>
            </a:r>
            <a:r>
              <a:rPr>
                <a:solidFill>
                  <a:srgbClr val="313131"/>
                </a:solidFill>
              </a:rPr>
              <a:t> </a:t>
            </a:r>
            <a:r>
              <a:rPr>
                <a:solidFill>
                  <a:srgbClr val="006666"/>
                </a:solidFill>
              </a:rPr>
              <a:t>20</a:t>
            </a:r>
            <a:r>
              <a:t>;</a:t>
            </a:r>
          </a:p>
        </p:txBody>
      </p:sp>
      <p:sp>
        <p:nvSpPr>
          <p:cNvPr id="245" name="Shape 245"/>
          <p:cNvSpPr/>
          <p:nvPr/>
        </p:nvSpPr>
        <p:spPr>
          <a:xfrm>
            <a:off x="3746399" y="8154978"/>
            <a:ext cx="1105545"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200">
                <a:latin typeface="Helvetica"/>
                <a:ea typeface="Helvetica"/>
                <a:cs typeface="Helvetica"/>
                <a:sym typeface="Helvetica"/>
              </a:defRPr>
            </a:lvl1pPr>
          </a:lstStyle>
          <a:p>
            <a:pPr/>
            <a:r>
              <a:t>Ex.</a:t>
            </a:r>
          </a:p>
        </p:txBody>
      </p:sp>
      <p:sp>
        <p:nvSpPr>
          <p:cNvPr id="246" name="Shape 246"/>
          <p:cNvSpPr/>
          <p:nvPr/>
        </p:nvSpPr>
        <p:spPr>
          <a:xfrm>
            <a:off x="5047956" y="7296364"/>
            <a:ext cx="5327095" cy="4953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400">
                <a:solidFill>
                  <a:srgbClr val="666600"/>
                </a:solidFill>
              </a:defRPr>
            </a:pPr>
            <a:r>
              <a:rPr>
                <a:solidFill>
                  <a:srgbClr val="011688"/>
                </a:solidFill>
              </a:rPr>
              <a:t>dynamic</a:t>
            </a:r>
            <a:r>
              <a:rPr>
                <a:solidFill>
                  <a:srgbClr val="313131"/>
                </a:solidFill>
              </a:rPr>
              <a:t> </a:t>
            </a:r>
            <a:r>
              <a:t>&lt;variable_name&gt;</a:t>
            </a:r>
            <a:r>
              <a:rPr>
                <a:solidFill>
                  <a:srgbClr val="313131"/>
                </a:solidFill>
              </a:rPr>
              <a:t> </a:t>
            </a:r>
            <a:r>
              <a:t>=</a:t>
            </a:r>
            <a:r>
              <a:rPr>
                <a:solidFill>
                  <a:srgbClr val="313131"/>
                </a:solidFill>
              </a:rPr>
              <a:t> value</a:t>
            </a:r>
            <a:r>
              <a:t>;</a:t>
            </a:r>
          </a:p>
        </p:txBody>
      </p:sp>
      <p:sp>
        <p:nvSpPr>
          <p:cNvPr id="247" name="Shape 247"/>
          <p:cNvSpPr/>
          <p:nvPr/>
        </p:nvSpPr>
        <p:spPr>
          <a:xfrm>
            <a:off x="2617049" y="7007439"/>
            <a:ext cx="2279948"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200">
                <a:latin typeface="Helvetica"/>
                <a:ea typeface="Helvetica"/>
                <a:cs typeface="Helvetica"/>
                <a:sym typeface="Helvetica"/>
              </a:defRPr>
            </a:lvl1pPr>
          </a:lstStyle>
          <a:p>
            <a:pPr/>
            <a:r>
              <a:t>Syntax</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1" name="vs2015download3.jpg"/>
          <p:cNvPicPr>
            <a:picLocks noChangeAspect="1"/>
          </p:cNvPicPr>
          <p:nvPr>
            <p:ph type="pic" idx="13"/>
          </p:nvPr>
        </p:nvPicPr>
        <p:blipFill>
          <a:blip r:embed="rId2">
            <a:extLst/>
          </a:blip>
          <a:srcRect l="0" t="269" r="0" b="269"/>
          <a:stretch>
            <a:fillRect/>
          </a:stretch>
        </p:blipFill>
        <p:spPr>
          <a:xfrm>
            <a:off x="-15689" y="-4477"/>
            <a:ext cx="13036012" cy="7120754"/>
          </a:xfrm>
          <a:prstGeom prst="rect">
            <a:avLst/>
          </a:prstGeom>
        </p:spPr>
      </p:pic>
      <p:sp>
        <p:nvSpPr>
          <p:cNvPr id="132" name="Shape 132"/>
          <p:cNvSpPr/>
          <p:nvPr>
            <p:ph type="title"/>
          </p:nvPr>
        </p:nvSpPr>
        <p:spPr>
          <a:xfrm>
            <a:off x="1270000" y="6934200"/>
            <a:ext cx="10464800" cy="1422400"/>
          </a:xfrm>
          <a:prstGeom prst="rect">
            <a:avLst/>
          </a:prstGeom>
        </p:spPr>
        <p:txBody>
          <a:bodyPr/>
          <a:lstStyle>
            <a:lvl1pPr defTabSz="321310">
              <a:defRPr sz="4400"/>
            </a:lvl1pPr>
          </a:lstStyle>
          <a:p>
            <a:pPr/>
            <a:r>
              <a:t>Download Visual Studio 2015 Community</a:t>
            </a:r>
          </a:p>
        </p:txBody>
      </p:sp>
      <p:sp>
        <p:nvSpPr>
          <p:cNvPr id="133" name="Shape 133"/>
          <p:cNvSpPr/>
          <p:nvPr>
            <p:ph type="body" sz="quarter" idx="1"/>
          </p:nvPr>
        </p:nvSpPr>
        <p:spPr>
          <a:xfrm>
            <a:off x="1270000" y="8407400"/>
            <a:ext cx="10464800" cy="1130300"/>
          </a:xfrm>
          <a:prstGeom prst="rect">
            <a:avLst/>
          </a:prstGeom>
        </p:spPr>
        <p:txBody>
          <a:bodyPr/>
          <a:lstStyle>
            <a:lvl1pPr>
              <a:defRPr u="sng">
                <a:hlinkClick r:id="rId3" invalidUrl="" action="" tgtFrame="" tooltip="" history="1" highlightClick="0" endSnd="0"/>
              </a:defRPr>
            </a:lvl1pPr>
          </a:lstStyle>
          <a:p>
            <a:pPr>
              <a:defRPr u="none"/>
            </a:pPr>
            <a:r>
              <a:rPr u="sng">
                <a:hlinkClick r:id="rId3" invalidUrl="" action="" tgtFrame="" tooltip="" history="1" highlightClick="0" endSnd="0"/>
              </a:rPr>
              <a:t>http://www.visualstudio.com/en-us/downloads/visual-studio-2015-downloads-vs.aspx</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p:nvPr>
            <p:ph type="title"/>
          </p:nvPr>
        </p:nvSpPr>
        <p:spPr>
          <a:prstGeom prst="rect">
            <a:avLst/>
          </a:prstGeom>
        </p:spPr>
        <p:txBody>
          <a:bodyPr/>
          <a:lstStyle/>
          <a:p>
            <a:pPr/>
            <a:r>
              <a:t>String Type</a:t>
            </a:r>
          </a:p>
        </p:txBody>
      </p:sp>
      <p:sp>
        <p:nvSpPr>
          <p:cNvPr id="250" name="Shape 250"/>
          <p:cNvSpPr/>
          <p:nvPr>
            <p:ph type="body" sz="half" idx="1"/>
          </p:nvPr>
        </p:nvSpPr>
        <p:spPr>
          <a:xfrm>
            <a:off x="952500" y="2603500"/>
            <a:ext cx="11099800" cy="2287478"/>
          </a:xfrm>
          <a:prstGeom prst="rect">
            <a:avLst/>
          </a:prstGeom>
        </p:spPr>
        <p:txBody>
          <a:bodyPr/>
          <a:lstStyle/>
          <a:p>
            <a:pPr marL="0" indent="0">
              <a:buSzTx/>
              <a:buNone/>
            </a:pPr>
            <a:r>
              <a:t>The </a:t>
            </a:r>
            <a:r>
              <a:rPr b="1">
                <a:latin typeface="Helvetica"/>
                <a:ea typeface="Helvetica"/>
                <a:cs typeface="Helvetica"/>
                <a:sym typeface="Helvetica"/>
              </a:rPr>
              <a:t>String Type</a:t>
            </a:r>
            <a:r>
              <a:t> allows you to assign any string values to a variable. The string type is an alias for the System.String class. It is derived from object type. </a:t>
            </a:r>
          </a:p>
        </p:txBody>
      </p:sp>
      <p:sp>
        <p:nvSpPr>
          <p:cNvPr id="251" name="Shape 251"/>
          <p:cNvSpPr/>
          <p:nvPr/>
        </p:nvSpPr>
        <p:spPr>
          <a:xfrm>
            <a:off x="4483281" y="5871089"/>
            <a:ext cx="5327095" cy="4953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400">
                <a:solidFill>
                  <a:srgbClr val="666600"/>
                </a:solidFill>
              </a:defRPr>
            </a:pPr>
            <a:r>
              <a:rPr>
                <a:solidFill>
                  <a:srgbClr val="7F1455"/>
                </a:solidFill>
              </a:rPr>
              <a:t>String</a:t>
            </a:r>
            <a:r>
              <a:rPr>
                <a:solidFill>
                  <a:srgbClr val="313131"/>
                </a:solidFill>
              </a:rPr>
              <a:t> str </a:t>
            </a:r>
            <a:r>
              <a:t>=</a:t>
            </a:r>
            <a:r>
              <a:rPr>
                <a:solidFill>
                  <a:srgbClr val="313131"/>
                </a:solidFill>
              </a:rPr>
              <a:t> </a:t>
            </a:r>
            <a:r>
              <a:t>"Tutorials Point"</a:t>
            </a:r>
            <a:r>
              <a:t>;</a:t>
            </a:r>
          </a:p>
        </p:txBody>
      </p:sp>
      <p:sp>
        <p:nvSpPr>
          <p:cNvPr id="252" name="Shape 252"/>
          <p:cNvSpPr/>
          <p:nvPr/>
        </p:nvSpPr>
        <p:spPr>
          <a:xfrm>
            <a:off x="3181724" y="5674239"/>
            <a:ext cx="1105546"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200">
                <a:latin typeface="Helvetica"/>
                <a:ea typeface="Helvetica"/>
                <a:cs typeface="Helvetica"/>
                <a:sym typeface="Helvetica"/>
              </a:defRPr>
            </a:lvl1pPr>
          </a:lstStyle>
          <a:p>
            <a:pPr/>
            <a:r>
              <a:t>Ex.</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title"/>
          </p:nvPr>
        </p:nvSpPr>
        <p:spPr>
          <a:prstGeom prst="rect">
            <a:avLst/>
          </a:prstGeom>
        </p:spPr>
        <p:txBody>
          <a:bodyPr/>
          <a:lstStyle/>
          <a:p>
            <a:pPr/>
            <a:r>
              <a:t>Variables</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Shape 256"/>
          <p:cNvSpPr/>
          <p:nvPr>
            <p:ph type="title"/>
          </p:nvPr>
        </p:nvSpPr>
        <p:spPr>
          <a:prstGeom prst="rect">
            <a:avLst/>
          </a:prstGeom>
        </p:spPr>
        <p:txBody>
          <a:bodyPr/>
          <a:lstStyle/>
          <a:p>
            <a:pPr/>
            <a:r>
              <a:t>Variable</a:t>
            </a:r>
          </a:p>
        </p:txBody>
      </p:sp>
      <p:sp>
        <p:nvSpPr>
          <p:cNvPr id="257" name="Shape 257"/>
          <p:cNvSpPr/>
          <p:nvPr>
            <p:ph type="body" idx="1"/>
          </p:nvPr>
        </p:nvSpPr>
        <p:spPr>
          <a:prstGeom prst="rect">
            <a:avLst/>
          </a:prstGeom>
        </p:spPr>
        <p:txBody>
          <a:bodyPr/>
          <a:lstStyle>
            <a:lvl1pPr marL="0" indent="0">
              <a:buSzTx/>
              <a:buNone/>
            </a:lvl1pPr>
          </a:lstStyle>
          <a:p>
            <a:pPr/>
            <a:r>
              <a:t>A variable is nothing but a name given to a storage area that our programs can manipulate. Each variable in C# has a specific type, which determines the size and layout of the variable's memory the range of values that can be stored within that memory and the set of operations that can be applied to the variable.</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title"/>
          </p:nvPr>
        </p:nvSpPr>
        <p:spPr>
          <a:prstGeom prst="rect">
            <a:avLst/>
          </a:prstGeom>
        </p:spPr>
        <p:txBody>
          <a:bodyPr/>
          <a:lstStyle/>
          <a:p>
            <a:pPr/>
            <a:r>
              <a:t>Defining a Variable</a:t>
            </a:r>
          </a:p>
        </p:txBody>
      </p:sp>
      <p:sp>
        <p:nvSpPr>
          <p:cNvPr id="260" name="Shape 260"/>
          <p:cNvSpPr/>
          <p:nvPr>
            <p:ph type="body" sz="quarter" idx="1"/>
          </p:nvPr>
        </p:nvSpPr>
        <p:spPr>
          <a:xfrm>
            <a:off x="952499" y="6206059"/>
            <a:ext cx="11099801" cy="820480"/>
          </a:xfrm>
          <a:prstGeom prst="rect">
            <a:avLst/>
          </a:prstGeom>
        </p:spPr>
        <p:txBody>
          <a:bodyPr/>
          <a:lstStyle>
            <a:lvl1pPr marL="0" indent="0" defTabSz="479044">
              <a:spcBef>
                <a:spcPts val="3400"/>
              </a:spcBef>
              <a:buSzTx/>
              <a:buNone/>
              <a:defRPr sz="2952"/>
            </a:lvl1pPr>
          </a:lstStyle>
          <a:p>
            <a:pPr/>
            <a:r>
              <a:t>Initialize a variable after initializing it or at the time of definition as:</a:t>
            </a:r>
          </a:p>
        </p:txBody>
      </p:sp>
      <p:sp>
        <p:nvSpPr>
          <p:cNvPr id="261" name="Shape 261"/>
          <p:cNvSpPr/>
          <p:nvPr/>
        </p:nvSpPr>
        <p:spPr>
          <a:xfrm>
            <a:off x="5047956" y="2875297"/>
            <a:ext cx="5327095" cy="4953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400">
                <a:solidFill>
                  <a:srgbClr val="666600"/>
                </a:solidFill>
              </a:defRPr>
            </a:pPr>
            <a:r>
              <a:t>&lt;data_type&gt;</a:t>
            </a:r>
            <a:r>
              <a:rPr>
                <a:solidFill>
                  <a:srgbClr val="313131"/>
                </a:solidFill>
              </a:rPr>
              <a:t> </a:t>
            </a:r>
            <a:r>
              <a:t>&lt;variable_list&gt;</a:t>
            </a:r>
            <a:r>
              <a:rPr>
                <a:solidFill>
                  <a:srgbClr val="313131"/>
                </a:solidFill>
              </a:rPr>
              <a:t>;</a:t>
            </a:r>
          </a:p>
        </p:txBody>
      </p:sp>
      <p:sp>
        <p:nvSpPr>
          <p:cNvPr id="262" name="Shape 262"/>
          <p:cNvSpPr/>
          <p:nvPr/>
        </p:nvSpPr>
        <p:spPr>
          <a:xfrm>
            <a:off x="2617049" y="2586372"/>
            <a:ext cx="2279949"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200">
                <a:latin typeface="Helvetica"/>
                <a:ea typeface="Helvetica"/>
                <a:cs typeface="Helvetica"/>
                <a:sym typeface="Helvetica"/>
              </a:defRPr>
            </a:lvl1pPr>
          </a:lstStyle>
          <a:p>
            <a:pPr/>
            <a:r>
              <a:t>Syntax</a:t>
            </a:r>
          </a:p>
        </p:txBody>
      </p:sp>
      <p:sp>
        <p:nvSpPr>
          <p:cNvPr id="263" name="Shape 263"/>
          <p:cNvSpPr/>
          <p:nvPr/>
        </p:nvSpPr>
        <p:spPr>
          <a:xfrm>
            <a:off x="5047956" y="4019221"/>
            <a:ext cx="5327095" cy="16002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400">
                <a:solidFill>
                  <a:srgbClr val="666600"/>
                </a:solidFill>
              </a:defRPr>
            </a:pPr>
            <a:r>
              <a:rPr>
                <a:solidFill>
                  <a:schemeClr val="accent1"/>
                </a:solidFill>
              </a:rPr>
              <a:t>int</a:t>
            </a:r>
            <a:r>
              <a:rPr>
                <a:solidFill>
                  <a:srgbClr val="313131"/>
                </a:solidFill>
              </a:rPr>
              <a:t> i</a:t>
            </a:r>
            <a:r>
              <a:t>,</a:t>
            </a:r>
            <a:r>
              <a:rPr>
                <a:solidFill>
                  <a:srgbClr val="313131"/>
                </a:solidFill>
              </a:rPr>
              <a:t> j</a:t>
            </a:r>
            <a:r>
              <a:t>,</a:t>
            </a:r>
            <a:r>
              <a:rPr>
                <a:solidFill>
                  <a:srgbClr val="313131"/>
                </a:solidFill>
              </a:rPr>
              <a:t> k</a:t>
            </a:r>
            <a:r>
              <a:t>;</a:t>
            </a:r>
            <a:endParaRPr>
              <a:solidFill>
                <a:srgbClr val="313131"/>
              </a:solidFill>
            </a:endParaRPr>
          </a:p>
          <a:p>
            <a:pPr algn="l">
              <a:defRPr sz="2400">
                <a:solidFill>
                  <a:srgbClr val="666600"/>
                </a:solidFill>
              </a:defRPr>
            </a:pPr>
            <a:r>
              <a:rPr>
                <a:solidFill>
                  <a:schemeClr val="accent1"/>
                </a:solidFill>
              </a:rPr>
              <a:t>char</a:t>
            </a:r>
            <a:r>
              <a:rPr>
                <a:solidFill>
                  <a:srgbClr val="313131"/>
                </a:solidFill>
              </a:rPr>
              <a:t> c</a:t>
            </a:r>
            <a:r>
              <a:t>,</a:t>
            </a:r>
            <a:r>
              <a:rPr>
                <a:solidFill>
                  <a:srgbClr val="313131"/>
                </a:solidFill>
              </a:rPr>
              <a:t> ch</a:t>
            </a:r>
            <a:r>
              <a:t>;</a:t>
            </a:r>
            <a:endParaRPr>
              <a:solidFill>
                <a:srgbClr val="313131"/>
              </a:solidFill>
            </a:endParaRPr>
          </a:p>
          <a:p>
            <a:pPr algn="l">
              <a:defRPr sz="2400">
                <a:solidFill>
                  <a:srgbClr val="666600"/>
                </a:solidFill>
              </a:defRPr>
            </a:pPr>
            <a:r>
              <a:rPr>
                <a:solidFill>
                  <a:schemeClr val="accent1"/>
                </a:solidFill>
              </a:rPr>
              <a:t>float</a:t>
            </a:r>
            <a:r>
              <a:t> f</a:t>
            </a:r>
            <a:r>
              <a:t>,</a:t>
            </a:r>
            <a:r>
              <a:t> salary</a:t>
            </a:r>
            <a:r>
              <a:t>;</a:t>
            </a:r>
          </a:p>
          <a:p>
            <a:pPr algn="l">
              <a:defRPr sz="2400">
                <a:solidFill>
                  <a:srgbClr val="666600"/>
                </a:solidFill>
              </a:defRPr>
            </a:pPr>
            <a:r>
              <a:rPr>
                <a:solidFill>
                  <a:schemeClr val="accent1"/>
                </a:solidFill>
              </a:rPr>
              <a:t>double</a:t>
            </a:r>
            <a:r>
              <a:rPr>
                <a:solidFill>
                  <a:srgbClr val="313131"/>
                </a:solidFill>
              </a:rPr>
              <a:t> d</a:t>
            </a:r>
            <a:r>
              <a:t>;</a:t>
            </a:r>
          </a:p>
        </p:txBody>
      </p:sp>
      <p:sp>
        <p:nvSpPr>
          <p:cNvPr id="264" name="Shape 264"/>
          <p:cNvSpPr/>
          <p:nvPr/>
        </p:nvSpPr>
        <p:spPr>
          <a:xfrm>
            <a:off x="3795685" y="3998986"/>
            <a:ext cx="1105546"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200">
                <a:latin typeface="Helvetica"/>
                <a:ea typeface="Helvetica"/>
                <a:cs typeface="Helvetica"/>
                <a:sym typeface="Helvetica"/>
              </a:defRPr>
            </a:lvl1pPr>
          </a:lstStyle>
          <a:p>
            <a:pPr/>
            <a:r>
              <a:t>Ex.</a:t>
            </a:r>
          </a:p>
        </p:txBody>
      </p:sp>
      <p:sp>
        <p:nvSpPr>
          <p:cNvPr id="265" name="Shape 265"/>
          <p:cNvSpPr/>
          <p:nvPr/>
        </p:nvSpPr>
        <p:spPr>
          <a:xfrm>
            <a:off x="5009001" y="7358993"/>
            <a:ext cx="5327095" cy="12319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400">
                <a:solidFill>
                  <a:srgbClr val="666600"/>
                </a:solidFill>
              </a:defRPr>
            </a:pPr>
            <a:r>
              <a:t>c = ‘a’;</a:t>
            </a:r>
          </a:p>
          <a:p>
            <a:pPr algn="l">
              <a:defRPr sz="2400">
                <a:solidFill>
                  <a:srgbClr val="666600"/>
                </a:solidFill>
              </a:defRPr>
            </a:pPr>
            <a:r>
              <a:t>int</a:t>
            </a:r>
            <a:r>
              <a:rPr>
                <a:solidFill>
                  <a:srgbClr val="313131"/>
                </a:solidFill>
              </a:rPr>
              <a:t> i </a:t>
            </a:r>
            <a:r>
              <a:t>=</a:t>
            </a:r>
            <a:r>
              <a:rPr>
                <a:solidFill>
                  <a:srgbClr val="313131"/>
                </a:solidFill>
              </a:rPr>
              <a:t> </a:t>
            </a:r>
            <a:r>
              <a:rPr>
                <a:solidFill>
                  <a:srgbClr val="006666"/>
                </a:solidFill>
              </a:rPr>
              <a:t>100</a:t>
            </a:r>
            <a:r>
              <a:t>;</a:t>
            </a:r>
          </a:p>
          <a:p>
            <a:pPr algn="l">
              <a:defRPr sz="2400">
                <a:solidFill>
                  <a:srgbClr val="666600"/>
                </a:solidFill>
              </a:defRPr>
            </a:pPr>
            <a:r>
              <a:rPr>
                <a:solidFill>
                  <a:srgbClr val="011688"/>
                </a:solidFill>
              </a:rPr>
              <a:t>int</a:t>
            </a:r>
            <a:r>
              <a:rPr>
                <a:solidFill>
                  <a:srgbClr val="313131"/>
                </a:solidFill>
              </a:rPr>
              <a:t> d </a:t>
            </a:r>
            <a:r>
              <a:t>=</a:t>
            </a:r>
            <a:r>
              <a:rPr>
                <a:solidFill>
                  <a:srgbClr val="313131"/>
                </a:solidFill>
              </a:rPr>
              <a:t> </a:t>
            </a:r>
            <a:r>
              <a:rPr>
                <a:solidFill>
                  <a:srgbClr val="006666"/>
                </a:solidFill>
              </a:rPr>
              <a:t>3</a:t>
            </a:r>
            <a:r>
              <a:t>,</a:t>
            </a:r>
            <a:r>
              <a:rPr>
                <a:solidFill>
                  <a:srgbClr val="313131"/>
                </a:solidFill>
              </a:rPr>
              <a:t> f </a:t>
            </a:r>
            <a:r>
              <a:t>=</a:t>
            </a:r>
            <a:r>
              <a:rPr>
                <a:solidFill>
                  <a:srgbClr val="313131"/>
                </a:solidFill>
              </a:rPr>
              <a:t> </a:t>
            </a:r>
            <a:r>
              <a:rPr>
                <a:solidFill>
                  <a:srgbClr val="006666"/>
                </a:solidFill>
              </a:rPr>
              <a:t>5</a:t>
            </a:r>
            <a:r>
              <a:t>;</a:t>
            </a:r>
            <a:r>
              <a:rPr>
                <a:solidFill>
                  <a:srgbClr val="313131"/>
                </a:solidFill>
              </a:rPr>
              <a:t>  </a:t>
            </a:r>
            <a:r>
              <a:t>/* initializing d and f.*/</a:t>
            </a:r>
          </a:p>
        </p:txBody>
      </p:sp>
      <p:sp>
        <p:nvSpPr>
          <p:cNvPr id="266" name="Shape 266"/>
          <p:cNvSpPr/>
          <p:nvPr/>
        </p:nvSpPr>
        <p:spPr>
          <a:xfrm>
            <a:off x="3707443" y="7339943"/>
            <a:ext cx="1105546"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200">
                <a:latin typeface="Helvetica"/>
                <a:ea typeface="Helvetica"/>
                <a:cs typeface="Helvetica"/>
                <a:sym typeface="Helvetica"/>
              </a:defRPr>
            </a:lvl1pPr>
          </a:lstStyle>
          <a:p>
            <a:pPr/>
            <a:r>
              <a:t>Ex.</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title"/>
          </p:nvPr>
        </p:nvSpPr>
        <p:spPr>
          <a:prstGeom prst="rect">
            <a:avLst/>
          </a:prstGeom>
        </p:spPr>
        <p:txBody>
          <a:bodyPr/>
          <a:lstStyle>
            <a:lvl1pPr defTabSz="502412">
              <a:defRPr sz="6880"/>
            </a:lvl1pPr>
          </a:lstStyle>
          <a:p>
            <a:pPr/>
            <a:r>
              <a:t>Accepting Values from User</a:t>
            </a:r>
          </a:p>
        </p:txBody>
      </p:sp>
      <p:sp>
        <p:nvSpPr>
          <p:cNvPr id="269" name="Shape 269"/>
          <p:cNvSpPr/>
          <p:nvPr>
            <p:ph type="body" sz="half" idx="1"/>
          </p:nvPr>
        </p:nvSpPr>
        <p:spPr>
          <a:xfrm>
            <a:off x="952500" y="2669214"/>
            <a:ext cx="11099800" cy="2426967"/>
          </a:xfrm>
          <a:prstGeom prst="rect">
            <a:avLst/>
          </a:prstGeom>
        </p:spPr>
        <p:txBody>
          <a:bodyPr/>
          <a:lstStyle/>
          <a:p>
            <a:pPr marL="0" indent="0">
              <a:buSzTx/>
              <a:buNone/>
            </a:pPr>
            <a:r>
              <a:t>The </a:t>
            </a:r>
            <a:r>
              <a:rPr b="1">
                <a:latin typeface="Helvetica"/>
                <a:ea typeface="Helvetica"/>
                <a:cs typeface="Helvetica"/>
                <a:sym typeface="Helvetica"/>
              </a:rPr>
              <a:t>Console</a:t>
            </a:r>
            <a:r>
              <a:t> class in the </a:t>
            </a:r>
            <a:r>
              <a:rPr b="1">
                <a:latin typeface="Helvetica"/>
                <a:ea typeface="Helvetica"/>
                <a:cs typeface="Helvetica"/>
                <a:sym typeface="Helvetica"/>
              </a:rPr>
              <a:t>System</a:t>
            </a:r>
            <a:r>
              <a:t> namespace provides a function </a:t>
            </a:r>
            <a:r>
              <a:rPr b="1">
                <a:latin typeface="Helvetica"/>
                <a:ea typeface="Helvetica"/>
                <a:cs typeface="Helvetica"/>
                <a:sym typeface="Helvetica"/>
              </a:rPr>
              <a:t>ReadLine()</a:t>
            </a:r>
            <a:r>
              <a:t> for accepting input from the user and store it into a variable.</a:t>
            </a:r>
          </a:p>
        </p:txBody>
      </p:sp>
      <p:sp>
        <p:nvSpPr>
          <p:cNvPr id="270" name="Shape 270"/>
          <p:cNvSpPr/>
          <p:nvPr/>
        </p:nvSpPr>
        <p:spPr>
          <a:xfrm>
            <a:off x="4005628" y="5321299"/>
            <a:ext cx="6265972" cy="8636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400">
                <a:solidFill>
                  <a:srgbClr val="666600"/>
                </a:solidFill>
              </a:defRPr>
            </a:pPr>
            <a:r>
              <a:rPr>
                <a:solidFill>
                  <a:srgbClr val="011688"/>
                </a:solidFill>
              </a:rPr>
              <a:t>int</a:t>
            </a:r>
            <a:r>
              <a:t> num</a:t>
            </a:r>
            <a:r>
              <a:t>;</a:t>
            </a:r>
          </a:p>
          <a:p>
            <a:pPr algn="l">
              <a:defRPr sz="2400">
                <a:solidFill>
                  <a:srgbClr val="666600"/>
                </a:solidFill>
              </a:defRPr>
            </a:pPr>
            <a:r>
              <a:rPr>
                <a:solidFill>
                  <a:srgbClr val="313131"/>
                </a:solidFill>
              </a:rPr>
              <a:t>num </a:t>
            </a:r>
            <a:r>
              <a:t>=</a:t>
            </a:r>
            <a:r>
              <a:rPr>
                <a:solidFill>
                  <a:srgbClr val="313131"/>
                </a:solidFill>
              </a:rPr>
              <a:t> </a:t>
            </a:r>
            <a:r>
              <a:t>Convert</a:t>
            </a:r>
            <a:r>
              <a:t>.</a:t>
            </a:r>
            <a:r>
              <a:t>ToInt32</a:t>
            </a:r>
            <a:r>
              <a:t>(</a:t>
            </a:r>
            <a:r>
              <a:t>Console</a:t>
            </a:r>
            <a:r>
              <a:t>.</a:t>
            </a:r>
            <a:r>
              <a:t>ReadLine</a:t>
            </a:r>
            <a:r>
              <a:t>());</a:t>
            </a:r>
          </a:p>
        </p:txBody>
      </p:sp>
      <p:sp>
        <p:nvSpPr>
          <p:cNvPr id="271" name="Shape 271"/>
          <p:cNvSpPr/>
          <p:nvPr/>
        </p:nvSpPr>
        <p:spPr>
          <a:xfrm>
            <a:off x="2720500" y="5308600"/>
            <a:ext cx="1105546"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200">
                <a:latin typeface="Helvetica"/>
                <a:ea typeface="Helvetica"/>
                <a:cs typeface="Helvetica"/>
                <a:sym typeface="Helvetica"/>
              </a:defRPr>
            </a:lvl1pPr>
          </a:lstStyle>
          <a:p>
            <a:pPr/>
            <a:r>
              <a:t>Ex.</a:t>
            </a:r>
          </a:p>
        </p:txBody>
      </p:sp>
      <p:sp>
        <p:nvSpPr>
          <p:cNvPr id="272" name="Shape 272"/>
          <p:cNvSpPr/>
          <p:nvPr/>
        </p:nvSpPr>
        <p:spPr>
          <a:xfrm>
            <a:off x="953753" y="6912251"/>
            <a:ext cx="11097294" cy="228601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4200"/>
              </a:spcBef>
            </a:pPr>
            <a:r>
              <a:t>The function </a:t>
            </a:r>
            <a:r>
              <a:rPr b="1">
                <a:latin typeface="Helvetica"/>
                <a:ea typeface="Helvetica"/>
                <a:cs typeface="Helvetica"/>
                <a:sym typeface="Helvetica"/>
              </a:rPr>
              <a:t>Convert.ToInt32()</a:t>
            </a:r>
            <a:r>
              <a:t> converts the data entered by the user to int data type, because </a:t>
            </a:r>
            <a:r>
              <a:rPr b="1">
                <a:latin typeface="Helvetica"/>
                <a:ea typeface="Helvetica"/>
                <a:cs typeface="Helvetica"/>
                <a:sym typeface="Helvetica"/>
              </a:rPr>
              <a:t>Console.ReadLine()</a:t>
            </a:r>
            <a:r>
              <a:t> accepts the data in string format.</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p:cNvSpPr/>
          <p:nvPr>
            <p:ph type="title"/>
          </p:nvPr>
        </p:nvSpPr>
        <p:spPr>
          <a:prstGeom prst="rect">
            <a:avLst/>
          </a:prstGeom>
        </p:spPr>
        <p:txBody>
          <a:bodyPr/>
          <a:lstStyle/>
          <a:p>
            <a:pPr/>
            <a:r>
              <a:t>Operators</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ph type="title"/>
          </p:nvPr>
        </p:nvSpPr>
        <p:spPr>
          <a:prstGeom prst="rect">
            <a:avLst/>
          </a:prstGeom>
        </p:spPr>
        <p:txBody>
          <a:bodyPr/>
          <a:lstStyle/>
          <a:p>
            <a:pPr/>
            <a:r>
              <a:t>Arithmetic operators</a:t>
            </a:r>
          </a:p>
        </p:txBody>
      </p:sp>
      <p:sp>
        <p:nvSpPr>
          <p:cNvPr id="277" name="Shape 277"/>
          <p:cNvSpPr/>
          <p:nvPr>
            <p:ph type="body" sz="quarter" idx="1"/>
          </p:nvPr>
        </p:nvSpPr>
        <p:spPr>
          <a:xfrm>
            <a:off x="952500" y="2603500"/>
            <a:ext cx="11099800" cy="1841885"/>
          </a:xfrm>
          <a:prstGeom prst="rect">
            <a:avLst/>
          </a:prstGeom>
        </p:spPr>
        <p:txBody>
          <a:bodyPr/>
          <a:lstStyle/>
          <a:p>
            <a:pPr marL="0" indent="0">
              <a:buSzTx/>
              <a:buNone/>
            </a:pPr>
            <a:r>
              <a:t>Following table shows all the arithmetic operators supported by C#. Assume variable </a:t>
            </a:r>
            <a:r>
              <a:rPr b="1">
                <a:latin typeface="Helvetica"/>
                <a:ea typeface="Helvetica"/>
                <a:cs typeface="Helvetica"/>
                <a:sym typeface="Helvetica"/>
              </a:rPr>
              <a:t>A</a:t>
            </a:r>
            <a:r>
              <a:t> holds 10 and variable </a:t>
            </a:r>
            <a:r>
              <a:rPr b="1">
                <a:latin typeface="Helvetica"/>
                <a:ea typeface="Helvetica"/>
                <a:cs typeface="Helvetica"/>
                <a:sym typeface="Helvetica"/>
              </a:rPr>
              <a:t>B</a:t>
            </a:r>
            <a:r>
              <a:t> holds 20 then:</a:t>
            </a:r>
          </a:p>
        </p:txBody>
      </p:sp>
      <p:graphicFrame>
        <p:nvGraphicFramePr>
          <p:cNvPr id="278" name="Table 278"/>
          <p:cNvGraphicFramePr/>
          <p:nvPr/>
        </p:nvGraphicFramePr>
        <p:xfrm>
          <a:off x="901192" y="4726758"/>
          <a:ext cx="11215116" cy="461047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798553"/>
                <a:gridCol w="7043289"/>
                <a:gridCol w="2360572"/>
              </a:tblGrid>
              <a:tr h="574721">
                <a:tc>
                  <a:txBody>
                    <a:bodyPr/>
                    <a:lstStyle/>
                    <a:p>
                      <a:pPr algn="l" defTabSz="914400"/>
                      <a:r>
                        <a:rPr b="1" sz="1700">
                          <a:solidFill>
                            <a:srgbClr val="313131"/>
                          </a:solidFill>
                          <a:latin typeface="Verdana"/>
                          <a:ea typeface="Verdana"/>
                          <a:cs typeface="Verdana"/>
                          <a:sym typeface="Verdana"/>
                        </a:rPr>
                        <a:t>Operator</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914400"/>
                      <a:r>
                        <a:rPr b="1" sz="1700">
                          <a:solidFill>
                            <a:srgbClr val="313131"/>
                          </a:solidFill>
                          <a:latin typeface="Verdana"/>
                          <a:ea typeface="Verdana"/>
                          <a:cs typeface="Verdana"/>
                          <a:sym typeface="Verdana"/>
                        </a:rPr>
                        <a:t>Description</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914400"/>
                      <a:r>
                        <a:rPr b="1" sz="1700">
                          <a:solidFill>
                            <a:srgbClr val="313131"/>
                          </a:solidFill>
                          <a:latin typeface="Verdana"/>
                          <a:ea typeface="Verdana"/>
                          <a:cs typeface="Verdana"/>
                          <a:sym typeface="Verdana"/>
                        </a:rPr>
                        <a:t>Example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r>
              <a:tr h="574721">
                <a:tc>
                  <a:txBody>
                    <a:bodyPr/>
                    <a:lstStyle/>
                    <a:p>
                      <a:pPr algn="l" defTabSz="914400"/>
                      <a:r>
                        <a:rPr sz="1700">
                          <a:solidFill>
                            <a:srgbClr val="313131"/>
                          </a:solidFill>
                          <a:latin typeface="Verdana"/>
                          <a:ea typeface="Verdana"/>
                          <a:cs typeface="Verdana"/>
                          <a:sym typeface="Verdana"/>
                        </a:rPr>
                        <a: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Adds two operands</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A + B = 30</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574721">
                <a:tc>
                  <a:txBody>
                    <a:bodyPr/>
                    <a:lstStyle/>
                    <a:p>
                      <a:pPr algn="l" defTabSz="914400"/>
                      <a:r>
                        <a:rPr sz="1700">
                          <a:solidFill>
                            <a:srgbClr val="313131"/>
                          </a:solidFill>
                          <a:latin typeface="Verdana"/>
                          <a:ea typeface="Verdana"/>
                          <a:cs typeface="Verdana"/>
                          <a:sym typeface="Verdana"/>
                        </a:rPr>
                        <a: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Subtracts second operand from the first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A - B = -10</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574721">
                <a:tc>
                  <a:txBody>
                    <a:bodyPr/>
                    <a:lstStyle/>
                    <a:p>
                      <a:pPr algn="l" defTabSz="914400"/>
                      <a:r>
                        <a:rPr sz="1700">
                          <a:solidFill>
                            <a:srgbClr val="313131"/>
                          </a:solidFill>
                          <a:latin typeface="Verdana"/>
                          <a:ea typeface="Verdana"/>
                          <a:cs typeface="Verdana"/>
                          <a:sym typeface="Verdana"/>
                        </a:rPr>
                        <a: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Multiplies both operands</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A * B = 200</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574721">
                <a:tc>
                  <a:txBody>
                    <a:bodyPr/>
                    <a:lstStyle/>
                    <a:p>
                      <a:pPr algn="l" defTabSz="914400"/>
                      <a:r>
                        <a:rPr sz="1700">
                          <a:solidFill>
                            <a:srgbClr val="313131"/>
                          </a:solidFill>
                          <a:latin typeface="Verdana"/>
                          <a:ea typeface="Verdana"/>
                          <a:cs typeface="Verdana"/>
                          <a:sym typeface="Verdana"/>
                        </a:rPr>
                        <a: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Divides numerator by de-numerator</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B / A = 2</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574721">
                <a:tc>
                  <a:txBody>
                    <a:bodyPr/>
                    <a:lstStyle/>
                    <a:p>
                      <a:pPr algn="l" defTabSz="914400"/>
                      <a:r>
                        <a:rPr sz="1700">
                          <a:solidFill>
                            <a:srgbClr val="313131"/>
                          </a:solidFill>
                          <a:latin typeface="Verdana"/>
                          <a:ea typeface="Verdana"/>
                          <a:cs typeface="Verdana"/>
                          <a:sym typeface="Verdana"/>
                        </a:rPr>
                        <a: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Modulus Operator and remainder of after an integer division</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B % A = 0</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574721">
                <a:tc>
                  <a:txBody>
                    <a:bodyPr/>
                    <a:lstStyle/>
                    <a:p>
                      <a:pPr algn="l" defTabSz="914400"/>
                      <a:r>
                        <a:rPr sz="1700">
                          <a:solidFill>
                            <a:srgbClr val="313131"/>
                          </a:solidFill>
                          <a:latin typeface="Verdana"/>
                          <a:ea typeface="Verdana"/>
                          <a:cs typeface="Verdana"/>
                          <a:sym typeface="Verdana"/>
                        </a:rPr>
                        <a: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Increment operator increases integer value by one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A++ = 11</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574721">
                <a:tc>
                  <a:txBody>
                    <a:bodyPr/>
                    <a:lstStyle/>
                    <a:p>
                      <a:pPr algn="l" defTabSz="914400"/>
                      <a:r>
                        <a:rPr sz="1700">
                          <a:solidFill>
                            <a:srgbClr val="313131"/>
                          </a:solidFill>
                          <a:latin typeface="Verdana"/>
                          <a:ea typeface="Verdana"/>
                          <a:cs typeface="Verdana"/>
                          <a:sym typeface="Verdana"/>
                        </a:rPr>
                        <a: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Decrement operator decreases integer value by one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A-- = 9</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bl>
          </a:graphicData>
        </a:graphic>
      </p:graphicFrame>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Shape 280"/>
          <p:cNvSpPr/>
          <p:nvPr>
            <p:ph type="title"/>
          </p:nvPr>
        </p:nvSpPr>
        <p:spPr>
          <a:prstGeom prst="rect">
            <a:avLst/>
          </a:prstGeom>
        </p:spPr>
        <p:txBody>
          <a:bodyPr/>
          <a:lstStyle/>
          <a:p>
            <a:pPr/>
            <a:r>
              <a:t>Relational operators</a:t>
            </a:r>
          </a:p>
        </p:txBody>
      </p:sp>
      <p:sp>
        <p:nvSpPr>
          <p:cNvPr id="281" name="Shape 281"/>
          <p:cNvSpPr/>
          <p:nvPr>
            <p:ph type="body" sz="quarter" idx="1"/>
          </p:nvPr>
        </p:nvSpPr>
        <p:spPr>
          <a:xfrm>
            <a:off x="952500" y="2603500"/>
            <a:ext cx="11099800" cy="1841885"/>
          </a:xfrm>
          <a:prstGeom prst="rect">
            <a:avLst/>
          </a:prstGeom>
        </p:spPr>
        <p:txBody>
          <a:bodyPr/>
          <a:lstStyle/>
          <a:p>
            <a:pPr marL="0" indent="0">
              <a:buSzTx/>
              <a:buNone/>
            </a:pPr>
            <a:r>
              <a:t>Following table shows all the relational operators supported by C#. Assume variable </a:t>
            </a:r>
            <a:r>
              <a:rPr b="1">
                <a:latin typeface="Helvetica"/>
                <a:ea typeface="Helvetica"/>
                <a:cs typeface="Helvetica"/>
                <a:sym typeface="Helvetica"/>
              </a:rPr>
              <a:t>A</a:t>
            </a:r>
            <a:r>
              <a:t> holds 10 and variable </a:t>
            </a:r>
            <a:r>
              <a:rPr b="1">
                <a:latin typeface="Helvetica"/>
                <a:ea typeface="Helvetica"/>
                <a:cs typeface="Helvetica"/>
                <a:sym typeface="Helvetica"/>
              </a:rPr>
              <a:t>B</a:t>
            </a:r>
            <a:r>
              <a:t> holds 20 then:</a:t>
            </a:r>
          </a:p>
        </p:txBody>
      </p:sp>
      <p:graphicFrame>
        <p:nvGraphicFramePr>
          <p:cNvPr id="282" name="Table 282"/>
          <p:cNvGraphicFramePr/>
          <p:nvPr/>
        </p:nvGraphicFramePr>
        <p:xfrm>
          <a:off x="901712" y="4564797"/>
          <a:ext cx="11214076" cy="485772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212534"/>
                <a:gridCol w="7770093"/>
                <a:gridCol w="2218747"/>
              </a:tblGrid>
              <a:tr h="692146">
                <a:tc>
                  <a:txBody>
                    <a:bodyPr/>
                    <a:lstStyle/>
                    <a:p>
                      <a:pPr algn="l" defTabSz="914400"/>
                      <a:r>
                        <a:rPr b="1" sz="1500">
                          <a:solidFill>
                            <a:srgbClr val="313131"/>
                          </a:solidFill>
                          <a:latin typeface="Verdana"/>
                          <a:ea typeface="Verdana"/>
                          <a:cs typeface="Verdana"/>
                          <a:sym typeface="Verdana"/>
                        </a:rPr>
                        <a:t>Operator</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914400"/>
                      <a:r>
                        <a:rPr b="1" sz="1500">
                          <a:solidFill>
                            <a:srgbClr val="313131"/>
                          </a:solidFill>
                          <a:latin typeface="Verdana"/>
                          <a:ea typeface="Verdana"/>
                          <a:cs typeface="Verdana"/>
                          <a:sym typeface="Verdana"/>
                        </a:rPr>
                        <a:t>Description</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914400"/>
                      <a:r>
                        <a:rPr b="1" sz="1500">
                          <a:solidFill>
                            <a:srgbClr val="313131"/>
                          </a:solidFill>
                          <a:latin typeface="Verdana"/>
                          <a:ea typeface="Verdana"/>
                          <a:cs typeface="Verdana"/>
                          <a:sym typeface="Verdana"/>
                        </a:rPr>
                        <a:t>Example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r>
              <a:tr h="692146">
                <a:tc>
                  <a:txBody>
                    <a:bodyPr/>
                    <a:lstStyle/>
                    <a:p>
                      <a:pPr algn="l" defTabSz="914400"/>
                      <a:r>
                        <a:rPr sz="1500">
                          <a:solidFill>
                            <a:srgbClr val="313131"/>
                          </a:solidFill>
                          <a:latin typeface="Verdana"/>
                          <a:ea typeface="Verdana"/>
                          <a:cs typeface="Verdana"/>
                          <a:sym typeface="Verdana"/>
                        </a:rPr>
                        <a:t> ==</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500">
                          <a:solidFill>
                            <a:srgbClr val="313131"/>
                          </a:solidFill>
                          <a:latin typeface="Verdana"/>
                          <a:ea typeface="Verdana"/>
                          <a:cs typeface="Verdana"/>
                          <a:sym typeface="Verdana"/>
                        </a:rPr>
                        <a:t>Checks if the values of two operands are equal or not, if yes then condition becomes true.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500">
                          <a:solidFill>
                            <a:srgbClr val="313131"/>
                          </a:solidFill>
                          <a:latin typeface="Verdana"/>
                          <a:ea typeface="Verdana"/>
                          <a:cs typeface="Verdana"/>
                          <a:sym typeface="Verdana"/>
                        </a:rPr>
                        <a:t>(A == B) is not true.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692146">
                <a:tc>
                  <a:txBody>
                    <a:bodyPr/>
                    <a:lstStyle/>
                    <a:p>
                      <a:pPr algn="l" defTabSz="914400"/>
                      <a:r>
                        <a:rPr sz="1500">
                          <a:solidFill>
                            <a:srgbClr val="313131"/>
                          </a:solidFill>
                          <a:latin typeface="Verdana"/>
                          <a:ea typeface="Verdana"/>
                          <a:cs typeface="Verdana"/>
                          <a:sym typeface="Verdana"/>
                        </a:rPr>
                        <a: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500">
                          <a:solidFill>
                            <a:srgbClr val="313131"/>
                          </a:solidFill>
                          <a:latin typeface="Verdana"/>
                          <a:ea typeface="Verdana"/>
                          <a:cs typeface="Verdana"/>
                          <a:sym typeface="Verdana"/>
                        </a:rPr>
                        <a:t>Checks if the values of two operands are equal or not, if values are not equal then condition becomes true.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500">
                          <a:solidFill>
                            <a:srgbClr val="313131"/>
                          </a:solidFill>
                          <a:latin typeface="Verdana"/>
                          <a:ea typeface="Verdana"/>
                          <a:cs typeface="Verdana"/>
                          <a:sym typeface="Verdana"/>
                        </a:rPr>
                        <a:t>(A != B) is true.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692146">
                <a:tc>
                  <a:txBody>
                    <a:bodyPr/>
                    <a:lstStyle/>
                    <a:p>
                      <a:pPr algn="l" defTabSz="914400"/>
                      <a:r>
                        <a:rPr sz="1500">
                          <a:solidFill>
                            <a:srgbClr val="313131"/>
                          </a:solidFill>
                          <a:latin typeface="Verdana"/>
                          <a:ea typeface="Verdana"/>
                          <a:cs typeface="Verdana"/>
                          <a:sym typeface="Verdana"/>
                        </a:rPr>
                        <a:t>&gt;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500">
                          <a:solidFill>
                            <a:srgbClr val="313131"/>
                          </a:solidFill>
                          <a:latin typeface="Verdana"/>
                          <a:ea typeface="Verdana"/>
                          <a:cs typeface="Verdana"/>
                          <a:sym typeface="Verdana"/>
                        </a:rPr>
                        <a:t>Checks if the value of left operand is greater than the value of right operand, if yes then condition becomes true.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500">
                          <a:solidFill>
                            <a:srgbClr val="313131"/>
                          </a:solidFill>
                          <a:latin typeface="Verdana"/>
                          <a:ea typeface="Verdana"/>
                          <a:cs typeface="Verdana"/>
                          <a:sym typeface="Verdana"/>
                        </a:rPr>
                        <a:t>(A &gt; B) is not true.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692146">
                <a:tc>
                  <a:txBody>
                    <a:bodyPr/>
                    <a:lstStyle/>
                    <a:p>
                      <a:pPr algn="l" defTabSz="914400"/>
                      <a:r>
                        <a:rPr sz="1500">
                          <a:solidFill>
                            <a:srgbClr val="313131"/>
                          </a:solidFill>
                          <a:latin typeface="Verdana"/>
                          <a:ea typeface="Verdana"/>
                          <a:cs typeface="Verdana"/>
                          <a:sym typeface="Verdana"/>
                        </a:rPr>
                        <a:t>&lt;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500">
                          <a:solidFill>
                            <a:srgbClr val="313131"/>
                          </a:solidFill>
                          <a:latin typeface="Verdana"/>
                          <a:ea typeface="Verdana"/>
                          <a:cs typeface="Verdana"/>
                          <a:sym typeface="Verdana"/>
                        </a:rPr>
                        <a:t>Checks if the value of left operand is less than the value of right operand, if yes then condition becomes true.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500">
                          <a:solidFill>
                            <a:srgbClr val="313131"/>
                          </a:solidFill>
                          <a:latin typeface="Verdana"/>
                          <a:ea typeface="Verdana"/>
                          <a:cs typeface="Verdana"/>
                          <a:sym typeface="Verdana"/>
                        </a:rPr>
                        <a:t>(A &lt; B) is true.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692146">
                <a:tc>
                  <a:txBody>
                    <a:bodyPr/>
                    <a:lstStyle/>
                    <a:p>
                      <a:pPr algn="l" defTabSz="914400"/>
                      <a:r>
                        <a:rPr sz="1500">
                          <a:solidFill>
                            <a:srgbClr val="313131"/>
                          </a:solidFill>
                          <a:latin typeface="Verdana"/>
                          <a:ea typeface="Verdana"/>
                          <a:cs typeface="Verdana"/>
                          <a:sym typeface="Verdana"/>
                        </a:rPr>
                        <a:t>&gt;=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500">
                          <a:solidFill>
                            <a:srgbClr val="313131"/>
                          </a:solidFill>
                          <a:latin typeface="Verdana"/>
                          <a:ea typeface="Verdana"/>
                          <a:cs typeface="Verdana"/>
                          <a:sym typeface="Verdana"/>
                        </a:rPr>
                        <a:t>Checks if the value of left operand is greater than or equal to the value of right operand, if yes then condition becomes true.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500">
                          <a:solidFill>
                            <a:srgbClr val="313131"/>
                          </a:solidFill>
                          <a:latin typeface="Verdana"/>
                          <a:ea typeface="Verdana"/>
                          <a:cs typeface="Verdana"/>
                          <a:sym typeface="Verdana"/>
                        </a:rPr>
                        <a:t>(A &gt;= B) is not true.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692146">
                <a:tc>
                  <a:txBody>
                    <a:bodyPr/>
                    <a:lstStyle/>
                    <a:p>
                      <a:pPr algn="l" defTabSz="914400"/>
                      <a:r>
                        <a:rPr sz="1500">
                          <a:solidFill>
                            <a:srgbClr val="313131"/>
                          </a:solidFill>
                          <a:latin typeface="Verdana"/>
                          <a:ea typeface="Verdana"/>
                          <a:cs typeface="Verdana"/>
                          <a:sym typeface="Verdana"/>
                        </a:rPr>
                        <a:t>&lt;=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500">
                          <a:solidFill>
                            <a:srgbClr val="313131"/>
                          </a:solidFill>
                          <a:latin typeface="Verdana"/>
                          <a:ea typeface="Verdana"/>
                          <a:cs typeface="Verdana"/>
                          <a:sym typeface="Verdana"/>
                        </a:rPr>
                        <a:t>Checks if the value of left operand is less than or equal to the value of right operand, if yes then condition becomes true.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500">
                          <a:solidFill>
                            <a:srgbClr val="313131"/>
                          </a:solidFill>
                          <a:latin typeface="Verdana"/>
                          <a:ea typeface="Verdana"/>
                          <a:cs typeface="Verdana"/>
                          <a:sym typeface="Verdana"/>
                        </a:rPr>
                        <a:t>(A &lt;= B) is true.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bl>
          </a:graphicData>
        </a:graphic>
      </p:graphicFrame>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title"/>
          </p:nvPr>
        </p:nvSpPr>
        <p:spPr>
          <a:prstGeom prst="rect">
            <a:avLst/>
          </a:prstGeom>
        </p:spPr>
        <p:txBody>
          <a:bodyPr/>
          <a:lstStyle/>
          <a:p>
            <a:pPr/>
            <a:r>
              <a:t>Logical operators</a:t>
            </a:r>
          </a:p>
        </p:txBody>
      </p:sp>
      <p:sp>
        <p:nvSpPr>
          <p:cNvPr id="285" name="Shape 285"/>
          <p:cNvSpPr/>
          <p:nvPr>
            <p:ph type="body" sz="quarter" idx="1"/>
          </p:nvPr>
        </p:nvSpPr>
        <p:spPr>
          <a:xfrm>
            <a:off x="952500" y="2603500"/>
            <a:ext cx="11099800" cy="1841885"/>
          </a:xfrm>
          <a:prstGeom prst="rect">
            <a:avLst/>
          </a:prstGeom>
        </p:spPr>
        <p:txBody>
          <a:bodyPr/>
          <a:lstStyle/>
          <a:p>
            <a:pPr marL="0" indent="0">
              <a:buSzTx/>
              <a:buNone/>
            </a:pPr>
            <a:r>
              <a:t>Following table shows all the logical operators supported by C#. Assume variable </a:t>
            </a:r>
            <a:r>
              <a:rPr b="1">
                <a:latin typeface="Helvetica"/>
                <a:ea typeface="Helvetica"/>
                <a:cs typeface="Helvetica"/>
                <a:sym typeface="Helvetica"/>
              </a:rPr>
              <a:t>A</a:t>
            </a:r>
            <a:r>
              <a:t> holds 10 and variable </a:t>
            </a:r>
            <a:r>
              <a:rPr b="1">
                <a:latin typeface="Helvetica"/>
                <a:ea typeface="Helvetica"/>
                <a:cs typeface="Helvetica"/>
                <a:sym typeface="Helvetica"/>
              </a:rPr>
              <a:t>B</a:t>
            </a:r>
            <a:r>
              <a:t> holds 20 then:</a:t>
            </a:r>
          </a:p>
        </p:txBody>
      </p:sp>
      <p:graphicFrame>
        <p:nvGraphicFramePr>
          <p:cNvPr id="286" name="Table 286"/>
          <p:cNvGraphicFramePr/>
          <p:nvPr/>
        </p:nvGraphicFramePr>
        <p:xfrm>
          <a:off x="920199" y="4889500"/>
          <a:ext cx="11217693" cy="412429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798966"/>
                <a:gridCol w="5962289"/>
                <a:gridCol w="3443736"/>
              </a:tblGrid>
              <a:tr h="531955">
                <a:tc>
                  <a:txBody>
                    <a:bodyPr/>
                    <a:lstStyle/>
                    <a:p>
                      <a:pPr algn="l" defTabSz="914400"/>
                      <a:r>
                        <a:rPr b="1" sz="1700">
                          <a:solidFill>
                            <a:srgbClr val="313131"/>
                          </a:solidFill>
                          <a:latin typeface="Verdana"/>
                          <a:ea typeface="Verdana"/>
                          <a:cs typeface="Verdana"/>
                          <a:sym typeface="Verdana"/>
                        </a:rPr>
                        <a:t>Operator</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914400"/>
                      <a:r>
                        <a:rPr b="1" sz="1700">
                          <a:solidFill>
                            <a:srgbClr val="313131"/>
                          </a:solidFill>
                          <a:latin typeface="Verdana"/>
                          <a:ea typeface="Verdana"/>
                          <a:cs typeface="Verdana"/>
                          <a:sym typeface="Verdana"/>
                        </a:rPr>
                        <a:t>Description</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914400"/>
                      <a:r>
                        <a:rPr b="1" sz="1700">
                          <a:solidFill>
                            <a:srgbClr val="313131"/>
                          </a:solidFill>
                          <a:latin typeface="Verdana"/>
                          <a:ea typeface="Verdana"/>
                          <a:cs typeface="Verdana"/>
                          <a:sym typeface="Verdana"/>
                        </a:rPr>
                        <a:t>Example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r>
              <a:tr h="1111774">
                <a:tc>
                  <a:txBody>
                    <a:bodyPr/>
                    <a:lstStyle/>
                    <a:p>
                      <a:pPr algn="l" defTabSz="914400"/>
                      <a:r>
                        <a:rPr sz="1700">
                          <a:solidFill>
                            <a:srgbClr val="313131"/>
                          </a:solidFill>
                          <a:latin typeface="Verdana"/>
                          <a:ea typeface="Verdana"/>
                          <a:cs typeface="Verdana"/>
                          <a:sym typeface="Verdana"/>
                        </a:rPr>
                        <a:t>&amp;&amp;</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Called Logical AND operator. If both the operands are non zero then condition becomes true.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(A &amp;&amp; B) is false.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147391">
                <a:tc>
                  <a:txBody>
                    <a:bodyPr/>
                    <a:lstStyle/>
                    <a:p>
                      <a:pPr algn="l" defTabSz="914400"/>
                      <a:r>
                        <a:rPr sz="1700">
                          <a:solidFill>
                            <a:srgbClr val="313131"/>
                          </a:solidFill>
                          <a:latin typeface="Verdana"/>
                          <a:ea typeface="Verdana"/>
                          <a:cs typeface="Verdana"/>
                          <a:sym typeface="Verdana"/>
                        </a:rPr>
                        <a: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Called Logical OR Operator. If any of the two operands is non zero then condition becomes true.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(A || B) is true.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320470">
                <a:tc>
                  <a:txBody>
                    <a:bodyPr/>
                    <a:lstStyle/>
                    <a:p>
                      <a:pPr algn="l" defTabSz="914400"/>
                      <a:r>
                        <a:rPr sz="1700">
                          <a:solidFill>
                            <a:srgbClr val="313131"/>
                          </a:solidFill>
                          <a:latin typeface="Verdana"/>
                          <a:ea typeface="Verdana"/>
                          <a:cs typeface="Verdana"/>
                          <a:sym typeface="Verdana"/>
                        </a:rPr>
                        <a: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Called Logical NOT Operator. Use to reverses the logical state of its operand. If a condition is true then Logical NOT operator will make false.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!(A &amp;&amp; B) is true.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bl>
          </a:graphicData>
        </a:graphic>
      </p:graphicFrame>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Shape 288"/>
          <p:cNvSpPr/>
          <p:nvPr>
            <p:ph type="title"/>
          </p:nvPr>
        </p:nvSpPr>
        <p:spPr>
          <a:prstGeom prst="rect">
            <a:avLst/>
          </a:prstGeom>
        </p:spPr>
        <p:txBody>
          <a:bodyPr/>
          <a:lstStyle/>
          <a:p>
            <a:pPr/>
            <a:r>
              <a:t>Assignment operators</a:t>
            </a:r>
          </a:p>
        </p:txBody>
      </p:sp>
      <p:sp>
        <p:nvSpPr>
          <p:cNvPr id="289" name="Shape 289"/>
          <p:cNvSpPr/>
          <p:nvPr>
            <p:ph type="body" sz="quarter" idx="1"/>
          </p:nvPr>
        </p:nvSpPr>
        <p:spPr>
          <a:xfrm>
            <a:off x="952500" y="2603500"/>
            <a:ext cx="11099800" cy="1841885"/>
          </a:xfrm>
          <a:prstGeom prst="rect">
            <a:avLst/>
          </a:prstGeom>
        </p:spPr>
        <p:txBody>
          <a:bodyPr/>
          <a:lstStyle/>
          <a:p>
            <a:pPr marL="0" indent="0">
              <a:buSzTx/>
              <a:buNone/>
            </a:pPr>
            <a:r>
              <a:t>Following table shows all the assignment operators supported by C#. Assume variable </a:t>
            </a:r>
            <a:r>
              <a:rPr b="1">
                <a:latin typeface="Helvetica"/>
                <a:ea typeface="Helvetica"/>
                <a:cs typeface="Helvetica"/>
                <a:sym typeface="Helvetica"/>
              </a:rPr>
              <a:t>A</a:t>
            </a:r>
            <a:r>
              <a:t> holds 10 and variable </a:t>
            </a:r>
            <a:r>
              <a:rPr b="1">
                <a:latin typeface="Helvetica"/>
                <a:ea typeface="Helvetica"/>
                <a:cs typeface="Helvetica"/>
                <a:sym typeface="Helvetica"/>
              </a:rPr>
              <a:t>B</a:t>
            </a:r>
            <a:r>
              <a:t> holds 20 then:</a:t>
            </a:r>
          </a:p>
        </p:txBody>
      </p:sp>
      <p:graphicFrame>
        <p:nvGraphicFramePr>
          <p:cNvPr id="290" name="Table 290"/>
          <p:cNvGraphicFramePr/>
          <p:nvPr/>
        </p:nvGraphicFramePr>
        <p:xfrm>
          <a:off x="904683" y="4419265"/>
          <a:ext cx="11208134" cy="5121658"/>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11179"/>
                <a:gridCol w="7138211"/>
                <a:gridCol w="2746042"/>
              </a:tblGrid>
              <a:tr h="851492">
                <a:tc>
                  <a:txBody>
                    <a:bodyPr/>
                    <a:lstStyle/>
                    <a:p>
                      <a:pPr algn="l" defTabSz="914400"/>
                      <a:r>
                        <a:rPr b="1" sz="1600">
                          <a:solidFill>
                            <a:srgbClr val="313131"/>
                          </a:solidFill>
                          <a:latin typeface="Verdana"/>
                          <a:ea typeface="Verdana"/>
                          <a:cs typeface="Verdana"/>
                          <a:sym typeface="Verdana"/>
                        </a:rPr>
                        <a:t>Operator</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914400"/>
                      <a:r>
                        <a:rPr b="1" sz="1600">
                          <a:solidFill>
                            <a:srgbClr val="313131"/>
                          </a:solidFill>
                          <a:latin typeface="Verdana"/>
                          <a:ea typeface="Verdana"/>
                          <a:cs typeface="Verdana"/>
                          <a:sym typeface="Verdana"/>
                        </a:rPr>
                        <a:t>Description</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914400"/>
                      <a:r>
                        <a:rPr b="1" sz="1600">
                          <a:solidFill>
                            <a:srgbClr val="313131"/>
                          </a:solidFill>
                          <a:latin typeface="Verdana"/>
                          <a:ea typeface="Verdana"/>
                          <a:cs typeface="Verdana"/>
                          <a:sym typeface="Verdana"/>
                        </a:rPr>
                        <a:t>Example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r>
              <a:tr h="851492">
                <a:tc>
                  <a:txBody>
                    <a:bodyPr/>
                    <a:lstStyle/>
                    <a:p>
                      <a:pPr algn="l" defTabSz="914400"/>
                      <a:r>
                        <a:rPr sz="1600">
                          <a:solidFill>
                            <a:srgbClr val="313131"/>
                          </a:solidFill>
                          <a:latin typeface="Verdana"/>
                          <a:ea typeface="Verdana"/>
                          <a:cs typeface="Verdana"/>
                          <a:sym typeface="Verdana"/>
                        </a:rPr>
                        <a: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Simple assignment operator, Assigns values from right side operands to left side operand</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C = A + B assigns value of A + B into C</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851492">
                <a:tc>
                  <a:txBody>
                    <a:bodyPr/>
                    <a:lstStyle/>
                    <a:p>
                      <a:pPr algn="l" defTabSz="914400"/>
                      <a:r>
                        <a:rPr sz="1600">
                          <a:solidFill>
                            <a:srgbClr val="313131"/>
                          </a:solidFill>
                          <a:latin typeface="Verdana"/>
                          <a:ea typeface="Verdana"/>
                          <a:cs typeface="Verdana"/>
                          <a:sym typeface="Verdana"/>
                        </a:rPr>
                        <a: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Add AND assignment operator, It adds right operand to the left operand and assign the result to left operand</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C += A is equivalent to C = C + A</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851492">
                <a:tc>
                  <a:txBody>
                    <a:bodyPr/>
                    <a:lstStyle/>
                    <a:p>
                      <a:pPr algn="l" defTabSz="914400"/>
                      <a:r>
                        <a:rPr sz="1600">
                          <a:solidFill>
                            <a:srgbClr val="313131"/>
                          </a:solidFill>
                          <a:latin typeface="Verdana"/>
                          <a:ea typeface="Verdana"/>
                          <a:cs typeface="Verdana"/>
                          <a:sym typeface="Verdana"/>
                        </a:rPr>
                        <a: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Subtract AND assignment operator, It subtracts right operand from the left operand and assign the result to left operand</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C -= A is equivalent to C = C - A</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851492">
                <a:tc>
                  <a:txBody>
                    <a:bodyPr/>
                    <a:lstStyle/>
                    <a:p>
                      <a:pPr algn="l" defTabSz="914400"/>
                      <a:r>
                        <a:rPr sz="1600">
                          <a:solidFill>
                            <a:srgbClr val="313131"/>
                          </a:solidFill>
                          <a:latin typeface="Verdana"/>
                          <a:ea typeface="Verdana"/>
                          <a:cs typeface="Verdana"/>
                          <a:sym typeface="Verdana"/>
                        </a:rPr>
                        <a: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Multiply AND assignment operator, It multiplies right operand with the left operand and assign the result to left operand</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C *= A is equivalent to C = C * A</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851492">
                <a:tc>
                  <a:txBody>
                    <a:bodyPr/>
                    <a:lstStyle/>
                    <a:p>
                      <a:pPr algn="l" defTabSz="914400"/>
                      <a:r>
                        <a:rPr sz="1600">
                          <a:solidFill>
                            <a:srgbClr val="313131"/>
                          </a:solidFill>
                          <a:latin typeface="Verdana"/>
                          <a:ea typeface="Verdana"/>
                          <a:cs typeface="Verdana"/>
                          <a:sym typeface="Verdana"/>
                        </a:rPr>
                        <a: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Divide AND assignment operator, It divides left operand with the right operand and assign the result to left operand</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C /= A is equivalent to C = C / A</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bl>
          </a:graphicData>
        </a:graphic>
      </p:graphicFrame>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p>
            <a:pPr/>
            <a:r>
              <a:t>Part 1</a:t>
            </a:r>
          </a:p>
        </p:txBody>
      </p:sp>
      <p:sp>
        <p:nvSpPr>
          <p:cNvPr id="136" name="Shape 136"/>
          <p:cNvSpPr/>
          <p:nvPr>
            <p:ph type="body" idx="1"/>
          </p:nvPr>
        </p:nvSpPr>
        <p:spPr>
          <a:prstGeom prst="rect">
            <a:avLst/>
          </a:prstGeom>
        </p:spPr>
        <p:txBody>
          <a:bodyPr/>
          <a:lstStyle/>
          <a:p>
            <a:pPr/>
            <a:r>
              <a:t>Environment</a:t>
            </a:r>
          </a:p>
          <a:p>
            <a:pPr/>
            <a:r>
              <a:t>Program Structure</a:t>
            </a:r>
          </a:p>
          <a:p>
            <a:pPr/>
            <a:r>
              <a:t>Basic Syntax</a:t>
            </a:r>
          </a:p>
          <a:p>
            <a:pPr/>
            <a:r>
              <a:t>Data types</a:t>
            </a:r>
          </a:p>
          <a:p>
            <a:pPr/>
            <a:r>
              <a:t>Variables</a:t>
            </a:r>
          </a:p>
          <a:p>
            <a:pPr/>
            <a:r>
              <a:t>Operators</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Shape 292"/>
          <p:cNvSpPr/>
          <p:nvPr>
            <p:ph type="title"/>
          </p:nvPr>
        </p:nvSpPr>
        <p:spPr>
          <a:prstGeom prst="rect">
            <a:avLst/>
          </a:prstGeom>
        </p:spPr>
        <p:txBody>
          <a:bodyPr/>
          <a:lstStyle/>
          <a:p>
            <a:pPr/>
            <a:r>
              <a:t>Part 2</a:t>
            </a:r>
          </a:p>
        </p:txBody>
      </p:sp>
      <p:sp>
        <p:nvSpPr>
          <p:cNvPr id="293" name="Shape 293"/>
          <p:cNvSpPr/>
          <p:nvPr>
            <p:ph type="body" idx="1"/>
          </p:nvPr>
        </p:nvSpPr>
        <p:spPr>
          <a:prstGeom prst="rect">
            <a:avLst/>
          </a:prstGeom>
        </p:spPr>
        <p:txBody>
          <a:bodyPr/>
          <a:lstStyle/>
          <a:p>
            <a:pPr/>
            <a:r>
              <a:t>Decision Making</a:t>
            </a:r>
          </a:p>
          <a:p>
            <a:pPr/>
            <a:r>
              <a:t>Loops</a:t>
            </a:r>
          </a:p>
          <a:p>
            <a:pPr/>
            <a:r>
              <a:t>Encapsulation</a:t>
            </a:r>
          </a:p>
          <a:p>
            <a:pPr/>
            <a:r>
              <a:t>Methods</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Shape 295"/>
          <p:cNvSpPr/>
          <p:nvPr>
            <p:ph type="title"/>
          </p:nvPr>
        </p:nvSpPr>
        <p:spPr>
          <a:prstGeom prst="rect">
            <a:avLst/>
          </a:prstGeom>
        </p:spPr>
        <p:txBody>
          <a:bodyPr/>
          <a:lstStyle/>
          <a:p>
            <a:pPr/>
            <a:r>
              <a:t>Decision Making</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Shape 297"/>
          <p:cNvSpPr/>
          <p:nvPr>
            <p:ph type="body" sz="half" idx="1"/>
          </p:nvPr>
        </p:nvSpPr>
        <p:spPr>
          <a:xfrm>
            <a:off x="919642" y="1650633"/>
            <a:ext cx="5160042" cy="7241806"/>
          </a:xfrm>
          <a:prstGeom prst="rect">
            <a:avLst/>
          </a:prstGeom>
        </p:spPr>
        <p:txBody>
          <a:bodyPr/>
          <a:lstStyle>
            <a:lvl1pPr marL="0" indent="0" defTabSz="560831">
              <a:spcBef>
                <a:spcPts val="4000"/>
              </a:spcBef>
              <a:buSzTx/>
              <a:buNone/>
              <a:defRPr sz="3455"/>
            </a:lvl1pPr>
          </a:lstStyle>
          <a:p>
            <a:pPr/>
            <a:r>
              <a:t>Decision making structures requires the programmer to specify one or more conditions to be evaluated or tested by the program, along with a statement or statements to be executed if the condition is determined to be true, and optionally, other statements to be executed if the condition is determined to be false.</a:t>
            </a:r>
          </a:p>
        </p:txBody>
      </p:sp>
      <p:pic>
        <p:nvPicPr>
          <p:cNvPr id="298" name="pasted-image.tiff"/>
          <p:cNvPicPr>
            <a:picLocks noChangeAspect="1"/>
          </p:cNvPicPr>
          <p:nvPr/>
        </p:nvPicPr>
        <p:blipFill>
          <a:blip r:embed="rId2">
            <a:extLst/>
          </a:blip>
          <a:stretch>
            <a:fillRect/>
          </a:stretch>
        </p:blipFill>
        <p:spPr>
          <a:xfrm>
            <a:off x="6462523" y="1363821"/>
            <a:ext cx="5492268" cy="7025958"/>
          </a:xfrm>
          <a:prstGeom prst="rect">
            <a:avLst/>
          </a:prstGeom>
          <a:ln w="12700">
            <a:miter lim="400000"/>
          </a:ln>
        </p:spPr>
      </p:pic>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Shape 300"/>
          <p:cNvSpPr/>
          <p:nvPr>
            <p:ph type="title"/>
          </p:nvPr>
        </p:nvSpPr>
        <p:spPr>
          <a:prstGeom prst="rect">
            <a:avLst/>
          </a:prstGeom>
        </p:spPr>
        <p:txBody>
          <a:bodyPr/>
          <a:lstStyle/>
          <a:p>
            <a:pPr/>
            <a:r>
              <a:t>if statement</a:t>
            </a:r>
          </a:p>
        </p:txBody>
      </p:sp>
      <p:pic>
        <p:nvPicPr>
          <p:cNvPr id="301" name="pasted-image.tiff"/>
          <p:cNvPicPr>
            <a:picLocks noChangeAspect="1"/>
          </p:cNvPicPr>
          <p:nvPr/>
        </p:nvPicPr>
        <p:blipFill>
          <a:blip r:embed="rId2">
            <a:extLst/>
          </a:blip>
          <a:stretch>
            <a:fillRect/>
          </a:stretch>
        </p:blipFill>
        <p:spPr>
          <a:xfrm>
            <a:off x="782315" y="2608447"/>
            <a:ext cx="4610367" cy="5826487"/>
          </a:xfrm>
          <a:prstGeom prst="rect">
            <a:avLst/>
          </a:prstGeom>
          <a:ln w="12700">
            <a:miter lim="400000"/>
          </a:ln>
        </p:spPr>
      </p:pic>
      <p:sp>
        <p:nvSpPr>
          <p:cNvPr id="302" name="Shape 302"/>
          <p:cNvSpPr/>
          <p:nvPr/>
        </p:nvSpPr>
        <p:spPr>
          <a:xfrm>
            <a:off x="6345826" y="3581765"/>
            <a:ext cx="5327095" cy="14605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1800">
                <a:solidFill>
                  <a:srgbClr val="313131"/>
                </a:solidFill>
                <a:latin typeface="Menlo"/>
                <a:ea typeface="Menlo"/>
                <a:cs typeface="Menlo"/>
                <a:sym typeface="Menlo"/>
              </a:defRPr>
            </a:pPr>
            <a:r>
              <a:rPr>
                <a:solidFill>
                  <a:srgbClr val="011688"/>
                </a:solidFill>
              </a:rPr>
              <a:t>if</a:t>
            </a:r>
            <a:r>
              <a:rPr>
                <a:solidFill>
                  <a:srgbClr val="666600"/>
                </a:solidFill>
              </a:rPr>
              <a:t>(</a:t>
            </a:r>
            <a:r>
              <a:t>boolean_expression</a:t>
            </a:r>
            <a:r>
              <a:rPr>
                <a:solidFill>
                  <a:srgbClr val="666600"/>
                </a:solidFill>
              </a:rPr>
              <a:t>)</a:t>
            </a: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880F00"/>
                </a:solidFill>
                <a:latin typeface="Menlo"/>
                <a:ea typeface="Menlo"/>
                <a:cs typeface="Menlo"/>
                <a:sym typeface="Menlo"/>
              </a:defRPr>
            </a:pPr>
            <a:r>
              <a:rPr>
                <a:solidFill>
                  <a:srgbClr val="313131"/>
                </a:solidFill>
              </a:rPr>
              <a:t>   </a:t>
            </a:r>
            <a:r>
              <a:t>/* statement(s) will execute if the boolean expression is true */</a:t>
            </a:r>
            <a:endParaRPr>
              <a:solidFill>
                <a:srgbClr val="313131"/>
              </a:solidFill>
            </a:endParaRPr>
          </a:p>
          <a:p>
            <a:pPr algn="l" defTabSz="457200">
              <a:defRPr sz="1800">
                <a:solidFill>
                  <a:srgbClr val="666600"/>
                </a:solidFill>
                <a:latin typeface="Menlo"/>
                <a:ea typeface="Menlo"/>
                <a:cs typeface="Menlo"/>
                <a:sym typeface="Menlo"/>
              </a:defRPr>
            </a:pPr>
            <a:r>
              <a:t>}</a:t>
            </a:r>
          </a:p>
        </p:txBody>
      </p:sp>
      <p:sp>
        <p:nvSpPr>
          <p:cNvPr id="303" name="Shape 303"/>
          <p:cNvSpPr/>
          <p:nvPr/>
        </p:nvSpPr>
        <p:spPr>
          <a:xfrm>
            <a:off x="6333126" y="2599844"/>
            <a:ext cx="2279949"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200">
                <a:latin typeface="Helvetica"/>
                <a:ea typeface="Helvetica"/>
                <a:cs typeface="Helvetica"/>
                <a:sym typeface="Helvetica"/>
              </a:defRPr>
            </a:lvl1pPr>
          </a:lstStyle>
          <a:p>
            <a:pPr/>
            <a:r>
              <a:t>Syntax</a:t>
            </a:r>
          </a:p>
        </p:txBody>
      </p:sp>
      <p:sp>
        <p:nvSpPr>
          <p:cNvPr id="304" name="Shape 304"/>
          <p:cNvSpPr/>
          <p:nvPr/>
        </p:nvSpPr>
        <p:spPr>
          <a:xfrm>
            <a:off x="6345826" y="6172930"/>
            <a:ext cx="5327095" cy="30607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1800">
                <a:solidFill>
                  <a:srgbClr val="880F00"/>
                </a:solidFill>
                <a:latin typeface="Menlo"/>
                <a:ea typeface="Menlo"/>
                <a:cs typeface="Menlo"/>
                <a:sym typeface="Menlo"/>
              </a:defRPr>
            </a:pPr>
            <a:r>
              <a:t>/* local variable definition */</a:t>
            </a:r>
            <a:endParaRPr>
              <a:solidFill>
                <a:srgbClr val="313131"/>
              </a:solidFill>
            </a:endParaRPr>
          </a:p>
          <a:p>
            <a:pPr algn="l" defTabSz="457200">
              <a:defRPr sz="1800">
                <a:solidFill>
                  <a:srgbClr val="313131"/>
                </a:solidFill>
                <a:latin typeface="Menlo"/>
                <a:ea typeface="Menlo"/>
                <a:cs typeface="Menlo"/>
                <a:sym typeface="Menlo"/>
              </a:defRPr>
            </a:pPr>
            <a:r>
              <a:rPr>
                <a:solidFill>
                  <a:srgbClr val="011688"/>
                </a:solidFill>
              </a:rPr>
              <a:t>int</a:t>
            </a:r>
            <a:r>
              <a:t> a </a:t>
            </a:r>
            <a:r>
              <a:rPr>
                <a:solidFill>
                  <a:srgbClr val="666600"/>
                </a:solidFill>
              </a:rPr>
              <a:t>=</a:t>
            </a:r>
            <a:r>
              <a:t> </a:t>
            </a:r>
            <a:r>
              <a:rPr>
                <a:solidFill>
                  <a:srgbClr val="006666"/>
                </a:solidFill>
              </a:rPr>
              <a:t>10</a:t>
            </a:r>
            <a:r>
              <a:rPr>
                <a:solidFill>
                  <a:srgbClr val="666600"/>
                </a:solidFill>
              </a:rPr>
              <a:t>;</a:t>
            </a:r>
          </a:p>
          <a:p>
            <a:pPr algn="l" defTabSz="457200">
              <a:defRPr sz="1800">
                <a:solidFill>
                  <a:srgbClr val="880F00"/>
                </a:solidFill>
                <a:latin typeface="Menlo"/>
                <a:ea typeface="Menlo"/>
                <a:cs typeface="Menlo"/>
                <a:sym typeface="Menlo"/>
              </a:defRPr>
            </a:pPr>
            <a:r>
              <a:t>/* check the boolean condition using if statement */</a:t>
            </a:r>
            <a:endParaRPr>
              <a:solidFill>
                <a:srgbClr val="313131"/>
              </a:solidFill>
            </a:endParaRPr>
          </a:p>
          <a:p>
            <a:pPr algn="l" defTabSz="457200">
              <a:defRPr sz="1800">
                <a:solidFill>
                  <a:srgbClr val="313131"/>
                </a:solidFill>
                <a:latin typeface="Menlo"/>
                <a:ea typeface="Menlo"/>
                <a:cs typeface="Menlo"/>
                <a:sym typeface="Menlo"/>
              </a:defRPr>
            </a:pPr>
            <a:r>
              <a:rPr>
                <a:solidFill>
                  <a:srgbClr val="011688"/>
                </a:solidFill>
              </a:rPr>
              <a:t>if</a:t>
            </a:r>
            <a:r>
              <a:t> </a:t>
            </a:r>
            <a:r>
              <a:rPr>
                <a:solidFill>
                  <a:srgbClr val="666600"/>
                </a:solidFill>
              </a:rPr>
              <a:t>(</a:t>
            </a:r>
            <a:r>
              <a:t>a </a:t>
            </a:r>
            <a:r>
              <a:rPr>
                <a:solidFill>
                  <a:srgbClr val="666600"/>
                </a:solidFill>
              </a:rPr>
              <a:t>&lt;</a:t>
            </a:r>
            <a:r>
              <a:t> </a:t>
            </a:r>
            <a:r>
              <a:rPr>
                <a:solidFill>
                  <a:srgbClr val="006666"/>
                </a:solidFill>
              </a:rPr>
              <a:t>20</a:t>
            </a:r>
            <a:r>
              <a:rPr>
                <a:solidFill>
                  <a:srgbClr val="666600"/>
                </a:solidFill>
              </a:rPr>
              <a:t>)</a:t>
            </a:r>
          </a:p>
          <a:p>
            <a:pPr algn="l" defTabSz="457200">
              <a:defRPr sz="1800">
                <a:solidFill>
                  <a:srgbClr val="313131"/>
                </a:solidFill>
                <a:latin typeface="Menlo"/>
                <a:ea typeface="Menlo"/>
                <a:cs typeface="Menlo"/>
                <a:sym typeface="Menlo"/>
              </a:defRPr>
            </a:pPr>
            <a:r>
              <a:rPr>
                <a:solidFill>
                  <a:srgbClr val="666600"/>
                </a:solidFill>
              </a:rPr>
              <a:t>{</a:t>
            </a:r>
          </a:p>
          <a:p>
            <a:pPr lvl="1" algn="l" defTabSz="457200">
              <a:defRPr sz="1800">
                <a:solidFill>
                  <a:srgbClr val="880F00"/>
                </a:solidFill>
                <a:latin typeface="Menlo"/>
                <a:ea typeface="Menlo"/>
                <a:cs typeface="Menlo"/>
                <a:sym typeface="Menlo"/>
              </a:defRPr>
            </a:pPr>
            <a:r>
              <a:t>/* if condition is true then print the following */</a:t>
            </a:r>
            <a:endParaRPr>
              <a:solidFill>
                <a:srgbClr val="313131"/>
              </a:solidFill>
            </a:endParaRPr>
          </a:p>
          <a:p>
            <a:pPr lvl="1" algn="l" defTabSz="457200">
              <a:defRPr sz="1800">
                <a:solidFill>
                  <a:srgbClr val="008800"/>
                </a:solidFill>
                <a:latin typeface="Menlo"/>
                <a:ea typeface="Menlo"/>
                <a:cs typeface="Menlo"/>
                <a:sym typeface="Menlo"/>
              </a:defRPr>
            </a:pPr>
            <a:r>
              <a:rPr>
                <a:solidFill>
                  <a:srgbClr val="7F1455"/>
                </a:solidFill>
              </a:rPr>
              <a:t>Console</a:t>
            </a:r>
            <a:r>
              <a:rPr>
                <a:solidFill>
                  <a:srgbClr val="666600"/>
                </a:solidFill>
              </a:rPr>
              <a:t>.</a:t>
            </a:r>
            <a:r>
              <a:rPr>
                <a:solidFill>
                  <a:srgbClr val="7F1455"/>
                </a:solidFill>
              </a:rPr>
              <a:t>WriteLine</a:t>
            </a:r>
            <a:r>
              <a:rPr>
                <a:solidFill>
                  <a:srgbClr val="666600"/>
                </a:solidFill>
              </a:rPr>
              <a:t>(</a:t>
            </a:r>
            <a:r>
              <a:t>"a is less than 20"</a:t>
            </a:r>
            <a:r>
              <a:rPr>
                <a:solidFill>
                  <a:srgbClr val="666600"/>
                </a:solidFill>
              </a:rPr>
              <a:t>);</a:t>
            </a:r>
            <a:endParaRPr>
              <a:solidFill>
                <a:srgbClr val="313131"/>
              </a:solidFill>
            </a:endParaRPr>
          </a:p>
          <a:p>
            <a:pPr algn="l" defTabSz="457200">
              <a:defRPr sz="1800">
                <a:solidFill>
                  <a:srgbClr val="313131"/>
                </a:solidFill>
                <a:latin typeface="Menlo"/>
                <a:ea typeface="Menlo"/>
                <a:cs typeface="Menlo"/>
                <a:sym typeface="Menlo"/>
              </a:defRPr>
            </a:pPr>
            <a:r>
              <a:rPr>
                <a:solidFill>
                  <a:srgbClr val="666600"/>
                </a:solidFill>
              </a:rPr>
              <a:t>}</a:t>
            </a:r>
          </a:p>
        </p:txBody>
      </p:sp>
      <p:sp>
        <p:nvSpPr>
          <p:cNvPr id="305" name="Shape 305"/>
          <p:cNvSpPr/>
          <p:nvPr/>
        </p:nvSpPr>
        <p:spPr>
          <a:xfrm>
            <a:off x="6333126" y="5188315"/>
            <a:ext cx="1105546"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200">
                <a:latin typeface="Helvetica"/>
                <a:ea typeface="Helvetica"/>
                <a:cs typeface="Helvetica"/>
                <a:sym typeface="Helvetica"/>
              </a:defRPr>
            </a:lvl1pPr>
          </a:lstStyle>
          <a:p>
            <a:pPr/>
            <a:r>
              <a:t>Ex.</a:t>
            </a: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 name="Shape 307"/>
          <p:cNvSpPr/>
          <p:nvPr>
            <p:ph type="title"/>
          </p:nvPr>
        </p:nvSpPr>
        <p:spPr>
          <a:prstGeom prst="rect">
            <a:avLst/>
          </a:prstGeom>
        </p:spPr>
        <p:txBody>
          <a:bodyPr/>
          <a:lstStyle/>
          <a:p>
            <a:pPr/>
            <a:r>
              <a:t>if-else statement</a:t>
            </a:r>
          </a:p>
        </p:txBody>
      </p:sp>
      <p:sp>
        <p:nvSpPr>
          <p:cNvPr id="308" name="Shape 308"/>
          <p:cNvSpPr/>
          <p:nvPr/>
        </p:nvSpPr>
        <p:spPr>
          <a:xfrm>
            <a:off x="6345826" y="3626215"/>
            <a:ext cx="5327095" cy="27940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1800">
                <a:solidFill>
                  <a:srgbClr val="313131"/>
                </a:solidFill>
                <a:latin typeface="Menlo"/>
                <a:ea typeface="Menlo"/>
                <a:cs typeface="Menlo"/>
                <a:sym typeface="Menlo"/>
              </a:defRPr>
            </a:pPr>
            <a:r>
              <a:rPr>
                <a:solidFill>
                  <a:srgbClr val="011688"/>
                </a:solidFill>
              </a:rPr>
              <a:t>if</a:t>
            </a:r>
            <a:r>
              <a:rPr>
                <a:solidFill>
                  <a:srgbClr val="666600"/>
                </a:solidFill>
              </a:rPr>
              <a:t>(</a:t>
            </a:r>
            <a:r>
              <a:t>boolean_expression</a:t>
            </a:r>
            <a:r>
              <a:rPr>
                <a:solidFill>
                  <a:srgbClr val="666600"/>
                </a:solidFill>
              </a:rPr>
              <a:t>)</a:t>
            </a: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880F00"/>
                </a:solidFill>
                <a:latin typeface="Menlo"/>
                <a:ea typeface="Menlo"/>
                <a:cs typeface="Menlo"/>
                <a:sym typeface="Menlo"/>
              </a:defRPr>
            </a:pPr>
            <a:r>
              <a:rPr>
                <a:solidFill>
                  <a:srgbClr val="313131"/>
                </a:solidFill>
              </a:rPr>
              <a:t>   </a:t>
            </a:r>
            <a:r>
              <a:t>/* statement(s) will execute if the boolean expression is true */</a:t>
            </a:r>
            <a:endParaRPr>
              <a:solidFill>
                <a:srgbClr val="313131"/>
              </a:solidFill>
            </a:endParaRP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011688"/>
                </a:solidFill>
                <a:latin typeface="Menlo"/>
                <a:ea typeface="Menlo"/>
                <a:cs typeface="Menlo"/>
                <a:sym typeface="Menlo"/>
              </a:defRPr>
            </a:pPr>
            <a:r>
              <a:t>else</a:t>
            </a:r>
            <a:endParaRPr>
              <a:solidFill>
                <a:srgbClr val="313131"/>
              </a:solidFill>
            </a:endParaRP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880F00"/>
                </a:solidFill>
                <a:latin typeface="Menlo"/>
                <a:ea typeface="Menlo"/>
                <a:cs typeface="Menlo"/>
                <a:sym typeface="Menlo"/>
              </a:defRPr>
            </a:pPr>
            <a:r>
              <a:rPr>
                <a:solidFill>
                  <a:srgbClr val="313131"/>
                </a:solidFill>
              </a:rPr>
              <a:t>   </a:t>
            </a:r>
            <a:r>
              <a:t>/* statement(s) will execute if the boolean expression is false */</a:t>
            </a:r>
            <a:endParaRPr>
              <a:solidFill>
                <a:srgbClr val="313131"/>
              </a:solidFill>
            </a:endParaRPr>
          </a:p>
          <a:p>
            <a:pPr algn="l" defTabSz="457200">
              <a:defRPr sz="1800">
                <a:solidFill>
                  <a:srgbClr val="666600"/>
                </a:solidFill>
                <a:latin typeface="Menlo"/>
                <a:ea typeface="Menlo"/>
                <a:cs typeface="Menlo"/>
                <a:sym typeface="Menlo"/>
              </a:defRPr>
            </a:pPr>
            <a:r>
              <a:t>}</a:t>
            </a:r>
          </a:p>
        </p:txBody>
      </p:sp>
      <p:sp>
        <p:nvSpPr>
          <p:cNvPr id="309" name="Shape 309"/>
          <p:cNvSpPr/>
          <p:nvPr/>
        </p:nvSpPr>
        <p:spPr>
          <a:xfrm>
            <a:off x="6333126" y="2599844"/>
            <a:ext cx="2279949"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200">
                <a:latin typeface="Helvetica"/>
                <a:ea typeface="Helvetica"/>
                <a:cs typeface="Helvetica"/>
                <a:sym typeface="Helvetica"/>
              </a:defRPr>
            </a:lvl1pPr>
          </a:lstStyle>
          <a:p>
            <a:pPr/>
            <a:r>
              <a:t>Syntax</a:t>
            </a:r>
          </a:p>
        </p:txBody>
      </p:sp>
      <p:pic>
        <p:nvPicPr>
          <p:cNvPr id="310" name="pasted-image.tiff"/>
          <p:cNvPicPr>
            <a:picLocks noChangeAspect="1"/>
          </p:cNvPicPr>
          <p:nvPr/>
        </p:nvPicPr>
        <p:blipFill>
          <a:blip r:embed="rId2">
            <a:extLst/>
          </a:blip>
          <a:stretch>
            <a:fillRect/>
          </a:stretch>
        </p:blipFill>
        <p:spPr>
          <a:xfrm>
            <a:off x="1359942" y="2838450"/>
            <a:ext cx="4295657" cy="5493649"/>
          </a:xfrm>
          <a:prstGeom prst="rect">
            <a:avLst/>
          </a:prstGeom>
          <a:ln w="12700">
            <a:miter lim="400000"/>
          </a:ln>
        </p:spPr>
      </p:pic>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 name="Shape 312"/>
          <p:cNvSpPr/>
          <p:nvPr>
            <p:ph type="title"/>
          </p:nvPr>
        </p:nvSpPr>
        <p:spPr>
          <a:prstGeom prst="rect">
            <a:avLst/>
          </a:prstGeom>
        </p:spPr>
        <p:txBody>
          <a:bodyPr/>
          <a:lstStyle/>
          <a:p>
            <a:pPr/>
            <a:r>
              <a:t>if-else if-else statement</a:t>
            </a:r>
          </a:p>
        </p:txBody>
      </p:sp>
      <p:sp>
        <p:nvSpPr>
          <p:cNvPr id="313" name="Shape 313"/>
          <p:cNvSpPr/>
          <p:nvPr/>
        </p:nvSpPr>
        <p:spPr>
          <a:xfrm>
            <a:off x="6688726" y="3639871"/>
            <a:ext cx="5327095" cy="54610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1800">
                <a:solidFill>
                  <a:srgbClr val="313131"/>
                </a:solidFill>
                <a:latin typeface="Menlo"/>
                <a:ea typeface="Menlo"/>
                <a:cs typeface="Menlo"/>
                <a:sym typeface="Menlo"/>
              </a:defRPr>
            </a:pPr>
            <a:r>
              <a:rPr>
                <a:solidFill>
                  <a:srgbClr val="011688"/>
                </a:solidFill>
              </a:rPr>
              <a:t>if</a:t>
            </a:r>
            <a:r>
              <a:rPr>
                <a:solidFill>
                  <a:srgbClr val="666600"/>
                </a:solidFill>
              </a:rPr>
              <a:t>(</a:t>
            </a:r>
            <a:r>
              <a:t>boolean_expression </a:t>
            </a:r>
            <a:r>
              <a:rPr>
                <a:solidFill>
                  <a:srgbClr val="006666"/>
                </a:solidFill>
              </a:rPr>
              <a:t>1</a:t>
            </a:r>
            <a:r>
              <a:rPr>
                <a:solidFill>
                  <a:srgbClr val="666600"/>
                </a:solidFill>
              </a:rPr>
              <a:t>)</a:t>
            </a: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880F00"/>
                </a:solidFill>
                <a:latin typeface="Menlo"/>
                <a:ea typeface="Menlo"/>
                <a:cs typeface="Menlo"/>
                <a:sym typeface="Menlo"/>
              </a:defRPr>
            </a:pPr>
            <a:r>
              <a:rPr>
                <a:solidFill>
                  <a:srgbClr val="313131"/>
                </a:solidFill>
              </a:rPr>
              <a:t>   </a:t>
            </a:r>
            <a:r>
              <a:t>/* Executes when the boolean expression 1 is true */</a:t>
            </a:r>
            <a:endParaRPr>
              <a:solidFill>
                <a:srgbClr val="313131"/>
              </a:solidFill>
            </a:endParaRP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313131"/>
                </a:solidFill>
                <a:latin typeface="Menlo"/>
                <a:ea typeface="Menlo"/>
                <a:cs typeface="Menlo"/>
                <a:sym typeface="Menlo"/>
              </a:defRPr>
            </a:pPr>
            <a:r>
              <a:rPr>
                <a:solidFill>
                  <a:srgbClr val="011688"/>
                </a:solidFill>
              </a:rPr>
              <a:t>else</a:t>
            </a:r>
            <a:r>
              <a:t> </a:t>
            </a:r>
            <a:r>
              <a:rPr>
                <a:solidFill>
                  <a:srgbClr val="011688"/>
                </a:solidFill>
              </a:rPr>
              <a:t>if</a:t>
            </a:r>
            <a:r>
              <a:rPr>
                <a:solidFill>
                  <a:srgbClr val="666600"/>
                </a:solidFill>
              </a:rPr>
              <a:t>(</a:t>
            </a:r>
            <a:r>
              <a:t> boolean_expression </a:t>
            </a:r>
            <a:r>
              <a:rPr>
                <a:solidFill>
                  <a:srgbClr val="006666"/>
                </a:solidFill>
              </a:rPr>
              <a:t>2</a:t>
            </a:r>
            <a:r>
              <a:rPr>
                <a:solidFill>
                  <a:srgbClr val="666600"/>
                </a:solidFill>
              </a:rPr>
              <a:t>)</a:t>
            </a: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880F00"/>
                </a:solidFill>
                <a:latin typeface="Menlo"/>
                <a:ea typeface="Menlo"/>
                <a:cs typeface="Menlo"/>
                <a:sym typeface="Menlo"/>
              </a:defRPr>
            </a:pPr>
            <a:r>
              <a:rPr>
                <a:solidFill>
                  <a:srgbClr val="313131"/>
                </a:solidFill>
              </a:rPr>
              <a:t>   </a:t>
            </a:r>
            <a:r>
              <a:t>/* Executes when the boolean expression 2 is true */</a:t>
            </a:r>
            <a:endParaRPr>
              <a:solidFill>
                <a:srgbClr val="313131"/>
              </a:solidFill>
            </a:endParaRP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313131"/>
                </a:solidFill>
                <a:latin typeface="Menlo"/>
                <a:ea typeface="Menlo"/>
                <a:cs typeface="Menlo"/>
                <a:sym typeface="Menlo"/>
              </a:defRPr>
            </a:pPr>
            <a:r>
              <a:rPr>
                <a:solidFill>
                  <a:srgbClr val="011688"/>
                </a:solidFill>
              </a:rPr>
              <a:t>else</a:t>
            </a:r>
            <a:r>
              <a:t> </a:t>
            </a:r>
            <a:r>
              <a:rPr>
                <a:solidFill>
                  <a:srgbClr val="011688"/>
                </a:solidFill>
              </a:rPr>
              <a:t>if</a:t>
            </a:r>
            <a:r>
              <a:rPr>
                <a:solidFill>
                  <a:srgbClr val="666600"/>
                </a:solidFill>
              </a:rPr>
              <a:t>(</a:t>
            </a:r>
            <a:r>
              <a:t> boolean_expression </a:t>
            </a:r>
            <a:r>
              <a:rPr>
                <a:solidFill>
                  <a:srgbClr val="006666"/>
                </a:solidFill>
              </a:rPr>
              <a:t>3</a:t>
            </a:r>
            <a:r>
              <a:rPr>
                <a:solidFill>
                  <a:srgbClr val="666600"/>
                </a:solidFill>
              </a:rPr>
              <a:t>)</a:t>
            </a: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880F00"/>
                </a:solidFill>
                <a:latin typeface="Menlo"/>
                <a:ea typeface="Menlo"/>
                <a:cs typeface="Menlo"/>
                <a:sym typeface="Menlo"/>
              </a:defRPr>
            </a:pPr>
            <a:r>
              <a:rPr>
                <a:solidFill>
                  <a:srgbClr val="313131"/>
                </a:solidFill>
              </a:rPr>
              <a:t>   </a:t>
            </a:r>
            <a:r>
              <a:t>/* Executes when the boolean expression 3 is true */</a:t>
            </a:r>
            <a:endParaRPr>
              <a:solidFill>
                <a:srgbClr val="313131"/>
              </a:solidFill>
            </a:endParaRP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011688"/>
                </a:solidFill>
                <a:latin typeface="Menlo"/>
                <a:ea typeface="Menlo"/>
                <a:cs typeface="Menlo"/>
                <a:sym typeface="Menlo"/>
              </a:defRPr>
            </a:pPr>
            <a:r>
              <a:t>else</a:t>
            </a:r>
            <a:r>
              <a:rPr>
                <a:solidFill>
                  <a:srgbClr val="313131"/>
                </a:solidFill>
              </a:rPr>
              <a:t> </a:t>
            </a:r>
            <a:endParaRPr>
              <a:solidFill>
                <a:srgbClr val="313131"/>
              </a:solidFill>
            </a:endParaRP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880F00"/>
                </a:solidFill>
                <a:latin typeface="Menlo"/>
                <a:ea typeface="Menlo"/>
                <a:cs typeface="Menlo"/>
                <a:sym typeface="Menlo"/>
              </a:defRPr>
            </a:pPr>
            <a:r>
              <a:rPr>
                <a:solidFill>
                  <a:srgbClr val="313131"/>
                </a:solidFill>
              </a:rPr>
              <a:t>   </a:t>
            </a:r>
            <a:r>
              <a:t>/* executes when the none of the above condition is true */</a:t>
            </a:r>
            <a:endParaRPr>
              <a:solidFill>
                <a:srgbClr val="313131"/>
              </a:solidFill>
            </a:endParaRPr>
          </a:p>
          <a:p>
            <a:pPr algn="l" defTabSz="457200">
              <a:defRPr sz="1800">
                <a:solidFill>
                  <a:srgbClr val="666600"/>
                </a:solidFill>
                <a:latin typeface="Menlo"/>
                <a:ea typeface="Menlo"/>
                <a:cs typeface="Menlo"/>
                <a:sym typeface="Menlo"/>
              </a:defRPr>
            </a:pPr>
            <a:r>
              <a:t>}</a:t>
            </a:r>
          </a:p>
        </p:txBody>
      </p:sp>
      <p:sp>
        <p:nvSpPr>
          <p:cNvPr id="314" name="Shape 314"/>
          <p:cNvSpPr/>
          <p:nvPr/>
        </p:nvSpPr>
        <p:spPr>
          <a:xfrm>
            <a:off x="6688726" y="2599844"/>
            <a:ext cx="2279949"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200">
                <a:latin typeface="Helvetica"/>
                <a:ea typeface="Helvetica"/>
                <a:cs typeface="Helvetica"/>
                <a:sym typeface="Helvetica"/>
              </a:defRPr>
            </a:lvl1pPr>
          </a:lstStyle>
          <a:p>
            <a:pPr/>
            <a:r>
              <a:t>Syntax</a:t>
            </a:r>
          </a:p>
        </p:txBody>
      </p:sp>
      <p:sp>
        <p:nvSpPr>
          <p:cNvPr id="315" name="Shape 315"/>
          <p:cNvSpPr/>
          <p:nvPr/>
        </p:nvSpPr>
        <p:spPr>
          <a:xfrm>
            <a:off x="1049239" y="3653790"/>
            <a:ext cx="5327095" cy="51943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1800">
                <a:solidFill>
                  <a:srgbClr val="880F00"/>
                </a:solidFill>
                <a:latin typeface="Menlo"/>
                <a:ea typeface="Menlo"/>
                <a:cs typeface="Menlo"/>
                <a:sym typeface="Menlo"/>
              </a:defRPr>
            </a:pPr>
            <a:r>
              <a:t>/* local variable definition */</a:t>
            </a:r>
            <a:endParaRPr>
              <a:solidFill>
                <a:srgbClr val="313131"/>
              </a:solidFill>
            </a:endParaRPr>
          </a:p>
          <a:p>
            <a:pPr algn="l" defTabSz="457200">
              <a:defRPr sz="1800">
                <a:solidFill>
                  <a:srgbClr val="313131"/>
                </a:solidFill>
                <a:latin typeface="Menlo"/>
                <a:ea typeface="Menlo"/>
                <a:cs typeface="Menlo"/>
                <a:sym typeface="Menlo"/>
              </a:defRPr>
            </a:pPr>
            <a:r>
              <a:rPr>
                <a:solidFill>
                  <a:srgbClr val="011688"/>
                </a:solidFill>
              </a:rPr>
              <a:t>int</a:t>
            </a:r>
            <a:r>
              <a:t> a </a:t>
            </a:r>
            <a:r>
              <a:rPr>
                <a:solidFill>
                  <a:srgbClr val="666600"/>
                </a:solidFill>
              </a:rPr>
              <a:t>=</a:t>
            </a:r>
            <a:r>
              <a:t> </a:t>
            </a:r>
            <a:r>
              <a:rPr>
                <a:solidFill>
                  <a:srgbClr val="006666"/>
                </a:solidFill>
              </a:rPr>
              <a:t>100</a:t>
            </a:r>
            <a:r>
              <a:rPr>
                <a:solidFill>
                  <a:srgbClr val="666600"/>
                </a:solidFill>
              </a:rPr>
              <a:t>;</a:t>
            </a:r>
          </a:p>
          <a:p>
            <a:pPr algn="l" defTabSz="457200">
              <a:defRPr sz="1800">
                <a:solidFill>
                  <a:srgbClr val="313131"/>
                </a:solidFill>
                <a:latin typeface="Menlo"/>
                <a:ea typeface="Menlo"/>
                <a:cs typeface="Menlo"/>
                <a:sym typeface="Menlo"/>
              </a:defRPr>
            </a:pPr>
            <a:r>
              <a:t>         </a:t>
            </a:r>
          </a:p>
          <a:p>
            <a:pPr algn="l" defTabSz="457200">
              <a:defRPr sz="1800">
                <a:solidFill>
                  <a:srgbClr val="880F00"/>
                </a:solidFill>
                <a:latin typeface="Menlo"/>
                <a:ea typeface="Menlo"/>
                <a:cs typeface="Menlo"/>
                <a:sym typeface="Menlo"/>
              </a:defRPr>
            </a:pPr>
            <a:r>
              <a:t>/* check the boolean condition */</a:t>
            </a:r>
            <a:endParaRPr>
              <a:solidFill>
                <a:srgbClr val="313131"/>
              </a:solidFill>
            </a:endParaRPr>
          </a:p>
          <a:p>
            <a:pPr algn="l" defTabSz="457200">
              <a:defRPr sz="1800">
                <a:solidFill>
                  <a:srgbClr val="313131"/>
                </a:solidFill>
                <a:latin typeface="Menlo"/>
                <a:ea typeface="Menlo"/>
                <a:cs typeface="Menlo"/>
                <a:sym typeface="Menlo"/>
              </a:defRPr>
            </a:pPr>
            <a:r>
              <a:rPr>
                <a:solidFill>
                  <a:srgbClr val="011688"/>
                </a:solidFill>
              </a:rPr>
              <a:t>if</a:t>
            </a:r>
            <a:r>
              <a:t> </a:t>
            </a:r>
            <a:r>
              <a:rPr>
                <a:solidFill>
                  <a:srgbClr val="666600"/>
                </a:solidFill>
              </a:rPr>
              <a:t>(</a:t>
            </a:r>
            <a:r>
              <a:t>a </a:t>
            </a:r>
            <a:r>
              <a:rPr>
                <a:solidFill>
                  <a:srgbClr val="666600"/>
                </a:solidFill>
              </a:rPr>
              <a:t>==</a:t>
            </a:r>
            <a:r>
              <a:t> </a:t>
            </a:r>
            <a:r>
              <a:rPr>
                <a:solidFill>
                  <a:srgbClr val="006666"/>
                </a:solidFill>
              </a:rPr>
              <a:t>10</a:t>
            </a:r>
            <a:r>
              <a:rPr>
                <a:solidFill>
                  <a:srgbClr val="666600"/>
                </a:solidFill>
              </a:rPr>
              <a:t>) {</a:t>
            </a:r>
          </a:p>
          <a:p>
            <a:pPr lvl="1" algn="l" defTabSz="457200">
              <a:defRPr sz="1800">
                <a:solidFill>
                  <a:srgbClr val="880F00"/>
                </a:solidFill>
                <a:latin typeface="Menlo"/>
                <a:ea typeface="Menlo"/>
                <a:cs typeface="Menlo"/>
                <a:sym typeface="Menlo"/>
              </a:defRPr>
            </a:pPr>
            <a:r>
              <a:t>/* if condition is true then print the following */</a:t>
            </a:r>
            <a:endParaRPr>
              <a:solidFill>
                <a:srgbClr val="313131"/>
              </a:solidFill>
            </a:endParaRPr>
          </a:p>
          <a:p>
            <a:pPr lvl="1" algn="l" defTabSz="457200">
              <a:defRPr sz="1800">
                <a:solidFill>
                  <a:srgbClr val="008800"/>
                </a:solidFill>
                <a:latin typeface="Menlo"/>
                <a:ea typeface="Menlo"/>
                <a:cs typeface="Menlo"/>
                <a:sym typeface="Menlo"/>
              </a:defRPr>
            </a:pPr>
            <a:r>
              <a:rPr>
                <a:solidFill>
                  <a:srgbClr val="7F1455"/>
                </a:solidFill>
              </a:rPr>
              <a:t>Console</a:t>
            </a:r>
            <a:r>
              <a:rPr>
                <a:solidFill>
                  <a:srgbClr val="666600"/>
                </a:solidFill>
              </a:rPr>
              <a:t>.</a:t>
            </a:r>
            <a:r>
              <a:rPr>
                <a:solidFill>
                  <a:srgbClr val="7F1455"/>
                </a:solidFill>
              </a:rPr>
              <a:t>WriteLine</a:t>
            </a:r>
            <a:r>
              <a:rPr>
                <a:solidFill>
                  <a:srgbClr val="666600"/>
                </a:solidFill>
              </a:rPr>
              <a:t>(</a:t>
            </a:r>
            <a:r>
              <a:t>"Value of a is 10"</a:t>
            </a:r>
            <a:r>
              <a:rPr>
                <a:solidFill>
                  <a:srgbClr val="666600"/>
                </a:solidFill>
              </a:rPr>
              <a:t>);</a:t>
            </a:r>
            <a:endParaRPr>
              <a:solidFill>
                <a:srgbClr val="313131"/>
              </a:solidFill>
            </a:endParaRPr>
          </a:p>
          <a:p>
            <a:pPr algn="l" defTabSz="457200">
              <a:defRPr sz="1800">
                <a:solidFill>
                  <a:srgbClr val="313131"/>
                </a:solidFill>
                <a:latin typeface="Menlo"/>
                <a:ea typeface="Menlo"/>
                <a:cs typeface="Menlo"/>
                <a:sym typeface="Menlo"/>
              </a:defRPr>
            </a:pPr>
            <a:r>
              <a:rPr>
                <a:solidFill>
                  <a:srgbClr val="666600"/>
                </a:solidFill>
              </a:rPr>
              <a:t>} </a:t>
            </a:r>
            <a:r>
              <a:rPr>
                <a:solidFill>
                  <a:srgbClr val="011688"/>
                </a:solidFill>
              </a:rPr>
              <a:t>else</a:t>
            </a:r>
            <a:r>
              <a:t> </a:t>
            </a:r>
            <a:r>
              <a:rPr>
                <a:solidFill>
                  <a:srgbClr val="011688"/>
                </a:solidFill>
              </a:rPr>
              <a:t>if</a:t>
            </a:r>
            <a:r>
              <a:t> </a:t>
            </a:r>
            <a:r>
              <a:rPr>
                <a:solidFill>
                  <a:srgbClr val="666600"/>
                </a:solidFill>
              </a:rPr>
              <a:t>(</a:t>
            </a:r>
            <a:r>
              <a:t>a </a:t>
            </a:r>
            <a:r>
              <a:rPr>
                <a:solidFill>
                  <a:srgbClr val="666600"/>
                </a:solidFill>
              </a:rPr>
              <a:t>==</a:t>
            </a:r>
            <a:r>
              <a:t> </a:t>
            </a:r>
            <a:r>
              <a:rPr>
                <a:solidFill>
                  <a:srgbClr val="006666"/>
                </a:solidFill>
              </a:rPr>
              <a:t>20</a:t>
            </a:r>
            <a:r>
              <a:rPr>
                <a:solidFill>
                  <a:srgbClr val="666600"/>
                </a:solidFill>
              </a:rPr>
              <a:t>) {</a:t>
            </a:r>
          </a:p>
          <a:p>
            <a:pPr lvl="1" algn="l" defTabSz="457200">
              <a:defRPr sz="1800">
                <a:solidFill>
                  <a:srgbClr val="880F00"/>
                </a:solidFill>
                <a:latin typeface="Menlo"/>
                <a:ea typeface="Menlo"/>
                <a:cs typeface="Menlo"/>
                <a:sym typeface="Menlo"/>
              </a:defRPr>
            </a:pPr>
            <a:r>
              <a:t>/* if else if condition is true */</a:t>
            </a:r>
            <a:endParaRPr>
              <a:solidFill>
                <a:srgbClr val="313131"/>
              </a:solidFill>
            </a:endParaRPr>
          </a:p>
          <a:p>
            <a:pPr lvl="1" algn="l" defTabSz="457200">
              <a:defRPr sz="1800">
                <a:solidFill>
                  <a:srgbClr val="008800"/>
                </a:solidFill>
                <a:latin typeface="Menlo"/>
                <a:ea typeface="Menlo"/>
                <a:cs typeface="Menlo"/>
                <a:sym typeface="Menlo"/>
              </a:defRPr>
            </a:pPr>
            <a:r>
              <a:rPr>
                <a:solidFill>
                  <a:srgbClr val="7F1455"/>
                </a:solidFill>
              </a:rPr>
              <a:t>Console</a:t>
            </a:r>
            <a:r>
              <a:rPr>
                <a:solidFill>
                  <a:srgbClr val="666600"/>
                </a:solidFill>
              </a:rPr>
              <a:t>.</a:t>
            </a:r>
            <a:r>
              <a:rPr>
                <a:solidFill>
                  <a:srgbClr val="7F1455"/>
                </a:solidFill>
              </a:rPr>
              <a:t>WriteLine</a:t>
            </a:r>
            <a:r>
              <a:rPr>
                <a:solidFill>
                  <a:srgbClr val="666600"/>
                </a:solidFill>
              </a:rPr>
              <a:t>(</a:t>
            </a:r>
            <a:r>
              <a:t>"Value of a is 20"</a:t>
            </a:r>
            <a:r>
              <a:rPr>
                <a:solidFill>
                  <a:srgbClr val="666600"/>
                </a:solidFill>
              </a:rPr>
              <a:t>);</a:t>
            </a:r>
            <a:endParaRPr>
              <a:solidFill>
                <a:srgbClr val="313131"/>
              </a:solidFill>
            </a:endParaRPr>
          </a:p>
          <a:p>
            <a:pPr algn="l" defTabSz="457200">
              <a:defRPr sz="1800">
                <a:solidFill>
                  <a:srgbClr val="313131"/>
                </a:solidFill>
                <a:latin typeface="Menlo"/>
                <a:ea typeface="Menlo"/>
                <a:cs typeface="Menlo"/>
                <a:sym typeface="Menlo"/>
              </a:defRPr>
            </a:pPr>
            <a:r>
              <a:rPr>
                <a:solidFill>
                  <a:srgbClr val="666600"/>
                </a:solidFill>
              </a:rPr>
              <a:t>} </a:t>
            </a:r>
            <a:r>
              <a:rPr>
                <a:solidFill>
                  <a:srgbClr val="011688"/>
                </a:solidFill>
              </a:rPr>
              <a:t>else </a:t>
            </a:r>
            <a:r>
              <a:rPr>
                <a:solidFill>
                  <a:srgbClr val="666600"/>
                </a:solidFill>
              </a:rPr>
              <a:t>{</a:t>
            </a:r>
          </a:p>
          <a:p>
            <a:pPr lvl="1" algn="l" defTabSz="457200">
              <a:defRPr sz="1800">
                <a:solidFill>
                  <a:srgbClr val="880F00"/>
                </a:solidFill>
                <a:latin typeface="Menlo"/>
                <a:ea typeface="Menlo"/>
                <a:cs typeface="Menlo"/>
                <a:sym typeface="Menlo"/>
              </a:defRPr>
            </a:pPr>
            <a:r>
              <a:t>/* if none of the conditions is true */</a:t>
            </a:r>
            <a:endParaRPr>
              <a:solidFill>
                <a:srgbClr val="313131"/>
              </a:solidFill>
            </a:endParaRPr>
          </a:p>
          <a:p>
            <a:pPr lvl="1" algn="l" defTabSz="457200">
              <a:defRPr sz="1800">
                <a:solidFill>
                  <a:srgbClr val="008800"/>
                </a:solidFill>
                <a:latin typeface="Menlo"/>
                <a:ea typeface="Menlo"/>
                <a:cs typeface="Menlo"/>
                <a:sym typeface="Menlo"/>
              </a:defRPr>
            </a:pPr>
            <a:r>
              <a:rPr>
                <a:solidFill>
                  <a:srgbClr val="7F1455"/>
                </a:solidFill>
              </a:rPr>
              <a:t>Console</a:t>
            </a:r>
            <a:r>
              <a:rPr>
                <a:solidFill>
                  <a:srgbClr val="666600"/>
                </a:solidFill>
              </a:rPr>
              <a:t>.</a:t>
            </a:r>
            <a:r>
              <a:rPr>
                <a:solidFill>
                  <a:srgbClr val="7F1455"/>
                </a:solidFill>
              </a:rPr>
              <a:t>WriteLine</a:t>
            </a:r>
            <a:r>
              <a:rPr>
                <a:solidFill>
                  <a:srgbClr val="666600"/>
                </a:solidFill>
              </a:rPr>
              <a:t>(</a:t>
            </a:r>
            <a:r>
              <a:t>"None of the values is matching"</a:t>
            </a:r>
            <a:r>
              <a:rPr>
                <a:solidFill>
                  <a:srgbClr val="666600"/>
                </a:solidFill>
              </a:rPr>
              <a:t>);</a:t>
            </a:r>
            <a:endParaRPr>
              <a:solidFill>
                <a:srgbClr val="313131"/>
              </a:solidFill>
            </a:endParaRPr>
          </a:p>
          <a:p>
            <a:pPr algn="l" defTabSz="457200">
              <a:defRPr sz="1800">
                <a:solidFill>
                  <a:srgbClr val="313131"/>
                </a:solidFill>
                <a:latin typeface="Menlo"/>
                <a:ea typeface="Menlo"/>
                <a:cs typeface="Menlo"/>
                <a:sym typeface="Menlo"/>
              </a:defRPr>
            </a:pPr>
            <a:r>
              <a:rPr>
                <a:solidFill>
                  <a:srgbClr val="666600"/>
                </a:solidFill>
              </a:rPr>
              <a:t>}</a:t>
            </a:r>
          </a:p>
        </p:txBody>
      </p:sp>
      <p:sp>
        <p:nvSpPr>
          <p:cNvPr id="316" name="Shape 316"/>
          <p:cNvSpPr/>
          <p:nvPr/>
        </p:nvSpPr>
        <p:spPr>
          <a:xfrm>
            <a:off x="1061434" y="2599844"/>
            <a:ext cx="1105546"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200">
                <a:latin typeface="Helvetica"/>
                <a:ea typeface="Helvetica"/>
                <a:cs typeface="Helvetica"/>
                <a:sym typeface="Helvetica"/>
              </a:defRPr>
            </a:lvl1pPr>
          </a:lstStyle>
          <a:p>
            <a:pPr/>
            <a:r>
              <a:t>Ex.</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 name="Shape 318"/>
          <p:cNvSpPr/>
          <p:nvPr>
            <p:ph type="title"/>
          </p:nvPr>
        </p:nvSpPr>
        <p:spPr>
          <a:prstGeom prst="rect">
            <a:avLst/>
          </a:prstGeom>
        </p:spPr>
        <p:txBody>
          <a:bodyPr/>
          <a:lstStyle/>
          <a:p>
            <a:pPr/>
            <a:r>
              <a:t>Nested if statement</a:t>
            </a:r>
          </a:p>
        </p:txBody>
      </p:sp>
      <p:sp>
        <p:nvSpPr>
          <p:cNvPr id="319" name="Shape 319"/>
          <p:cNvSpPr/>
          <p:nvPr/>
        </p:nvSpPr>
        <p:spPr>
          <a:xfrm>
            <a:off x="6705155" y="3659072"/>
            <a:ext cx="5327095" cy="27940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1800">
                <a:solidFill>
                  <a:srgbClr val="313131"/>
                </a:solidFill>
                <a:latin typeface="Menlo"/>
                <a:ea typeface="Menlo"/>
                <a:cs typeface="Menlo"/>
                <a:sym typeface="Menlo"/>
              </a:defRPr>
            </a:pPr>
            <a:r>
              <a:rPr>
                <a:solidFill>
                  <a:srgbClr val="011688"/>
                </a:solidFill>
              </a:rPr>
              <a:t>if</a:t>
            </a:r>
            <a:r>
              <a:rPr>
                <a:solidFill>
                  <a:srgbClr val="666600"/>
                </a:solidFill>
              </a:rPr>
              <a:t>(</a:t>
            </a:r>
            <a:r>
              <a:t> boolean_expression </a:t>
            </a:r>
            <a:r>
              <a:rPr>
                <a:solidFill>
                  <a:srgbClr val="006666"/>
                </a:solidFill>
              </a:rPr>
              <a:t>1</a:t>
            </a:r>
            <a:r>
              <a:rPr>
                <a:solidFill>
                  <a:srgbClr val="666600"/>
                </a:solidFill>
              </a:rPr>
              <a:t>)</a:t>
            </a: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880F00"/>
                </a:solidFill>
                <a:latin typeface="Menlo"/>
                <a:ea typeface="Menlo"/>
                <a:cs typeface="Menlo"/>
                <a:sym typeface="Menlo"/>
              </a:defRPr>
            </a:pPr>
            <a:r>
              <a:rPr>
                <a:solidFill>
                  <a:srgbClr val="313131"/>
                </a:solidFill>
              </a:rPr>
              <a:t>   </a:t>
            </a:r>
            <a:r>
              <a:t>/* Executes when the boolean expression 1 is true */</a:t>
            </a:r>
            <a:endParaRPr>
              <a:solidFill>
                <a:srgbClr val="313131"/>
              </a:solidFill>
            </a:endParaRPr>
          </a:p>
          <a:p>
            <a:pPr algn="l" defTabSz="457200">
              <a:defRPr sz="1800">
                <a:solidFill>
                  <a:srgbClr val="313131"/>
                </a:solidFill>
                <a:latin typeface="Menlo"/>
                <a:ea typeface="Menlo"/>
                <a:cs typeface="Menlo"/>
                <a:sym typeface="Menlo"/>
              </a:defRPr>
            </a:pPr>
            <a:r>
              <a:t>   </a:t>
            </a:r>
            <a:r>
              <a:rPr>
                <a:solidFill>
                  <a:srgbClr val="011688"/>
                </a:solidFill>
              </a:rPr>
              <a:t>if</a:t>
            </a:r>
            <a:r>
              <a:rPr>
                <a:solidFill>
                  <a:srgbClr val="666600"/>
                </a:solidFill>
              </a:rPr>
              <a:t>(</a:t>
            </a:r>
            <a:r>
              <a:t>boolean_expression </a:t>
            </a:r>
            <a:r>
              <a:rPr>
                <a:solidFill>
                  <a:srgbClr val="006666"/>
                </a:solidFill>
              </a:rPr>
              <a:t>2</a:t>
            </a:r>
            <a:r>
              <a:rPr>
                <a:solidFill>
                  <a:srgbClr val="666600"/>
                </a:solidFill>
              </a:rPr>
              <a:t>)</a:t>
            </a:r>
          </a:p>
          <a:p>
            <a:pPr algn="l" defTabSz="457200">
              <a:defRPr sz="1800">
                <a:solidFill>
                  <a:srgbClr val="313131"/>
                </a:solidFill>
                <a:latin typeface="Menlo"/>
                <a:ea typeface="Menlo"/>
                <a:cs typeface="Menlo"/>
                <a:sym typeface="Menlo"/>
              </a:defRPr>
            </a:pPr>
            <a:r>
              <a:t>   </a:t>
            </a:r>
            <a:r>
              <a:rPr>
                <a:solidFill>
                  <a:srgbClr val="666600"/>
                </a:solidFill>
              </a:rPr>
              <a:t>{</a:t>
            </a:r>
          </a:p>
          <a:p>
            <a:pPr algn="l" defTabSz="457200">
              <a:defRPr sz="1800">
                <a:solidFill>
                  <a:srgbClr val="880F00"/>
                </a:solidFill>
                <a:latin typeface="Menlo"/>
                <a:ea typeface="Menlo"/>
                <a:cs typeface="Menlo"/>
                <a:sym typeface="Menlo"/>
              </a:defRPr>
            </a:pPr>
            <a:r>
              <a:rPr>
                <a:solidFill>
                  <a:srgbClr val="313131"/>
                </a:solidFill>
              </a:rPr>
              <a:t>      </a:t>
            </a:r>
            <a:r>
              <a:t>/* Executes when the boolean expression 2 is true */</a:t>
            </a:r>
            <a:endParaRPr>
              <a:solidFill>
                <a:srgbClr val="313131"/>
              </a:solidFill>
            </a:endParaRPr>
          </a:p>
          <a:p>
            <a:pPr algn="l" defTabSz="457200">
              <a:defRPr sz="1800">
                <a:solidFill>
                  <a:srgbClr val="313131"/>
                </a:solidFill>
                <a:latin typeface="Menlo"/>
                <a:ea typeface="Menlo"/>
                <a:cs typeface="Menlo"/>
                <a:sym typeface="Menlo"/>
              </a:defRPr>
            </a:pPr>
            <a:r>
              <a:t>   </a:t>
            </a:r>
            <a:r>
              <a:rPr>
                <a:solidFill>
                  <a:srgbClr val="666600"/>
                </a:solidFill>
              </a:rPr>
              <a:t>}</a:t>
            </a:r>
          </a:p>
          <a:p>
            <a:pPr algn="l" defTabSz="457200">
              <a:defRPr sz="1800">
                <a:solidFill>
                  <a:srgbClr val="666600"/>
                </a:solidFill>
                <a:latin typeface="Menlo"/>
                <a:ea typeface="Menlo"/>
                <a:cs typeface="Menlo"/>
                <a:sym typeface="Menlo"/>
              </a:defRPr>
            </a:pPr>
            <a:r>
              <a:t>}</a:t>
            </a:r>
          </a:p>
        </p:txBody>
      </p:sp>
      <p:sp>
        <p:nvSpPr>
          <p:cNvPr id="320" name="Shape 320"/>
          <p:cNvSpPr/>
          <p:nvPr/>
        </p:nvSpPr>
        <p:spPr>
          <a:xfrm>
            <a:off x="6688726" y="2599844"/>
            <a:ext cx="2279949"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200">
                <a:latin typeface="Helvetica"/>
                <a:ea typeface="Helvetica"/>
                <a:cs typeface="Helvetica"/>
                <a:sym typeface="Helvetica"/>
              </a:defRPr>
            </a:lvl1pPr>
          </a:lstStyle>
          <a:p>
            <a:pPr/>
            <a:r>
              <a:t>Syntax</a:t>
            </a:r>
          </a:p>
        </p:txBody>
      </p:sp>
      <p:sp>
        <p:nvSpPr>
          <p:cNvPr id="321" name="Shape 321"/>
          <p:cNvSpPr/>
          <p:nvPr/>
        </p:nvSpPr>
        <p:spPr>
          <a:xfrm>
            <a:off x="1049239" y="3651250"/>
            <a:ext cx="5327095" cy="41275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1800">
                <a:solidFill>
                  <a:srgbClr val="880F00"/>
                </a:solidFill>
                <a:latin typeface="Menlo"/>
                <a:ea typeface="Menlo"/>
                <a:cs typeface="Menlo"/>
                <a:sym typeface="Menlo"/>
              </a:defRPr>
            </a:pPr>
            <a:r>
              <a:t>//* local variable definition */</a:t>
            </a:r>
            <a:endParaRPr>
              <a:solidFill>
                <a:srgbClr val="313131"/>
              </a:solidFill>
            </a:endParaRPr>
          </a:p>
          <a:p>
            <a:pPr algn="l" defTabSz="457200">
              <a:defRPr sz="1800">
                <a:solidFill>
                  <a:srgbClr val="313131"/>
                </a:solidFill>
                <a:latin typeface="Menlo"/>
                <a:ea typeface="Menlo"/>
                <a:cs typeface="Menlo"/>
                <a:sym typeface="Menlo"/>
              </a:defRPr>
            </a:pPr>
            <a:r>
              <a:rPr>
                <a:solidFill>
                  <a:srgbClr val="011688"/>
                </a:solidFill>
              </a:rPr>
              <a:t>int</a:t>
            </a:r>
            <a:r>
              <a:t> a </a:t>
            </a:r>
            <a:r>
              <a:rPr>
                <a:solidFill>
                  <a:srgbClr val="666600"/>
                </a:solidFill>
              </a:rPr>
              <a:t>=</a:t>
            </a:r>
            <a:r>
              <a:t> </a:t>
            </a:r>
            <a:r>
              <a:rPr>
                <a:solidFill>
                  <a:srgbClr val="006666"/>
                </a:solidFill>
              </a:rPr>
              <a:t>100</a:t>
            </a:r>
            <a:r>
              <a:rPr>
                <a:solidFill>
                  <a:srgbClr val="666600"/>
                </a:solidFill>
              </a:rPr>
              <a:t>;</a:t>
            </a:r>
          </a:p>
          <a:p>
            <a:pPr algn="l" defTabSz="457200">
              <a:defRPr sz="1800">
                <a:solidFill>
                  <a:srgbClr val="313131"/>
                </a:solidFill>
                <a:latin typeface="Menlo"/>
                <a:ea typeface="Menlo"/>
                <a:cs typeface="Menlo"/>
                <a:sym typeface="Menlo"/>
              </a:defRPr>
            </a:pPr>
            <a:r>
              <a:rPr>
                <a:solidFill>
                  <a:srgbClr val="011688"/>
                </a:solidFill>
              </a:rPr>
              <a:t>int</a:t>
            </a:r>
            <a:r>
              <a:t> b </a:t>
            </a:r>
            <a:r>
              <a:rPr>
                <a:solidFill>
                  <a:srgbClr val="666600"/>
                </a:solidFill>
              </a:rPr>
              <a:t>=</a:t>
            </a:r>
            <a:r>
              <a:t> </a:t>
            </a:r>
            <a:r>
              <a:rPr>
                <a:solidFill>
                  <a:srgbClr val="006666"/>
                </a:solidFill>
              </a:rPr>
              <a:t>200</a:t>
            </a:r>
            <a:r>
              <a:rPr>
                <a:solidFill>
                  <a:srgbClr val="666600"/>
                </a:solidFill>
              </a:rPr>
              <a:t>;</a:t>
            </a:r>
          </a:p>
          <a:p>
            <a:pPr algn="l" defTabSz="457200">
              <a:defRPr sz="1800">
                <a:solidFill>
                  <a:srgbClr val="313131"/>
                </a:solidFill>
                <a:latin typeface="Menlo"/>
                <a:ea typeface="Menlo"/>
                <a:cs typeface="Menlo"/>
                <a:sym typeface="Menlo"/>
              </a:defRPr>
            </a:pPr>
            <a:r>
              <a:t>         </a:t>
            </a:r>
          </a:p>
          <a:p>
            <a:pPr algn="l" defTabSz="457200">
              <a:defRPr sz="1800">
                <a:solidFill>
                  <a:srgbClr val="880F00"/>
                </a:solidFill>
                <a:latin typeface="Menlo"/>
                <a:ea typeface="Menlo"/>
                <a:cs typeface="Menlo"/>
                <a:sym typeface="Menlo"/>
              </a:defRPr>
            </a:pPr>
            <a:r>
              <a:t>/* check the boolean condition */</a:t>
            </a:r>
            <a:endParaRPr>
              <a:solidFill>
                <a:srgbClr val="313131"/>
              </a:solidFill>
            </a:endParaRPr>
          </a:p>
          <a:p>
            <a:pPr algn="l" defTabSz="457200">
              <a:defRPr sz="1800">
                <a:solidFill>
                  <a:srgbClr val="313131"/>
                </a:solidFill>
                <a:latin typeface="Menlo"/>
                <a:ea typeface="Menlo"/>
                <a:cs typeface="Menlo"/>
                <a:sym typeface="Menlo"/>
              </a:defRPr>
            </a:pPr>
            <a:r>
              <a:rPr>
                <a:solidFill>
                  <a:srgbClr val="011688"/>
                </a:solidFill>
              </a:rPr>
              <a:t>if</a:t>
            </a:r>
            <a:r>
              <a:t> </a:t>
            </a:r>
            <a:r>
              <a:rPr>
                <a:solidFill>
                  <a:srgbClr val="666600"/>
                </a:solidFill>
              </a:rPr>
              <a:t>(</a:t>
            </a:r>
            <a:r>
              <a:t>a </a:t>
            </a:r>
            <a:r>
              <a:rPr>
                <a:solidFill>
                  <a:srgbClr val="666600"/>
                </a:solidFill>
              </a:rPr>
              <a:t>==</a:t>
            </a:r>
            <a:r>
              <a:t> </a:t>
            </a:r>
            <a:r>
              <a:rPr>
                <a:solidFill>
                  <a:srgbClr val="006666"/>
                </a:solidFill>
              </a:rPr>
              <a:t>100</a:t>
            </a:r>
            <a:r>
              <a:rPr>
                <a:solidFill>
                  <a:srgbClr val="666600"/>
                </a:solidFill>
              </a:rPr>
              <a:t>){</a:t>
            </a:r>
          </a:p>
          <a:p>
            <a:pPr algn="l" defTabSz="457200">
              <a:defRPr sz="1800">
                <a:solidFill>
                  <a:srgbClr val="880F00"/>
                </a:solidFill>
                <a:latin typeface="Menlo"/>
                <a:ea typeface="Menlo"/>
                <a:cs typeface="Menlo"/>
                <a:sym typeface="Menlo"/>
              </a:defRPr>
            </a:pPr>
            <a:r>
              <a:t>/* if condition is true then check the following */</a:t>
            </a:r>
            <a:endParaRPr>
              <a:solidFill>
                <a:srgbClr val="313131"/>
              </a:solidFill>
            </a:endParaRPr>
          </a:p>
          <a:p>
            <a:pPr lvl="1" algn="l" defTabSz="457200">
              <a:defRPr sz="1800">
                <a:solidFill>
                  <a:srgbClr val="313131"/>
                </a:solidFill>
                <a:latin typeface="Menlo"/>
                <a:ea typeface="Menlo"/>
                <a:cs typeface="Menlo"/>
                <a:sym typeface="Menlo"/>
              </a:defRPr>
            </a:pPr>
            <a:r>
              <a:rPr>
                <a:solidFill>
                  <a:srgbClr val="011688"/>
                </a:solidFill>
              </a:rPr>
              <a:t>if</a:t>
            </a:r>
            <a:r>
              <a:t> </a:t>
            </a:r>
            <a:r>
              <a:rPr>
                <a:solidFill>
                  <a:srgbClr val="666600"/>
                </a:solidFill>
              </a:rPr>
              <a:t>(</a:t>
            </a:r>
            <a:r>
              <a:t>b </a:t>
            </a:r>
            <a:r>
              <a:rPr>
                <a:solidFill>
                  <a:srgbClr val="666600"/>
                </a:solidFill>
              </a:rPr>
              <a:t>==</a:t>
            </a:r>
            <a:r>
              <a:t> </a:t>
            </a:r>
            <a:r>
              <a:rPr>
                <a:solidFill>
                  <a:srgbClr val="006666"/>
                </a:solidFill>
              </a:rPr>
              <a:t>200</a:t>
            </a:r>
            <a:r>
              <a:rPr>
                <a:solidFill>
                  <a:srgbClr val="666600"/>
                </a:solidFill>
              </a:rPr>
              <a:t>){</a:t>
            </a:r>
          </a:p>
          <a:p>
            <a:pPr lvl="1" algn="l" defTabSz="457200">
              <a:defRPr sz="1800">
                <a:solidFill>
                  <a:srgbClr val="880F00"/>
                </a:solidFill>
                <a:latin typeface="Menlo"/>
                <a:ea typeface="Menlo"/>
                <a:cs typeface="Menlo"/>
                <a:sym typeface="Menlo"/>
              </a:defRPr>
            </a:pPr>
            <a:r>
              <a:t>/* if condition is true then print the following */</a:t>
            </a:r>
            <a:endParaRPr>
              <a:solidFill>
                <a:srgbClr val="313131"/>
              </a:solidFill>
            </a:endParaRPr>
          </a:p>
          <a:p>
            <a:pPr lvl="1" algn="l" defTabSz="457200">
              <a:defRPr sz="1800">
                <a:solidFill>
                  <a:srgbClr val="008800"/>
                </a:solidFill>
                <a:latin typeface="Menlo"/>
                <a:ea typeface="Menlo"/>
                <a:cs typeface="Menlo"/>
                <a:sym typeface="Menlo"/>
              </a:defRPr>
            </a:pPr>
            <a:r>
              <a:rPr>
                <a:solidFill>
                  <a:srgbClr val="7F1455"/>
                </a:solidFill>
              </a:rPr>
              <a:t>Console</a:t>
            </a:r>
            <a:r>
              <a:rPr>
                <a:solidFill>
                  <a:srgbClr val="666600"/>
                </a:solidFill>
              </a:rPr>
              <a:t>.</a:t>
            </a:r>
            <a:r>
              <a:rPr>
                <a:solidFill>
                  <a:srgbClr val="7F1455"/>
                </a:solidFill>
              </a:rPr>
              <a:t>WriteLine</a:t>
            </a:r>
            <a:r>
              <a:rPr>
                <a:solidFill>
                  <a:srgbClr val="666600"/>
                </a:solidFill>
              </a:rPr>
              <a:t>(</a:t>
            </a:r>
            <a:r>
              <a:t>"Value of a is 100 and b is 200"</a:t>
            </a:r>
            <a:r>
              <a:rPr>
                <a:solidFill>
                  <a:srgbClr val="666600"/>
                </a:solidFill>
              </a:rPr>
              <a:t>);</a:t>
            </a:r>
            <a:endParaRPr>
              <a:solidFill>
                <a:srgbClr val="313131"/>
              </a:solidFill>
            </a:endParaRPr>
          </a:p>
          <a:p>
            <a:pPr lvl="1" algn="l" defTabSz="457200">
              <a:defRPr sz="1800">
                <a:solidFill>
                  <a:srgbClr val="313131"/>
                </a:solidFill>
                <a:latin typeface="Menlo"/>
                <a:ea typeface="Menlo"/>
                <a:cs typeface="Menlo"/>
                <a:sym typeface="Menlo"/>
              </a:defRPr>
            </a:pPr>
            <a:r>
              <a:rPr>
                <a:solidFill>
                  <a:srgbClr val="666600"/>
                </a:solidFill>
              </a:rPr>
              <a:t>}</a:t>
            </a:r>
          </a:p>
          <a:p>
            <a:pPr algn="l" defTabSz="457200">
              <a:defRPr sz="1800">
                <a:solidFill>
                  <a:srgbClr val="313131"/>
                </a:solidFill>
                <a:latin typeface="Menlo"/>
                <a:ea typeface="Menlo"/>
                <a:cs typeface="Menlo"/>
                <a:sym typeface="Menlo"/>
              </a:defRPr>
            </a:pPr>
            <a:r>
              <a:rPr>
                <a:solidFill>
                  <a:srgbClr val="666600"/>
                </a:solidFill>
              </a:rPr>
              <a:t>}</a:t>
            </a:r>
          </a:p>
        </p:txBody>
      </p:sp>
      <p:sp>
        <p:nvSpPr>
          <p:cNvPr id="322" name="Shape 322"/>
          <p:cNvSpPr/>
          <p:nvPr/>
        </p:nvSpPr>
        <p:spPr>
          <a:xfrm>
            <a:off x="1061434" y="2599844"/>
            <a:ext cx="1105546"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200">
                <a:latin typeface="Helvetica"/>
                <a:ea typeface="Helvetica"/>
                <a:cs typeface="Helvetica"/>
                <a:sym typeface="Helvetica"/>
              </a:defRPr>
            </a:lvl1pPr>
          </a:lstStyle>
          <a:p>
            <a:pPr/>
            <a:r>
              <a:t>Ex.</a:t>
            </a: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4" name="Shape 324"/>
          <p:cNvSpPr/>
          <p:nvPr>
            <p:ph type="title"/>
          </p:nvPr>
        </p:nvSpPr>
        <p:spPr>
          <a:prstGeom prst="rect">
            <a:avLst/>
          </a:prstGeom>
        </p:spPr>
        <p:txBody>
          <a:bodyPr/>
          <a:lstStyle/>
          <a:p>
            <a:pPr/>
            <a:r>
              <a:t>Loops</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 name="Shape 326"/>
          <p:cNvSpPr/>
          <p:nvPr>
            <p:ph type="body" sz="half" idx="1"/>
          </p:nvPr>
        </p:nvSpPr>
        <p:spPr>
          <a:xfrm>
            <a:off x="919642" y="1650633"/>
            <a:ext cx="5160042" cy="7241806"/>
          </a:xfrm>
          <a:prstGeom prst="rect">
            <a:avLst/>
          </a:prstGeom>
        </p:spPr>
        <p:txBody>
          <a:bodyPr/>
          <a:lstStyle>
            <a:lvl1pPr marL="0" indent="0">
              <a:buSzTx/>
              <a:buNone/>
            </a:lvl1pPr>
          </a:lstStyle>
          <a:p>
            <a:pPr/>
            <a:r>
              <a:t>A loop statement allows us to execute a statement or a group of statements multiple times and following is the general from of a loop statement in most of the programming languages:</a:t>
            </a:r>
          </a:p>
        </p:txBody>
      </p:sp>
      <p:pic>
        <p:nvPicPr>
          <p:cNvPr id="327" name="pasted-image.tiff"/>
          <p:cNvPicPr>
            <a:picLocks noChangeAspect="1"/>
          </p:cNvPicPr>
          <p:nvPr/>
        </p:nvPicPr>
        <p:blipFill>
          <a:blip r:embed="rId2">
            <a:extLst/>
          </a:blip>
          <a:stretch>
            <a:fillRect/>
          </a:stretch>
        </p:blipFill>
        <p:spPr>
          <a:xfrm>
            <a:off x="6231302" y="2666999"/>
            <a:ext cx="5391808" cy="6172201"/>
          </a:xfrm>
          <a:prstGeom prst="rect">
            <a:avLst/>
          </a:prstGeom>
          <a:ln w="12700">
            <a:miter lim="400000"/>
          </a:ln>
        </p:spPr>
      </p:pic>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Shape 329"/>
          <p:cNvSpPr/>
          <p:nvPr>
            <p:ph type="title"/>
          </p:nvPr>
        </p:nvSpPr>
        <p:spPr>
          <a:prstGeom prst="rect">
            <a:avLst/>
          </a:prstGeom>
        </p:spPr>
        <p:txBody>
          <a:bodyPr/>
          <a:lstStyle/>
          <a:p>
            <a:pPr/>
            <a:r>
              <a:t>for loop</a:t>
            </a:r>
          </a:p>
        </p:txBody>
      </p:sp>
      <p:sp>
        <p:nvSpPr>
          <p:cNvPr id="330" name="Shape 330"/>
          <p:cNvSpPr/>
          <p:nvPr/>
        </p:nvSpPr>
        <p:spPr>
          <a:xfrm>
            <a:off x="6345826" y="3715115"/>
            <a:ext cx="5327095" cy="11938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1800">
                <a:solidFill>
                  <a:srgbClr val="313131"/>
                </a:solidFill>
                <a:latin typeface="Menlo"/>
                <a:ea typeface="Menlo"/>
                <a:cs typeface="Menlo"/>
                <a:sym typeface="Menlo"/>
              </a:defRPr>
            </a:pPr>
            <a:r>
              <a:rPr>
                <a:solidFill>
                  <a:srgbClr val="011688"/>
                </a:solidFill>
              </a:rPr>
              <a:t>for</a:t>
            </a:r>
            <a:r>
              <a:t> </a:t>
            </a:r>
            <a:r>
              <a:rPr>
                <a:solidFill>
                  <a:srgbClr val="666600"/>
                </a:solidFill>
              </a:rPr>
              <a:t>(</a:t>
            </a:r>
            <a:r>
              <a:t> init</a:t>
            </a:r>
            <a:r>
              <a:rPr>
                <a:solidFill>
                  <a:srgbClr val="666600"/>
                </a:solidFill>
              </a:rPr>
              <a:t>;</a:t>
            </a:r>
            <a:r>
              <a:t> condition</a:t>
            </a:r>
            <a:r>
              <a:rPr>
                <a:solidFill>
                  <a:srgbClr val="666600"/>
                </a:solidFill>
              </a:rPr>
              <a:t>;</a:t>
            </a:r>
            <a:r>
              <a:t> increment </a:t>
            </a:r>
            <a:r>
              <a:rPr>
                <a:solidFill>
                  <a:srgbClr val="666600"/>
                </a:solidFill>
              </a:rPr>
              <a:t>)</a:t>
            </a: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313131"/>
                </a:solidFill>
                <a:latin typeface="Menlo"/>
                <a:ea typeface="Menlo"/>
                <a:cs typeface="Menlo"/>
                <a:sym typeface="Menlo"/>
              </a:defRPr>
            </a:pPr>
            <a:r>
              <a:t>   statement</a:t>
            </a:r>
            <a:r>
              <a:rPr>
                <a:solidFill>
                  <a:srgbClr val="666600"/>
                </a:solidFill>
              </a:rPr>
              <a:t>(</a:t>
            </a:r>
            <a:r>
              <a:t>s</a:t>
            </a:r>
            <a:r>
              <a:rPr>
                <a:solidFill>
                  <a:srgbClr val="666600"/>
                </a:solidFill>
              </a:rPr>
              <a:t>);</a:t>
            </a:r>
          </a:p>
          <a:p>
            <a:pPr algn="l" defTabSz="457200">
              <a:defRPr sz="1800">
                <a:solidFill>
                  <a:srgbClr val="666600"/>
                </a:solidFill>
                <a:latin typeface="Menlo"/>
                <a:ea typeface="Menlo"/>
                <a:cs typeface="Menlo"/>
                <a:sym typeface="Menlo"/>
              </a:defRPr>
            </a:pPr>
            <a:r>
              <a:t>}</a:t>
            </a:r>
          </a:p>
        </p:txBody>
      </p:sp>
      <p:sp>
        <p:nvSpPr>
          <p:cNvPr id="331" name="Shape 331"/>
          <p:cNvSpPr/>
          <p:nvPr/>
        </p:nvSpPr>
        <p:spPr>
          <a:xfrm>
            <a:off x="6333126" y="2599844"/>
            <a:ext cx="2279949"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200">
                <a:latin typeface="Helvetica"/>
                <a:ea typeface="Helvetica"/>
                <a:cs typeface="Helvetica"/>
                <a:sym typeface="Helvetica"/>
              </a:defRPr>
            </a:lvl1pPr>
          </a:lstStyle>
          <a:p>
            <a:pPr/>
            <a:r>
              <a:t>Syntax</a:t>
            </a:r>
          </a:p>
        </p:txBody>
      </p:sp>
      <p:sp>
        <p:nvSpPr>
          <p:cNvPr id="332" name="Shape 332"/>
          <p:cNvSpPr/>
          <p:nvPr/>
        </p:nvSpPr>
        <p:spPr>
          <a:xfrm>
            <a:off x="6345826" y="6249130"/>
            <a:ext cx="5327095" cy="14605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1800">
                <a:solidFill>
                  <a:srgbClr val="880F00"/>
                </a:solidFill>
                <a:latin typeface="Menlo"/>
                <a:ea typeface="Menlo"/>
                <a:cs typeface="Menlo"/>
                <a:sym typeface="Menlo"/>
              </a:defRPr>
            </a:pPr>
            <a:r>
              <a:t>/* for loop execution */</a:t>
            </a:r>
            <a:endParaRPr>
              <a:solidFill>
                <a:srgbClr val="313131"/>
              </a:solidFill>
            </a:endParaRPr>
          </a:p>
          <a:p>
            <a:pPr algn="l" defTabSz="457200">
              <a:defRPr sz="1800">
                <a:solidFill>
                  <a:srgbClr val="313131"/>
                </a:solidFill>
                <a:latin typeface="Menlo"/>
                <a:ea typeface="Menlo"/>
                <a:cs typeface="Menlo"/>
                <a:sym typeface="Menlo"/>
              </a:defRPr>
            </a:pPr>
            <a:r>
              <a:rPr>
                <a:solidFill>
                  <a:srgbClr val="011688"/>
                </a:solidFill>
              </a:rPr>
              <a:t>for</a:t>
            </a:r>
            <a:r>
              <a:t> </a:t>
            </a:r>
            <a:r>
              <a:rPr>
                <a:solidFill>
                  <a:srgbClr val="666600"/>
                </a:solidFill>
              </a:rPr>
              <a:t>(</a:t>
            </a:r>
            <a:r>
              <a:rPr>
                <a:solidFill>
                  <a:srgbClr val="011688"/>
                </a:solidFill>
              </a:rPr>
              <a:t>int</a:t>
            </a:r>
            <a:r>
              <a:t> a </a:t>
            </a:r>
            <a:r>
              <a:rPr>
                <a:solidFill>
                  <a:srgbClr val="666600"/>
                </a:solidFill>
              </a:rPr>
              <a:t>=</a:t>
            </a:r>
            <a:r>
              <a:t> </a:t>
            </a:r>
            <a:r>
              <a:rPr>
                <a:solidFill>
                  <a:srgbClr val="006666"/>
                </a:solidFill>
              </a:rPr>
              <a:t>10</a:t>
            </a:r>
            <a:r>
              <a:rPr>
                <a:solidFill>
                  <a:srgbClr val="666600"/>
                </a:solidFill>
              </a:rPr>
              <a:t>;</a:t>
            </a:r>
            <a:r>
              <a:t> a </a:t>
            </a:r>
            <a:r>
              <a:rPr>
                <a:solidFill>
                  <a:srgbClr val="666600"/>
                </a:solidFill>
              </a:rPr>
              <a:t>&lt;</a:t>
            </a:r>
            <a:r>
              <a:t> </a:t>
            </a:r>
            <a:r>
              <a:rPr>
                <a:solidFill>
                  <a:srgbClr val="006666"/>
                </a:solidFill>
              </a:rPr>
              <a:t>20</a:t>
            </a:r>
            <a:r>
              <a:rPr>
                <a:solidFill>
                  <a:srgbClr val="666600"/>
                </a:solidFill>
              </a:rPr>
              <a:t>;</a:t>
            </a:r>
            <a:r>
              <a:t> a </a:t>
            </a:r>
            <a:r>
              <a:rPr>
                <a:solidFill>
                  <a:srgbClr val="666600"/>
                </a:solidFill>
              </a:rPr>
              <a:t>=</a:t>
            </a:r>
            <a:r>
              <a:t> a </a:t>
            </a:r>
            <a:r>
              <a:rPr>
                <a:solidFill>
                  <a:srgbClr val="666600"/>
                </a:solidFill>
              </a:rPr>
              <a:t>+</a:t>
            </a:r>
            <a:r>
              <a:t> </a:t>
            </a:r>
            <a:r>
              <a:rPr>
                <a:solidFill>
                  <a:srgbClr val="006666"/>
                </a:solidFill>
              </a:rPr>
              <a:t>1</a:t>
            </a:r>
            <a:r>
              <a:rPr>
                <a:solidFill>
                  <a:srgbClr val="666600"/>
                </a:solidFill>
              </a:rPr>
              <a:t>){</a:t>
            </a:r>
          </a:p>
          <a:p>
            <a:pPr lvl="1" algn="l" defTabSz="457200">
              <a:defRPr sz="1800">
                <a:solidFill>
                  <a:srgbClr val="008800"/>
                </a:solidFill>
                <a:latin typeface="Menlo"/>
                <a:ea typeface="Menlo"/>
                <a:cs typeface="Menlo"/>
                <a:sym typeface="Menlo"/>
              </a:defRPr>
            </a:pPr>
            <a:r>
              <a:rPr>
                <a:solidFill>
                  <a:srgbClr val="7F1455"/>
                </a:solidFill>
              </a:rPr>
              <a:t>Console</a:t>
            </a:r>
            <a:r>
              <a:rPr>
                <a:solidFill>
                  <a:srgbClr val="666600"/>
                </a:solidFill>
              </a:rPr>
              <a:t>.</a:t>
            </a:r>
            <a:r>
              <a:rPr>
                <a:solidFill>
                  <a:srgbClr val="7F1455"/>
                </a:solidFill>
              </a:rPr>
              <a:t>WriteLine</a:t>
            </a:r>
            <a:r>
              <a:rPr>
                <a:solidFill>
                  <a:srgbClr val="666600"/>
                </a:solidFill>
              </a:rPr>
              <a:t>(</a:t>
            </a:r>
            <a:r>
              <a:t>"value of a: {0}"</a:t>
            </a:r>
            <a:r>
              <a:rPr>
                <a:solidFill>
                  <a:srgbClr val="666600"/>
                </a:solidFill>
              </a:rPr>
              <a:t>,</a:t>
            </a:r>
            <a:r>
              <a:rPr>
                <a:solidFill>
                  <a:srgbClr val="313131"/>
                </a:solidFill>
              </a:rPr>
              <a:t> a</a:t>
            </a:r>
            <a:r>
              <a:rPr>
                <a:solidFill>
                  <a:srgbClr val="666600"/>
                </a:solidFill>
              </a:rPr>
              <a:t>);</a:t>
            </a:r>
            <a:endParaRPr>
              <a:solidFill>
                <a:srgbClr val="313131"/>
              </a:solidFill>
            </a:endParaRPr>
          </a:p>
          <a:p>
            <a:pPr algn="l" defTabSz="457200">
              <a:defRPr sz="1800">
                <a:solidFill>
                  <a:srgbClr val="313131"/>
                </a:solidFill>
                <a:latin typeface="Menlo"/>
                <a:ea typeface="Menlo"/>
                <a:cs typeface="Menlo"/>
                <a:sym typeface="Menlo"/>
              </a:defRPr>
            </a:pPr>
            <a:r>
              <a:rPr>
                <a:solidFill>
                  <a:srgbClr val="666600"/>
                </a:solidFill>
              </a:rPr>
              <a:t>}</a:t>
            </a:r>
          </a:p>
        </p:txBody>
      </p:sp>
      <p:sp>
        <p:nvSpPr>
          <p:cNvPr id="333" name="Shape 333"/>
          <p:cNvSpPr/>
          <p:nvPr/>
        </p:nvSpPr>
        <p:spPr>
          <a:xfrm>
            <a:off x="6333126" y="5188315"/>
            <a:ext cx="1105546"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200">
                <a:latin typeface="Helvetica"/>
                <a:ea typeface="Helvetica"/>
                <a:cs typeface="Helvetica"/>
                <a:sym typeface="Helvetica"/>
              </a:defRPr>
            </a:lvl1pPr>
          </a:lstStyle>
          <a:p>
            <a:pPr/>
            <a:r>
              <a:t>Ex.</a:t>
            </a:r>
          </a:p>
        </p:txBody>
      </p:sp>
      <p:pic>
        <p:nvPicPr>
          <p:cNvPr id="334" name="pasted-image.tiff"/>
          <p:cNvPicPr>
            <a:picLocks noChangeAspect="1"/>
          </p:cNvPicPr>
          <p:nvPr/>
        </p:nvPicPr>
        <p:blipFill>
          <a:blip r:embed="rId2">
            <a:extLst/>
          </a:blip>
          <a:stretch>
            <a:fillRect/>
          </a:stretch>
        </p:blipFill>
        <p:spPr>
          <a:xfrm>
            <a:off x="1101289" y="2552699"/>
            <a:ext cx="4559301" cy="6400801"/>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prstGeom prst="rect">
            <a:avLst/>
          </a:prstGeom>
        </p:spPr>
        <p:txBody>
          <a:bodyPr/>
          <a:lstStyle/>
          <a:p>
            <a:pPr/>
            <a:r>
              <a:t>Environment</a:t>
            </a: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Shape 336"/>
          <p:cNvSpPr/>
          <p:nvPr>
            <p:ph type="title"/>
          </p:nvPr>
        </p:nvSpPr>
        <p:spPr>
          <a:prstGeom prst="rect">
            <a:avLst/>
          </a:prstGeom>
        </p:spPr>
        <p:txBody>
          <a:bodyPr/>
          <a:lstStyle/>
          <a:p>
            <a:pPr/>
            <a:r>
              <a:t>while loop</a:t>
            </a:r>
          </a:p>
        </p:txBody>
      </p:sp>
      <p:sp>
        <p:nvSpPr>
          <p:cNvPr id="337" name="Shape 337"/>
          <p:cNvSpPr/>
          <p:nvPr/>
        </p:nvSpPr>
        <p:spPr>
          <a:xfrm>
            <a:off x="6345826" y="3715115"/>
            <a:ext cx="5327095" cy="11938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1800">
                <a:solidFill>
                  <a:srgbClr val="313131"/>
                </a:solidFill>
                <a:latin typeface="Menlo"/>
                <a:ea typeface="Menlo"/>
                <a:cs typeface="Menlo"/>
                <a:sym typeface="Menlo"/>
              </a:defRPr>
            </a:pPr>
            <a:r>
              <a:rPr>
                <a:solidFill>
                  <a:srgbClr val="011688"/>
                </a:solidFill>
              </a:rPr>
              <a:t>while</a:t>
            </a:r>
            <a:r>
              <a:rPr>
                <a:solidFill>
                  <a:srgbClr val="666600"/>
                </a:solidFill>
              </a:rPr>
              <a:t>(</a:t>
            </a:r>
            <a:r>
              <a:t>condition</a:t>
            </a:r>
            <a:r>
              <a:rPr>
                <a:solidFill>
                  <a:srgbClr val="666600"/>
                </a:solidFill>
              </a:rPr>
              <a:t>)</a:t>
            </a: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313131"/>
                </a:solidFill>
                <a:latin typeface="Menlo"/>
                <a:ea typeface="Menlo"/>
                <a:cs typeface="Menlo"/>
                <a:sym typeface="Menlo"/>
              </a:defRPr>
            </a:pPr>
            <a:r>
              <a:t>   statement</a:t>
            </a:r>
            <a:r>
              <a:rPr>
                <a:solidFill>
                  <a:srgbClr val="666600"/>
                </a:solidFill>
              </a:rPr>
              <a:t>(</a:t>
            </a:r>
            <a:r>
              <a:t>s</a:t>
            </a:r>
            <a:r>
              <a:rPr>
                <a:solidFill>
                  <a:srgbClr val="666600"/>
                </a:solidFill>
              </a:rPr>
              <a:t>);</a:t>
            </a:r>
          </a:p>
          <a:p>
            <a:pPr algn="l" defTabSz="457200">
              <a:defRPr sz="1800">
                <a:solidFill>
                  <a:srgbClr val="666600"/>
                </a:solidFill>
                <a:latin typeface="Menlo"/>
                <a:ea typeface="Menlo"/>
                <a:cs typeface="Menlo"/>
                <a:sym typeface="Menlo"/>
              </a:defRPr>
            </a:pPr>
            <a:r>
              <a:t>}</a:t>
            </a:r>
          </a:p>
        </p:txBody>
      </p:sp>
      <p:sp>
        <p:nvSpPr>
          <p:cNvPr id="338" name="Shape 338"/>
          <p:cNvSpPr/>
          <p:nvPr/>
        </p:nvSpPr>
        <p:spPr>
          <a:xfrm>
            <a:off x="6333126" y="2599844"/>
            <a:ext cx="2279949"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200">
                <a:latin typeface="Helvetica"/>
                <a:ea typeface="Helvetica"/>
                <a:cs typeface="Helvetica"/>
                <a:sym typeface="Helvetica"/>
              </a:defRPr>
            </a:lvl1pPr>
          </a:lstStyle>
          <a:p>
            <a:pPr/>
            <a:r>
              <a:t>Syntax</a:t>
            </a:r>
          </a:p>
        </p:txBody>
      </p:sp>
      <p:sp>
        <p:nvSpPr>
          <p:cNvPr id="339" name="Shape 339"/>
          <p:cNvSpPr/>
          <p:nvPr/>
        </p:nvSpPr>
        <p:spPr>
          <a:xfrm>
            <a:off x="6345826" y="6058630"/>
            <a:ext cx="5327095" cy="25273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1800">
                <a:solidFill>
                  <a:srgbClr val="880F00"/>
                </a:solidFill>
                <a:latin typeface="Menlo"/>
                <a:ea typeface="Menlo"/>
                <a:cs typeface="Menlo"/>
                <a:sym typeface="Menlo"/>
              </a:defRPr>
            </a:pPr>
            <a:r>
              <a:t>/* local variable definition */</a:t>
            </a:r>
            <a:endParaRPr>
              <a:solidFill>
                <a:srgbClr val="313131"/>
              </a:solidFill>
            </a:endParaRPr>
          </a:p>
          <a:p>
            <a:pPr algn="l" defTabSz="457200">
              <a:defRPr sz="1800">
                <a:solidFill>
                  <a:srgbClr val="313131"/>
                </a:solidFill>
                <a:latin typeface="Menlo"/>
                <a:ea typeface="Menlo"/>
                <a:cs typeface="Menlo"/>
                <a:sym typeface="Menlo"/>
              </a:defRPr>
            </a:pPr>
            <a:r>
              <a:rPr>
                <a:solidFill>
                  <a:srgbClr val="011688"/>
                </a:solidFill>
              </a:rPr>
              <a:t>int</a:t>
            </a:r>
            <a:r>
              <a:t> a </a:t>
            </a:r>
            <a:r>
              <a:rPr>
                <a:solidFill>
                  <a:srgbClr val="666600"/>
                </a:solidFill>
              </a:rPr>
              <a:t>=</a:t>
            </a:r>
            <a:r>
              <a:t> </a:t>
            </a:r>
            <a:r>
              <a:rPr>
                <a:solidFill>
                  <a:srgbClr val="006666"/>
                </a:solidFill>
              </a:rPr>
              <a:t>10</a:t>
            </a:r>
            <a:r>
              <a:rPr>
                <a:solidFill>
                  <a:srgbClr val="666600"/>
                </a:solidFill>
              </a:rPr>
              <a:t>;</a:t>
            </a:r>
          </a:p>
          <a:p>
            <a:pPr algn="l" defTabSz="457200">
              <a:defRPr sz="1800">
                <a:solidFill>
                  <a:srgbClr val="313131"/>
                </a:solidFill>
                <a:latin typeface="Menlo"/>
                <a:ea typeface="Menlo"/>
                <a:cs typeface="Menlo"/>
                <a:sym typeface="Menlo"/>
              </a:defRPr>
            </a:pPr>
          </a:p>
          <a:p>
            <a:pPr algn="l" defTabSz="457200">
              <a:defRPr sz="1800">
                <a:solidFill>
                  <a:srgbClr val="880F00"/>
                </a:solidFill>
                <a:latin typeface="Menlo"/>
                <a:ea typeface="Menlo"/>
                <a:cs typeface="Menlo"/>
                <a:sym typeface="Menlo"/>
              </a:defRPr>
            </a:pPr>
            <a:r>
              <a:t>/* while loop execution */</a:t>
            </a:r>
            <a:endParaRPr>
              <a:solidFill>
                <a:srgbClr val="313131"/>
              </a:solidFill>
            </a:endParaRPr>
          </a:p>
          <a:p>
            <a:pPr algn="l" defTabSz="457200">
              <a:defRPr sz="1800">
                <a:solidFill>
                  <a:srgbClr val="313131"/>
                </a:solidFill>
                <a:latin typeface="Menlo"/>
                <a:ea typeface="Menlo"/>
                <a:cs typeface="Menlo"/>
                <a:sym typeface="Menlo"/>
              </a:defRPr>
            </a:pPr>
            <a:r>
              <a:rPr>
                <a:solidFill>
                  <a:srgbClr val="011688"/>
                </a:solidFill>
              </a:rPr>
              <a:t>while</a:t>
            </a:r>
            <a:r>
              <a:t> </a:t>
            </a:r>
            <a:r>
              <a:rPr>
                <a:solidFill>
                  <a:srgbClr val="666600"/>
                </a:solidFill>
              </a:rPr>
              <a:t>(</a:t>
            </a:r>
            <a:r>
              <a:t>a </a:t>
            </a:r>
            <a:r>
              <a:rPr>
                <a:solidFill>
                  <a:srgbClr val="666600"/>
                </a:solidFill>
              </a:rPr>
              <a:t>&lt;</a:t>
            </a:r>
            <a:r>
              <a:t> </a:t>
            </a:r>
            <a:r>
              <a:rPr>
                <a:solidFill>
                  <a:srgbClr val="006666"/>
                </a:solidFill>
              </a:rPr>
              <a:t>20</a:t>
            </a:r>
            <a:r>
              <a:rPr>
                <a:solidFill>
                  <a:srgbClr val="666600"/>
                </a:solidFill>
              </a:rPr>
              <a:t>){</a:t>
            </a:r>
          </a:p>
          <a:p>
            <a:pPr lvl="1" algn="l" defTabSz="457200">
              <a:defRPr sz="1800">
                <a:solidFill>
                  <a:srgbClr val="008800"/>
                </a:solidFill>
                <a:latin typeface="Menlo"/>
                <a:ea typeface="Menlo"/>
                <a:cs typeface="Menlo"/>
                <a:sym typeface="Menlo"/>
              </a:defRPr>
            </a:pPr>
            <a:r>
              <a:rPr>
                <a:solidFill>
                  <a:srgbClr val="7F1455"/>
                </a:solidFill>
              </a:rPr>
              <a:t>Console</a:t>
            </a:r>
            <a:r>
              <a:rPr>
                <a:solidFill>
                  <a:srgbClr val="666600"/>
                </a:solidFill>
              </a:rPr>
              <a:t>.</a:t>
            </a:r>
            <a:r>
              <a:rPr>
                <a:solidFill>
                  <a:srgbClr val="7F1455"/>
                </a:solidFill>
              </a:rPr>
              <a:t>WriteLine</a:t>
            </a:r>
            <a:r>
              <a:rPr>
                <a:solidFill>
                  <a:srgbClr val="666600"/>
                </a:solidFill>
              </a:rPr>
              <a:t>(</a:t>
            </a:r>
            <a:r>
              <a:t>"value of a: {0}"</a:t>
            </a:r>
            <a:r>
              <a:rPr>
                <a:solidFill>
                  <a:srgbClr val="666600"/>
                </a:solidFill>
              </a:rPr>
              <a:t>,</a:t>
            </a:r>
            <a:r>
              <a:rPr>
                <a:solidFill>
                  <a:srgbClr val="313131"/>
                </a:solidFill>
              </a:rPr>
              <a:t> a</a:t>
            </a:r>
            <a:r>
              <a:rPr>
                <a:solidFill>
                  <a:srgbClr val="666600"/>
                </a:solidFill>
              </a:rPr>
              <a:t>);</a:t>
            </a:r>
            <a:endParaRPr>
              <a:solidFill>
                <a:srgbClr val="313131"/>
              </a:solidFill>
            </a:endParaRPr>
          </a:p>
          <a:p>
            <a:pPr lvl="1" algn="l" defTabSz="457200">
              <a:defRPr sz="1800">
                <a:solidFill>
                  <a:srgbClr val="313131"/>
                </a:solidFill>
                <a:latin typeface="Menlo"/>
                <a:ea typeface="Menlo"/>
                <a:cs typeface="Menlo"/>
                <a:sym typeface="Menlo"/>
              </a:defRPr>
            </a:pPr>
            <a:r>
              <a:t>a</a:t>
            </a:r>
            <a:r>
              <a:rPr>
                <a:solidFill>
                  <a:srgbClr val="666600"/>
                </a:solidFill>
              </a:rPr>
              <a:t>++;</a:t>
            </a:r>
          </a:p>
          <a:p>
            <a:pPr algn="l" defTabSz="457200">
              <a:defRPr sz="1800">
                <a:solidFill>
                  <a:srgbClr val="313131"/>
                </a:solidFill>
                <a:latin typeface="Menlo"/>
                <a:ea typeface="Menlo"/>
                <a:cs typeface="Menlo"/>
                <a:sym typeface="Menlo"/>
              </a:defRPr>
            </a:pPr>
            <a:r>
              <a:rPr>
                <a:solidFill>
                  <a:srgbClr val="666600"/>
                </a:solidFill>
              </a:rPr>
              <a:t>}</a:t>
            </a:r>
          </a:p>
        </p:txBody>
      </p:sp>
      <p:sp>
        <p:nvSpPr>
          <p:cNvPr id="340" name="Shape 340"/>
          <p:cNvSpPr/>
          <p:nvPr/>
        </p:nvSpPr>
        <p:spPr>
          <a:xfrm>
            <a:off x="6333126" y="5188315"/>
            <a:ext cx="1105546"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200">
                <a:latin typeface="Helvetica"/>
                <a:ea typeface="Helvetica"/>
                <a:cs typeface="Helvetica"/>
                <a:sym typeface="Helvetica"/>
              </a:defRPr>
            </a:lvl1pPr>
          </a:lstStyle>
          <a:p>
            <a:pPr/>
            <a:r>
              <a:t>Ex.</a:t>
            </a:r>
          </a:p>
        </p:txBody>
      </p:sp>
      <p:pic>
        <p:nvPicPr>
          <p:cNvPr id="341" name="pasted-image.tiff"/>
          <p:cNvPicPr>
            <a:picLocks noChangeAspect="1"/>
          </p:cNvPicPr>
          <p:nvPr/>
        </p:nvPicPr>
        <p:blipFill>
          <a:blip r:embed="rId2">
            <a:extLst/>
          </a:blip>
          <a:stretch>
            <a:fillRect/>
          </a:stretch>
        </p:blipFill>
        <p:spPr>
          <a:xfrm>
            <a:off x="1155836" y="2811858"/>
            <a:ext cx="3829439" cy="5882484"/>
          </a:xfrm>
          <a:prstGeom prst="rect">
            <a:avLst/>
          </a:prstGeom>
          <a:ln w="12700">
            <a:miter lim="400000"/>
          </a:ln>
        </p:spPr>
      </p:pic>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Shape 343"/>
          <p:cNvSpPr/>
          <p:nvPr>
            <p:ph type="title"/>
          </p:nvPr>
        </p:nvSpPr>
        <p:spPr>
          <a:prstGeom prst="rect">
            <a:avLst/>
          </a:prstGeom>
        </p:spPr>
        <p:txBody>
          <a:bodyPr/>
          <a:lstStyle/>
          <a:p>
            <a:pPr/>
            <a:r>
              <a:t>do - while loop</a:t>
            </a:r>
          </a:p>
        </p:txBody>
      </p:sp>
      <p:sp>
        <p:nvSpPr>
          <p:cNvPr id="344" name="Shape 344"/>
          <p:cNvSpPr/>
          <p:nvPr/>
        </p:nvSpPr>
        <p:spPr>
          <a:xfrm>
            <a:off x="6345826" y="3581765"/>
            <a:ext cx="5327095" cy="14605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1800">
                <a:solidFill>
                  <a:srgbClr val="011688"/>
                </a:solidFill>
                <a:latin typeface="Menlo"/>
                <a:ea typeface="Menlo"/>
                <a:cs typeface="Menlo"/>
                <a:sym typeface="Menlo"/>
              </a:defRPr>
            </a:pPr>
            <a:r>
              <a:t>do</a:t>
            </a:r>
            <a:endParaRPr>
              <a:solidFill>
                <a:srgbClr val="313131"/>
              </a:solidFill>
            </a:endParaRP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313131"/>
                </a:solidFill>
                <a:latin typeface="Menlo"/>
                <a:ea typeface="Menlo"/>
                <a:cs typeface="Menlo"/>
                <a:sym typeface="Menlo"/>
              </a:defRPr>
            </a:pPr>
            <a:r>
              <a:t>   statement</a:t>
            </a:r>
            <a:r>
              <a:rPr>
                <a:solidFill>
                  <a:srgbClr val="666600"/>
                </a:solidFill>
              </a:rPr>
              <a:t>(</a:t>
            </a:r>
            <a:r>
              <a:t>s</a:t>
            </a:r>
            <a:r>
              <a:rPr>
                <a:solidFill>
                  <a:srgbClr val="666600"/>
                </a:solidFill>
              </a:rPr>
              <a:t>);</a:t>
            </a:r>
            <a:endParaRPr>
              <a:solidFill>
                <a:srgbClr val="666600"/>
              </a:solidFill>
            </a:endParaRPr>
          </a:p>
          <a:p>
            <a:pPr algn="l" defTabSz="457200">
              <a:defRPr sz="1800">
                <a:solidFill>
                  <a:srgbClr val="313131"/>
                </a:solidFill>
                <a:latin typeface="Menlo"/>
                <a:ea typeface="Menlo"/>
                <a:cs typeface="Menlo"/>
                <a:sym typeface="Menlo"/>
              </a:defRPr>
            </a:pPr>
          </a:p>
          <a:p>
            <a:pPr algn="l" defTabSz="457200">
              <a:defRPr sz="1800">
                <a:solidFill>
                  <a:srgbClr val="313131"/>
                </a:solidFill>
                <a:latin typeface="Menlo"/>
                <a:ea typeface="Menlo"/>
                <a:cs typeface="Menlo"/>
                <a:sym typeface="Menlo"/>
              </a:defRPr>
            </a:pPr>
            <a:r>
              <a:rPr>
                <a:solidFill>
                  <a:srgbClr val="666600"/>
                </a:solidFill>
              </a:rPr>
              <a:t>}</a:t>
            </a:r>
            <a:r>
              <a:rPr>
                <a:solidFill>
                  <a:srgbClr val="011688"/>
                </a:solidFill>
              </a:rPr>
              <a:t>while</a:t>
            </a:r>
            <a:r>
              <a:rPr>
                <a:solidFill>
                  <a:srgbClr val="666600"/>
                </a:solidFill>
              </a:rPr>
              <a:t>(</a:t>
            </a:r>
            <a:r>
              <a:t> condition </a:t>
            </a:r>
            <a:r>
              <a:rPr>
                <a:solidFill>
                  <a:srgbClr val="666600"/>
                </a:solidFill>
              </a:rPr>
              <a:t>);</a:t>
            </a:r>
          </a:p>
        </p:txBody>
      </p:sp>
      <p:sp>
        <p:nvSpPr>
          <p:cNvPr id="345" name="Shape 345"/>
          <p:cNvSpPr/>
          <p:nvPr/>
        </p:nvSpPr>
        <p:spPr>
          <a:xfrm>
            <a:off x="6333126" y="2599844"/>
            <a:ext cx="2279949"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200">
                <a:latin typeface="Helvetica"/>
                <a:ea typeface="Helvetica"/>
                <a:cs typeface="Helvetica"/>
                <a:sym typeface="Helvetica"/>
              </a:defRPr>
            </a:lvl1pPr>
          </a:lstStyle>
          <a:p>
            <a:pPr/>
            <a:r>
              <a:t>Syntax</a:t>
            </a:r>
          </a:p>
        </p:txBody>
      </p:sp>
      <p:sp>
        <p:nvSpPr>
          <p:cNvPr id="346" name="Shape 346"/>
          <p:cNvSpPr/>
          <p:nvPr/>
        </p:nvSpPr>
        <p:spPr>
          <a:xfrm>
            <a:off x="6345826" y="6058630"/>
            <a:ext cx="5327095" cy="25273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1800">
                <a:solidFill>
                  <a:srgbClr val="880F00"/>
                </a:solidFill>
                <a:latin typeface="Menlo"/>
                <a:ea typeface="Menlo"/>
                <a:cs typeface="Menlo"/>
                <a:sym typeface="Menlo"/>
              </a:defRPr>
            </a:pPr>
            <a:r>
              <a:t>/* local variable definition */</a:t>
            </a:r>
            <a:endParaRPr>
              <a:solidFill>
                <a:srgbClr val="313131"/>
              </a:solidFill>
            </a:endParaRPr>
          </a:p>
          <a:p>
            <a:pPr algn="l" defTabSz="457200">
              <a:defRPr sz="1800">
                <a:solidFill>
                  <a:srgbClr val="313131"/>
                </a:solidFill>
                <a:latin typeface="Menlo"/>
                <a:ea typeface="Menlo"/>
                <a:cs typeface="Menlo"/>
                <a:sym typeface="Menlo"/>
              </a:defRPr>
            </a:pPr>
            <a:r>
              <a:rPr>
                <a:solidFill>
                  <a:srgbClr val="011688"/>
                </a:solidFill>
              </a:rPr>
              <a:t>int</a:t>
            </a:r>
            <a:r>
              <a:t> a </a:t>
            </a:r>
            <a:r>
              <a:rPr>
                <a:solidFill>
                  <a:srgbClr val="666600"/>
                </a:solidFill>
              </a:rPr>
              <a:t>=</a:t>
            </a:r>
            <a:r>
              <a:t> </a:t>
            </a:r>
            <a:r>
              <a:rPr>
                <a:solidFill>
                  <a:srgbClr val="006666"/>
                </a:solidFill>
              </a:rPr>
              <a:t>10</a:t>
            </a:r>
            <a:r>
              <a:rPr>
                <a:solidFill>
                  <a:srgbClr val="666600"/>
                </a:solidFill>
              </a:rPr>
              <a:t>;</a:t>
            </a:r>
          </a:p>
          <a:p>
            <a:pPr algn="l" defTabSz="457200">
              <a:defRPr sz="1800">
                <a:solidFill>
                  <a:srgbClr val="313131"/>
                </a:solidFill>
                <a:latin typeface="Menlo"/>
                <a:ea typeface="Menlo"/>
                <a:cs typeface="Menlo"/>
                <a:sym typeface="Menlo"/>
              </a:defRPr>
            </a:pPr>
            <a:r>
              <a:t>         </a:t>
            </a:r>
          </a:p>
          <a:p>
            <a:pPr algn="l" defTabSz="457200">
              <a:defRPr sz="1800">
                <a:solidFill>
                  <a:srgbClr val="880F00"/>
                </a:solidFill>
                <a:latin typeface="Menlo"/>
                <a:ea typeface="Menlo"/>
                <a:cs typeface="Menlo"/>
                <a:sym typeface="Menlo"/>
              </a:defRPr>
            </a:pPr>
            <a:r>
              <a:t>/* do loop execution */</a:t>
            </a:r>
            <a:endParaRPr>
              <a:solidFill>
                <a:srgbClr val="313131"/>
              </a:solidFill>
            </a:endParaRPr>
          </a:p>
          <a:p>
            <a:pPr algn="l" defTabSz="457200">
              <a:defRPr sz="1800">
                <a:solidFill>
                  <a:srgbClr val="313131"/>
                </a:solidFill>
                <a:latin typeface="Menlo"/>
                <a:ea typeface="Menlo"/>
                <a:cs typeface="Menlo"/>
                <a:sym typeface="Menlo"/>
              </a:defRPr>
            </a:pPr>
            <a:r>
              <a:rPr>
                <a:solidFill>
                  <a:srgbClr val="011688"/>
                </a:solidFill>
              </a:rPr>
              <a:t>do </a:t>
            </a:r>
            <a:r>
              <a:rPr>
                <a:solidFill>
                  <a:srgbClr val="666600"/>
                </a:solidFill>
              </a:rPr>
              <a:t>{</a:t>
            </a:r>
          </a:p>
          <a:p>
            <a:pPr lvl="1" algn="l" defTabSz="457200">
              <a:defRPr sz="1800">
                <a:solidFill>
                  <a:srgbClr val="008800"/>
                </a:solidFill>
                <a:latin typeface="Menlo"/>
                <a:ea typeface="Menlo"/>
                <a:cs typeface="Menlo"/>
                <a:sym typeface="Menlo"/>
              </a:defRPr>
            </a:pPr>
            <a:r>
              <a:rPr>
                <a:solidFill>
                  <a:srgbClr val="7F1455"/>
                </a:solidFill>
              </a:rPr>
              <a:t>Console</a:t>
            </a:r>
            <a:r>
              <a:rPr>
                <a:solidFill>
                  <a:srgbClr val="666600"/>
                </a:solidFill>
              </a:rPr>
              <a:t>.</a:t>
            </a:r>
            <a:r>
              <a:rPr>
                <a:solidFill>
                  <a:srgbClr val="7F1455"/>
                </a:solidFill>
              </a:rPr>
              <a:t>WriteLine</a:t>
            </a:r>
            <a:r>
              <a:rPr>
                <a:solidFill>
                  <a:srgbClr val="666600"/>
                </a:solidFill>
              </a:rPr>
              <a:t>(</a:t>
            </a:r>
            <a:r>
              <a:t>"value of a: {0}"</a:t>
            </a:r>
            <a:r>
              <a:rPr>
                <a:solidFill>
                  <a:srgbClr val="666600"/>
                </a:solidFill>
              </a:rPr>
              <a:t>,</a:t>
            </a:r>
            <a:r>
              <a:rPr>
                <a:solidFill>
                  <a:srgbClr val="313131"/>
                </a:solidFill>
              </a:rPr>
              <a:t> a</a:t>
            </a:r>
            <a:r>
              <a:rPr>
                <a:solidFill>
                  <a:srgbClr val="666600"/>
                </a:solidFill>
              </a:rPr>
              <a:t>);</a:t>
            </a:r>
            <a:endParaRPr>
              <a:solidFill>
                <a:srgbClr val="313131"/>
              </a:solidFill>
            </a:endParaRPr>
          </a:p>
          <a:p>
            <a:pPr lvl="1" algn="l" defTabSz="457200">
              <a:defRPr sz="1800">
                <a:solidFill>
                  <a:srgbClr val="313131"/>
                </a:solidFill>
                <a:latin typeface="Menlo"/>
                <a:ea typeface="Menlo"/>
                <a:cs typeface="Menlo"/>
                <a:sym typeface="Menlo"/>
              </a:defRPr>
            </a:pPr>
            <a:r>
              <a:t>a </a:t>
            </a:r>
            <a:r>
              <a:rPr>
                <a:solidFill>
                  <a:srgbClr val="666600"/>
                </a:solidFill>
              </a:rPr>
              <a:t>=</a:t>
            </a:r>
            <a:r>
              <a:t> a </a:t>
            </a:r>
            <a:r>
              <a:rPr>
                <a:solidFill>
                  <a:srgbClr val="666600"/>
                </a:solidFill>
              </a:rPr>
              <a:t>+</a:t>
            </a:r>
            <a:r>
              <a:t> </a:t>
            </a:r>
            <a:r>
              <a:rPr>
                <a:solidFill>
                  <a:srgbClr val="006666"/>
                </a:solidFill>
              </a:rPr>
              <a:t>1</a:t>
            </a:r>
            <a:r>
              <a:rPr>
                <a:solidFill>
                  <a:srgbClr val="666600"/>
                </a:solidFill>
              </a:rPr>
              <a:t>;</a:t>
            </a:r>
          </a:p>
          <a:p>
            <a:pPr algn="l" defTabSz="457200">
              <a:defRPr sz="1800">
                <a:solidFill>
                  <a:srgbClr val="313131"/>
                </a:solidFill>
                <a:latin typeface="Menlo"/>
                <a:ea typeface="Menlo"/>
                <a:cs typeface="Menlo"/>
                <a:sym typeface="Menlo"/>
              </a:defRPr>
            </a:pPr>
            <a:r>
              <a:rPr>
                <a:solidFill>
                  <a:srgbClr val="666600"/>
                </a:solidFill>
              </a:rPr>
              <a:t>} </a:t>
            </a:r>
            <a:r>
              <a:rPr>
                <a:solidFill>
                  <a:srgbClr val="011688"/>
                </a:solidFill>
              </a:rPr>
              <a:t>while</a:t>
            </a:r>
            <a:r>
              <a:t> </a:t>
            </a:r>
            <a:r>
              <a:rPr>
                <a:solidFill>
                  <a:srgbClr val="666600"/>
                </a:solidFill>
              </a:rPr>
              <a:t>(</a:t>
            </a:r>
            <a:r>
              <a:t>a </a:t>
            </a:r>
            <a:r>
              <a:rPr>
                <a:solidFill>
                  <a:srgbClr val="666600"/>
                </a:solidFill>
              </a:rPr>
              <a:t>&lt;</a:t>
            </a:r>
            <a:r>
              <a:t> </a:t>
            </a:r>
            <a:r>
              <a:rPr>
                <a:solidFill>
                  <a:srgbClr val="006666"/>
                </a:solidFill>
              </a:rPr>
              <a:t>20</a:t>
            </a:r>
            <a:r>
              <a:rPr>
                <a:solidFill>
                  <a:srgbClr val="666600"/>
                </a:solidFill>
              </a:rPr>
              <a:t>);</a:t>
            </a:r>
          </a:p>
        </p:txBody>
      </p:sp>
      <p:sp>
        <p:nvSpPr>
          <p:cNvPr id="347" name="Shape 347"/>
          <p:cNvSpPr/>
          <p:nvPr/>
        </p:nvSpPr>
        <p:spPr>
          <a:xfrm>
            <a:off x="6333126" y="5188315"/>
            <a:ext cx="1105546"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200">
                <a:latin typeface="Helvetica"/>
                <a:ea typeface="Helvetica"/>
                <a:cs typeface="Helvetica"/>
                <a:sym typeface="Helvetica"/>
              </a:defRPr>
            </a:lvl1pPr>
          </a:lstStyle>
          <a:p>
            <a:pPr/>
            <a:r>
              <a:t>Ex.</a:t>
            </a:r>
          </a:p>
        </p:txBody>
      </p:sp>
      <p:pic>
        <p:nvPicPr>
          <p:cNvPr id="348" name="pasted-image.tiff"/>
          <p:cNvPicPr>
            <a:picLocks noChangeAspect="1"/>
          </p:cNvPicPr>
          <p:nvPr/>
        </p:nvPicPr>
        <p:blipFill>
          <a:blip r:embed="rId2">
            <a:extLst/>
          </a:blip>
          <a:stretch>
            <a:fillRect/>
          </a:stretch>
        </p:blipFill>
        <p:spPr>
          <a:xfrm>
            <a:off x="1014126" y="3119953"/>
            <a:ext cx="4407140" cy="5266294"/>
          </a:xfrm>
          <a:prstGeom prst="rect">
            <a:avLst/>
          </a:prstGeom>
          <a:ln w="12700">
            <a:miter lim="400000"/>
          </a:ln>
        </p:spPr>
      </p:pic>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0" name="Shape 350"/>
          <p:cNvSpPr/>
          <p:nvPr>
            <p:ph type="title"/>
          </p:nvPr>
        </p:nvSpPr>
        <p:spPr>
          <a:prstGeom prst="rect">
            <a:avLst/>
          </a:prstGeom>
        </p:spPr>
        <p:txBody>
          <a:bodyPr/>
          <a:lstStyle/>
          <a:p>
            <a:pPr/>
            <a:r>
              <a:t>Nested loops</a:t>
            </a:r>
          </a:p>
        </p:txBody>
      </p:sp>
      <p:sp>
        <p:nvSpPr>
          <p:cNvPr id="351" name="Shape 351"/>
          <p:cNvSpPr/>
          <p:nvPr/>
        </p:nvSpPr>
        <p:spPr>
          <a:xfrm>
            <a:off x="6705155" y="3925772"/>
            <a:ext cx="5327095" cy="22606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1800">
                <a:solidFill>
                  <a:srgbClr val="313131"/>
                </a:solidFill>
                <a:latin typeface="Menlo"/>
                <a:ea typeface="Menlo"/>
                <a:cs typeface="Menlo"/>
                <a:sym typeface="Menlo"/>
              </a:defRPr>
            </a:pPr>
            <a:r>
              <a:rPr>
                <a:solidFill>
                  <a:srgbClr val="011688"/>
                </a:solidFill>
              </a:rPr>
              <a:t>for</a:t>
            </a:r>
            <a:r>
              <a:t> </a:t>
            </a:r>
            <a:r>
              <a:rPr>
                <a:solidFill>
                  <a:srgbClr val="666600"/>
                </a:solidFill>
              </a:rPr>
              <a:t>(</a:t>
            </a:r>
            <a:r>
              <a:t> init</a:t>
            </a:r>
            <a:r>
              <a:rPr>
                <a:solidFill>
                  <a:srgbClr val="666600"/>
                </a:solidFill>
              </a:rPr>
              <a:t>;</a:t>
            </a:r>
            <a:r>
              <a:t> condition</a:t>
            </a:r>
            <a:r>
              <a:rPr>
                <a:solidFill>
                  <a:srgbClr val="666600"/>
                </a:solidFill>
              </a:rPr>
              <a:t>;</a:t>
            </a:r>
            <a:r>
              <a:t> increment </a:t>
            </a:r>
            <a:r>
              <a:rPr>
                <a:solidFill>
                  <a:srgbClr val="666600"/>
                </a:solidFill>
              </a:rPr>
              <a:t>)</a:t>
            </a: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313131"/>
                </a:solidFill>
                <a:latin typeface="Menlo"/>
                <a:ea typeface="Menlo"/>
                <a:cs typeface="Menlo"/>
                <a:sym typeface="Menlo"/>
              </a:defRPr>
            </a:pPr>
            <a:r>
              <a:t>   </a:t>
            </a:r>
            <a:r>
              <a:rPr>
                <a:solidFill>
                  <a:srgbClr val="011688"/>
                </a:solidFill>
              </a:rPr>
              <a:t>for</a:t>
            </a:r>
            <a:r>
              <a:t> </a:t>
            </a:r>
            <a:r>
              <a:rPr>
                <a:solidFill>
                  <a:srgbClr val="666600"/>
                </a:solidFill>
              </a:rPr>
              <a:t>(</a:t>
            </a:r>
            <a:r>
              <a:t> init</a:t>
            </a:r>
            <a:r>
              <a:rPr>
                <a:solidFill>
                  <a:srgbClr val="666600"/>
                </a:solidFill>
              </a:rPr>
              <a:t>;</a:t>
            </a:r>
            <a:r>
              <a:t> condition</a:t>
            </a:r>
            <a:r>
              <a:rPr>
                <a:solidFill>
                  <a:srgbClr val="666600"/>
                </a:solidFill>
              </a:rPr>
              <a:t>;</a:t>
            </a:r>
            <a:r>
              <a:t> increment </a:t>
            </a:r>
            <a:r>
              <a:rPr>
                <a:solidFill>
                  <a:srgbClr val="666600"/>
                </a:solidFill>
              </a:rPr>
              <a:t>)</a:t>
            </a:r>
          </a:p>
          <a:p>
            <a:pPr algn="l" defTabSz="457200">
              <a:defRPr sz="1800">
                <a:solidFill>
                  <a:srgbClr val="313131"/>
                </a:solidFill>
                <a:latin typeface="Menlo"/>
                <a:ea typeface="Menlo"/>
                <a:cs typeface="Menlo"/>
                <a:sym typeface="Menlo"/>
              </a:defRPr>
            </a:pPr>
            <a:r>
              <a:t>   </a:t>
            </a:r>
            <a:r>
              <a:rPr>
                <a:solidFill>
                  <a:srgbClr val="666600"/>
                </a:solidFill>
              </a:rPr>
              <a:t>{</a:t>
            </a:r>
          </a:p>
          <a:p>
            <a:pPr algn="l" defTabSz="457200">
              <a:defRPr sz="1800">
                <a:solidFill>
                  <a:srgbClr val="313131"/>
                </a:solidFill>
                <a:latin typeface="Menlo"/>
                <a:ea typeface="Menlo"/>
                <a:cs typeface="Menlo"/>
                <a:sym typeface="Menlo"/>
              </a:defRPr>
            </a:pPr>
            <a:r>
              <a:t>      statement</a:t>
            </a:r>
            <a:r>
              <a:rPr>
                <a:solidFill>
                  <a:srgbClr val="666600"/>
                </a:solidFill>
              </a:rPr>
              <a:t>(</a:t>
            </a:r>
            <a:r>
              <a:t>s</a:t>
            </a:r>
            <a:r>
              <a:rPr>
                <a:solidFill>
                  <a:srgbClr val="666600"/>
                </a:solidFill>
              </a:rPr>
              <a:t>);</a:t>
            </a:r>
          </a:p>
          <a:p>
            <a:pPr algn="l" defTabSz="457200">
              <a:defRPr sz="1800">
                <a:solidFill>
                  <a:srgbClr val="313131"/>
                </a:solidFill>
                <a:latin typeface="Menlo"/>
                <a:ea typeface="Menlo"/>
                <a:cs typeface="Menlo"/>
                <a:sym typeface="Menlo"/>
              </a:defRPr>
            </a:pPr>
            <a:r>
              <a:t>   </a:t>
            </a:r>
            <a:r>
              <a:rPr>
                <a:solidFill>
                  <a:srgbClr val="666600"/>
                </a:solidFill>
              </a:rPr>
              <a:t>}</a:t>
            </a:r>
          </a:p>
          <a:p>
            <a:pPr algn="l" defTabSz="457200">
              <a:defRPr sz="1800">
                <a:solidFill>
                  <a:srgbClr val="313131"/>
                </a:solidFill>
                <a:latin typeface="Menlo"/>
                <a:ea typeface="Menlo"/>
                <a:cs typeface="Menlo"/>
                <a:sym typeface="Menlo"/>
              </a:defRPr>
            </a:pPr>
            <a:r>
              <a:t>   statement</a:t>
            </a:r>
            <a:r>
              <a:rPr>
                <a:solidFill>
                  <a:srgbClr val="666600"/>
                </a:solidFill>
              </a:rPr>
              <a:t>(</a:t>
            </a:r>
            <a:r>
              <a:t>s</a:t>
            </a:r>
            <a:r>
              <a:rPr>
                <a:solidFill>
                  <a:srgbClr val="666600"/>
                </a:solidFill>
              </a:rPr>
              <a:t>);</a:t>
            </a:r>
          </a:p>
          <a:p>
            <a:pPr algn="l" defTabSz="457200">
              <a:defRPr sz="1800">
                <a:solidFill>
                  <a:srgbClr val="666600"/>
                </a:solidFill>
                <a:latin typeface="Menlo"/>
                <a:ea typeface="Menlo"/>
                <a:cs typeface="Menlo"/>
                <a:sym typeface="Menlo"/>
              </a:defRPr>
            </a:pPr>
            <a:r>
              <a:t>}</a:t>
            </a:r>
          </a:p>
        </p:txBody>
      </p:sp>
      <p:sp>
        <p:nvSpPr>
          <p:cNvPr id="352" name="Shape 352"/>
          <p:cNvSpPr/>
          <p:nvPr/>
        </p:nvSpPr>
        <p:spPr>
          <a:xfrm>
            <a:off x="6688726" y="2599844"/>
            <a:ext cx="2279949"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200">
                <a:latin typeface="Helvetica"/>
                <a:ea typeface="Helvetica"/>
                <a:cs typeface="Helvetica"/>
                <a:sym typeface="Helvetica"/>
              </a:defRPr>
            </a:lvl1pPr>
          </a:lstStyle>
          <a:p>
            <a:pPr/>
            <a:r>
              <a:t>Syntax</a:t>
            </a:r>
          </a:p>
        </p:txBody>
      </p:sp>
      <p:sp>
        <p:nvSpPr>
          <p:cNvPr id="353" name="Shape 353"/>
          <p:cNvSpPr/>
          <p:nvPr/>
        </p:nvSpPr>
        <p:spPr>
          <a:xfrm>
            <a:off x="1049239" y="3911599"/>
            <a:ext cx="5327095" cy="27940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1800">
                <a:solidFill>
                  <a:srgbClr val="880F00"/>
                </a:solidFill>
                <a:latin typeface="Menlo"/>
                <a:ea typeface="Menlo"/>
                <a:cs typeface="Menlo"/>
                <a:sym typeface="Menlo"/>
              </a:defRPr>
            </a:pPr>
            <a:r>
              <a:t>/* local variable definition */</a:t>
            </a:r>
            <a:endParaRPr>
              <a:solidFill>
                <a:srgbClr val="313131"/>
              </a:solidFill>
            </a:endParaRPr>
          </a:p>
          <a:p>
            <a:pPr algn="l" defTabSz="457200">
              <a:defRPr sz="1800">
                <a:solidFill>
                  <a:srgbClr val="313131"/>
                </a:solidFill>
                <a:latin typeface="Menlo"/>
                <a:ea typeface="Menlo"/>
                <a:cs typeface="Menlo"/>
                <a:sym typeface="Menlo"/>
              </a:defRPr>
            </a:pPr>
            <a:r>
              <a:rPr>
                <a:solidFill>
                  <a:srgbClr val="011688"/>
                </a:solidFill>
              </a:rPr>
              <a:t>int</a:t>
            </a:r>
            <a:r>
              <a:t> i</a:t>
            </a:r>
            <a:r>
              <a:rPr>
                <a:solidFill>
                  <a:srgbClr val="666600"/>
                </a:solidFill>
              </a:rPr>
              <a:t>,</a:t>
            </a:r>
            <a:r>
              <a:t> j</a:t>
            </a:r>
            <a:r>
              <a:rPr>
                <a:solidFill>
                  <a:srgbClr val="666600"/>
                </a:solidFill>
              </a:rPr>
              <a:t>;</a:t>
            </a:r>
          </a:p>
          <a:p>
            <a:pPr algn="l" defTabSz="457200">
              <a:defRPr sz="1800">
                <a:solidFill>
                  <a:srgbClr val="313131"/>
                </a:solidFill>
                <a:latin typeface="Menlo"/>
                <a:ea typeface="Menlo"/>
                <a:cs typeface="Menlo"/>
                <a:sym typeface="Menlo"/>
              </a:defRPr>
            </a:pPr>
            <a:r>
              <a:rPr>
                <a:solidFill>
                  <a:srgbClr val="011688"/>
                </a:solidFill>
              </a:rPr>
              <a:t>for</a:t>
            </a:r>
            <a:r>
              <a:t> </a:t>
            </a:r>
            <a:r>
              <a:rPr>
                <a:solidFill>
                  <a:srgbClr val="666600"/>
                </a:solidFill>
              </a:rPr>
              <a:t>(</a:t>
            </a:r>
            <a:r>
              <a:t>i </a:t>
            </a:r>
            <a:r>
              <a:rPr>
                <a:solidFill>
                  <a:srgbClr val="666600"/>
                </a:solidFill>
              </a:rPr>
              <a:t>=</a:t>
            </a:r>
            <a:r>
              <a:t> </a:t>
            </a:r>
            <a:r>
              <a:rPr>
                <a:solidFill>
                  <a:srgbClr val="006666"/>
                </a:solidFill>
              </a:rPr>
              <a:t>2</a:t>
            </a:r>
            <a:r>
              <a:rPr>
                <a:solidFill>
                  <a:srgbClr val="666600"/>
                </a:solidFill>
              </a:rPr>
              <a:t>;</a:t>
            </a:r>
            <a:r>
              <a:t> i </a:t>
            </a:r>
            <a:r>
              <a:rPr>
                <a:solidFill>
                  <a:srgbClr val="666600"/>
                </a:solidFill>
              </a:rPr>
              <a:t>&lt;</a:t>
            </a:r>
            <a:r>
              <a:t> </a:t>
            </a:r>
            <a:r>
              <a:rPr>
                <a:solidFill>
                  <a:srgbClr val="006666"/>
                </a:solidFill>
              </a:rPr>
              <a:t>100</a:t>
            </a:r>
            <a:r>
              <a:rPr>
                <a:solidFill>
                  <a:srgbClr val="666600"/>
                </a:solidFill>
              </a:rPr>
              <a:t>;</a:t>
            </a:r>
            <a:r>
              <a:t> i</a:t>
            </a:r>
            <a:r>
              <a:rPr>
                <a:solidFill>
                  <a:srgbClr val="666600"/>
                </a:solidFill>
              </a:rPr>
              <a:t>++) {</a:t>
            </a:r>
          </a:p>
          <a:p>
            <a:pPr lvl="1" algn="l" defTabSz="457200">
              <a:defRPr sz="1800">
                <a:solidFill>
                  <a:srgbClr val="313131"/>
                </a:solidFill>
                <a:latin typeface="Menlo"/>
                <a:ea typeface="Menlo"/>
                <a:cs typeface="Menlo"/>
                <a:sym typeface="Menlo"/>
              </a:defRPr>
            </a:pPr>
            <a:r>
              <a:rPr>
                <a:solidFill>
                  <a:srgbClr val="011688"/>
                </a:solidFill>
              </a:rPr>
              <a:t>for</a:t>
            </a:r>
            <a:r>
              <a:t> </a:t>
            </a:r>
            <a:r>
              <a:rPr>
                <a:solidFill>
                  <a:srgbClr val="666600"/>
                </a:solidFill>
              </a:rPr>
              <a:t>(</a:t>
            </a:r>
            <a:r>
              <a:t>j </a:t>
            </a:r>
            <a:r>
              <a:rPr>
                <a:solidFill>
                  <a:srgbClr val="666600"/>
                </a:solidFill>
              </a:rPr>
              <a:t>=</a:t>
            </a:r>
            <a:r>
              <a:t> </a:t>
            </a:r>
            <a:r>
              <a:rPr>
                <a:solidFill>
                  <a:srgbClr val="006666"/>
                </a:solidFill>
              </a:rPr>
              <a:t>2</a:t>
            </a:r>
            <a:r>
              <a:rPr>
                <a:solidFill>
                  <a:srgbClr val="666600"/>
                </a:solidFill>
              </a:rPr>
              <a:t>;</a:t>
            </a:r>
            <a:r>
              <a:t> j </a:t>
            </a:r>
            <a:r>
              <a:rPr>
                <a:solidFill>
                  <a:srgbClr val="666600"/>
                </a:solidFill>
              </a:rPr>
              <a:t>&lt;=</a:t>
            </a:r>
            <a:r>
              <a:t> </a:t>
            </a:r>
            <a:r>
              <a:rPr>
                <a:solidFill>
                  <a:srgbClr val="666600"/>
                </a:solidFill>
              </a:rPr>
              <a:t>(</a:t>
            </a:r>
            <a:r>
              <a:t>i </a:t>
            </a:r>
            <a:r>
              <a:rPr>
                <a:solidFill>
                  <a:srgbClr val="666600"/>
                </a:solidFill>
              </a:rPr>
              <a:t>/</a:t>
            </a:r>
            <a:r>
              <a:t> j</a:t>
            </a:r>
            <a:r>
              <a:rPr>
                <a:solidFill>
                  <a:srgbClr val="666600"/>
                </a:solidFill>
              </a:rPr>
              <a:t>);</a:t>
            </a:r>
            <a:r>
              <a:t> j</a:t>
            </a:r>
            <a:r>
              <a:rPr>
                <a:solidFill>
                  <a:srgbClr val="666600"/>
                </a:solidFill>
              </a:rPr>
              <a:t>++)</a:t>
            </a:r>
          </a:p>
          <a:p>
            <a:pPr lvl="2" algn="l" defTabSz="457200">
              <a:defRPr sz="1800">
                <a:solidFill>
                  <a:srgbClr val="880F00"/>
                </a:solidFill>
                <a:latin typeface="Menlo"/>
                <a:ea typeface="Menlo"/>
                <a:cs typeface="Menlo"/>
                <a:sym typeface="Menlo"/>
              </a:defRPr>
            </a:pPr>
            <a:r>
              <a:rPr>
                <a:solidFill>
                  <a:srgbClr val="011688"/>
                </a:solidFill>
              </a:rPr>
              <a:t>if</a:t>
            </a:r>
            <a:r>
              <a:rPr>
                <a:solidFill>
                  <a:srgbClr val="313131"/>
                </a:solidFill>
              </a:rPr>
              <a:t> </a:t>
            </a:r>
            <a:r>
              <a:rPr>
                <a:solidFill>
                  <a:srgbClr val="666600"/>
                </a:solidFill>
              </a:rPr>
              <a:t>((</a:t>
            </a:r>
            <a:r>
              <a:rPr>
                <a:solidFill>
                  <a:srgbClr val="313131"/>
                </a:solidFill>
              </a:rPr>
              <a:t>i </a:t>
            </a:r>
            <a:r>
              <a:rPr>
                <a:solidFill>
                  <a:srgbClr val="666600"/>
                </a:solidFill>
              </a:rPr>
              <a:t>%</a:t>
            </a:r>
            <a:r>
              <a:rPr>
                <a:solidFill>
                  <a:srgbClr val="313131"/>
                </a:solidFill>
              </a:rPr>
              <a:t> j</a:t>
            </a:r>
            <a:r>
              <a:rPr>
                <a:solidFill>
                  <a:srgbClr val="666600"/>
                </a:solidFill>
              </a:rPr>
              <a:t>)</a:t>
            </a:r>
            <a:r>
              <a:rPr>
                <a:solidFill>
                  <a:srgbClr val="313131"/>
                </a:solidFill>
              </a:rPr>
              <a:t> </a:t>
            </a:r>
            <a:r>
              <a:rPr>
                <a:solidFill>
                  <a:srgbClr val="666600"/>
                </a:solidFill>
              </a:rPr>
              <a:t>==</a:t>
            </a:r>
            <a:r>
              <a:rPr>
                <a:solidFill>
                  <a:srgbClr val="313131"/>
                </a:solidFill>
              </a:rPr>
              <a:t> </a:t>
            </a:r>
            <a:r>
              <a:rPr>
                <a:solidFill>
                  <a:srgbClr val="006666"/>
                </a:solidFill>
              </a:rPr>
              <a:t>0</a:t>
            </a:r>
            <a:r>
              <a:rPr>
                <a:solidFill>
                  <a:srgbClr val="666600"/>
                </a:solidFill>
              </a:rPr>
              <a:t>)</a:t>
            </a:r>
            <a:r>
              <a:rPr>
                <a:solidFill>
                  <a:srgbClr val="313131"/>
                </a:solidFill>
              </a:rPr>
              <a:t> </a:t>
            </a:r>
            <a:r>
              <a:rPr>
                <a:solidFill>
                  <a:srgbClr val="011688"/>
                </a:solidFill>
              </a:rPr>
              <a:t>break</a:t>
            </a:r>
            <a:r>
              <a:rPr>
                <a:solidFill>
                  <a:srgbClr val="666600"/>
                </a:solidFill>
              </a:rPr>
              <a:t>;</a:t>
            </a:r>
            <a:r>
              <a:rPr>
                <a:solidFill>
                  <a:srgbClr val="313131"/>
                </a:solidFill>
              </a:rPr>
              <a:t> </a:t>
            </a:r>
            <a:r>
              <a:t>// if factor found, not prime</a:t>
            </a:r>
            <a:endParaRPr>
              <a:solidFill>
                <a:srgbClr val="313131"/>
              </a:solidFill>
            </a:endParaRPr>
          </a:p>
          <a:p>
            <a:pPr lvl="1" algn="l" defTabSz="457200">
              <a:defRPr sz="1800">
                <a:solidFill>
                  <a:srgbClr val="313131"/>
                </a:solidFill>
                <a:latin typeface="Menlo"/>
                <a:ea typeface="Menlo"/>
                <a:cs typeface="Menlo"/>
                <a:sym typeface="Menlo"/>
              </a:defRPr>
            </a:pPr>
            <a:r>
              <a:rPr>
                <a:solidFill>
                  <a:srgbClr val="011688"/>
                </a:solidFill>
              </a:rPr>
              <a:t>if</a:t>
            </a:r>
            <a:r>
              <a:t> </a:t>
            </a:r>
            <a:r>
              <a:rPr>
                <a:solidFill>
                  <a:srgbClr val="666600"/>
                </a:solidFill>
              </a:rPr>
              <a:t>(</a:t>
            </a:r>
            <a:r>
              <a:t>j </a:t>
            </a:r>
            <a:r>
              <a:rPr>
                <a:solidFill>
                  <a:srgbClr val="666600"/>
                </a:solidFill>
              </a:rPr>
              <a:t>&gt;</a:t>
            </a:r>
            <a:r>
              <a:t> </a:t>
            </a:r>
            <a:r>
              <a:rPr>
                <a:solidFill>
                  <a:srgbClr val="666600"/>
                </a:solidFill>
              </a:rPr>
              <a:t>(</a:t>
            </a:r>
            <a:r>
              <a:t>i </a:t>
            </a:r>
            <a:r>
              <a:rPr>
                <a:solidFill>
                  <a:srgbClr val="666600"/>
                </a:solidFill>
              </a:rPr>
              <a:t>/</a:t>
            </a:r>
            <a:r>
              <a:t> j</a:t>
            </a:r>
            <a:r>
              <a:rPr>
                <a:solidFill>
                  <a:srgbClr val="666600"/>
                </a:solidFill>
              </a:rPr>
              <a:t>))</a:t>
            </a:r>
          </a:p>
          <a:p>
            <a:pPr lvl="2" algn="l" defTabSz="457200">
              <a:defRPr sz="1800">
                <a:solidFill>
                  <a:srgbClr val="008800"/>
                </a:solidFill>
                <a:latin typeface="Menlo"/>
                <a:ea typeface="Menlo"/>
                <a:cs typeface="Menlo"/>
                <a:sym typeface="Menlo"/>
              </a:defRPr>
            </a:pPr>
            <a:r>
              <a:rPr>
                <a:solidFill>
                  <a:srgbClr val="7F1455"/>
                </a:solidFill>
              </a:rPr>
              <a:t>Console</a:t>
            </a:r>
            <a:r>
              <a:rPr>
                <a:solidFill>
                  <a:srgbClr val="666600"/>
                </a:solidFill>
              </a:rPr>
              <a:t>.</a:t>
            </a:r>
            <a:r>
              <a:rPr>
                <a:solidFill>
                  <a:srgbClr val="7F1455"/>
                </a:solidFill>
              </a:rPr>
              <a:t>WriteLine</a:t>
            </a:r>
            <a:r>
              <a:rPr>
                <a:solidFill>
                  <a:srgbClr val="666600"/>
                </a:solidFill>
              </a:rPr>
              <a:t>(</a:t>
            </a:r>
            <a:r>
              <a:t>"{0} is prime"</a:t>
            </a:r>
            <a:r>
              <a:rPr>
                <a:solidFill>
                  <a:srgbClr val="666600"/>
                </a:solidFill>
              </a:rPr>
              <a:t>,</a:t>
            </a:r>
            <a:r>
              <a:rPr>
                <a:solidFill>
                  <a:srgbClr val="313131"/>
                </a:solidFill>
              </a:rPr>
              <a:t> i</a:t>
            </a:r>
            <a:r>
              <a:rPr>
                <a:solidFill>
                  <a:srgbClr val="666600"/>
                </a:solidFill>
              </a:rPr>
              <a:t>);</a:t>
            </a:r>
            <a:endParaRPr>
              <a:solidFill>
                <a:srgbClr val="313131"/>
              </a:solidFill>
            </a:endParaRPr>
          </a:p>
          <a:p>
            <a:pPr algn="l" defTabSz="457200">
              <a:defRPr sz="1800">
                <a:solidFill>
                  <a:srgbClr val="313131"/>
                </a:solidFill>
                <a:latin typeface="Menlo"/>
                <a:ea typeface="Menlo"/>
                <a:cs typeface="Menlo"/>
                <a:sym typeface="Menlo"/>
              </a:defRPr>
            </a:pPr>
            <a:r>
              <a:rPr>
                <a:solidFill>
                  <a:srgbClr val="666600"/>
                </a:solidFill>
              </a:rPr>
              <a:t>}</a:t>
            </a:r>
          </a:p>
        </p:txBody>
      </p:sp>
      <p:sp>
        <p:nvSpPr>
          <p:cNvPr id="354" name="Shape 354"/>
          <p:cNvSpPr/>
          <p:nvPr/>
        </p:nvSpPr>
        <p:spPr>
          <a:xfrm>
            <a:off x="1061434" y="2599844"/>
            <a:ext cx="1105546"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200">
                <a:latin typeface="Helvetica"/>
                <a:ea typeface="Helvetica"/>
                <a:cs typeface="Helvetica"/>
                <a:sym typeface="Helvetica"/>
              </a:defRPr>
            </a:lvl1pPr>
          </a:lstStyle>
          <a:p>
            <a:pPr/>
            <a:r>
              <a:t>Ex.</a:t>
            </a:r>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Shape 356"/>
          <p:cNvSpPr/>
          <p:nvPr>
            <p:ph type="title"/>
          </p:nvPr>
        </p:nvSpPr>
        <p:spPr>
          <a:prstGeom prst="rect">
            <a:avLst/>
          </a:prstGeom>
        </p:spPr>
        <p:txBody>
          <a:bodyPr/>
          <a:lstStyle>
            <a:lvl1pPr defTabSz="572516">
              <a:defRPr sz="7840"/>
            </a:lvl1pPr>
          </a:lstStyle>
          <a:p>
            <a:pPr/>
            <a:r>
              <a:t>Loop Control Statements</a:t>
            </a:r>
          </a:p>
        </p:txBody>
      </p:sp>
      <p:sp>
        <p:nvSpPr>
          <p:cNvPr id="357" name="Shape 357"/>
          <p:cNvSpPr/>
          <p:nvPr>
            <p:ph type="body" sz="quarter" idx="1"/>
          </p:nvPr>
        </p:nvSpPr>
        <p:spPr>
          <a:xfrm>
            <a:off x="952500" y="2603500"/>
            <a:ext cx="11099800" cy="1841885"/>
          </a:xfrm>
          <a:prstGeom prst="rect">
            <a:avLst/>
          </a:prstGeom>
        </p:spPr>
        <p:txBody>
          <a:bodyPr/>
          <a:lstStyle>
            <a:lvl1pPr marL="0" indent="0" defTabSz="537463">
              <a:spcBef>
                <a:spcPts val="3800"/>
              </a:spcBef>
              <a:buSzTx/>
              <a:buNone/>
              <a:defRPr sz="3312"/>
            </a:lvl1pPr>
          </a:lstStyle>
          <a:p>
            <a:pPr/>
            <a:r>
              <a:t>Loop control statements change execution from its normal sequence. When execution leaves a scope, all automatic objects that were created in that scope are destroyed.</a:t>
            </a:r>
          </a:p>
        </p:txBody>
      </p:sp>
      <p:graphicFrame>
        <p:nvGraphicFramePr>
          <p:cNvPr id="358" name="Table 358"/>
          <p:cNvGraphicFramePr/>
          <p:nvPr/>
        </p:nvGraphicFramePr>
        <p:xfrm>
          <a:off x="1663399" y="5165538"/>
          <a:ext cx="9690702" cy="292060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993039"/>
                <a:gridCol w="6684961"/>
              </a:tblGrid>
              <a:tr h="969302">
                <a:tc>
                  <a:txBody>
                    <a:bodyPr/>
                    <a:lstStyle/>
                    <a:p>
                      <a:pPr algn="l" defTabSz="914400"/>
                      <a:r>
                        <a:rPr b="1" sz="1400">
                          <a:solidFill>
                            <a:srgbClr val="313131"/>
                          </a:solidFill>
                          <a:latin typeface="Verdana"/>
                          <a:ea typeface="Verdana"/>
                          <a:cs typeface="Verdana"/>
                          <a:sym typeface="Verdana"/>
                        </a:rPr>
                        <a:t>Control Statement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914400"/>
                      <a:r>
                        <a:rPr b="1" sz="1400">
                          <a:solidFill>
                            <a:srgbClr val="313131"/>
                          </a:solidFill>
                          <a:latin typeface="Verdana"/>
                          <a:ea typeface="Verdana"/>
                          <a:cs typeface="Verdana"/>
                          <a:sym typeface="Verdana"/>
                        </a:rPr>
                        <a:t>Description</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r>
              <a:tr h="969302">
                <a:tc>
                  <a:txBody>
                    <a:bodyPr/>
                    <a:lstStyle/>
                    <a:p>
                      <a:pPr marL="38100" marR="495300" indent="-38100" algn="just" defTabSz="914400">
                        <a:spcBef>
                          <a:spcPts val="300"/>
                        </a:spcBef>
                        <a:defRPr b="1" sz="1500">
                          <a:solidFill>
                            <a:srgbClr val="313131"/>
                          </a:solidFill>
                          <a:latin typeface="Verdana"/>
                          <a:ea typeface="Verdana"/>
                          <a:cs typeface="Verdana"/>
                          <a:sym typeface="Verdana"/>
                        </a:defRPr>
                      </a:pPr>
                      <a:r>
                        <a:rPr>
                          <a:hlinkClick r:id="rId2" invalidUrl="" action="" tgtFrame="" tooltip="" history="1" highlightClick="0" endSnd="0"/>
                        </a:rPr>
                        <a:t>break statement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defRPr sz="1400">
                          <a:solidFill>
                            <a:srgbClr val="313131"/>
                          </a:solidFill>
                          <a:latin typeface="Verdana"/>
                          <a:ea typeface="Verdana"/>
                          <a:cs typeface="Verdana"/>
                          <a:sym typeface="Verdana"/>
                        </a:defRPr>
                      </a:pPr>
                      <a:r>
                        <a:t>Terminates the </a:t>
                      </a:r>
                      <a:r>
                        <a:rPr b="1"/>
                        <a:t>loop</a:t>
                      </a:r>
                      <a:r>
                        <a:t> or </a:t>
                      </a:r>
                      <a:r>
                        <a:rPr b="1"/>
                        <a:t>switch</a:t>
                      </a:r>
                      <a:r>
                        <a:t> statement and transfers execution to the statement immediately following the loop or switch.</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969302">
                <a:tc>
                  <a:txBody>
                    <a:bodyPr/>
                    <a:lstStyle/>
                    <a:p>
                      <a:pPr marL="38100" marR="495300" indent="-38100" algn="just" defTabSz="914400">
                        <a:spcBef>
                          <a:spcPts val="300"/>
                        </a:spcBef>
                        <a:defRPr b="1" sz="1500">
                          <a:solidFill>
                            <a:srgbClr val="313131"/>
                          </a:solidFill>
                          <a:latin typeface="Verdana"/>
                          <a:ea typeface="Verdana"/>
                          <a:cs typeface="Verdana"/>
                          <a:sym typeface="Verdana"/>
                        </a:defRPr>
                      </a:pPr>
                      <a:r>
                        <a:rPr>
                          <a:hlinkClick r:id="rId3" invalidUrl="" action="" tgtFrame="" tooltip="" history="1" highlightClick="0" endSnd="0"/>
                        </a:rPr>
                        <a:t>continue statement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Causes the loop to skip the remainder of its body and immediately retest its condition prior to reiterating.</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bl>
          </a:graphicData>
        </a:graphic>
      </p:graphicFrame>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0" name="Shape 360"/>
          <p:cNvSpPr/>
          <p:nvPr>
            <p:ph type="title"/>
          </p:nvPr>
        </p:nvSpPr>
        <p:spPr>
          <a:prstGeom prst="rect">
            <a:avLst/>
          </a:prstGeom>
        </p:spPr>
        <p:txBody>
          <a:bodyPr/>
          <a:lstStyle/>
          <a:p>
            <a:pPr/>
            <a:r>
              <a:t>Infinite loop</a:t>
            </a:r>
          </a:p>
        </p:txBody>
      </p:sp>
      <p:sp>
        <p:nvSpPr>
          <p:cNvPr id="361" name="Shape 361"/>
          <p:cNvSpPr/>
          <p:nvPr>
            <p:ph type="body" sz="half" idx="1"/>
          </p:nvPr>
        </p:nvSpPr>
        <p:spPr>
          <a:xfrm>
            <a:off x="952500" y="2603500"/>
            <a:ext cx="11099800" cy="2287478"/>
          </a:xfrm>
          <a:prstGeom prst="rect">
            <a:avLst/>
          </a:prstGeom>
        </p:spPr>
        <p:txBody>
          <a:bodyPr/>
          <a:lstStyle/>
          <a:p>
            <a:pPr marL="0" indent="0" defTabSz="467359">
              <a:spcBef>
                <a:spcPts val="3300"/>
              </a:spcBef>
              <a:buSzTx/>
              <a:buNone/>
              <a:defRPr sz="2880"/>
            </a:pPr>
            <a:r>
              <a:t>A loop becomes infinite loop if a condition never becomes false. The </a:t>
            </a:r>
            <a:r>
              <a:rPr b="1">
                <a:latin typeface="Helvetica"/>
                <a:ea typeface="Helvetica"/>
                <a:cs typeface="Helvetica"/>
                <a:sym typeface="Helvetica"/>
              </a:rPr>
              <a:t>for</a:t>
            </a:r>
            <a:r>
              <a:t> loop is traditionally used for this purpose. Since none of the three expressions that form the for loop are required, you can make an endless loop by leaving the conditional expression empty.</a:t>
            </a:r>
          </a:p>
        </p:txBody>
      </p:sp>
      <p:sp>
        <p:nvSpPr>
          <p:cNvPr id="362" name="Shape 362"/>
          <p:cNvSpPr/>
          <p:nvPr/>
        </p:nvSpPr>
        <p:spPr>
          <a:xfrm>
            <a:off x="4483281" y="5521839"/>
            <a:ext cx="5327095" cy="11938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1800">
                <a:solidFill>
                  <a:srgbClr val="011688"/>
                </a:solidFill>
                <a:latin typeface="Menlo"/>
                <a:ea typeface="Menlo"/>
                <a:cs typeface="Menlo"/>
                <a:sym typeface="Menlo"/>
              </a:defRPr>
            </a:pPr>
            <a:r>
              <a:t>for</a:t>
            </a:r>
            <a:r>
              <a:rPr>
                <a:solidFill>
                  <a:srgbClr val="313131"/>
                </a:solidFill>
              </a:rPr>
              <a:t> </a:t>
            </a:r>
            <a:r>
              <a:rPr>
                <a:solidFill>
                  <a:srgbClr val="666600"/>
                </a:solidFill>
              </a:rPr>
              <a:t>(;</a:t>
            </a:r>
            <a:r>
              <a:rPr>
                <a:solidFill>
                  <a:srgbClr val="313131"/>
                </a:solidFill>
              </a:rPr>
              <a:t> </a:t>
            </a:r>
            <a:r>
              <a:rPr>
                <a:solidFill>
                  <a:srgbClr val="666600"/>
                </a:solidFill>
              </a:rPr>
              <a:t>;</a:t>
            </a:r>
            <a:r>
              <a:rPr>
                <a:solidFill>
                  <a:srgbClr val="313131"/>
                </a:solidFill>
              </a:rPr>
              <a:t> </a:t>
            </a:r>
            <a:r>
              <a:rPr>
                <a:solidFill>
                  <a:srgbClr val="666600"/>
                </a:solidFill>
              </a:rPr>
              <a:t>){</a:t>
            </a:r>
          </a:p>
          <a:p>
            <a:pPr lvl="1" algn="l" defTabSz="457200">
              <a:defRPr sz="1800">
                <a:solidFill>
                  <a:srgbClr val="008800"/>
                </a:solidFill>
                <a:latin typeface="Menlo"/>
                <a:ea typeface="Menlo"/>
                <a:cs typeface="Menlo"/>
                <a:sym typeface="Menlo"/>
              </a:defRPr>
            </a:pPr>
            <a:r>
              <a:rPr>
                <a:solidFill>
                  <a:srgbClr val="7F1455"/>
                </a:solidFill>
              </a:rPr>
              <a:t>Console</a:t>
            </a:r>
            <a:r>
              <a:rPr>
                <a:solidFill>
                  <a:srgbClr val="666600"/>
                </a:solidFill>
              </a:rPr>
              <a:t>.</a:t>
            </a:r>
            <a:r>
              <a:rPr>
                <a:solidFill>
                  <a:srgbClr val="7F1455"/>
                </a:solidFill>
              </a:rPr>
              <a:t>WriteLine</a:t>
            </a:r>
            <a:r>
              <a:rPr>
                <a:solidFill>
                  <a:srgbClr val="666600"/>
                </a:solidFill>
              </a:rPr>
              <a:t>(</a:t>
            </a:r>
            <a:r>
              <a:t>"Hey! I am Trapped"</a:t>
            </a:r>
            <a:r>
              <a:rPr>
                <a:solidFill>
                  <a:srgbClr val="666600"/>
                </a:solidFill>
              </a:rPr>
              <a:t>);</a:t>
            </a:r>
            <a:endParaRPr>
              <a:solidFill>
                <a:srgbClr val="313131"/>
              </a:solidFill>
            </a:endParaRPr>
          </a:p>
          <a:p>
            <a:pPr algn="l" defTabSz="457200">
              <a:defRPr sz="1800">
                <a:solidFill>
                  <a:srgbClr val="313131"/>
                </a:solidFill>
                <a:latin typeface="Menlo"/>
                <a:ea typeface="Menlo"/>
                <a:cs typeface="Menlo"/>
                <a:sym typeface="Menlo"/>
              </a:defRPr>
            </a:pPr>
            <a:r>
              <a:rPr>
                <a:solidFill>
                  <a:srgbClr val="666600"/>
                </a:solidFill>
              </a:rPr>
              <a:t>}</a:t>
            </a:r>
          </a:p>
        </p:txBody>
      </p:sp>
      <p:sp>
        <p:nvSpPr>
          <p:cNvPr id="363" name="Shape 363"/>
          <p:cNvSpPr/>
          <p:nvPr/>
        </p:nvSpPr>
        <p:spPr>
          <a:xfrm>
            <a:off x="3181723" y="5527894"/>
            <a:ext cx="1105546"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200">
                <a:latin typeface="Helvetica"/>
                <a:ea typeface="Helvetica"/>
                <a:cs typeface="Helvetica"/>
                <a:sym typeface="Helvetica"/>
              </a:defRPr>
            </a:lvl1pPr>
          </a:lstStyle>
          <a:p>
            <a:pPr/>
            <a:r>
              <a:t>Ex.</a:t>
            </a:r>
          </a:p>
        </p:txBody>
      </p:sp>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5" name="Shape 365"/>
          <p:cNvSpPr/>
          <p:nvPr>
            <p:ph type="title"/>
          </p:nvPr>
        </p:nvSpPr>
        <p:spPr>
          <a:prstGeom prst="rect">
            <a:avLst/>
          </a:prstGeom>
        </p:spPr>
        <p:txBody>
          <a:bodyPr/>
          <a:lstStyle/>
          <a:p>
            <a:pPr/>
            <a:r>
              <a:t>Encapsulation</a:t>
            </a:r>
          </a:p>
        </p:txBody>
      </p:sp>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7" name="Shape 367"/>
          <p:cNvSpPr/>
          <p:nvPr>
            <p:ph type="body" idx="1"/>
          </p:nvPr>
        </p:nvSpPr>
        <p:spPr>
          <a:prstGeom prst="rect">
            <a:avLst/>
          </a:prstGeom>
        </p:spPr>
        <p:txBody>
          <a:bodyPr/>
          <a:lstStyle/>
          <a:p>
            <a:pPr marL="0" indent="0">
              <a:buSzTx/>
              <a:buNone/>
            </a:pPr>
            <a:r>
              <a:rPr b="1">
                <a:latin typeface="Helvetica"/>
                <a:ea typeface="Helvetica"/>
                <a:cs typeface="Helvetica"/>
                <a:sym typeface="Helvetica"/>
              </a:rPr>
              <a:t>Encapsulation</a:t>
            </a:r>
            <a:r>
              <a:t> is defined 'as the process of enclosing one or more items within a physical or logical package'. Encapsulation, in object oriented programming methodology, prevents access to implementation details.</a:t>
            </a:r>
          </a:p>
          <a:p>
            <a:pPr marL="0" indent="0">
              <a:buSzTx/>
              <a:buNone/>
            </a:pPr>
            <a:r>
              <a:t>Abstraction and encapsulation are related features in object oriented programming. Abstraction allows making relevant information visible and encapsulation enables a programmer to </a:t>
            </a:r>
            <a:r>
              <a:rPr i="1"/>
              <a:t>implement the desired level of abstraction</a:t>
            </a:r>
            <a:r>
              <a:t>.</a:t>
            </a:r>
          </a:p>
        </p:txBody>
      </p:sp>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9" name="Shape 369"/>
          <p:cNvSpPr/>
          <p:nvPr>
            <p:ph type="title"/>
          </p:nvPr>
        </p:nvSpPr>
        <p:spPr>
          <a:prstGeom prst="rect">
            <a:avLst/>
          </a:prstGeom>
        </p:spPr>
        <p:txBody>
          <a:bodyPr/>
          <a:lstStyle/>
          <a:p>
            <a:pPr/>
            <a:r>
              <a:t>Access Specifiers</a:t>
            </a:r>
          </a:p>
        </p:txBody>
      </p:sp>
      <p:sp>
        <p:nvSpPr>
          <p:cNvPr id="370" name="Shape 370"/>
          <p:cNvSpPr/>
          <p:nvPr>
            <p:ph type="body" idx="1"/>
          </p:nvPr>
        </p:nvSpPr>
        <p:spPr>
          <a:prstGeom prst="rect">
            <a:avLst/>
          </a:prstGeom>
        </p:spPr>
        <p:txBody>
          <a:bodyPr/>
          <a:lstStyle/>
          <a:p>
            <a:pPr marL="0" indent="0">
              <a:buSzTx/>
              <a:buNone/>
            </a:pPr>
            <a:r>
              <a:t>	•	Public</a:t>
            </a:r>
          </a:p>
          <a:p>
            <a:pPr marL="0" indent="0">
              <a:buSzTx/>
              <a:buNone/>
            </a:pPr>
            <a:r>
              <a:t>	•	Private</a:t>
            </a:r>
          </a:p>
          <a:p>
            <a:pPr marL="0" indent="0">
              <a:buSzTx/>
              <a:buNone/>
            </a:pPr>
            <a:r>
              <a:t>	•	Protected</a:t>
            </a:r>
          </a:p>
          <a:p>
            <a:pPr marL="0" indent="0">
              <a:buSzTx/>
              <a:buNone/>
            </a:pPr>
            <a:r>
              <a:t>	•	Internal</a:t>
            </a:r>
          </a:p>
          <a:p>
            <a:pPr marL="0" indent="0">
              <a:buSzTx/>
              <a:buNone/>
            </a:pPr>
            <a:r>
              <a:t>	•	Protected internal</a:t>
            </a:r>
          </a:p>
        </p:txBody>
      </p:sp>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2" name="Shape 372"/>
          <p:cNvSpPr/>
          <p:nvPr>
            <p:ph type="title"/>
          </p:nvPr>
        </p:nvSpPr>
        <p:spPr>
          <a:prstGeom prst="rect">
            <a:avLst/>
          </a:prstGeom>
        </p:spPr>
        <p:txBody>
          <a:bodyPr/>
          <a:lstStyle/>
          <a:p>
            <a:pPr/>
            <a:r>
              <a:t>Public Access Specifier</a:t>
            </a:r>
          </a:p>
        </p:txBody>
      </p:sp>
      <p:sp>
        <p:nvSpPr>
          <p:cNvPr id="373" name="Shape 373"/>
          <p:cNvSpPr/>
          <p:nvPr>
            <p:ph type="body" idx="1"/>
          </p:nvPr>
        </p:nvSpPr>
        <p:spPr>
          <a:prstGeom prst="rect">
            <a:avLst/>
          </a:prstGeom>
        </p:spPr>
        <p:txBody>
          <a:bodyPr/>
          <a:lstStyle>
            <a:lvl1pPr marL="0" indent="0">
              <a:buSzTx/>
              <a:buNone/>
            </a:lvl1pPr>
          </a:lstStyle>
          <a:p>
            <a:pPr/>
            <a:r>
              <a:t>Public access specifier allows a class to expose its member variables and member functions to other functions and objects. Any public member can be accessed from outside the class.</a:t>
            </a:r>
          </a:p>
        </p:txBody>
      </p:sp>
    </p:spTree>
  </p:cSld>
  <p:clrMapOvr>
    <a:masterClrMapping/>
  </p:clrMapOvr>
  <p:transition xmlns:p14="http://schemas.microsoft.com/office/powerpoint/2010/main" spd="med" advClick="1" p14:dur="1000"/>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5" name="Shape 375"/>
          <p:cNvSpPr/>
          <p:nvPr>
            <p:ph type="title"/>
          </p:nvPr>
        </p:nvSpPr>
        <p:spPr>
          <a:prstGeom prst="rect">
            <a:avLst/>
          </a:prstGeom>
        </p:spPr>
        <p:txBody>
          <a:bodyPr/>
          <a:lstStyle>
            <a:lvl1pPr defTabSz="578358">
              <a:defRPr sz="7919"/>
            </a:lvl1pPr>
          </a:lstStyle>
          <a:p>
            <a:pPr/>
            <a:r>
              <a:t>Private Access Specifier</a:t>
            </a:r>
          </a:p>
        </p:txBody>
      </p:sp>
      <p:sp>
        <p:nvSpPr>
          <p:cNvPr id="376" name="Shape 376"/>
          <p:cNvSpPr/>
          <p:nvPr>
            <p:ph type="body" idx="1"/>
          </p:nvPr>
        </p:nvSpPr>
        <p:spPr>
          <a:prstGeom prst="rect">
            <a:avLst/>
          </a:prstGeom>
        </p:spPr>
        <p:txBody>
          <a:bodyPr/>
          <a:lstStyle>
            <a:lvl1pPr marL="0" indent="0">
              <a:buSzTx/>
              <a:buNone/>
            </a:lvl1pPr>
          </a:lstStyle>
          <a:p>
            <a:pPr/>
            <a:r>
              <a:t>Private access specifier allows a class to hide its member variables and member functions from other functions and objects. Only functions of the same class can access its private members. Even an instance of a class cannot access its private members.</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0" name="vs2015startuprc1.jpg"/>
          <p:cNvPicPr>
            <a:picLocks noChangeAspect="1"/>
          </p:cNvPicPr>
          <p:nvPr>
            <p:ph type="pic" idx="13"/>
          </p:nvPr>
        </p:nvPicPr>
        <p:blipFill>
          <a:blip r:embed="rId2">
            <a:extLst/>
          </a:blip>
          <a:srcRect l="0" t="85" r="0" b="85"/>
          <a:stretch>
            <a:fillRect/>
          </a:stretch>
        </p:blipFill>
        <p:spPr>
          <a:xfrm>
            <a:off x="1230" y="-5954"/>
            <a:ext cx="13002526" cy="7297869"/>
          </a:xfrm>
          <a:prstGeom prst="rect">
            <a:avLst/>
          </a:prstGeom>
        </p:spPr>
      </p:pic>
      <p:sp>
        <p:nvSpPr>
          <p:cNvPr id="141" name="Shape 141"/>
          <p:cNvSpPr/>
          <p:nvPr>
            <p:ph type="title"/>
          </p:nvPr>
        </p:nvSpPr>
        <p:spPr>
          <a:xfrm>
            <a:off x="1270000" y="7289800"/>
            <a:ext cx="10464800" cy="1422400"/>
          </a:xfrm>
          <a:prstGeom prst="rect">
            <a:avLst/>
          </a:prstGeom>
        </p:spPr>
        <p:txBody>
          <a:bodyPr/>
          <a:lstStyle/>
          <a:p>
            <a:pPr/>
            <a:r>
              <a:t>Visual Studio 2015</a:t>
            </a:r>
          </a:p>
        </p:txBody>
      </p:sp>
      <p:sp>
        <p:nvSpPr>
          <p:cNvPr id="142" name="Shape 142"/>
          <p:cNvSpPr/>
          <p:nvPr>
            <p:ph type="body" sz="quarter" idx="1"/>
          </p:nvPr>
        </p:nvSpPr>
        <p:spPr>
          <a:xfrm>
            <a:off x="1270000" y="8763000"/>
            <a:ext cx="10464800" cy="1130300"/>
          </a:xfrm>
          <a:prstGeom prst="rect">
            <a:avLst/>
          </a:prstGeom>
        </p:spPr>
        <p:txBody>
          <a:bodyPr/>
          <a:lstStyle/>
          <a:p>
            <a:pPr/>
            <a:r>
              <a:t>Integrated Development Environment (IDE) for C#</a:t>
            </a:r>
          </a:p>
        </p:txBody>
      </p:sp>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8" name="Shape 378"/>
          <p:cNvSpPr/>
          <p:nvPr>
            <p:ph type="title"/>
          </p:nvPr>
        </p:nvSpPr>
        <p:spPr>
          <a:prstGeom prst="rect">
            <a:avLst/>
          </a:prstGeom>
        </p:spPr>
        <p:txBody>
          <a:bodyPr/>
          <a:lstStyle>
            <a:lvl1pPr defTabSz="519937">
              <a:defRPr sz="7119"/>
            </a:lvl1pPr>
          </a:lstStyle>
          <a:p>
            <a:pPr/>
            <a:r>
              <a:t>Protected Access Specifier</a:t>
            </a:r>
          </a:p>
        </p:txBody>
      </p:sp>
      <p:sp>
        <p:nvSpPr>
          <p:cNvPr id="379" name="Shape 379"/>
          <p:cNvSpPr/>
          <p:nvPr>
            <p:ph type="body" idx="1"/>
          </p:nvPr>
        </p:nvSpPr>
        <p:spPr>
          <a:prstGeom prst="rect">
            <a:avLst/>
          </a:prstGeom>
        </p:spPr>
        <p:txBody>
          <a:bodyPr/>
          <a:lstStyle>
            <a:lvl1pPr marL="0" indent="0">
              <a:buSzTx/>
              <a:buNone/>
            </a:lvl1pPr>
          </a:lstStyle>
          <a:p>
            <a:pPr/>
            <a:r>
              <a:t>Protected access specifier allows a child class to access the member variables and member functions of its base class. This way it helps in implementing inheritance.</a:t>
            </a:r>
          </a:p>
        </p:txBody>
      </p:sp>
    </p:spTree>
  </p:cSld>
  <p:clrMapOvr>
    <a:masterClrMapping/>
  </p:clrMapOvr>
  <p:transition xmlns:p14="http://schemas.microsoft.com/office/powerpoint/2010/main" spd="med" advClick="1" p14:dur="1000"/>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1" name="Shape 381"/>
          <p:cNvSpPr/>
          <p:nvPr>
            <p:ph type="title"/>
          </p:nvPr>
        </p:nvSpPr>
        <p:spPr>
          <a:prstGeom prst="rect">
            <a:avLst/>
          </a:prstGeom>
        </p:spPr>
        <p:txBody>
          <a:bodyPr/>
          <a:lstStyle>
            <a:lvl1pPr defTabSz="560831">
              <a:defRPr sz="7679"/>
            </a:lvl1pPr>
          </a:lstStyle>
          <a:p>
            <a:pPr/>
            <a:r>
              <a:t>Internal Access Specifier</a:t>
            </a:r>
          </a:p>
        </p:txBody>
      </p:sp>
      <p:sp>
        <p:nvSpPr>
          <p:cNvPr id="382" name="Shape 382"/>
          <p:cNvSpPr/>
          <p:nvPr>
            <p:ph type="body" idx="1"/>
          </p:nvPr>
        </p:nvSpPr>
        <p:spPr>
          <a:prstGeom prst="rect">
            <a:avLst/>
          </a:prstGeom>
        </p:spPr>
        <p:txBody>
          <a:bodyPr/>
          <a:lstStyle>
            <a:lvl1pPr marL="0" indent="0">
              <a:buSzTx/>
              <a:buNone/>
            </a:lvl1pPr>
          </a:lstStyle>
          <a:p>
            <a:pPr/>
            <a:r>
              <a:t>Internal access specifier allows a class to expose its member variables and member functions to other functions and objects in the current assembly. In other words, any member with internal access specifier can be accessed from any class or method defined within the application in which the member is defined.</a:t>
            </a:r>
          </a:p>
        </p:txBody>
      </p:sp>
    </p:spTree>
  </p:cSld>
  <p:clrMapOvr>
    <a:masterClrMapping/>
  </p:clrMapOvr>
  <p:transition xmlns:p14="http://schemas.microsoft.com/office/powerpoint/2010/main" spd="med" advClick="1" p14:dur="1000"/>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 name="Shape 384"/>
          <p:cNvSpPr/>
          <p:nvPr>
            <p:ph type="title"/>
          </p:nvPr>
        </p:nvSpPr>
        <p:spPr>
          <a:prstGeom prst="rect">
            <a:avLst/>
          </a:prstGeom>
        </p:spPr>
        <p:txBody>
          <a:bodyPr/>
          <a:lstStyle>
            <a:lvl1pPr defTabSz="490727">
              <a:defRPr sz="6719"/>
            </a:lvl1pPr>
          </a:lstStyle>
          <a:p>
            <a:pPr/>
            <a:r>
              <a:t>Protected Internal Access Specifier</a:t>
            </a:r>
          </a:p>
        </p:txBody>
      </p:sp>
      <p:sp>
        <p:nvSpPr>
          <p:cNvPr id="385" name="Shape 385"/>
          <p:cNvSpPr/>
          <p:nvPr>
            <p:ph type="body" idx="1"/>
          </p:nvPr>
        </p:nvSpPr>
        <p:spPr>
          <a:prstGeom prst="rect">
            <a:avLst/>
          </a:prstGeom>
        </p:spPr>
        <p:txBody>
          <a:bodyPr/>
          <a:lstStyle>
            <a:lvl1pPr marL="0" indent="0">
              <a:buSzTx/>
              <a:buNone/>
            </a:lvl1pPr>
          </a:lstStyle>
          <a:p>
            <a:pPr/>
            <a:r>
              <a:t>The protected internal access specifier allows a class to hide its member variables and member functions from other class objects and functions, except a child class within the same application. This is also used while implementing inheritance.</a:t>
            </a:r>
          </a:p>
        </p:txBody>
      </p:sp>
    </p:spTree>
  </p:cSld>
  <p:clrMapOvr>
    <a:masterClrMapping/>
  </p:clrMapOvr>
  <p:transition xmlns:p14="http://schemas.microsoft.com/office/powerpoint/2010/main" spd="med" advClick="1" p14:dur="1000"/>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7" name="Shape 387"/>
          <p:cNvSpPr/>
          <p:nvPr>
            <p:ph type="title"/>
          </p:nvPr>
        </p:nvSpPr>
        <p:spPr>
          <a:prstGeom prst="rect">
            <a:avLst/>
          </a:prstGeom>
        </p:spPr>
        <p:txBody>
          <a:bodyPr/>
          <a:lstStyle/>
          <a:p>
            <a:pPr/>
            <a:r>
              <a:t>Methods</a:t>
            </a:r>
          </a:p>
        </p:txBody>
      </p:sp>
    </p:spTree>
  </p:cSld>
  <p:clrMapOvr>
    <a:masterClrMapping/>
  </p:clrMapOvr>
  <p:transition xmlns:p14="http://schemas.microsoft.com/office/powerpoint/2010/main" spd="med" advClick="1" p14:dur="1000"/>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 name="Shape 389"/>
          <p:cNvSpPr/>
          <p:nvPr>
            <p:ph type="body" idx="1"/>
          </p:nvPr>
        </p:nvSpPr>
        <p:spPr>
          <a:prstGeom prst="rect">
            <a:avLst/>
          </a:prstGeom>
        </p:spPr>
        <p:txBody>
          <a:bodyPr/>
          <a:lstStyle/>
          <a:p>
            <a:pPr marL="0" indent="0">
              <a:buSzTx/>
              <a:buNone/>
            </a:pPr>
            <a:r>
              <a:t>A method is a group of statements that together perform a task. Every C# program has at least one class with a method named Main.</a:t>
            </a:r>
          </a:p>
          <a:p>
            <a:pPr marL="0" indent="0">
              <a:buSzTx/>
              <a:buNone/>
            </a:pPr>
            <a:r>
              <a:t>To use a method, you need to:</a:t>
            </a:r>
          </a:p>
          <a:p>
            <a:pPr marL="0" indent="0">
              <a:buSzTx/>
              <a:buNone/>
            </a:pPr>
            <a:r>
              <a:t>	•	Define the method</a:t>
            </a:r>
          </a:p>
          <a:p>
            <a:pPr marL="0" indent="0">
              <a:buSzTx/>
              <a:buNone/>
            </a:pPr>
            <a:r>
              <a:t>	•	Call the method</a:t>
            </a:r>
          </a:p>
        </p:txBody>
      </p:sp>
    </p:spTree>
  </p:cSld>
  <p:clrMapOvr>
    <a:masterClrMapping/>
  </p:clrMapOvr>
  <p:transition xmlns:p14="http://schemas.microsoft.com/office/powerpoint/2010/main" spd="med" advClick="1" p14:dur="1000"/>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 name="Shape 391"/>
          <p:cNvSpPr/>
          <p:nvPr>
            <p:ph type="title"/>
          </p:nvPr>
        </p:nvSpPr>
        <p:spPr>
          <a:prstGeom prst="rect">
            <a:avLst/>
          </a:prstGeom>
        </p:spPr>
        <p:txBody>
          <a:bodyPr/>
          <a:lstStyle/>
          <a:p>
            <a:pPr/>
            <a:r>
              <a:t>Defining a Method</a:t>
            </a:r>
          </a:p>
        </p:txBody>
      </p:sp>
      <p:sp>
        <p:nvSpPr>
          <p:cNvPr id="392" name="Shape 392"/>
          <p:cNvSpPr/>
          <p:nvPr>
            <p:ph type="body" idx="1"/>
          </p:nvPr>
        </p:nvSpPr>
        <p:spPr>
          <a:xfrm>
            <a:off x="1322788" y="4464869"/>
            <a:ext cx="10729512" cy="5017253"/>
          </a:xfrm>
          <a:prstGeom prst="rect">
            <a:avLst/>
          </a:prstGeom>
        </p:spPr>
        <p:txBody>
          <a:bodyPr/>
          <a:lstStyle/>
          <a:p>
            <a:pPr marL="0" indent="0" defTabSz="327152">
              <a:spcBef>
                <a:spcPts val="2300"/>
              </a:spcBef>
              <a:buSzTx/>
              <a:buNone/>
              <a:defRPr sz="2016"/>
            </a:pPr>
            <a:r>
              <a:rPr b="1">
                <a:latin typeface="Helvetica"/>
                <a:ea typeface="Helvetica"/>
                <a:cs typeface="Helvetica"/>
                <a:sym typeface="Helvetica"/>
              </a:rPr>
              <a:t>Access Specifier</a:t>
            </a:r>
            <a:r>
              <a:t>: This determines the visibility of a variable or a method from another class.</a:t>
            </a:r>
            <a:endParaRPr sz="784"/>
          </a:p>
          <a:p>
            <a:pPr marL="0" indent="0" defTabSz="327152">
              <a:spcBef>
                <a:spcPts val="2300"/>
              </a:spcBef>
              <a:buSzTx/>
              <a:buNone/>
              <a:defRPr sz="2016"/>
            </a:pPr>
            <a:r>
              <a:rPr b="1">
                <a:latin typeface="Helvetica"/>
                <a:ea typeface="Helvetica"/>
                <a:cs typeface="Helvetica"/>
                <a:sym typeface="Helvetica"/>
              </a:rPr>
              <a:t>Return type</a:t>
            </a:r>
            <a:r>
              <a:t>: A method may return a value. The return type is the data type of the value the method returns. If the method is not returning any values, then the return type is </a:t>
            </a:r>
            <a:r>
              <a:rPr b="1">
                <a:latin typeface="Helvetica"/>
                <a:ea typeface="Helvetica"/>
                <a:cs typeface="Helvetica"/>
                <a:sym typeface="Helvetica"/>
              </a:rPr>
              <a:t>void</a:t>
            </a:r>
            <a:r>
              <a:t>.</a:t>
            </a:r>
            <a:endParaRPr sz="784"/>
          </a:p>
          <a:p>
            <a:pPr marL="0" indent="0" defTabSz="327152">
              <a:spcBef>
                <a:spcPts val="2300"/>
              </a:spcBef>
              <a:buSzTx/>
              <a:buNone/>
              <a:defRPr sz="2016"/>
            </a:pPr>
            <a:r>
              <a:rPr b="1">
                <a:latin typeface="Helvetica"/>
                <a:ea typeface="Helvetica"/>
                <a:cs typeface="Helvetica"/>
                <a:sym typeface="Helvetica"/>
              </a:rPr>
              <a:t>Method name</a:t>
            </a:r>
            <a:r>
              <a:t>: Method name is a unique identifier and it is case sensitive. It cannot be same as any other identifier declared in the class.</a:t>
            </a:r>
            <a:endParaRPr sz="784"/>
          </a:p>
          <a:p>
            <a:pPr marL="0" indent="0" defTabSz="327152">
              <a:spcBef>
                <a:spcPts val="2300"/>
              </a:spcBef>
              <a:buSzTx/>
              <a:buNone/>
              <a:defRPr sz="2016"/>
            </a:pPr>
            <a:r>
              <a:rPr b="1">
                <a:latin typeface="Helvetica"/>
                <a:ea typeface="Helvetica"/>
                <a:cs typeface="Helvetica"/>
                <a:sym typeface="Helvetica"/>
              </a:rPr>
              <a:t>Parameter list</a:t>
            </a:r>
            <a:r>
              <a:t>: Enclosed between parentheses, the parameters are used to pass and receive data from a method. The parameter list refers to the type, order, and number of the parameters of a method. Parameters are optional; that is, a method may contain no parameters.</a:t>
            </a:r>
            <a:endParaRPr sz="784"/>
          </a:p>
          <a:p>
            <a:pPr marL="0" indent="0" defTabSz="327152">
              <a:spcBef>
                <a:spcPts val="2300"/>
              </a:spcBef>
              <a:buSzTx/>
              <a:buNone/>
              <a:defRPr sz="2016"/>
            </a:pPr>
            <a:r>
              <a:rPr b="1">
                <a:latin typeface="Helvetica"/>
                <a:ea typeface="Helvetica"/>
                <a:cs typeface="Helvetica"/>
                <a:sym typeface="Helvetica"/>
              </a:rPr>
              <a:t>Method body</a:t>
            </a:r>
            <a:r>
              <a:t>: This contains the set of instructions needed to complete the required activity.</a:t>
            </a:r>
          </a:p>
        </p:txBody>
      </p:sp>
      <p:sp>
        <p:nvSpPr>
          <p:cNvPr id="393" name="Shape 393"/>
          <p:cNvSpPr/>
          <p:nvPr/>
        </p:nvSpPr>
        <p:spPr>
          <a:xfrm>
            <a:off x="3673308" y="2754647"/>
            <a:ext cx="8734133" cy="11938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1800">
                <a:solidFill>
                  <a:srgbClr val="313131"/>
                </a:solidFill>
                <a:latin typeface="Menlo"/>
                <a:ea typeface="Menlo"/>
                <a:cs typeface="Menlo"/>
                <a:sym typeface="Menlo"/>
              </a:defRPr>
            </a:pPr>
            <a:r>
              <a:rPr>
                <a:solidFill>
                  <a:srgbClr val="011688"/>
                </a:solidFill>
              </a:rPr>
              <a:t>&lt;Access</a:t>
            </a:r>
            <a:r>
              <a:t> </a:t>
            </a:r>
            <a:r>
              <a:rPr>
                <a:solidFill>
                  <a:srgbClr val="7F1455"/>
                </a:solidFill>
              </a:rPr>
              <a:t>Specifier</a:t>
            </a:r>
            <a:r>
              <a:rPr>
                <a:solidFill>
                  <a:srgbClr val="011688"/>
                </a:solidFill>
              </a:rPr>
              <a:t>&gt;</a:t>
            </a:r>
            <a:r>
              <a:t> </a:t>
            </a:r>
            <a:r>
              <a:rPr>
                <a:solidFill>
                  <a:srgbClr val="011688"/>
                </a:solidFill>
              </a:rPr>
              <a:t>&lt;Return</a:t>
            </a:r>
            <a:r>
              <a:t> </a:t>
            </a:r>
            <a:r>
              <a:rPr>
                <a:solidFill>
                  <a:srgbClr val="7F1455"/>
                </a:solidFill>
              </a:rPr>
              <a:t>Type</a:t>
            </a:r>
            <a:r>
              <a:rPr>
                <a:solidFill>
                  <a:srgbClr val="011688"/>
                </a:solidFill>
              </a:rPr>
              <a:t>&gt;</a:t>
            </a:r>
            <a:r>
              <a:t> </a:t>
            </a:r>
            <a:r>
              <a:rPr>
                <a:solidFill>
                  <a:srgbClr val="011688"/>
                </a:solidFill>
              </a:rPr>
              <a:t>&lt;Method</a:t>
            </a:r>
            <a:r>
              <a:t> </a:t>
            </a:r>
            <a:r>
              <a:rPr>
                <a:solidFill>
                  <a:srgbClr val="7F1455"/>
                </a:solidFill>
              </a:rPr>
              <a:t>Name</a:t>
            </a:r>
            <a:r>
              <a:rPr>
                <a:solidFill>
                  <a:srgbClr val="011688"/>
                </a:solidFill>
              </a:rPr>
              <a:t>&gt;</a:t>
            </a:r>
            <a:r>
              <a:t>(Parameter List)</a:t>
            </a:r>
          </a:p>
          <a:p>
            <a:pPr algn="l" defTabSz="457200">
              <a:defRPr sz="1800">
                <a:solidFill>
                  <a:srgbClr val="313131"/>
                </a:solidFill>
                <a:latin typeface="Menlo"/>
                <a:ea typeface="Menlo"/>
                <a:cs typeface="Menlo"/>
                <a:sym typeface="Menlo"/>
              </a:defRPr>
            </a:pPr>
            <a:r>
              <a:t>{</a:t>
            </a:r>
          </a:p>
          <a:p>
            <a:pPr algn="l" defTabSz="457200">
              <a:defRPr sz="1800">
                <a:solidFill>
                  <a:srgbClr val="313131"/>
                </a:solidFill>
                <a:latin typeface="Menlo"/>
                <a:ea typeface="Menlo"/>
                <a:cs typeface="Menlo"/>
                <a:sym typeface="Menlo"/>
              </a:defRPr>
            </a:pPr>
            <a:r>
              <a:t>   Method Body</a:t>
            </a:r>
          </a:p>
          <a:p>
            <a:pPr algn="l" defTabSz="457200">
              <a:defRPr sz="1800">
                <a:solidFill>
                  <a:srgbClr val="313131"/>
                </a:solidFill>
                <a:latin typeface="Menlo"/>
                <a:ea typeface="Menlo"/>
                <a:cs typeface="Menlo"/>
                <a:sym typeface="Menlo"/>
              </a:defRPr>
            </a:pPr>
            <a:r>
              <a:t>}</a:t>
            </a:r>
          </a:p>
        </p:txBody>
      </p:sp>
      <p:sp>
        <p:nvSpPr>
          <p:cNvPr id="394" name="Shape 394"/>
          <p:cNvSpPr/>
          <p:nvPr/>
        </p:nvSpPr>
        <p:spPr>
          <a:xfrm>
            <a:off x="1089176" y="2738772"/>
            <a:ext cx="2279949"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200">
                <a:latin typeface="Helvetica"/>
                <a:ea typeface="Helvetica"/>
                <a:cs typeface="Helvetica"/>
                <a:sym typeface="Helvetica"/>
              </a:defRPr>
            </a:lvl1pPr>
          </a:lstStyle>
          <a:p>
            <a:pPr/>
            <a:r>
              <a:t>Syntax</a:t>
            </a:r>
          </a:p>
        </p:txBody>
      </p:sp>
    </p:spTree>
  </p:cSld>
  <p:clrMapOvr>
    <a:masterClrMapping/>
  </p:clrMapOvr>
  <p:transition xmlns:p14="http://schemas.microsoft.com/office/powerpoint/2010/main" spd="med" advClick="1" p14:dur="1000"/>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 name="Shape 396"/>
          <p:cNvSpPr/>
          <p:nvPr>
            <p:ph type="title"/>
          </p:nvPr>
        </p:nvSpPr>
        <p:spPr>
          <a:prstGeom prst="rect">
            <a:avLst/>
          </a:prstGeom>
        </p:spPr>
        <p:txBody>
          <a:bodyPr/>
          <a:lstStyle/>
          <a:p>
            <a:pPr/>
            <a:r>
              <a:t>Calling a Method</a:t>
            </a:r>
          </a:p>
        </p:txBody>
      </p:sp>
      <p:sp>
        <p:nvSpPr>
          <p:cNvPr id="397" name="Shape 397"/>
          <p:cNvSpPr/>
          <p:nvPr/>
        </p:nvSpPr>
        <p:spPr>
          <a:xfrm>
            <a:off x="1264610" y="3506973"/>
            <a:ext cx="5086175" cy="59944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1800">
                <a:solidFill>
                  <a:srgbClr val="7F1455"/>
                </a:solidFill>
                <a:latin typeface="Menlo"/>
                <a:ea typeface="Menlo"/>
                <a:cs typeface="Menlo"/>
                <a:sym typeface="Menlo"/>
              </a:defRPr>
            </a:pPr>
            <a:r>
              <a:rPr>
                <a:solidFill>
                  <a:srgbClr val="011688"/>
                </a:solidFill>
              </a:rPr>
              <a:t>using</a:t>
            </a:r>
            <a:r>
              <a:rPr>
                <a:solidFill>
                  <a:srgbClr val="313131"/>
                </a:solidFill>
              </a:rPr>
              <a:t> </a:t>
            </a:r>
            <a:r>
              <a:t>System</a:t>
            </a:r>
            <a:r>
              <a:rPr>
                <a:solidFill>
                  <a:srgbClr val="666600"/>
                </a:solidFill>
              </a:rPr>
              <a:t>;</a:t>
            </a:r>
            <a:endParaRPr>
              <a:solidFill>
                <a:srgbClr val="666600"/>
              </a:solidFill>
            </a:endParaRPr>
          </a:p>
          <a:p>
            <a:pPr algn="l" defTabSz="457200">
              <a:defRPr sz="1800">
                <a:solidFill>
                  <a:srgbClr val="7F1455"/>
                </a:solidFill>
                <a:latin typeface="Menlo"/>
                <a:ea typeface="Menlo"/>
                <a:cs typeface="Menlo"/>
                <a:sym typeface="Menlo"/>
              </a:defRPr>
            </a:pPr>
            <a:endParaRPr>
              <a:solidFill>
                <a:srgbClr val="313131"/>
              </a:solidFill>
            </a:endParaRPr>
          </a:p>
          <a:p>
            <a:pPr algn="l" defTabSz="457200">
              <a:defRPr sz="1800">
                <a:solidFill>
                  <a:srgbClr val="7F1455"/>
                </a:solidFill>
                <a:latin typeface="Menlo"/>
                <a:ea typeface="Menlo"/>
                <a:cs typeface="Menlo"/>
                <a:sym typeface="Menlo"/>
              </a:defRPr>
            </a:pPr>
            <a:r>
              <a:rPr>
                <a:solidFill>
                  <a:srgbClr val="011688"/>
                </a:solidFill>
              </a:rPr>
              <a:t>namespace</a:t>
            </a:r>
            <a:r>
              <a:rPr>
                <a:solidFill>
                  <a:srgbClr val="313131"/>
                </a:solidFill>
              </a:rPr>
              <a:t> </a:t>
            </a:r>
            <a:r>
              <a:t>CalculatorApplication</a:t>
            </a:r>
            <a:endParaRPr>
              <a:solidFill>
                <a:srgbClr val="313131"/>
              </a:solidFill>
            </a:endParaRPr>
          </a:p>
          <a:p>
            <a:pPr algn="l" defTabSz="457200">
              <a:defRPr sz="1800">
                <a:solidFill>
                  <a:srgbClr val="666600"/>
                </a:solidFill>
                <a:latin typeface="Menlo"/>
                <a:ea typeface="Menlo"/>
                <a:cs typeface="Menlo"/>
                <a:sym typeface="Menlo"/>
              </a:defRPr>
            </a:pPr>
            <a:r>
              <a:t>{</a:t>
            </a:r>
          </a:p>
          <a:p>
            <a:pPr algn="l" defTabSz="457200">
              <a:defRPr sz="1800">
                <a:solidFill>
                  <a:srgbClr val="666600"/>
                </a:solidFill>
                <a:latin typeface="Menlo"/>
                <a:ea typeface="Menlo"/>
                <a:cs typeface="Menlo"/>
                <a:sym typeface="Menlo"/>
              </a:defRPr>
            </a:pPr>
            <a:endParaRPr>
              <a:solidFill>
                <a:srgbClr val="313131"/>
              </a:solidFill>
            </a:endParaRPr>
          </a:p>
          <a:p>
            <a:pPr lvl="1" algn="l" defTabSz="457200">
              <a:defRPr sz="1800">
                <a:solidFill>
                  <a:srgbClr val="7F1455"/>
                </a:solidFill>
                <a:latin typeface="Menlo"/>
                <a:ea typeface="Menlo"/>
                <a:cs typeface="Menlo"/>
                <a:sym typeface="Menlo"/>
              </a:defRPr>
            </a:pPr>
            <a:r>
              <a:rPr>
                <a:solidFill>
                  <a:srgbClr val="011688"/>
                </a:solidFill>
              </a:rPr>
              <a:t>class</a:t>
            </a:r>
            <a:r>
              <a:rPr>
                <a:solidFill>
                  <a:srgbClr val="313131"/>
                </a:solidFill>
              </a:rPr>
              <a:t> </a:t>
            </a:r>
            <a:r>
              <a:t>NumberManipulator</a:t>
            </a:r>
            <a:r>
              <a:rPr>
                <a:solidFill>
                  <a:srgbClr val="313131"/>
                </a:solidFill>
              </a:rPr>
              <a:t> </a:t>
            </a:r>
            <a:r>
              <a:rPr>
                <a:solidFill>
                  <a:srgbClr val="666600"/>
                </a:solidFill>
              </a:rPr>
              <a:t>{</a:t>
            </a:r>
            <a:endParaRPr>
              <a:solidFill>
                <a:srgbClr val="666600"/>
              </a:solidFill>
            </a:endParaRPr>
          </a:p>
          <a:p>
            <a:pPr lvl="1" algn="l" defTabSz="457200">
              <a:defRPr sz="1800">
                <a:solidFill>
                  <a:srgbClr val="7F1455"/>
                </a:solidFill>
                <a:latin typeface="Menlo"/>
                <a:ea typeface="Menlo"/>
                <a:cs typeface="Menlo"/>
                <a:sym typeface="Menlo"/>
              </a:defRPr>
            </a:pPr>
          </a:p>
          <a:p>
            <a:pPr lvl="2" algn="l" defTabSz="457200">
              <a:defRPr sz="1800">
                <a:solidFill>
                  <a:srgbClr val="7F1455"/>
                </a:solidFill>
                <a:latin typeface="Menlo"/>
                <a:ea typeface="Menlo"/>
                <a:cs typeface="Menlo"/>
                <a:sym typeface="Menlo"/>
              </a:defRPr>
            </a:pPr>
            <a:r>
              <a:rPr>
                <a:solidFill>
                  <a:srgbClr val="011688"/>
                </a:solidFill>
              </a:rPr>
              <a:t>public</a:t>
            </a:r>
            <a:r>
              <a:rPr>
                <a:solidFill>
                  <a:srgbClr val="313131"/>
                </a:solidFill>
              </a:rPr>
              <a:t> </a:t>
            </a:r>
            <a:r>
              <a:rPr>
                <a:solidFill>
                  <a:srgbClr val="011688"/>
                </a:solidFill>
              </a:rPr>
              <a:t>int</a:t>
            </a:r>
            <a:r>
              <a:rPr>
                <a:solidFill>
                  <a:srgbClr val="313131"/>
                </a:solidFill>
              </a:rPr>
              <a:t> </a:t>
            </a:r>
            <a:r>
              <a:t>FindMax</a:t>
            </a:r>
            <a:r>
              <a:rPr>
                <a:solidFill>
                  <a:srgbClr val="666600"/>
                </a:solidFill>
              </a:rPr>
              <a:t>(</a:t>
            </a:r>
            <a:r>
              <a:rPr>
                <a:solidFill>
                  <a:srgbClr val="011688"/>
                </a:solidFill>
              </a:rPr>
              <a:t>int</a:t>
            </a:r>
            <a:r>
              <a:rPr>
                <a:solidFill>
                  <a:srgbClr val="313131"/>
                </a:solidFill>
              </a:rPr>
              <a:t> num1</a:t>
            </a:r>
            <a:r>
              <a:rPr>
                <a:solidFill>
                  <a:srgbClr val="666600"/>
                </a:solidFill>
              </a:rPr>
              <a:t>,</a:t>
            </a:r>
            <a:r>
              <a:rPr>
                <a:solidFill>
                  <a:srgbClr val="313131"/>
                </a:solidFill>
              </a:rPr>
              <a:t> </a:t>
            </a:r>
            <a:r>
              <a:rPr>
                <a:solidFill>
                  <a:srgbClr val="011688"/>
                </a:solidFill>
              </a:rPr>
              <a:t>int</a:t>
            </a:r>
            <a:r>
              <a:rPr>
                <a:solidFill>
                  <a:srgbClr val="313131"/>
                </a:solidFill>
              </a:rPr>
              <a:t> num2</a:t>
            </a:r>
            <a:r>
              <a:rPr>
                <a:solidFill>
                  <a:srgbClr val="666600"/>
                </a:solidFill>
              </a:rPr>
              <a:t>){</a:t>
            </a:r>
          </a:p>
          <a:p>
            <a:pPr lvl="3" algn="l" defTabSz="457200">
              <a:defRPr sz="1800">
                <a:solidFill>
                  <a:srgbClr val="880F00"/>
                </a:solidFill>
                <a:latin typeface="Menlo"/>
                <a:ea typeface="Menlo"/>
                <a:cs typeface="Menlo"/>
                <a:sym typeface="Menlo"/>
              </a:defRPr>
            </a:pPr>
            <a:r>
              <a:t>/* local variable declaration */</a:t>
            </a:r>
            <a:endParaRPr>
              <a:solidFill>
                <a:srgbClr val="313131"/>
              </a:solidFill>
            </a:endParaRPr>
          </a:p>
          <a:p>
            <a:pPr lvl="3" algn="l" defTabSz="457200">
              <a:defRPr sz="1800">
                <a:solidFill>
                  <a:srgbClr val="313131"/>
                </a:solidFill>
                <a:latin typeface="Menlo"/>
                <a:ea typeface="Menlo"/>
                <a:cs typeface="Menlo"/>
                <a:sym typeface="Menlo"/>
              </a:defRPr>
            </a:pPr>
            <a:r>
              <a:rPr>
                <a:solidFill>
                  <a:srgbClr val="011688"/>
                </a:solidFill>
              </a:rPr>
              <a:t>int</a:t>
            </a:r>
            <a:r>
              <a:t> result</a:t>
            </a:r>
            <a:r>
              <a:rPr>
                <a:solidFill>
                  <a:srgbClr val="666600"/>
                </a:solidFill>
              </a:rPr>
              <a:t>;</a:t>
            </a:r>
            <a:endParaRPr>
              <a:solidFill>
                <a:srgbClr val="666600"/>
              </a:solidFill>
            </a:endParaRPr>
          </a:p>
          <a:p>
            <a:pPr lvl="3" algn="l" defTabSz="457200">
              <a:defRPr sz="1800">
                <a:solidFill>
                  <a:srgbClr val="313131"/>
                </a:solidFill>
                <a:latin typeface="Menlo"/>
                <a:ea typeface="Menlo"/>
                <a:cs typeface="Menlo"/>
                <a:sym typeface="Menlo"/>
              </a:defRPr>
            </a:pPr>
            <a:r>
              <a:rPr>
                <a:solidFill>
                  <a:srgbClr val="011688"/>
                </a:solidFill>
              </a:rPr>
              <a:t>if</a:t>
            </a:r>
            <a:r>
              <a:t> </a:t>
            </a:r>
            <a:r>
              <a:rPr>
                <a:solidFill>
                  <a:srgbClr val="666600"/>
                </a:solidFill>
              </a:rPr>
              <a:t>(</a:t>
            </a:r>
            <a:r>
              <a:t>num1 </a:t>
            </a:r>
            <a:r>
              <a:rPr>
                <a:solidFill>
                  <a:srgbClr val="666600"/>
                </a:solidFill>
              </a:rPr>
              <a:t>&gt;</a:t>
            </a:r>
            <a:r>
              <a:t> num2</a:t>
            </a:r>
            <a:r>
              <a:rPr>
                <a:solidFill>
                  <a:srgbClr val="666600"/>
                </a:solidFill>
              </a:rPr>
              <a:t>)</a:t>
            </a:r>
          </a:p>
          <a:p>
            <a:pPr lvl="4" algn="l" defTabSz="457200">
              <a:defRPr sz="1800">
                <a:solidFill>
                  <a:srgbClr val="313131"/>
                </a:solidFill>
                <a:latin typeface="Menlo"/>
                <a:ea typeface="Menlo"/>
                <a:cs typeface="Menlo"/>
                <a:sym typeface="Menlo"/>
              </a:defRPr>
            </a:pPr>
            <a:r>
              <a:t>result </a:t>
            </a:r>
            <a:r>
              <a:rPr>
                <a:solidFill>
                  <a:srgbClr val="666600"/>
                </a:solidFill>
              </a:rPr>
              <a:t>=</a:t>
            </a:r>
            <a:r>
              <a:t> num1</a:t>
            </a:r>
            <a:r>
              <a:rPr>
                <a:solidFill>
                  <a:srgbClr val="666600"/>
                </a:solidFill>
              </a:rPr>
              <a:t>;</a:t>
            </a:r>
            <a:endParaRPr>
              <a:solidFill>
                <a:srgbClr val="666600"/>
              </a:solidFill>
            </a:endParaRPr>
          </a:p>
          <a:p>
            <a:pPr lvl="3" algn="l" defTabSz="457200">
              <a:defRPr sz="1800">
                <a:solidFill>
                  <a:srgbClr val="313131"/>
                </a:solidFill>
                <a:latin typeface="Menlo"/>
                <a:ea typeface="Menlo"/>
                <a:cs typeface="Menlo"/>
                <a:sym typeface="Menlo"/>
              </a:defRPr>
            </a:pPr>
            <a:r>
              <a:rPr>
                <a:solidFill>
                  <a:srgbClr val="011688"/>
                </a:solidFill>
              </a:rPr>
              <a:t>else</a:t>
            </a:r>
          </a:p>
          <a:p>
            <a:pPr lvl="4" algn="l" defTabSz="457200">
              <a:defRPr sz="1800">
                <a:solidFill>
                  <a:srgbClr val="313131"/>
                </a:solidFill>
                <a:latin typeface="Menlo"/>
                <a:ea typeface="Menlo"/>
                <a:cs typeface="Menlo"/>
                <a:sym typeface="Menlo"/>
              </a:defRPr>
            </a:pPr>
            <a:r>
              <a:t>result </a:t>
            </a:r>
            <a:r>
              <a:rPr>
                <a:solidFill>
                  <a:srgbClr val="666600"/>
                </a:solidFill>
              </a:rPr>
              <a:t>=</a:t>
            </a:r>
            <a:r>
              <a:t> num2</a:t>
            </a:r>
            <a:r>
              <a:rPr>
                <a:solidFill>
                  <a:srgbClr val="666600"/>
                </a:solidFill>
              </a:rPr>
              <a:t>;</a:t>
            </a:r>
          </a:p>
          <a:p>
            <a:pPr lvl="3" algn="l" defTabSz="457200">
              <a:defRPr sz="1800">
                <a:solidFill>
                  <a:srgbClr val="313131"/>
                </a:solidFill>
                <a:latin typeface="Menlo"/>
                <a:ea typeface="Menlo"/>
                <a:cs typeface="Menlo"/>
                <a:sym typeface="Menlo"/>
              </a:defRPr>
            </a:pPr>
            <a:r>
              <a:rPr>
                <a:solidFill>
                  <a:srgbClr val="011688"/>
                </a:solidFill>
              </a:rPr>
              <a:t>return</a:t>
            </a:r>
            <a:r>
              <a:t> result</a:t>
            </a:r>
            <a:r>
              <a:rPr>
                <a:solidFill>
                  <a:srgbClr val="666600"/>
                </a:solidFill>
              </a:rPr>
              <a:t>;</a:t>
            </a:r>
          </a:p>
          <a:p>
            <a:pPr lvl="2" algn="l" defTabSz="457200">
              <a:defRPr sz="1800">
                <a:solidFill>
                  <a:srgbClr val="313131"/>
                </a:solidFill>
                <a:latin typeface="Menlo"/>
                <a:ea typeface="Menlo"/>
                <a:cs typeface="Menlo"/>
                <a:sym typeface="Menlo"/>
              </a:defRPr>
            </a:pPr>
            <a:r>
              <a:rPr>
                <a:solidFill>
                  <a:srgbClr val="666600"/>
                </a:solidFill>
              </a:rPr>
              <a:t>}</a:t>
            </a:r>
            <a:endParaRPr>
              <a:solidFill>
                <a:srgbClr val="666600"/>
              </a:solidFill>
            </a:endParaRPr>
          </a:p>
          <a:p>
            <a:pPr lvl="2" algn="l" defTabSz="457200">
              <a:defRPr sz="1800">
                <a:solidFill>
                  <a:srgbClr val="313131"/>
                </a:solidFill>
                <a:latin typeface="Menlo"/>
                <a:ea typeface="Menlo"/>
                <a:cs typeface="Menlo"/>
                <a:sym typeface="Menlo"/>
              </a:defRPr>
            </a:pPr>
            <a:endParaRPr>
              <a:solidFill>
                <a:srgbClr val="666600"/>
              </a:solidFill>
            </a:endParaRPr>
          </a:p>
          <a:p>
            <a:pPr lvl="1" algn="l" defTabSz="457200">
              <a:defRPr sz="1800">
                <a:solidFill>
                  <a:srgbClr val="313131"/>
                </a:solidFill>
                <a:latin typeface="Menlo"/>
                <a:ea typeface="Menlo"/>
                <a:cs typeface="Menlo"/>
                <a:sym typeface="Menlo"/>
              </a:defRPr>
            </a:pPr>
            <a:r>
              <a:rPr>
                <a:solidFill>
                  <a:srgbClr val="666600"/>
                </a:solidFill>
              </a:rPr>
              <a:t>}</a:t>
            </a:r>
          </a:p>
          <a:p>
            <a:pPr algn="l" defTabSz="457200">
              <a:defRPr sz="1800">
                <a:solidFill>
                  <a:srgbClr val="313131"/>
                </a:solidFill>
                <a:latin typeface="Menlo"/>
                <a:ea typeface="Menlo"/>
                <a:cs typeface="Menlo"/>
                <a:sym typeface="Menlo"/>
              </a:defRPr>
            </a:pPr>
          </a:p>
          <a:p>
            <a:pPr algn="l" defTabSz="457200">
              <a:defRPr sz="1800">
                <a:solidFill>
                  <a:srgbClr val="313131"/>
                </a:solidFill>
                <a:latin typeface="Menlo"/>
                <a:ea typeface="Menlo"/>
                <a:cs typeface="Menlo"/>
                <a:sym typeface="Menlo"/>
              </a:defRPr>
            </a:pPr>
            <a:r>
              <a:t>..</a:t>
            </a:r>
          </a:p>
        </p:txBody>
      </p:sp>
      <p:sp>
        <p:nvSpPr>
          <p:cNvPr id="398" name="Shape 398"/>
          <p:cNvSpPr/>
          <p:nvPr/>
        </p:nvSpPr>
        <p:spPr>
          <a:xfrm>
            <a:off x="1265659" y="2426626"/>
            <a:ext cx="1105546"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200">
                <a:latin typeface="Helvetica"/>
                <a:ea typeface="Helvetica"/>
                <a:cs typeface="Helvetica"/>
                <a:sym typeface="Helvetica"/>
              </a:defRPr>
            </a:lvl1pPr>
          </a:lstStyle>
          <a:p>
            <a:pPr/>
            <a:r>
              <a:t>Ex.</a:t>
            </a:r>
          </a:p>
        </p:txBody>
      </p:sp>
      <p:sp>
        <p:nvSpPr>
          <p:cNvPr id="399" name="Shape 399"/>
          <p:cNvSpPr/>
          <p:nvPr/>
        </p:nvSpPr>
        <p:spPr>
          <a:xfrm>
            <a:off x="6566920" y="3506972"/>
            <a:ext cx="5086138" cy="59944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1800">
                <a:solidFill>
                  <a:srgbClr val="313131"/>
                </a:solidFill>
                <a:latin typeface="Menlo"/>
                <a:ea typeface="Menlo"/>
                <a:cs typeface="Menlo"/>
                <a:sym typeface="Menlo"/>
              </a:defRPr>
            </a:pPr>
            <a:r>
              <a:t>..</a:t>
            </a:r>
          </a:p>
          <a:p>
            <a:pPr algn="l" defTabSz="457200">
              <a:defRPr sz="1800">
                <a:solidFill>
                  <a:srgbClr val="313131"/>
                </a:solidFill>
                <a:latin typeface="Menlo"/>
                <a:ea typeface="Menlo"/>
                <a:cs typeface="Menlo"/>
                <a:sym typeface="Menlo"/>
              </a:defRPr>
            </a:pPr>
          </a:p>
          <a:p>
            <a:pPr lvl="1" algn="l" defTabSz="457200">
              <a:defRPr sz="1800">
                <a:solidFill>
                  <a:srgbClr val="011688"/>
                </a:solidFill>
                <a:latin typeface="Menlo"/>
                <a:ea typeface="Menlo"/>
                <a:cs typeface="Menlo"/>
                <a:sym typeface="Menlo"/>
              </a:defRPr>
            </a:pPr>
            <a:r>
              <a:t>class</a:t>
            </a:r>
            <a:r>
              <a:rPr>
                <a:solidFill>
                  <a:srgbClr val="313131"/>
                </a:solidFill>
              </a:rPr>
              <a:t> </a:t>
            </a:r>
            <a:r>
              <a:rPr>
                <a:solidFill>
                  <a:srgbClr val="7F1455"/>
                </a:solidFill>
              </a:rPr>
              <a:t>Test </a:t>
            </a:r>
            <a:r>
              <a:rPr>
                <a:solidFill>
                  <a:srgbClr val="666600"/>
                </a:solidFill>
              </a:rPr>
              <a:t>{</a:t>
            </a:r>
            <a:endParaRPr>
              <a:solidFill>
                <a:srgbClr val="666600"/>
              </a:solidFill>
            </a:endParaRPr>
          </a:p>
          <a:p>
            <a:pPr algn="l" defTabSz="457200">
              <a:defRPr sz="1800">
                <a:solidFill>
                  <a:srgbClr val="011688"/>
                </a:solidFill>
                <a:latin typeface="Menlo"/>
                <a:ea typeface="Menlo"/>
                <a:cs typeface="Menlo"/>
                <a:sym typeface="Menlo"/>
              </a:defRPr>
            </a:pPr>
          </a:p>
          <a:p>
            <a:pPr lvl="2" algn="l" defTabSz="457200">
              <a:defRPr sz="1800">
                <a:solidFill>
                  <a:srgbClr val="313131"/>
                </a:solidFill>
                <a:latin typeface="Menlo"/>
                <a:ea typeface="Menlo"/>
                <a:cs typeface="Menlo"/>
                <a:sym typeface="Menlo"/>
              </a:defRPr>
            </a:pPr>
            <a:r>
              <a:rPr>
                <a:solidFill>
                  <a:srgbClr val="011688"/>
                </a:solidFill>
              </a:rPr>
              <a:t>static</a:t>
            </a:r>
            <a:r>
              <a:t> </a:t>
            </a:r>
            <a:r>
              <a:rPr>
                <a:solidFill>
                  <a:srgbClr val="011688"/>
                </a:solidFill>
              </a:rPr>
              <a:t>void</a:t>
            </a:r>
            <a:r>
              <a:t> </a:t>
            </a:r>
            <a:r>
              <a:rPr>
                <a:solidFill>
                  <a:srgbClr val="7F1455"/>
                </a:solidFill>
              </a:rPr>
              <a:t>Main</a:t>
            </a:r>
            <a:r>
              <a:rPr>
                <a:solidFill>
                  <a:srgbClr val="666600"/>
                </a:solidFill>
              </a:rPr>
              <a:t>(</a:t>
            </a:r>
            <a:r>
              <a:rPr>
                <a:solidFill>
                  <a:srgbClr val="011688"/>
                </a:solidFill>
              </a:rPr>
              <a:t>string</a:t>
            </a:r>
            <a:r>
              <a:rPr>
                <a:solidFill>
                  <a:srgbClr val="666600"/>
                </a:solidFill>
              </a:rPr>
              <a:t>[]</a:t>
            </a:r>
            <a:r>
              <a:t> args</a:t>
            </a:r>
            <a:r>
              <a:rPr>
                <a:solidFill>
                  <a:srgbClr val="666600"/>
                </a:solidFill>
              </a:rPr>
              <a:t>){</a:t>
            </a:r>
          </a:p>
          <a:p>
            <a:pPr lvl="3" algn="l" defTabSz="457200">
              <a:defRPr sz="1800">
                <a:solidFill>
                  <a:srgbClr val="880F00"/>
                </a:solidFill>
                <a:latin typeface="Menlo"/>
                <a:ea typeface="Menlo"/>
                <a:cs typeface="Menlo"/>
                <a:sym typeface="Menlo"/>
              </a:defRPr>
            </a:pPr>
            <a:r>
              <a:t>/* local variable definition */</a:t>
            </a:r>
            <a:endParaRPr>
              <a:solidFill>
                <a:srgbClr val="313131"/>
              </a:solidFill>
            </a:endParaRPr>
          </a:p>
          <a:p>
            <a:pPr lvl="3" algn="l" defTabSz="457200">
              <a:defRPr sz="1800">
                <a:solidFill>
                  <a:srgbClr val="313131"/>
                </a:solidFill>
                <a:latin typeface="Menlo"/>
                <a:ea typeface="Menlo"/>
                <a:cs typeface="Menlo"/>
                <a:sym typeface="Menlo"/>
              </a:defRPr>
            </a:pPr>
            <a:r>
              <a:rPr>
                <a:solidFill>
                  <a:srgbClr val="011688"/>
                </a:solidFill>
              </a:rPr>
              <a:t>int</a:t>
            </a:r>
            <a:r>
              <a:t> a </a:t>
            </a:r>
            <a:r>
              <a:rPr>
                <a:solidFill>
                  <a:srgbClr val="666600"/>
                </a:solidFill>
              </a:rPr>
              <a:t>=</a:t>
            </a:r>
            <a:r>
              <a:t> </a:t>
            </a:r>
            <a:r>
              <a:rPr>
                <a:solidFill>
                  <a:srgbClr val="006666"/>
                </a:solidFill>
              </a:rPr>
              <a:t>100</a:t>
            </a:r>
            <a:r>
              <a:rPr>
                <a:solidFill>
                  <a:srgbClr val="666600"/>
                </a:solidFill>
              </a:rPr>
              <a:t>;</a:t>
            </a:r>
          </a:p>
          <a:p>
            <a:pPr lvl="3" algn="l" defTabSz="457200">
              <a:defRPr sz="1800">
                <a:solidFill>
                  <a:srgbClr val="313131"/>
                </a:solidFill>
                <a:latin typeface="Menlo"/>
                <a:ea typeface="Menlo"/>
                <a:cs typeface="Menlo"/>
                <a:sym typeface="Menlo"/>
              </a:defRPr>
            </a:pPr>
            <a:r>
              <a:rPr>
                <a:solidFill>
                  <a:srgbClr val="011688"/>
                </a:solidFill>
              </a:rPr>
              <a:t>int</a:t>
            </a:r>
            <a:r>
              <a:t> b </a:t>
            </a:r>
            <a:r>
              <a:rPr>
                <a:solidFill>
                  <a:srgbClr val="666600"/>
                </a:solidFill>
              </a:rPr>
              <a:t>=</a:t>
            </a:r>
            <a:r>
              <a:t> </a:t>
            </a:r>
            <a:r>
              <a:rPr>
                <a:solidFill>
                  <a:srgbClr val="006666"/>
                </a:solidFill>
              </a:rPr>
              <a:t>200</a:t>
            </a:r>
            <a:r>
              <a:rPr>
                <a:solidFill>
                  <a:srgbClr val="666600"/>
                </a:solidFill>
              </a:rPr>
              <a:t>;</a:t>
            </a:r>
          </a:p>
          <a:p>
            <a:pPr lvl="3" algn="l" defTabSz="457200">
              <a:defRPr sz="1800">
                <a:solidFill>
                  <a:srgbClr val="313131"/>
                </a:solidFill>
                <a:latin typeface="Menlo"/>
                <a:ea typeface="Menlo"/>
                <a:cs typeface="Menlo"/>
                <a:sym typeface="Menlo"/>
              </a:defRPr>
            </a:pPr>
            <a:r>
              <a:rPr>
                <a:solidFill>
                  <a:srgbClr val="011688"/>
                </a:solidFill>
              </a:rPr>
              <a:t>int</a:t>
            </a:r>
            <a:r>
              <a:t> ret</a:t>
            </a:r>
            <a:r>
              <a:rPr>
                <a:solidFill>
                  <a:srgbClr val="666600"/>
                </a:solidFill>
              </a:rPr>
              <a:t>;</a:t>
            </a:r>
          </a:p>
          <a:p>
            <a:pPr lvl="3" algn="l" defTabSz="457200">
              <a:defRPr sz="1800">
                <a:solidFill>
                  <a:srgbClr val="7F1455"/>
                </a:solidFill>
                <a:latin typeface="Menlo"/>
                <a:ea typeface="Menlo"/>
                <a:cs typeface="Menlo"/>
                <a:sym typeface="Menlo"/>
              </a:defRPr>
            </a:pPr>
            <a:r>
              <a:t>NumberManipulator</a:t>
            </a:r>
            <a:r>
              <a:rPr>
                <a:solidFill>
                  <a:srgbClr val="313131"/>
                </a:solidFill>
              </a:rPr>
              <a:t> n </a:t>
            </a:r>
            <a:r>
              <a:rPr>
                <a:solidFill>
                  <a:srgbClr val="666600"/>
                </a:solidFill>
              </a:rPr>
              <a:t>=</a:t>
            </a:r>
            <a:r>
              <a:rPr>
                <a:solidFill>
                  <a:srgbClr val="313131"/>
                </a:solidFill>
              </a:rPr>
              <a:t> </a:t>
            </a:r>
            <a:r>
              <a:rPr>
                <a:solidFill>
                  <a:srgbClr val="011688"/>
                </a:solidFill>
              </a:rPr>
              <a:t>new</a:t>
            </a:r>
            <a:r>
              <a:rPr>
                <a:solidFill>
                  <a:srgbClr val="313131"/>
                </a:solidFill>
              </a:rPr>
              <a:t> </a:t>
            </a:r>
            <a:r>
              <a:t>NumberManipulator</a:t>
            </a:r>
            <a:r>
              <a:rPr>
                <a:solidFill>
                  <a:srgbClr val="666600"/>
                </a:solidFill>
              </a:rPr>
              <a:t>();</a:t>
            </a:r>
            <a:endParaRPr>
              <a:solidFill>
                <a:srgbClr val="313131"/>
              </a:solidFill>
            </a:endParaRPr>
          </a:p>
          <a:p>
            <a:pPr algn="l" defTabSz="457200">
              <a:defRPr sz="1800">
                <a:solidFill>
                  <a:srgbClr val="313131"/>
                </a:solidFill>
                <a:latin typeface="Menlo"/>
                <a:ea typeface="Menlo"/>
                <a:cs typeface="Menlo"/>
                <a:sym typeface="Menlo"/>
              </a:defRPr>
            </a:pPr>
          </a:p>
          <a:p>
            <a:pPr lvl="3" algn="l" defTabSz="457200">
              <a:defRPr sz="1800">
                <a:solidFill>
                  <a:srgbClr val="880F00"/>
                </a:solidFill>
                <a:latin typeface="Menlo"/>
                <a:ea typeface="Menlo"/>
                <a:cs typeface="Menlo"/>
                <a:sym typeface="Menlo"/>
              </a:defRPr>
            </a:pPr>
            <a:r>
              <a:t>//calling the FindMax method</a:t>
            </a:r>
            <a:endParaRPr>
              <a:solidFill>
                <a:srgbClr val="313131"/>
              </a:solidFill>
            </a:endParaRPr>
          </a:p>
          <a:p>
            <a:pPr lvl="3" algn="l" defTabSz="457200">
              <a:defRPr sz="1800">
                <a:solidFill>
                  <a:srgbClr val="313131"/>
                </a:solidFill>
                <a:latin typeface="Menlo"/>
                <a:ea typeface="Menlo"/>
                <a:cs typeface="Menlo"/>
                <a:sym typeface="Menlo"/>
              </a:defRPr>
            </a:pPr>
            <a:r>
              <a:t>ret </a:t>
            </a:r>
            <a:r>
              <a:rPr>
                <a:solidFill>
                  <a:srgbClr val="666600"/>
                </a:solidFill>
              </a:rPr>
              <a:t>=</a:t>
            </a:r>
            <a:r>
              <a:t> n</a:t>
            </a:r>
            <a:r>
              <a:rPr>
                <a:solidFill>
                  <a:srgbClr val="666600"/>
                </a:solidFill>
              </a:rPr>
              <a:t>.</a:t>
            </a:r>
            <a:r>
              <a:rPr>
                <a:solidFill>
                  <a:srgbClr val="7F1455"/>
                </a:solidFill>
              </a:rPr>
              <a:t>FindMax</a:t>
            </a:r>
            <a:r>
              <a:rPr>
                <a:solidFill>
                  <a:srgbClr val="666600"/>
                </a:solidFill>
              </a:rPr>
              <a:t>(</a:t>
            </a:r>
            <a:r>
              <a:t>a</a:t>
            </a:r>
            <a:r>
              <a:rPr>
                <a:solidFill>
                  <a:srgbClr val="666600"/>
                </a:solidFill>
              </a:rPr>
              <a:t>,</a:t>
            </a:r>
            <a:r>
              <a:t> b</a:t>
            </a:r>
            <a:r>
              <a:rPr>
                <a:solidFill>
                  <a:srgbClr val="666600"/>
                </a:solidFill>
              </a:rPr>
              <a:t>);</a:t>
            </a:r>
          </a:p>
          <a:p>
            <a:pPr lvl="3" algn="l" defTabSz="457200">
              <a:defRPr sz="1800">
                <a:solidFill>
                  <a:srgbClr val="008800"/>
                </a:solidFill>
                <a:latin typeface="Menlo"/>
                <a:ea typeface="Menlo"/>
                <a:cs typeface="Menlo"/>
                <a:sym typeface="Menlo"/>
              </a:defRPr>
            </a:pPr>
            <a:r>
              <a:rPr>
                <a:solidFill>
                  <a:srgbClr val="7F1455"/>
                </a:solidFill>
              </a:rPr>
              <a:t>Console</a:t>
            </a:r>
            <a:r>
              <a:rPr>
                <a:solidFill>
                  <a:srgbClr val="666600"/>
                </a:solidFill>
              </a:rPr>
              <a:t>.</a:t>
            </a:r>
            <a:r>
              <a:rPr>
                <a:solidFill>
                  <a:srgbClr val="7F1455"/>
                </a:solidFill>
              </a:rPr>
              <a:t>WriteLine</a:t>
            </a:r>
            <a:r>
              <a:rPr>
                <a:solidFill>
                  <a:srgbClr val="666600"/>
                </a:solidFill>
              </a:rPr>
              <a:t>(</a:t>
            </a:r>
            <a:r>
              <a:t>"Max value is : {0}"</a:t>
            </a:r>
            <a:r>
              <a:rPr>
                <a:solidFill>
                  <a:srgbClr val="666600"/>
                </a:solidFill>
              </a:rPr>
              <a:t>,</a:t>
            </a:r>
            <a:r>
              <a:rPr>
                <a:solidFill>
                  <a:srgbClr val="313131"/>
                </a:solidFill>
              </a:rPr>
              <a:t> ret </a:t>
            </a:r>
            <a:r>
              <a:rPr>
                <a:solidFill>
                  <a:srgbClr val="666600"/>
                </a:solidFill>
              </a:rPr>
              <a:t>);</a:t>
            </a:r>
            <a:endParaRPr>
              <a:solidFill>
                <a:srgbClr val="313131"/>
              </a:solidFill>
            </a:endParaRPr>
          </a:p>
          <a:p>
            <a:pPr lvl="3" algn="l" defTabSz="457200">
              <a:defRPr sz="1800">
                <a:solidFill>
                  <a:srgbClr val="313131"/>
                </a:solidFill>
                <a:latin typeface="Menlo"/>
                <a:ea typeface="Menlo"/>
                <a:cs typeface="Menlo"/>
                <a:sym typeface="Menlo"/>
              </a:defRPr>
            </a:pPr>
            <a:r>
              <a:rPr>
                <a:solidFill>
                  <a:srgbClr val="7F1455"/>
                </a:solidFill>
              </a:rPr>
              <a:t>Console</a:t>
            </a:r>
            <a:r>
              <a:rPr>
                <a:solidFill>
                  <a:srgbClr val="666600"/>
                </a:solidFill>
              </a:rPr>
              <a:t>.</a:t>
            </a:r>
            <a:r>
              <a:rPr>
                <a:solidFill>
                  <a:srgbClr val="7F1455"/>
                </a:solidFill>
              </a:rPr>
              <a:t>ReadLine</a:t>
            </a:r>
            <a:r>
              <a:rPr>
                <a:solidFill>
                  <a:srgbClr val="666600"/>
                </a:solidFill>
              </a:rPr>
              <a:t>();</a:t>
            </a:r>
          </a:p>
          <a:p>
            <a:pPr lvl="2" algn="l" defTabSz="457200">
              <a:defRPr sz="1800">
                <a:solidFill>
                  <a:srgbClr val="313131"/>
                </a:solidFill>
                <a:latin typeface="Menlo"/>
                <a:ea typeface="Menlo"/>
                <a:cs typeface="Menlo"/>
                <a:sym typeface="Menlo"/>
              </a:defRPr>
            </a:pPr>
            <a:r>
              <a:rPr>
                <a:solidFill>
                  <a:srgbClr val="666600"/>
                </a:solidFill>
              </a:rPr>
              <a:t>}</a:t>
            </a:r>
            <a:endParaRPr>
              <a:solidFill>
                <a:srgbClr val="666600"/>
              </a:solidFill>
            </a:endParaRPr>
          </a:p>
          <a:p>
            <a:pPr lvl="2" algn="l" defTabSz="457200">
              <a:defRPr sz="1800">
                <a:solidFill>
                  <a:srgbClr val="313131"/>
                </a:solidFill>
                <a:latin typeface="Menlo"/>
                <a:ea typeface="Menlo"/>
                <a:cs typeface="Menlo"/>
                <a:sym typeface="Menlo"/>
              </a:defRPr>
            </a:pPr>
          </a:p>
          <a:p>
            <a:pPr lvl="1" algn="l" defTabSz="457200">
              <a:defRPr sz="1800">
                <a:solidFill>
                  <a:srgbClr val="313131"/>
                </a:solidFill>
                <a:latin typeface="Menlo"/>
                <a:ea typeface="Menlo"/>
                <a:cs typeface="Menlo"/>
                <a:sym typeface="Menlo"/>
              </a:defRPr>
            </a:pPr>
            <a:r>
              <a:rPr>
                <a:solidFill>
                  <a:srgbClr val="666600"/>
                </a:solidFill>
              </a:rPr>
              <a:t>}</a:t>
            </a:r>
            <a:endParaRPr>
              <a:solidFill>
                <a:srgbClr val="666600"/>
              </a:solidFill>
            </a:endParaRPr>
          </a:p>
          <a:p>
            <a:pPr lvl="1" algn="l" defTabSz="457200">
              <a:defRPr sz="1800">
                <a:solidFill>
                  <a:srgbClr val="313131"/>
                </a:solidFill>
                <a:latin typeface="Menlo"/>
                <a:ea typeface="Menlo"/>
                <a:cs typeface="Menlo"/>
                <a:sym typeface="Menlo"/>
              </a:defRPr>
            </a:pPr>
          </a:p>
          <a:p>
            <a:pPr algn="l" defTabSz="457200">
              <a:defRPr sz="1800">
                <a:solidFill>
                  <a:srgbClr val="666600"/>
                </a:solidFill>
                <a:latin typeface="Menlo"/>
                <a:ea typeface="Menlo"/>
                <a:cs typeface="Menlo"/>
                <a:sym typeface="Menlo"/>
              </a:defRPr>
            </a:pPr>
            <a:r>
              <a:t>}</a:t>
            </a:r>
          </a:p>
        </p:txBody>
      </p:sp>
    </p:spTree>
  </p:cSld>
  <p:clrMapOvr>
    <a:masterClrMapping/>
  </p:clrMapOvr>
  <p:transition xmlns:p14="http://schemas.microsoft.com/office/powerpoint/2010/main" spd="med" advClick="1" p14:dur="1000"/>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1" name="Shape 401"/>
          <p:cNvSpPr/>
          <p:nvPr>
            <p:ph type="title"/>
          </p:nvPr>
        </p:nvSpPr>
        <p:spPr>
          <a:prstGeom prst="rect">
            <a:avLst/>
          </a:prstGeom>
        </p:spPr>
        <p:txBody>
          <a:bodyPr/>
          <a:lstStyle/>
          <a:p>
            <a:pPr/>
            <a:r>
              <a:t>Useful Links</a:t>
            </a:r>
          </a:p>
        </p:txBody>
      </p:sp>
      <p:sp>
        <p:nvSpPr>
          <p:cNvPr id="402" name="Shape 402"/>
          <p:cNvSpPr/>
          <p:nvPr>
            <p:ph type="body" idx="1"/>
          </p:nvPr>
        </p:nvSpPr>
        <p:spPr>
          <a:prstGeom prst="rect">
            <a:avLst/>
          </a:prstGeom>
        </p:spPr>
        <p:txBody>
          <a:bodyPr/>
          <a:lstStyle/>
          <a:p>
            <a:pPr marL="0" indent="0" defTabSz="385572">
              <a:spcBef>
                <a:spcPts val="2700"/>
              </a:spcBef>
              <a:buSzTx/>
              <a:buNone/>
              <a:defRPr sz="2376">
                <a:solidFill>
                  <a:schemeClr val="accent5"/>
                </a:solidFill>
              </a:defRPr>
            </a:pPr>
            <a:r>
              <a:t>C# Fundamentals for absolute beginners - video</a:t>
            </a:r>
          </a:p>
          <a:p>
            <a:pPr marL="0" indent="0" defTabSz="385572">
              <a:spcBef>
                <a:spcPts val="2700"/>
              </a:spcBef>
              <a:buSzTx/>
              <a:buNone/>
              <a:defRPr sz="2376"/>
            </a:pPr>
            <a:r>
              <a:rPr>
                <a:hlinkClick r:id="rId2" invalidUrl="" action="" tgtFrame="" tooltip="" history="1" highlightClick="0" endSnd="0"/>
              </a:rPr>
              <a:t>https://mva.microsoft.com/en-US/training-courses/c-fundamentals-for-absolute-beginners-16169?l=Lvld4EQIC_2706218949</a:t>
            </a:r>
          </a:p>
          <a:p>
            <a:pPr marL="0" indent="0" defTabSz="385572">
              <a:spcBef>
                <a:spcPts val="2700"/>
              </a:spcBef>
              <a:buSzTx/>
              <a:buNone/>
              <a:defRPr sz="2376"/>
            </a:pPr>
          </a:p>
          <a:p>
            <a:pPr marL="0" indent="0" defTabSz="385572">
              <a:spcBef>
                <a:spcPts val="2700"/>
              </a:spcBef>
              <a:buSzTx/>
              <a:buNone/>
              <a:defRPr sz="2376"/>
            </a:pPr>
            <a:r>
              <a:rPr>
                <a:solidFill>
                  <a:srgbClr val="D12F1B"/>
                </a:solidFill>
              </a:rPr>
              <a:t>C# tutorial - online documentations</a:t>
            </a:r>
          </a:p>
          <a:p>
            <a:pPr marL="0" indent="0" defTabSz="385572">
              <a:spcBef>
                <a:spcPts val="2700"/>
              </a:spcBef>
              <a:buSzTx/>
              <a:buNone/>
              <a:defRPr sz="2376"/>
            </a:pPr>
            <a:r>
              <a:rPr>
                <a:hlinkClick r:id="rId3" invalidUrl="" action="" tgtFrame="" tooltip="" history="1" highlightClick="0" endSnd="0"/>
              </a:rPr>
              <a:t>http://www.tutorialspoint.com/csharp/index.htm</a:t>
            </a:r>
          </a:p>
          <a:p>
            <a:pPr marL="0" indent="0" defTabSz="385572">
              <a:spcBef>
                <a:spcPts val="2700"/>
              </a:spcBef>
              <a:buSzTx/>
              <a:buNone/>
              <a:defRPr sz="2376"/>
            </a:pPr>
          </a:p>
          <a:p>
            <a:pPr marL="0" indent="0" defTabSz="385572">
              <a:spcBef>
                <a:spcPts val="2700"/>
              </a:spcBef>
              <a:buSzTx/>
              <a:buNone/>
              <a:defRPr sz="2376">
                <a:solidFill>
                  <a:schemeClr val="accent5"/>
                </a:solidFill>
              </a:defRPr>
            </a:pPr>
            <a:r>
              <a:t>Programming in C# Jump Start</a:t>
            </a:r>
          </a:p>
          <a:p>
            <a:pPr marL="0" indent="0" defTabSz="385572">
              <a:spcBef>
                <a:spcPts val="2700"/>
              </a:spcBef>
              <a:buSzTx/>
              <a:buNone/>
              <a:defRPr sz="2376"/>
            </a:pPr>
            <a:r>
              <a:rPr>
                <a:hlinkClick r:id="rId4" invalidUrl="" action="" tgtFrame="" tooltip="" history="1" highlightClick="0" endSnd="0"/>
              </a:rPr>
              <a:t>https://mva.microsoft.com/en-US/training-courses/programming-in-c-jump-start-14254</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prstGeom prst="rect">
            <a:avLst/>
          </a:prstGeom>
        </p:spPr>
        <p:txBody>
          <a:bodyPr/>
          <a:lstStyle>
            <a:lvl1pPr defTabSz="490727">
              <a:defRPr sz="6719"/>
            </a:lvl1pPr>
          </a:lstStyle>
          <a:p>
            <a:pPr/>
            <a:r>
              <a:t>Integrated Development Environment (IDE) for C#</a:t>
            </a:r>
          </a:p>
        </p:txBody>
      </p:sp>
      <p:sp>
        <p:nvSpPr>
          <p:cNvPr id="145" name="Shape 145"/>
          <p:cNvSpPr/>
          <p:nvPr>
            <p:ph type="body" idx="1"/>
          </p:nvPr>
        </p:nvSpPr>
        <p:spPr>
          <a:prstGeom prst="rect">
            <a:avLst/>
          </a:prstGeom>
        </p:spPr>
        <p:txBody>
          <a:bodyPr/>
          <a:lstStyle/>
          <a:p>
            <a:pPr/>
            <a:r>
              <a:t>It is a software application that provides comprehensive facilities to computer programmers for software development. An IDE normally consists of a source code editor, build automation tools and a debugger.</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p>
            <a:pPr/>
            <a:r>
              <a:t>How to create a new project?</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9" name="vs2015startuprc1.jpg"/>
          <p:cNvPicPr>
            <a:picLocks noChangeAspect="1"/>
          </p:cNvPicPr>
          <p:nvPr>
            <p:ph type="pic" idx="13"/>
          </p:nvPr>
        </p:nvPicPr>
        <p:blipFill>
          <a:blip r:embed="rId2">
            <a:extLst/>
          </a:blip>
          <a:srcRect l="0" t="239" r="0" b="239"/>
          <a:stretch>
            <a:fillRect/>
          </a:stretch>
        </p:blipFill>
        <p:spPr>
          <a:xfrm>
            <a:off x="204" y="-2440"/>
            <a:ext cx="12991604" cy="7269230"/>
          </a:xfrm>
          <a:prstGeom prst="rect">
            <a:avLst/>
          </a:prstGeom>
        </p:spPr>
      </p:pic>
      <p:sp>
        <p:nvSpPr>
          <p:cNvPr id="150" name="Shape 150"/>
          <p:cNvSpPr/>
          <p:nvPr>
            <p:ph type="title"/>
          </p:nvPr>
        </p:nvSpPr>
        <p:spPr>
          <a:xfrm>
            <a:off x="1270000" y="7327900"/>
            <a:ext cx="10464800" cy="1422400"/>
          </a:xfrm>
          <a:prstGeom prst="rect">
            <a:avLst/>
          </a:prstGeom>
        </p:spPr>
        <p:txBody>
          <a:bodyPr/>
          <a:lstStyle/>
          <a:p>
            <a:pPr/>
            <a:r>
              <a:t>choose New Project</a:t>
            </a:r>
          </a:p>
        </p:txBody>
      </p:sp>
      <p:sp>
        <p:nvSpPr>
          <p:cNvPr id="151" name="Shape 151"/>
          <p:cNvSpPr/>
          <p:nvPr>
            <p:ph type="body" sz="quarter" idx="1"/>
          </p:nvPr>
        </p:nvSpPr>
        <p:spPr>
          <a:xfrm>
            <a:off x="1270000" y="8801100"/>
            <a:ext cx="10464800" cy="1130300"/>
          </a:xfrm>
          <a:prstGeom prst="rect">
            <a:avLst/>
          </a:prstGeom>
        </p:spPr>
        <p:txBody>
          <a:bodyPr/>
          <a:lstStyle/>
          <a:p>
            <a:pPr/>
            <a:r>
              <a:t>or go to File -&gt; New -&gt; Project</a:t>
            </a:r>
          </a:p>
        </p:txBody>
      </p:sp>
      <p:sp>
        <p:nvSpPr>
          <p:cNvPr id="152" name="Shape 152"/>
          <p:cNvSpPr/>
          <p:nvPr/>
        </p:nvSpPr>
        <p:spPr>
          <a:xfrm>
            <a:off x="445916" y="2317583"/>
            <a:ext cx="1104494" cy="220616"/>
          </a:xfrm>
          <a:prstGeom prst="rect">
            <a:avLst/>
          </a:prstGeom>
          <a:ln w="38100">
            <a:solidFill>
              <a:srgbClr val="FF2600"/>
            </a:solidFill>
            <a:miter lim="400000"/>
          </a:ln>
        </p:spPr>
        <p:txBody>
          <a:bodyPr lIns="50800" tIns="50800" rIns="50800" bIns="50800" anchor="ctr"/>
          <a:lstStyle/>
          <a:p>
            <a:pPr algn="l">
              <a:defRPr sz="2400">
                <a:solidFill>
                  <a:srgbClr val="666600"/>
                </a:solidFill>
              </a:defRPr>
            </a:pPr>
          </a:p>
        </p:txBody>
      </p:sp>
      <p:sp>
        <p:nvSpPr>
          <p:cNvPr id="153" name="Shape 153"/>
          <p:cNvSpPr/>
          <p:nvPr/>
        </p:nvSpPr>
        <p:spPr>
          <a:xfrm>
            <a:off x="14339" y="268532"/>
            <a:ext cx="390229" cy="220616"/>
          </a:xfrm>
          <a:prstGeom prst="rect">
            <a:avLst/>
          </a:prstGeom>
          <a:ln w="38100">
            <a:solidFill>
              <a:srgbClr val="FF2600"/>
            </a:solidFill>
            <a:miter lim="400000"/>
          </a:ln>
        </p:spPr>
        <p:txBody>
          <a:bodyPr lIns="50800" tIns="50800" rIns="50800" bIns="50800" anchor="ctr"/>
          <a:lstStyle/>
          <a:p>
            <a:pPr algn="l">
              <a:defRPr sz="2400">
                <a:solidFill>
                  <a:srgbClr val="666600"/>
                </a:solidFill>
              </a:defRPr>
            </a:pP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5" name="vs2015project.jpg"/>
          <p:cNvPicPr>
            <a:picLocks noChangeAspect="1"/>
          </p:cNvPicPr>
          <p:nvPr>
            <p:ph type="pic" idx="13"/>
          </p:nvPr>
        </p:nvPicPr>
        <p:blipFill>
          <a:blip r:embed="rId2">
            <a:extLst/>
          </a:blip>
          <a:srcRect l="148" t="0" r="148" b="0"/>
          <a:stretch>
            <a:fillRect/>
          </a:stretch>
        </p:blipFill>
        <p:spPr>
          <a:xfrm>
            <a:off x="2722772" y="1088697"/>
            <a:ext cx="9643974" cy="6218831"/>
          </a:xfrm>
          <a:prstGeom prst="rect">
            <a:avLst/>
          </a:prstGeom>
        </p:spPr>
      </p:pic>
      <p:sp>
        <p:nvSpPr>
          <p:cNvPr id="156" name="Shape 156"/>
          <p:cNvSpPr/>
          <p:nvPr>
            <p:ph type="title"/>
          </p:nvPr>
        </p:nvSpPr>
        <p:spPr>
          <a:xfrm>
            <a:off x="1270000" y="7327900"/>
            <a:ext cx="10464800" cy="1422400"/>
          </a:xfrm>
          <a:prstGeom prst="rect">
            <a:avLst/>
          </a:prstGeom>
        </p:spPr>
        <p:txBody>
          <a:bodyPr/>
          <a:lstStyle>
            <a:lvl1pPr defTabSz="350520">
              <a:defRPr sz="4800"/>
            </a:lvl1pPr>
          </a:lstStyle>
          <a:p>
            <a:pPr/>
            <a:r>
              <a:t>Choose the project template you want</a:t>
            </a:r>
          </a:p>
        </p:txBody>
      </p:sp>
      <p:sp>
        <p:nvSpPr>
          <p:cNvPr id="157" name="Shape 157"/>
          <p:cNvSpPr/>
          <p:nvPr>
            <p:ph type="body" sz="quarter" idx="1"/>
          </p:nvPr>
        </p:nvSpPr>
        <p:spPr>
          <a:xfrm>
            <a:off x="1270000" y="8801100"/>
            <a:ext cx="10464800" cy="1130300"/>
          </a:xfrm>
          <a:prstGeom prst="rect">
            <a:avLst/>
          </a:prstGeom>
        </p:spPr>
        <p:txBody>
          <a:bodyPr/>
          <a:lstStyle/>
          <a:p>
            <a:pPr/>
            <a:r>
              <a:t>ex. C# -&gt; Console Application</a:t>
            </a:r>
          </a:p>
        </p:txBody>
      </p:sp>
      <p:grpSp>
        <p:nvGrpSpPr>
          <p:cNvPr id="163" name="Group 163"/>
          <p:cNvGrpSpPr/>
          <p:nvPr/>
        </p:nvGrpSpPr>
        <p:grpSpPr>
          <a:xfrm>
            <a:off x="2773888" y="1423898"/>
            <a:ext cx="6798398" cy="4953023"/>
            <a:chOff x="0" y="0"/>
            <a:chExt cx="6798396" cy="4953021"/>
          </a:xfrm>
        </p:grpSpPr>
        <p:sp>
          <p:nvSpPr>
            <p:cNvPr id="158" name="Shape 158"/>
            <p:cNvSpPr/>
            <p:nvPr/>
          </p:nvSpPr>
          <p:spPr>
            <a:xfrm>
              <a:off x="0" y="0"/>
              <a:ext cx="2265938" cy="4135394"/>
            </a:xfrm>
            <a:prstGeom prst="rect">
              <a:avLst/>
            </a:prstGeom>
            <a:noFill/>
            <a:ln w="38100" cap="flat">
              <a:solidFill>
                <a:srgbClr val="FF2600"/>
              </a:solidFill>
              <a:prstDash val="solid"/>
              <a:miter lim="400000"/>
            </a:ln>
            <a:effectLst/>
          </p:spPr>
          <p:txBody>
            <a:bodyPr wrap="square" lIns="50800" tIns="50800" rIns="50800" bIns="50800" numCol="1" anchor="ctr">
              <a:noAutofit/>
            </a:bodyPr>
            <a:lstStyle/>
            <a:p>
              <a:pPr algn="l">
                <a:defRPr sz="2400">
                  <a:solidFill>
                    <a:srgbClr val="666600"/>
                  </a:solidFill>
                </a:defRPr>
              </a:pPr>
            </a:p>
          </p:txBody>
        </p:sp>
        <p:sp>
          <p:nvSpPr>
            <p:cNvPr id="159" name="Shape 159"/>
            <p:cNvSpPr/>
            <p:nvPr/>
          </p:nvSpPr>
          <p:spPr>
            <a:xfrm>
              <a:off x="2324686" y="43903"/>
              <a:ext cx="1510547" cy="214733"/>
            </a:xfrm>
            <a:prstGeom prst="rect">
              <a:avLst/>
            </a:prstGeom>
            <a:noFill/>
            <a:ln w="38100" cap="flat">
              <a:solidFill>
                <a:srgbClr val="FF2600"/>
              </a:solidFill>
              <a:prstDash val="solid"/>
              <a:miter lim="400000"/>
            </a:ln>
            <a:effectLst/>
          </p:spPr>
          <p:txBody>
            <a:bodyPr wrap="square" lIns="50800" tIns="50800" rIns="50800" bIns="50800" numCol="1" anchor="ctr">
              <a:noAutofit/>
            </a:bodyPr>
            <a:lstStyle/>
            <a:p>
              <a:pPr algn="l">
                <a:defRPr sz="2400">
                  <a:solidFill>
                    <a:srgbClr val="666600"/>
                  </a:solidFill>
                </a:defRPr>
              </a:pPr>
            </a:p>
          </p:txBody>
        </p:sp>
        <p:sp>
          <p:nvSpPr>
            <p:cNvPr id="160" name="Shape 160"/>
            <p:cNvSpPr/>
            <p:nvPr/>
          </p:nvSpPr>
          <p:spPr>
            <a:xfrm>
              <a:off x="2324686" y="1104944"/>
              <a:ext cx="4455244" cy="389272"/>
            </a:xfrm>
            <a:prstGeom prst="rect">
              <a:avLst/>
            </a:prstGeom>
            <a:noFill/>
            <a:ln w="38100" cap="flat">
              <a:solidFill>
                <a:srgbClr val="FF2600"/>
              </a:solidFill>
              <a:prstDash val="solid"/>
              <a:miter lim="400000"/>
            </a:ln>
            <a:effectLst/>
          </p:spPr>
          <p:txBody>
            <a:bodyPr wrap="square" lIns="50800" tIns="50800" rIns="50800" bIns="50800" numCol="1" anchor="ctr">
              <a:noAutofit/>
            </a:bodyPr>
            <a:lstStyle/>
            <a:p>
              <a:pPr algn="l">
                <a:defRPr sz="2400">
                  <a:solidFill>
                    <a:srgbClr val="666600"/>
                  </a:solidFill>
                </a:defRPr>
              </a:pPr>
            </a:p>
          </p:txBody>
        </p:sp>
        <p:sp>
          <p:nvSpPr>
            <p:cNvPr id="161" name="Shape 161"/>
            <p:cNvSpPr/>
            <p:nvPr/>
          </p:nvSpPr>
          <p:spPr>
            <a:xfrm>
              <a:off x="19907" y="4494499"/>
              <a:ext cx="6778490" cy="214734"/>
            </a:xfrm>
            <a:prstGeom prst="rect">
              <a:avLst/>
            </a:prstGeom>
            <a:noFill/>
            <a:ln w="38100" cap="flat">
              <a:solidFill>
                <a:srgbClr val="FF2600"/>
              </a:solidFill>
              <a:prstDash val="solid"/>
              <a:miter lim="400000"/>
            </a:ln>
            <a:effectLst/>
          </p:spPr>
          <p:txBody>
            <a:bodyPr wrap="square" lIns="50800" tIns="50800" rIns="50800" bIns="50800" numCol="1" anchor="ctr">
              <a:noAutofit/>
            </a:bodyPr>
            <a:lstStyle/>
            <a:p>
              <a:pPr algn="l">
                <a:defRPr sz="2400">
                  <a:solidFill>
                    <a:srgbClr val="666600"/>
                  </a:solidFill>
                </a:defRPr>
              </a:pPr>
            </a:p>
          </p:txBody>
        </p:sp>
        <p:sp>
          <p:nvSpPr>
            <p:cNvPr id="162" name="Shape 162"/>
            <p:cNvSpPr/>
            <p:nvPr/>
          </p:nvSpPr>
          <p:spPr>
            <a:xfrm>
              <a:off x="19907" y="4738289"/>
              <a:ext cx="6778490" cy="214733"/>
            </a:xfrm>
            <a:prstGeom prst="rect">
              <a:avLst/>
            </a:prstGeom>
            <a:noFill/>
            <a:ln w="38100" cap="flat">
              <a:solidFill>
                <a:srgbClr val="FF2600"/>
              </a:solidFill>
              <a:prstDash val="solid"/>
              <a:miter lim="400000"/>
            </a:ln>
            <a:effectLst/>
          </p:spPr>
          <p:txBody>
            <a:bodyPr wrap="square" lIns="50800" tIns="50800" rIns="50800" bIns="50800" numCol="1" anchor="ctr">
              <a:noAutofit/>
            </a:bodyPr>
            <a:lstStyle/>
            <a:p>
              <a:pPr algn="l">
                <a:defRPr sz="2400">
                  <a:solidFill>
                    <a:srgbClr val="666600"/>
                  </a:solidFill>
                </a:defRPr>
              </a:pPr>
            </a:p>
          </p:txBody>
        </p:sp>
      </p:grpSp>
      <p:sp>
        <p:nvSpPr>
          <p:cNvPr id="164" name="Shape 164"/>
          <p:cNvSpPr/>
          <p:nvPr/>
        </p:nvSpPr>
        <p:spPr>
          <a:xfrm>
            <a:off x="153354" y="1098507"/>
            <a:ext cx="2136297" cy="1803401"/>
          </a:xfrm>
          <a:prstGeom prst="rect">
            <a:avLst/>
          </a:prstGeom>
          <a:solidFill>
            <a:srgbClr val="000000">
              <a:alpha val="40112"/>
            </a:srgbClr>
          </a:solidFill>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800">
                <a:solidFill>
                  <a:srgbClr val="FFFFFF"/>
                </a:solidFill>
              </a:defRPr>
            </a:lvl1pPr>
          </a:lstStyle>
          <a:p>
            <a:pPr/>
            <a:r>
              <a:t>project templates are divided into categories based on the language used and the type of the project</a:t>
            </a:r>
          </a:p>
        </p:txBody>
      </p:sp>
      <p:sp>
        <p:nvSpPr>
          <p:cNvPr id="165" name="Shape 165"/>
          <p:cNvSpPr/>
          <p:nvPr/>
        </p:nvSpPr>
        <p:spPr>
          <a:xfrm>
            <a:off x="5069110" y="193095"/>
            <a:ext cx="5874202" cy="685801"/>
          </a:xfrm>
          <a:prstGeom prst="rect">
            <a:avLst/>
          </a:prstGeom>
          <a:solidFill>
            <a:srgbClr val="000000">
              <a:alpha val="40112"/>
            </a:srgbClr>
          </a:solidFill>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800">
                <a:solidFill>
                  <a:srgbClr val="FFFFFF"/>
                </a:solidFill>
              </a:defRPr>
            </a:lvl1pPr>
          </a:lstStyle>
          <a:p>
            <a:pPr/>
            <a:r>
              <a:t>The .Net framework consists of an enormous library of codes used by the client languages such as C#</a:t>
            </a:r>
          </a:p>
        </p:txBody>
      </p:sp>
      <p:sp>
        <p:nvSpPr>
          <p:cNvPr id="166" name="Shape 166"/>
          <p:cNvSpPr/>
          <p:nvPr/>
        </p:nvSpPr>
        <p:spPr>
          <a:xfrm>
            <a:off x="8409698" y="3174967"/>
            <a:ext cx="2629900" cy="406401"/>
          </a:xfrm>
          <a:prstGeom prst="rect">
            <a:avLst/>
          </a:prstGeom>
          <a:solidFill>
            <a:srgbClr val="000000">
              <a:alpha val="40112"/>
            </a:srgbClr>
          </a:solidFill>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800">
                <a:solidFill>
                  <a:srgbClr val="FFFFFF"/>
                </a:solidFill>
              </a:defRPr>
            </a:lvl1pPr>
          </a:lstStyle>
          <a:p>
            <a:pPr/>
            <a:r>
              <a:t>ex. Console Application</a:t>
            </a:r>
          </a:p>
        </p:txBody>
      </p:sp>
      <p:sp>
        <p:nvSpPr>
          <p:cNvPr id="167" name="Shape 167"/>
          <p:cNvSpPr/>
          <p:nvPr/>
        </p:nvSpPr>
        <p:spPr>
          <a:xfrm>
            <a:off x="153354" y="5474178"/>
            <a:ext cx="2136297" cy="406401"/>
          </a:xfrm>
          <a:prstGeom prst="rect">
            <a:avLst/>
          </a:prstGeom>
          <a:solidFill>
            <a:srgbClr val="000000">
              <a:alpha val="40112"/>
            </a:srgbClr>
          </a:solidFill>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800">
                <a:solidFill>
                  <a:srgbClr val="FFFFFF"/>
                </a:solidFill>
              </a:defRPr>
            </a:lvl1pPr>
          </a:lstStyle>
          <a:p>
            <a:pPr/>
            <a:r>
              <a:t>name the project</a:t>
            </a:r>
          </a:p>
        </p:txBody>
      </p:sp>
      <p:sp>
        <p:nvSpPr>
          <p:cNvPr id="168" name="Shape 168"/>
          <p:cNvSpPr/>
          <p:nvPr/>
        </p:nvSpPr>
        <p:spPr>
          <a:xfrm>
            <a:off x="153354" y="6324600"/>
            <a:ext cx="2136297" cy="965201"/>
          </a:xfrm>
          <a:prstGeom prst="rect">
            <a:avLst/>
          </a:prstGeom>
          <a:solidFill>
            <a:srgbClr val="000000">
              <a:alpha val="40112"/>
            </a:srgbClr>
          </a:solidFill>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800">
                <a:solidFill>
                  <a:srgbClr val="FFFFFF"/>
                </a:solidFill>
              </a:defRPr>
            </a:lvl1pPr>
          </a:lstStyle>
          <a:p>
            <a:pPr/>
            <a:r>
              <a:t>choose the project location (you can keep it as it is)</a:t>
            </a:r>
          </a:p>
        </p:txBody>
      </p:sp>
      <p:sp>
        <p:nvSpPr>
          <p:cNvPr id="169" name="Shape 169"/>
          <p:cNvSpPr/>
          <p:nvPr/>
        </p:nvSpPr>
        <p:spPr>
          <a:xfrm flipV="1">
            <a:off x="2280692" y="6428449"/>
            <a:ext cx="1088997" cy="534323"/>
          </a:xfrm>
          <a:prstGeom prst="line">
            <a:avLst/>
          </a:prstGeom>
          <a:ln w="25400">
            <a:solidFill>
              <a:srgbClr val="000000"/>
            </a:solidFill>
            <a:miter lim="400000"/>
            <a:tailEnd type="triangle"/>
          </a:ln>
        </p:spPr>
        <p:txBody>
          <a:bodyPr lIns="50800" tIns="50800" rIns="50800" bIns="50800" anchor="ctr"/>
          <a:lstStyle/>
          <a:p>
            <a:pPr algn="l">
              <a:defRPr sz="2400">
                <a:solidFill>
                  <a:srgbClr val="666600"/>
                </a:solidFill>
              </a:defRPr>
            </a:pPr>
          </a:p>
        </p:txBody>
      </p:sp>
      <p:sp>
        <p:nvSpPr>
          <p:cNvPr id="170" name="Shape 170"/>
          <p:cNvSpPr/>
          <p:nvPr/>
        </p:nvSpPr>
        <p:spPr>
          <a:xfrm>
            <a:off x="2280692" y="5704515"/>
            <a:ext cx="1085438" cy="148137"/>
          </a:xfrm>
          <a:prstGeom prst="line">
            <a:avLst/>
          </a:prstGeom>
          <a:ln w="25400">
            <a:solidFill>
              <a:srgbClr val="000000"/>
            </a:solidFill>
            <a:miter lim="400000"/>
            <a:tailEnd type="triangle"/>
          </a:ln>
        </p:spPr>
        <p:txBody>
          <a:bodyPr lIns="50800" tIns="50800" rIns="50800" bIns="50800" anchor="ctr"/>
          <a:lstStyle/>
          <a:p>
            <a:pPr algn="l">
              <a:defRPr sz="2400">
                <a:solidFill>
                  <a:srgbClr val="666600"/>
                </a:solidFill>
              </a:defRPr>
            </a:pPr>
          </a:p>
        </p:txBody>
      </p:sp>
      <p:sp>
        <p:nvSpPr>
          <p:cNvPr id="171" name="Shape 171"/>
          <p:cNvSpPr/>
          <p:nvPr/>
        </p:nvSpPr>
        <p:spPr>
          <a:xfrm>
            <a:off x="2280692" y="2106509"/>
            <a:ext cx="472719" cy="472720"/>
          </a:xfrm>
          <a:prstGeom prst="line">
            <a:avLst/>
          </a:prstGeom>
          <a:ln w="25400">
            <a:solidFill>
              <a:srgbClr val="000000"/>
            </a:solidFill>
            <a:miter lim="400000"/>
            <a:tailEnd type="triangle"/>
          </a:ln>
        </p:spPr>
        <p:txBody>
          <a:bodyPr lIns="50800" tIns="50800" rIns="50800" bIns="50800" anchor="ctr"/>
          <a:lstStyle/>
          <a:p>
            <a:pPr algn="l">
              <a:defRPr sz="2400">
                <a:solidFill>
                  <a:srgbClr val="666600"/>
                </a:solidFill>
              </a:defRPr>
            </a:pPr>
          </a:p>
        </p:txBody>
      </p:sp>
      <p:sp>
        <p:nvSpPr>
          <p:cNvPr id="172" name="Shape 172"/>
          <p:cNvSpPr/>
          <p:nvPr/>
        </p:nvSpPr>
        <p:spPr>
          <a:xfrm>
            <a:off x="5952563" y="874267"/>
            <a:ext cx="1" cy="562332"/>
          </a:xfrm>
          <a:prstGeom prst="line">
            <a:avLst/>
          </a:prstGeom>
          <a:ln w="25400">
            <a:solidFill>
              <a:srgbClr val="000000"/>
            </a:solidFill>
            <a:miter lim="400000"/>
            <a:tailEnd type="triangle"/>
          </a:ln>
        </p:spPr>
        <p:txBody>
          <a:bodyPr lIns="50800" tIns="50800" rIns="50800" bIns="50800" anchor="ctr"/>
          <a:lstStyle/>
          <a:p>
            <a:pPr algn="l">
              <a:defRPr sz="2400">
                <a:solidFill>
                  <a:srgbClr val="666600"/>
                </a:solidFill>
              </a:defRPr>
            </a:pPr>
          </a:p>
        </p:txBody>
      </p:sp>
      <p:sp>
        <p:nvSpPr>
          <p:cNvPr id="173" name="Shape 173"/>
          <p:cNvSpPr/>
          <p:nvPr/>
        </p:nvSpPr>
        <p:spPr>
          <a:xfrm flipH="1" flipV="1">
            <a:off x="9560607" y="2702495"/>
            <a:ext cx="471502" cy="471502"/>
          </a:xfrm>
          <a:prstGeom prst="line">
            <a:avLst/>
          </a:prstGeom>
          <a:ln w="25400">
            <a:solidFill>
              <a:srgbClr val="000000"/>
            </a:solidFill>
            <a:miter lim="400000"/>
            <a:tailEnd type="triangle"/>
          </a:ln>
        </p:spPr>
        <p:txBody>
          <a:bodyPr lIns="50800" tIns="50800" rIns="50800" bIns="50800" anchor="ctr"/>
          <a:lstStyle/>
          <a:p>
            <a:pPr algn="l">
              <a:defRPr sz="2400">
                <a:solidFill>
                  <a:srgbClr val="666600"/>
                </a:solidFill>
              </a:defRPr>
            </a:pP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