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5" Target="slides/slide9.xml"/><Relationship Type="http://schemas.openxmlformats.org/officeDocument/2006/relationships/slide" Id="rId14" Target="slides/slide8.xml"/><Relationship Type="http://schemas.openxmlformats.org/officeDocument/2006/relationships/presProps" Id="rId2" Target="presProps.xml"/><Relationship Type="http://schemas.openxmlformats.org/officeDocument/2006/relationships/slide" Id="rId12" Target="slides/slide6.xml"/><Relationship Type="http://schemas.openxmlformats.org/officeDocument/2006/relationships/theme" Id="rId1" Target="theme/theme2.xml"/><Relationship Type="http://schemas.openxmlformats.org/officeDocument/2006/relationships/slide" Id="rId13" Target="slides/slide7.xml"/><Relationship Type="http://schemas.openxmlformats.org/officeDocument/2006/relationships/slideMaster" Id="rId4" Target="slideMasters/slideMaster1.xml"/><Relationship Type="http://schemas.openxmlformats.org/officeDocument/2006/relationships/slide" Id="rId10" Target="slides/slide4.xml"/><Relationship Type="http://schemas.openxmlformats.org/officeDocument/2006/relationships/tableStyles" Id="rId3" Target="tableStyles.xml"/><Relationship Type="http://schemas.openxmlformats.org/officeDocument/2006/relationships/slide" Id="rId11" Target="slides/slide5.xml"/><Relationship Type="http://schemas.openxmlformats.org/officeDocument/2006/relationships/slide" Id="rId9" Target="slides/slide3.xml"/><Relationship Type="http://schemas.openxmlformats.org/officeDocument/2006/relationships/notesMaster" Id="rId6" Target="notesMasters/notesMaster1.xml"/><Relationship Type="http://schemas.openxmlformats.org/officeDocument/2006/relationships/slideMaster" Id="rId5" Target="slideMasters/slideMaster2.xml"/><Relationship Type="http://schemas.openxmlformats.org/officeDocument/2006/relationships/slide" Id="rId8" Target="slides/slide2.xml"/><Relationship Type="http://schemas.openxmlformats.org/officeDocument/2006/relationships/slide" Id="rId7" Target="slides/slide1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9" id="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0" id="60"/>
          <p:cNvSpPr/>
          <p:nvPr>
            <p:ph type="sldImg" idx="2"/>
          </p:nvPr>
        </p:nvSpPr>
        <p:spPr>
          <a:xfrm>
            <a:off y="685800" x="1143225"/>
            <a:ext cy="3429000" cx="4572225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1" id="6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5" id="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6" id="6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7" id="6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2" id="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3" id="7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4" id="7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8" id="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9" id="79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0" id="80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5" id="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6" id="8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7" id="8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de"/>
              <a:t>Ungeordnet wilder Verlauf ==&gt; liegt an Griewank Natur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2" id="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3" id="9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4" id="9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de"/>
              <a:t>Weniger starke Sprünge wie Griewank ==&gt; Fast ein Schema zu erkennen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9" id="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0" id="10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1" id="10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de"/>
              <a:t>Fluktuiert auch stark mit den Standardparametern ==&gt; hat aber deutlicheren Verlauf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6" id="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7" id="10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8" id="10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de"/>
              <a:t>Übersicht über die Auswahl der Testszenarien und Abarbeitung</a:t>
            </a:r>
          </a:p>
          <a:p>
            <a:pPr>
              <a:buNone/>
            </a:pPr>
            <a:r>
              <a:rPr lang="de"/>
              <a:t>Es wurden über 100 Testergebnisse in über 450 Dateien erzeugt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2" id="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3" id="113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14" id="114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/>
          <p:nvPr/>
        </p:nvSpPr>
        <p:spPr>
          <a:xfrm rot="10800000" flipH="1">
            <a:off y="3979800" x="0"/>
            <a:ext cy="28781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9" id="9"/>
          <p:cNvSpPr/>
          <p:nvPr/>
        </p:nvSpPr>
        <p:spPr>
          <a:xfrm>
            <a:off y="3190900" x="0"/>
            <a:ext cy="790108" cx="4617372"/>
          </a:xfrm>
          <a:custGeom>
            <a:pathLst>
              <a:path extrusionOk="0" h="1108924" w="4617373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0" id="10"/>
          <p:cNvSpPr/>
          <p:nvPr/>
        </p:nvSpPr>
        <p:spPr>
          <a:xfrm rot="10800000" flipH="1">
            <a:off y="3980458" x="0"/>
            <a:ext cy="759612" cx="4617372"/>
          </a:xfrm>
          <a:custGeom>
            <a:pathLst>
              <a:path extrusionOk="0" h="1108924" w="4617373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1" id="11"/>
          <p:cNvSpPr txBox="1"/>
          <p:nvPr>
            <p:ph type="ctrTitle"/>
          </p:nvPr>
        </p:nvSpPr>
        <p:spPr>
          <a:xfrm>
            <a:off y="2329190" x="685800"/>
            <a:ext cy="16505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12" id="12"/>
          <p:cNvSpPr txBox="1"/>
          <p:nvPr>
            <p:ph type="subTitle" idx="1"/>
          </p:nvPr>
        </p:nvSpPr>
        <p:spPr>
          <a:xfrm>
            <a:off y="4124476" x="685800"/>
            <a:ext cy="8888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51" id="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2" id="5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53" id="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4" id="54"/>
          <p:cNvSpPr txBox="1"/>
          <p:nvPr>
            <p:ph type="body" idx="1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55" id="5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3" id="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" id="14"/>
          <p:cNvSpPr/>
          <p:nvPr/>
        </p:nvSpPr>
        <p:spPr>
          <a:xfrm rot="10800000" flipH="1">
            <a:off y="1550999" x="0"/>
            <a:ext cy="53070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5" id="15"/>
          <p:cNvSpPr/>
          <p:nvPr/>
        </p:nvSpPr>
        <p:spPr>
          <a:xfrm flipH="1">
            <a:off y="761799" x="4526627"/>
            <a:ext cy="790108" cx="4617372"/>
          </a:xfrm>
          <a:custGeom>
            <a:pathLst>
              <a:path extrusionOk="0" h="1108924" w="4617373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6" id="16"/>
          <p:cNvSpPr/>
          <p:nvPr/>
        </p:nvSpPr>
        <p:spPr>
          <a:xfrm rot="10800000">
            <a:off y="1551358" x="4526627"/>
            <a:ext cy="759612" cx="4617372"/>
          </a:xfrm>
          <a:custGeom>
            <a:pathLst>
              <a:path extrusionOk="0" h="1108924" w="4617373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7" id="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18" id="18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9" id="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" id="20"/>
          <p:cNvSpPr/>
          <p:nvPr/>
        </p:nvSpPr>
        <p:spPr>
          <a:xfrm rot="10800000" flipH="1">
            <a:off y="1550999" x="0"/>
            <a:ext cy="53070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1" id="21"/>
          <p:cNvSpPr/>
          <p:nvPr/>
        </p:nvSpPr>
        <p:spPr>
          <a:xfrm rot="10800000">
            <a:off y="1551358" x="4526627"/>
            <a:ext cy="759612" cx="4617372"/>
          </a:xfrm>
          <a:custGeom>
            <a:pathLst>
              <a:path extrusionOk="0" h="1108924" w="4617373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2" id="2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23" id="23"/>
          <p:cNvSpPr txBox="1"/>
          <p:nvPr>
            <p:ph type="body" idx="1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24" id="24"/>
          <p:cNvSpPr/>
          <p:nvPr/>
        </p:nvSpPr>
        <p:spPr>
          <a:xfrm flipH="1">
            <a:off y="761799" x="4526627"/>
            <a:ext cy="790108" cx="4617372"/>
          </a:xfrm>
          <a:custGeom>
            <a:pathLst>
              <a:path extrusionOk="0" h="1108924" w="4617373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5" id="25"/>
          <p:cNvSpPr txBox="1"/>
          <p:nvPr>
            <p:ph type="body" idx="2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26" id="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7" id="27"/>
          <p:cNvSpPr/>
          <p:nvPr/>
        </p:nvSpPr>
        <p:spPr>
          <a:xfrm rot="10800000" flipH="1">
            <a:off y="1550999" x="0"/>
            <a:ext cy="53070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8" id="28"/>
          <p:cNvSpPr/>
          <p:nvPr/>
        </p:nvSpPr>
        <p:spPr>
          <a:xfrm flipH="1">
            <a:off y="761799" x="4526627"/>
            <a:ext cy="790108" cx="4617372"/>
          </a:xfrm>
          <a:custGeom>
            <a:pathLst>
              <a:path extrusionOk="0" h="1108924" w="4617373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9" id="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30" id="30"/>
          <p:cNvSpPr/>
          <p:nvPr/>
        </p:nvSpPr>
        <p:spPr>
          <a:xfrm rot="10800000">
            <a:off y="1551358" x="4526627"/>
            <a:ext cy="759612" cx="4617372"/>
          </a:xfrm>
          <a:custGeom>
            <a:pathLst>
              <a:path extrusionOk="0" h="1108924" w="4617373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31" id="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2" id="32"/>
          <p:cNvSpPr/>
          <p:nvPr/>
        </p:nvSpPr>
        <p:spPr>
          <a:xfrm rot="10800000" flipH="1">
            <a:off y="5883599" x="0"/>
            <a:ext cy="9744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3" id="33"/>
          <p:cNvSpPr/>
          <p:nvPr/>
        </p:nvSpPr>
        <p:spPr>
          <a:xfrm flipH="1">
            <a:off y="5094446" x="4526627"/>
            <a:ext cy="790108" cx="4617372"/>
          </a:xfrm>
          <a:custGeom>
            <a:pathLst>
              <a:path extrusionOk="0" h="1108924" w="4617373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4" id="34"/>
          <p:cNvSpPr/>
          <p:nvPr/>
        </p:nvSpPr>
        <p:spPr>
          <a:xfrm rot="10800000">
            <a:off y="5884005" x="4526627"/>
            <a:ext cy="759612" cx="4617372"/>
          </a:xfrm>
          <a:custGeom>
            <a:pathLst>
              <a:path extrusionOk="0" h="1108924" w="4617373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5" id="35"/>
          <p:cNvSpPr txBox="1"/>
          <p:nvPr>
            <p:ph type="body" idx="1"/>
          </p:nvPr>
        </p:nvSpPr>
        <p:spPr>
          <a:xfrm>
            <a:off y="5895635" x="457200"/>
            <a:ext cy="6738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i="1" sz="2400">
                <a:solidFill>
                  <a:schemeClr val="dk2"/>
                </a:solidFill>
              </a:defRPr>
            </a:lvl1pPr>
            <a:lvl2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i="1" sz="2400">
                <a:solidFill>
                  <a:schemeClr val="dk2"/>
                </a:solidFill>
              </a:defRPr>
            </a:lvl2pPr>
            <a:lvl3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i="1" sz="2400">
                <a:solidFill>
                  <a:schemeClr val="dk2"/>
                </a:solidFill>
              </a:defRPr>
            </a:lvl3pPr>
            <a:lvl4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i="1" sz="2400">
                <a:solidFill>
                  <a:schemeClr val="dk2"/>
                </a:solidFill>
              </a:defRPr>
            </a:lvl4pPr>
            <a:lvl5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i="1" sz="2400">
                <a:solidFill>
                  <a:schemeClr val="dk2"/>
                </a:solidFill>
              </a:defRPr>
            </a:lvl5pPr>
            <a:lvl6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i="1" sz="2400">
                <a:solidFill>
                  <a:schemeClr val="dk2"/>
                </a:solidFill>
              </a:defRPr>
            </a:lvl6pPr>
            <a:lvl7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i="1" sz="2400">
                <a:solidFill>
                  <a:schemeClr val="dk2"/>
                </a:solidFill>
              </a:defRPr>
            </a:lvl7pPr>
            <a:lvl8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i="1" sz="2400">
                <a:solidFill>
                  <a:schemeClr val="dk2"/>
                </a:solidFill>
              </a:defRPr>
            </a:lvl8pPr>
            <a:lvl9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i="1"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36" id="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7" id="37"/>
          <p:cNvSpPr/>
          <p:nvPr/>
        </p:nvSpPr>
        <p:spPr>
          <a:xfrm>
            <a:off y="101675" x="6676"/>
            <a:ext cy="6739722" cx="9134130"/>
          </a:xfrm>
          <a:custGeom>
            <a:pathLst>
              <a:path extrusionOk="0" h="6739723" w="9157023">
                <a:moveTo>
                  <a:pt y="0" x="1629"/>
                </a:moveTo>
                <a:lnTo>
                  <a:pt y="4340980" x="9157023"/>
                </a:lnTo>
                <a:lnTo>
                  <a:pt y="6739723" x="1593"/>
                </a:lnTo>
                <a:cubicBezTo>
                  <a:pt y="5123960" x="-3941"/>
                  <a:pt y="1615763" x="7163"/>
                  <a:pt y="0" x="162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41" id="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2" id="42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43" id="43"/>
          <p:cNvSpPr txBox="1"/>
          <p:nvPr>
            <p:ph type="subTitle" idx="1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44" id="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5" id="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46" id="46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indent="-285750" marL="742950" rtl="0">
              <a:defRPr/>
            </a:lvl2pPr>
            <a:lvl3pPr indent="-228600" marL="1143000" rtl="0">
              <a:defRPr/>
            </a:lvl3pPr>
            <a:lvl4pPr indent="-228600" marL="16002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47" id="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8" id="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49" id="49"/>
          <p:cNvSpPr txBox="1"/>
          <p:nvPr>
            <p:ph type="body" idx="1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50" id="50"/>
          <p:cNvSpPr txBox="1"/>
          <p:nvPr>
            <p:ph type="body" idx="2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4.xml"/></Relationships>
</file>

<file path=ppt/slideMasters/_rels/slideMaster2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8.xml"/><Relationship Type="http://schemas.openxmlformats.org/officeDocument/2006/relationships/slideLayout" Id="rId1" Target="../slideLayouts/slideLayout7.xml"/><Relationship Type="http://schemas.openxmlformats.org/officeDocument/2006/relationships/slideLayout" Id="rId4" Target="../slideLayouts/slideLayout10.xml"/><Relationship Type="http://schemas.openxmlformats.org/officeDocument/2006/relationships/slideLayout" Id="rId3" Target="../slideLayouts/slideLayout9.xml"/><Relationship Type="http://schemas.openxmlformats.org/officeDocument/2006/relationships/slideLayout" Id="rId6" Target="../slideLayouts/slideLayout12.xml"/><Relationship Type="http://schemas.openxmlformats.org/officeDocument/2006/relationships/slideLayout" Id="rId5" Target="../slideLayouts/slideLayout11.xml"/><Relationship Type="http://schemas.openxmlformats.org/officeDocument/2006/relationships/theme" Id="rId7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r="50%" l="50%" b="50%" t="50%"/>
          </a:path>
          <a:tileRect/>
        </a:gra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85750" algn="l" marL="74295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algn="l" marL="1143000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algn="l" marL="16002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algn="l" marL="20574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algn="l" marL="25146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algn="l" marL="29718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algn="l" marL="34290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algn="l" marL="38862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38" id="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9" id="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40" id="40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1.png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2.png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3.png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4.png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2.xml"/><Relationship Type="http://schemas.openxmlformats.org/officeDocument/2006/relationships/image" Id="rId3" Target="../media/image00.png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6" id="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7" id="57"/>
          <p:cNvSpPr txBox="1"/>
          <p:nvPr>
            <p:ph type="ctrTitle"/>
          </p:nvPr>
        </p:nvSpPr>
        <p:spPr>
          <a:xfrm>
            <a:off y="2329190" x="685800"/>
            <a:ext cy="1650599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>
              <a:buNone/>
            </a:pPr>
            <a:r>
              <a:rPr lang="de"/>
              <a:t>Evolutionäre Algorithmen</a:t>
            </a:r>
          </a:p>
        </p:txBody>
      </p:sp>
      <p:sp>
        <p:nvSpPr>
          <p:cNvPr name="Shape 58" id="58"/>
          <p:cNvSpPr txBox="1"/>
          <p:nvPr>
            <p:ph type="subTitle" idx="1"/>
          </p:nvPr>
        </p:nvSpPr>
        <p:spPr>
          <a:xfrm>
            <a:off y="4124476" x="685800"/>
            <a:ext cy="888899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>
              <a:buNone/>
            </a:pPr>
            <a:r>
              <a:rPr lang="de"/>
              <a:t>Benchmarking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2" id="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3" id="6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de"/>
              <a:t>Überblick</a:t>
            </a:r>
          </a:p>
        </p:txBody>
      </p:sp>
      <p:sp>
        <p:nvSpPr>
          <p:cNvPr name="Shape 64" id="64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-419100" marL="457200" rtl="0" lvl="0"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de"/>
              <a:t>Einführung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de"/>
              <a:t>Programmiersprache und Oberfläche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de"/>
              <a:t>Bedienung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de"/>
              <a:t>Benchmarkschema (Standardwerte)</a:t>
            </a:r>
          </a:p>
          <a:p>
            <a:r>
              <a:t/>
            </a:r>
          </a:p>
          <a:p>
            <a:pPr indent="-419100" marL="457200" rtl="0" lvl="0"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de"/>
              <a:t>Verfahren und Ergebnisse</a:t>
            </a:r>
          </a:p>
          <a:p>
            <a:pPr indent="-381000" marL="914400" rtl="0" lvl="1"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de"/>
              <a:t>Binärdarstellung / Relle Darstellung</a:t>
            </a:r>
          </a:p>
          <a:p>
            <a:pPr indent="-381000" marL="914400" lvl="1">
              <a:buClr>
                <a:schemeClr val="dk1"/>
              </a:buClr>
              <a:buSzPct val="80000"/>
              <a:buFont typeface="Georgia"/>
              <a:buAutoNum type="alphaLcPeriod"/>
            </a:pPr>
            <a:r>
              <a:rPr lang="de"/>
              <a:t>Mutationsverfahren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8" id="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9" id="6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de"/>
              <a:t>1. Einführung</a:t>
            </a:r>
          </a:p>
        </p:txBody>
      </p:sp>
      <p:sp>
        <p:nvSpPr>
          <p:cNvPr name="Shape 70" id="70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de"/>
              <a:t>Programmiersprache:</a:t>
            </a:r>
          </a:p>
          <a:p>
            <a:pPr indent="-419100" marL="457200" rtl="0" lv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/>
              <a:t>Implementierung in C#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</p:txBody>
      </p:sp>
      <p:sp>
        <p:nvSpPr>
          <p:cNvPr name="Shape 71" id="71"/>
          <p:cNvSpPr/>
          <p:nvPr/>
        </p:nvSpPr>
        <p:spPr>
          <a:xfrm>
            <a:off y="2721574" x="1006998"/>
            <a:ext cy="3846325" cx="675250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5" id="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6" id="7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de"/>
              <a:t>1. Einführung</a:t>
            </a:r>
          </a:p>
        </p:txBody>
      </p:sp>
      <p:sp>
        <p:nvSpPr>
          <p:cNvPr name="Shape 77" id="77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0" marR="0" algn="l" marL="0" rtl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400"/>
              <a:t>Benchmarkingschema</a:t>
            </a:r>
          </a:p>
          <a:p>
            <a:pPr indent="-381000" marL="457200"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 sz="2400"/>
              <a:t>Elternpopulation            	= 100</a:t>
            </a:r>
          </a:p>
          <a:p>
            <a:pPr indent="-381000" marL="457200"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 sz="2400"/>
              <a:t>Kindpopulation              	= 100</a:t>
            </a:r>
          </a:p>
          <a:p>
            <a:pPr indent="-381000" marL="457200"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 sz="2400"/>
              <a:t>Intervall                       	= [-20, 30]</a:t>
            </a:r>
          </a:p>
          <a:p>
            <a:pPr indent="-381000" marL="457200"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 sz="2400"/>
              <a:t>Gene (n)                      	= 5</a:t>
            </a:r>
          </a:p>
          <a:p>
            <a:pPr indent="-381000" marL="457200"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 sz="2400"/>
              <a:t>Binärstringlänge (k)		= 10</a:t>
            </a:r>
          </a:p>
          <a:p>
            <a:pPr indent="-381000" marL="457200"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 sz="2400"/>
              <a:t>Anteil der Mutation bei der Rekombination = 25 %</a:t>
            </a:r>
          </a:p>
          <a:p>
            <a:pPr indent="-381000" marL="457200"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 sz="2400"/>
              <a:t>Rekombinationspunkte	= 5</a:t>
            </a:r>
          </a:p>
          <a:p>
            <a:pPr indent="-381000" marL="457200"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 sz="2400"/>
              <a:t>Generationen			= 500</a:t>
            </a:r>
          </a:p>
          <a:p>
            <a:pPr indent="-381000" marL="457200"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66666"/>
              <a:buFont typeface="Arial"/>
              <a:buChar char="•"/>
            </a:pPr>
            <a:r>
              <a:rPr lang="de" sz="2400"/>
              <a:t>Selektion					= keine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1" id="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2" id="8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de"/>
              <a:t>Verhalten Griewank</a:t>
            </a:r>
          </a:p>
        </p:txBody>
      </p:sp>
      <p:sp>
        <p:nvSpPr>
          <p:cNvPr name="Shape 83" id="83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84" id="84"/>
          <p:cNvSpPr/>
          <p:nvPr/>
        </p:nvSpPr>
        <p:spPr>
          <a:xfrm>
            <a:off y="2444153" x="0"/>
            <a:ext cy="4212942" cx="91439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8" id="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9" id="8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de"/>
              <a:t>Verhalten Ackley</a:t>
            </a:r>
          </a:p>
        </p:txBody>
      </p:sp>
      <p:sp>
        <p:nvSpPr>
          <p:cNvPr name="Shape 90" id="90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91" id="91"/>
          <p:cNvSpPr/>
          <p:nvPr/>
        </p:nvSpPr>
        <p:spPr>
          <a:xfrm>
            <a:off y="2711479" x="0"/>
            <a:ext cy="3856420" cx="914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5" id="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6" id="9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>
              <a:buNone/>
            </a:pPr>
            <a:r>
              <a:rPr lang="de"/>
              <a:t>Verhalten C-Funktion</a:t>
            </a:r>
          </a:p>
        </p:txBody>
      </p:sp>
      <p:sp>
        <p:nvSpPr>
          <p:cNvPr name="Shape 97" id="97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98" id="98"/>
          <p:cNvSpPr/>
          <p:nvPr/>
        </p:nvSpPr>
        <p:spPr>
          <a:xfrm>
            <a:off y="2626057" x="0"/>
            <a:ext cy="3941842" cx="914400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2" id="10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3" id="10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04" id="104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  <p:sp>
        <p:nvSpPr>
          <p:cNvPr name="Shape 105" id="105"/>
          <p:cNvSpPr/>
          <p:nvPr/>
        </p:nvSpPr>
        <p:spPr>
          <a:xfrm>
            <a:off y="328177" x="23373"/>
            <a:ext cy="6201645" cx="909725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9" id="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0" id="11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/>
        </p:txBody>
      </p:sp>
      <p:sp>
        <p:nvSpPr>
          <p:cNvPr name="Shape 111" id="111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