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33"/>
  </p:notesMasterIdLst>
  <p:sldIdLst>
    <p:sldId id="256" r:id="rId3"/>
    <p:sldId id="257" r:id="rId4"/>
    <p:sldId id="265" r:id="rId5"/>
    <p:sldId id="284" r:id="rId6"/>
    <p:sldId id="266" r:id="rId7"/>
    <p:sldId id="285" r:id="rId8"/>
    <p:sldId id="271" r:id="rId9"/>
    <p:sldId id="267" r:id="rId10"/>
    <p:sldId id="286" r:id="rId11"/>
    <p:sldId id="268" r:id="rId12"/>
    <p:sldId id="287" r:id="rId13"/>
    <p:sldId id="269" r:id="rId14"/>
    <p:sldId id="288" r:id="rId15"/>
    <p:sldId id="270" r:id="rId16"/>
    <p:sldId id="272" r:id="rId17"/>
    <p:sldId id="289" r:id="rId18"/>
    <p:sldId id="275" r:id="rId19"/>
    <p:sldId id="290" r:id="rId20"/>
    <p:sldId id="276" r:id="rId21"/>
    <p:sldId id="277" r:id="rId22"/>
    <p:sldId id="278" r:id="rId23"/>
    <p:sldId id="291" r:id="rId24"/>
    <p:sldId id="279" r:id="rId25"/>
    <p:sldId id="292" r:id="rId26"/>
    <p:sldId id="280" r:id="rId27"/>
    <p:sldId id="281" r:id="rId28"/>
    <p:sldId id="282" r:id="rId29"/>
    <p:sldId id="283" r:id="rId30"/>
    <p:sldId id="293" r:id="rId31"/>
    <p:sldId id="264" r:id="rId3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Dienstag, 14. August 2012</a:t>
            </a:r>
            <a:endParaRPr lang="de-DE" dirty="0"/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85654" y="2422426"/>
            <a:ext cx="9263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Länge des Binärstrings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Variabel einstellbar</a:t>
            </a:r>
          </a:p>
          <a:p>
            <a:r>
              <a:rPr lang="de-DE" dirty="0" smtClean="0"/>
              <a:t>Steuert zusammen mit dem Intervall die Granularität</a:t>
            </a:r>
          </a:p>
          <a:p>
            <a:r>
              <a:rPr lang="de-DE" dirty="0" smtClean="0"/>
              <a:t>Untersuchte Werte: 10 und 15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Bewirkt einen deutlichen Performanceabfall </a:t>
            </a:r>
          </a:p>
          <a:p>
            <a:pPr lvl="1"/>
            <a:r>
              <a:rPr lang="de-DE" dirty="0" smtClean="0"/>
              <a:t>Kaum Verbesserungen bzw. Verschlechterungen zu spüren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28604" y="2422426"/>
            <a:ext cx="14955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 smtClean="0"/>
                  <a:t>Enthält Liste aller implementierten Problemstellungen</a:t>
                </a:r>
                <a:endParaRPr lang="en-GB" sz="2400" dirty="0" smtClean="0"/>
              </a:p>
              <a:p>
                <a:r>
                  <a:rPr lang="de-DE" sz="2400" dirty="0" smtClean="0"/>
                  <a:t>Implementiert sind:</a:t>
                </a:r>
              </a:p>
              <a:p>
                <a:pPr lvl="1"/>
                <a:r>
                  <a:rPr lang="de-DE" sz="1800" dirty="0" smtClean="0"/>
                  <a:t>Das lineare Gleichungssystem: </a:t>
                </a: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de-DE" sz="1550" b="0" i="0" smtClean="0">
                        <a:latin typeface="Cambria Math"/>
                      </a:rPr>
                      <m:t>−8</m:t>
                    </m:r>
                    <m:r>
                      <a:rPr lang="de-DE" sz="1550" b="0" i="1" smtClean="0">
                        <a:latin typeface="Cambria Math"/>
                      </a:rPr>
                      <m:t>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55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dirty="0" smtClean="0">
                  <a:latin typeface="Georgia" pitchFamily="18" charset="0"/>
                </a:endParaRPr>
              </a:p>
              <a:p>
                <a:pPr lvl="1"/>
                <a:r>
                  <a:rPr lang="de-DE" sz="1800" dirty="0" smtClean="0"/>
                  <a:t>Minimierungsprobleme:</a:t>
                </a:r>
              </a:p>
              <a:p>
                <a:pPr lvl="2"/>
                <a:r>
                  <a:rPr lang="de" sz="1550" dirty="0" smtClean="0"/>
                  <a:t>Griewank</a:t>
                </a:r>
                <a:r>
                  <a:rPr lang="de" sz="1550" dirty="0"/>
                  <a:t> - Funktion</a:t>
                </a:r>
                <a:endParaRPr lang="de" sz="1550" dirty="0" smtClean="0"/>
              </a:p>
              <a:p>
                <a:pPr lvl="2"/>
                <a:r>
                  <a:rPr lang="de" sz="1550" dirty="0" smtClean="0"/>
                  <a:t>Ackley - Funktion</a:t>
                </a:r>
              </a:p>
              <a:p>
                <a:pPr lvl="2"/>
                <a:r>
                  <a:rPr lang="de-DE" sz="1550" dirty="0" smtClean="0"/>
                  <a:t>C </a:t>
                </a:r>
                <a:r>
                  <a:rPr lang="de" sz="1550" dirty="0" smtClean="0"/>
                  <a:t>- Funktion</a:t>
                </a:r>
              </a:p>
              <a:p>
                <a:pPr lvl="1"/>
                <a:r>
                  <a:rPr lang="de-DE" sz="1800" dirty="0" smtClean="0"/>
                  <a:t>Nullstellenberechnung zur Funktion: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55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=0, </m:t>
                      </m:r>
                      <m:r>
                        <a:rPr lang="de-DE" sz="1550" b="0" i="1" smtClean="0">
                          <a:latin typeface="Cambria Math"/>
                        </a:rPr>
                        <m:t>𝑖</m:t>
                      </m:r>
                      <m:r>
                        <a:rPr lang="de-DE" sz="1550" b="0" i="1" smtClean="0">
                          <a:latin typeface="Cambria Math"/>
                        </a:rPr>
                        <m:t>=1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de-DE" sz="1550" b="0" dirty="0" smtClean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2370" t="-4423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7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85928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547664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11760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Mutationsverlauf und -rate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3 Arten des Verlaufes implementiert: </a:t>
            </a:r>
            <a:endParaRPr lang="en-GB" sz="2400" dirty="0" smtClean="0"/>
          </a:p>
          <a:p>
            <a:pPr lvl="1"/>
            <a:r>
              <a:rPr lang="de-DE" sz="1800" dirty="0" smtClean="0"/>
              <a:t>Konstant</a:t>
            </a:r>
          </a:p>
          <a:p>
            <a:pPr lvl="1"/>
            <a:r>
              <a:rPr lang="de-DE" sz="1800" dirty="0" smtClean="0"/>
              <a:t>Linear</a:t>
            </a:r>
          </a:p>
          <a:p>
            <a:pPr lvl="1"/>
            <a:r>
              <a:rPr lang="de-DE" sz="1800" dirty="0" smtClean="0"/>
              <a:t>Exponentiell</a:t>
            </a:r>
          </a:p>
          <a:p>
            <a:r>
              <a:rPr lang="de-DE" sz="2400" dirty="0" smtClean="0"/>
              <a:t>Untersucht wurden: </a:t>
            </a:r>
          </a:p>
          <a:p>
            <a:pPr lvl="1"/>
            <a:r>
              <a:rPr lang="de-DE" sz="1800" dirty="0" smtClean="0"/>
              <a:t>Konstant: 0% und 50%</a:t>
            </a:r>
          </a:p>
          <a:p>
            <a:pPr lvl="1"/>
            <a:r>
              <a:rPr lang="de-DE" sz="1800" dirty="0" smtClean="0"/>
              <a:t>Linear: von 10% auf 90% über 50 Generationen</a:t>
            </a:r>
          </a:p>
          <a:p>
            <a:pPr lvl="1"/>
            <a:r>
              <a:rPr lang="de-DE" sz="1800" dirty="0" smtClean="0"/>
              <a:t>Exponentiell: </a:t>
            </a:r>
            <a:r>
              <a:rPr lang="de-DE" sz="1800" dirty="0"/>
              <a:t>von 10% auf 90</a:t>
            </a:r>
            <a:r>
              <a:rPr lang="de-DE" sz="1800" dirty="0" smtClean="0"/>
              <a:t>%</a:t>
            </a:r>
            <a:r>
              <a:rPr lang="de-DE" sz="1800" dirty="0"/>
              <a:t> über 50 </a:t>
            </a:r>
            <a:r>
              <a:rPr lang="de-DE" sz="1800" dirty="0" smtClean="0"/>
              <a:t>Generationen</a:t>
            </a:r>
          </a:p>
          <a:p>
            <a:r>
              <a:rPr lang="de-DE" sz="2400" dirty="0" smtClean="0"/>
              <a:t>Tests ergaben: </a:t>
            </a:r>
          </a:p>
          <a:p>
            <a:pPr lvl="1"/>
            <a:r>
              <a:rPr lang="de-DE" sz="1800" dirty="0" smtClean="0"/>
              <a:t>Linear und Exponentiell lieferten generell bessere Optima</a:t>
            </a:r>
          </a:p>
          <a:p>
            <a:pPr lvl="1"/>
            <a:r>
              <a:rPr lang="de-DE" sz="1800" dirty="0" smtClean="0"/>
              <a:t>Auffällig: </a:t>
            </a:r>
          </a:p>
          <a:p>
            <a:pPr lvl="2"/>
            <a:r>
              <a:rPr lang="de-DE" sz="1800" dirty="0"/>
              <a:t>L</a:t>
            </a:r>
            <a:r>
              <a:rPr lang="de-DE" sz="1800" dirty="0" smtClean="0"/>
              <a:t>inear besser bei deterministischer Plus Selektion</a:t>
            </a:r>
          </a:p>
          <a:p>
            <a:pPr lvl="2"/>
            <a:r>
              <a:rPr lang="de-DE" sz="1800" dirty="0"/>
              <a:t>Exponentiell </a:t>
            </a:r>
            <a:r>
              <a:rPr lang="de-DE" sz="1800" dirty="0" smtClean="0"/>
              <a:t>besser </a:t>
            </a:r>
            <a:r>
              <a:rPr lang="de-DE" sz="1800" dirty="0"/>
              <a:t>bei deterministischer </a:t>
            </a:r>
            <a:r>
              <a:rPr lang="de-DE" sz="1800" dirty="0" smtClean="0"/>
              <a:t>Komma-Selektion</a:t>
            </a:r>
          </a:p>
        </p:txBody>
      </p:sp>
    </p:spTree>
    <p:extLst>
      <p:ext uri="{BB962C8B-B14F-4D97-AF65-F5344CB8AC3E}">
        <p14:creationId xmlns:p14="http://schemas.microsoft.com/office/powerpoint/2010/main" val="692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75856" y="348830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Rekombinationspunkte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Individuell einstellbar zwischen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𝑥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  <m:r>
                      <a:rPr lang="de-DE" b="0" i="1" dirty="0" smtClean="0">
                        <a:latin typeface="Cambria Math"/>
                      </a:rPr>
                      <m:t>𝑔𝑒𝑛𝑒</m:t>
                    </m:r>
                    <m:r>
                      <a:rPr lang="de-DE" b="0" i="1" dirty="0" smtClean="0">
                        <a:latin typeface="Cambria Math"/>
                      </a:rPr>
                      <m:t>∗</m:t>
                    </m:r>
                    <m:r>
                      <a:rPr lang="de-DE" b="0" i="1" dirty="0" smtClean="0">
                        <a:latin typeface="Cambria Math"/>
                      </a:rPr>
                      <m:t>𝑏𝑖𝑛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𝑟𝑠𝑡𝑟𝑖𝑛𝑔𝑙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𝑛𝑔𝑒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de-DE" dirty="0" smtClean="0"/>
                  <a:t>Untersucht wurden:</a:t>
                </a:r>
              </a:p>
              <a:p>
                <a:pPr lvl="1"/>
                <a:r>
                  <a:rPr lang="de-DE" dirty="0" smtClean="0"/>
                  <a:t>4-Punkt-Rekombination vs. 10-Punkt-Rekombination</a:t>
                </a:r>
                <a:endParaRPr lang="en-GB" dirty="0" smtClean="0"/>
              </a:p>
              <a:p>
                <a:r>
                  <a:rPr lang="de-DE" dirty="0" smtClean="0"/>
                  <a:t>Tests ergaben:</a:t>
                </a:r>
              </a:p>
              <a:p>
                <a:pPr lvl="1"/>
                <a:r>
                  <a:rPr lang="de-DE" dirty="0" smtClean="0"/>
                  <a:t>Beide Verfahren annähernd gleich schnell</a:t>
                </a:r>
              </a:p>
              <a:p>
                <a:pPr lvl="1"/>
                <a:r>
                  <a:rPr lang="de-DE" dirty="0" smtClean="0"/>
                  <a:t>Jedoch leichte Fluktuationen bezüglich der Verwendung mit Plus-bzw. Komma-Selektion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259" t="-5897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8" y="349046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endParaRPr lang="de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508104" y="349478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490714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Selektionsverfahren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Implementiert wurden:</a:t>
            </a:r>
          </a:p>
          <a:p>
            <a:pPr lvl="1"/>
            <a:r>
              <a:rPr lang="de-DE" dirty="0" smtClean="0"/>
              <a:t>„keine“</a:t>
            </a:r>
          </a:p>
          <a:p>
            <a:pPr lvl="1"/>
            <a:r>
              <a:rPr lang="de-DE" dirty="0" smtClean="0"/>
              <a:t>Komma-Selektion</a:t>
            </a:r>
          </a:p>
          <a:p>
            <a:pPr lvl="1"/>
            <a:r>
              <a:rPr lang="de-DE" dirty="0" smtClean="0"/>
              <a:t>Plus-Selektion</a:t>
            </a:r>
          </a:p>
          <a:p>
            <a:r>
              <a:rPr lang="de-DE" dirty="0" smtClean="0"/>
              <a:t>Untersucht wurde jeweils der Einsatz der Komma- und der Plus-Selektion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Keine signifikanten Unterschiede zwischen den Verfahren</a:t>
            </a:r>
          </a:p>
          <a:p>
            <a:pPr lvl="1"/>
            <a:r>
              <a:rPr lang="de-DE" dirty="0" smtClean="0"/>
              <a:t>Allerdings erhebliche Verbesserung gegenüber keinem Einsatz eines Selektionsverfahrens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814158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Implementiert wurden:</a:t>
            </a:r>
          </a:p>
          <a:p>
            <a:pPr lvl="1"/>
            <a:r>
              <a:rPr lang="de-DE" sz="2000" dirty="0" smtClean="0"/>
              <a:t>Zufällige Auswahl aus der Selektionsmenge</a:t>
            </a:r>
          </a:p>
          <a:p>
            <a:pPr lvl="1"/>
            <a:r>
              <a:rPr lang="de-DE" sz="2000" dirty="0"/>
              <a:t>Nach fitnesssortierter Auswahl aus der Selektionsmenge</a:t>
            </a:r>
            <a:endParaRPr lang="en-GB" sz="2000" dirty="0"/>
          </a:p>
          <a:p>
            <a:pPr lvl="1"/>
            <a:r>
              <a:rPr lang="de-DE" sz="2000" dirty="0"/>
              <a:t>q-fach Turnier Auswahl aus der </a:t>
            </a:r>
            <a:r>
              <a:rPr lang="de-DE" sz="2000" dirty="0" smtClean="0"/>
              <a:t>Selektionsmenge</a:t>
            </a:r>
          </a:p>
          <a:p>
            <a:r>
              <a:rPr lang="de-DE" sz="2800" dirty="0" smtClean="0"/>
              <a:t>Untersucht wurde jeweils die Kombination aus Selektionsverfahren und Wahlverfahren</a:t>
            </a:r>
          </a:p>
          <a:p>
            <a:r>
              <a:rPr lang="de-DE" sz="2800" dirty="0" smtClean="0"/>
              <a:t>Tests ergaben:</a:t>
            </a:r>
          </a:p>
          <a:p>
            <a:pPr lvl="1"/>
            <a:r>
              <a:rPr lang="de-DE" sz="2000" dirty="0" smtClean="0"/>
              <a:t>Fitnessorientierte und </a:t>
            </a:r>
            <a:r>
              <a:rPr lang="de-DE" sz="2000" dirty="0"/>
              <a:t>q-fach Turnier Auswahl </a:t>
            </a:r>
            <a:r>
              <a:rPr lang="de-DE" sz="2000" dirty="0" smtClean="0"/>
              <a:t> führen unabhängig von Selektionsverfahren zu signifikant besseren Ergebnissen als die zufällige Auswahl</a:t>
            </a:r>
          </a:p>
          <a:p>
            <a:pPr lvl="1"/>
            <a:r>
              <a:rPr lang="de-DE" sz="2000" dirty="0" smtClean="0"/>
              <a:t>In den Tests führte die fitnesssortierte </a:t>
            </a:r>
            <a:r>
              <a:rPr lang="de-DE" sz="2000" dirty="0"/>
              <a:t>Auswahl </a:t>
            </a:r>
            <a:r>
              <a:rPr lang="de-DE" sz="2000" dirty="0" smtClean="0"/>
              <a:t>zu leicht besseren Ergebnissen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9" y="3836678"/>
            <a:ext cx="86409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831606"/>
            <a:ext cx="288032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Darstellung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5" y="1628800"/>
            <a:ext cx="8319727" cy="48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"/>
          <a:stretch/>
        </p:blipFill>
        <p:spPr>
          <a:xfrm>
            <a:off x="0" y="5715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42088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Größe der Elterngeneration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Untersuchte Werte: 50 und 100</a:t>
            </a:r>
          </a:p>
          <a:p>
            <a:r>
              <a:rPr lang="de-DE" dirty="0" smtClean="0"/>
              <a:t>Tests ergaben: </a:t>
            </a:r>
          </a:p>
          <a:p>
            <a:pPr lvl="1"/>
            <a:r>
              <a:rPr lang="de-DE" dirty="0" smtClean="0"/>
              <a:t>je größer die Anfangspopulation desto größer die Zahl der Individuen die das Optimum erreichen</a:t>
            </a:r>
          </a:p>
          <a:p>
            <a:pPr lvl="1">
              <a:buFont typeface="Wingdings" pitchFamily="2" charset="2"/>
              <a:buChar char=""/>
            </a:pPr>
            <a:r>
              <a:rPr lang="de-DE" dirty="0" smtClean="0"/>
              <a:t>Größere Anfangspopulation steigert Wahrscheinlichkeit das Optimum zu erreichen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2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Intervall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Wurde in den Testszenarien immer gleich gewählt </a:t>
            </a:r>
            <a:r>
              <a:rPr lang="en-GB" dirty="0" smtClean="0">
                <a:sym typeface="Wingdings" pitchFamily="2" charset="2"/>
              </a:rPr>
              <a:t> [-20,30]</a:t>
            </a:r>
          </a:p>
          <a:p>
            <a:r>
              <a:rPr lang="de-DE" dirty="0" smtClean="0">
                <a:sym typeface="Wingdings" pitchFamily="2" charset="2"/>
              </a:rPr>
              <a:t>Normalfall: je nach Problem individuell eingestellt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867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644800"/>
            <a:ext cx="1584176" cy="14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Gene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Problem individuell einstellbare Anzahl von Genen</a:t>
            </a:r>
          </a:p>
          <a:p>
            <a:r>
              <a:rPr lang="de-DE" dirty="0" smtClean="0"/>
              <a:t>Gene </a:t>
            </a:r>
            <a:r>
              <a:rPr lang="en-GB" dirty="0" smtClean="0"/>
              <a:t>≙ n</a:t>
            </a:r>
          </a:p>
          <a:p>
            <a:r>
              <a:rPr lang="de-DE" dirty="0" smtClean="0"/>
              <a:t>Untersucht wurden: n = 3 und n = 12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mit steigendem n steigt die Anzahl der Generationen die benötigt werden bis sich ein Optimum einstellt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4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Bildschirmpräsentation (4:3)</PresentationFormat>
  <Paragraphs>107</Paragraphs>
  <Slides>30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2" baseType="lpstr">
      <vt:lpstr/>
      <vt:lpstr/>
      <vt:lpstr>Evolutionäre Algorithmen</vt:lpstr>
      <vt:lpstr>Überblick</vt:lpstr>
      <vt:lpstr>Oberfläche und Parameter</vt:lpstr>
      <vt:lpstr>Größe der Elterngeneration</vt:lpstr>
      <vt:lpstr>Oberfläche und Parameter</vt:lpstr>
      <vt:lpstr>Intervall</vt:lpstr>
      <vt:lpstr>Oberfläche und Parameter</vt:lpstr>
      <vt:lpstr>Oberfläche und Parameter</vt:lpstr>
      <vt:lpstr>Anzahl der Gene</vt:lpstr>
      <vt:lpstr>Oberfläche und Parameter</vt:lpstr>
      <vt:lpstr>Länge des Binärstrings</vt:lpstr>
      <vt:lpstr>Oberfläche und Parameter</vt:lpstr>
      <vt:lpstr>Problemstellung</vt:lpstr>
      <vt:lpstr>Oberfläche und Parameter</vt:lpstr>
      <vt:lpstr>Oberfläche und Parameter</vt:lpstr>
      <vt:lpstr>Mutationsverlauf und -rate</vt:lpstr>
      <vt:lpstr>Oberfläche und Parameter</vt:lpstr>
      <vt:lpstr>Rekombinationspunkte</vt:lpstr>
      <vt:lpstr>Oberfläche und Parameter</vt:lpstr>
      <vt:lpstr>Oberfläche und Parameter</vt:lpstr>
      <vt:lpstr>Oberfläche und Parameter</vt:lpstr>
      <vt:lpstr>Selektionsverfahren</vt:lpstr>
      <vt:lpstr>Oberfläche und Parameter</vt:lpstr>
      <vt:lpstr>Wahlverfahren</vt:lpstr>
      <vt:lpstr>Oberfläche und Parameter</vt:lpstr>
      <vt:lpstr>Oberfläche und Parameter</vt:lpstr>
      <vt:lpstr>Oberfläche und Parameter</vt:lpstr>
      <vt:lpstr>Grafische Darstellung</vt:lpstr>
      <vt:lpstr>PowerPoint-Präsentation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Falko Nater</cp:lastModifiedBy>
  <cp:revision>12</cp:revision>
  <dcterms:modified xsi:type="dcterms:W3CDTF">2012-08-15T08:00:01Z</dcterms:modified>
</cp:coreProperties>
</file>