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1" r:id="rId2"/>
  </p:sldMasterIdLst>
  <p:notesMasterIdLst>
    <p:notesMasterId r:id="rId32"/>
  </p:notesMasterIdLst>
  <p:sldIdLst>
    <p:sldId id="256" r:id="rId3"/>
    <p:sldId id="257" r:id="rId4"/>
    <p:sldId id="265" r:id="rId5"/>
    <p:sldId id="284" r:id="rId6"/>
    <p:sldId id="266" r:id="rId7"/>
    <p:sldId id="285" r:id="rId8"/>
    <p:sldId id="271" r:id="rId9"/>
    <p:sldId id="267" r:id="rId10"/>
    <p:sldId id="286" r:id="rId11"/>
    <p:sldId id="268" r:id="rId12"/>
    <p:sldId id="287" r:id="rId13"/>
    <p:sldId id="269" r:id="rId14"/>
    <p:sldId id="288" r:id="rId15"/>
    <p:sldId id="270" r:id="rId16"/>
    <p:sldId id="272" r:id="rId17"/>
    <p:sldId id="289" r:id="rId18"/>
    <p:sldId id="275" r:id="rId19"/>
    <p:sldId id="290" r:id="rId20"/>
    <p:sldId id="276" r:id="rId21"/>
    <p:sldId id="277" r:id="rId22"/>
    <p:sldId id="278" r:id="rId23"/>
    <p:sldId id="291" r:id="rId24"/>
    <p:sldId id="279" r:id="rId25"/>
    <p:sldId id="292" r:id="rId26"/>
    <p:sldId id="280" r:id="rId27"/>
    <p:sldId id="281" r:id="rId28"/>
    <p:sldId id="282" r:id="rId29"/>
    <p:sldId id="283" r:id="rId30"/>
    <p:sldId id="264" r:id="rId31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08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06508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 rot="10800000" flipH="1">
            <a:off x="0" y="3979800"/>
            <a:ext cx="9144000" cy="28781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9" name="Shape 9"/>
          <p:cNvSpPr/>
          <p:nvPr/>
        </p:nvSpPr>
        <p:spPr>
          <a:xfrm>
            <a:off x="0" y="3190900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0" name="Shape 10"/>
          <p:cNvSpPr/>
          <p:nvPr/>
        </p:nvSpPr>
        <p:spPr>
          <a:xfrm rot="10800000" flipH="1">
            <a:off x="0" y="39804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2329190"/>
            <a:ext cx="7772400" cy="165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4124476"/>
            <a:ext cx="7772400" cy="18968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 dirty="0"/>
          </a:p>
        </p:txBody>
      </p:sp>
      <p:sp>
        <p:nvSpPr>
          <p:cNvPr id="2" name="Textfeld 1"/>
          <p:cNvSpPr txBox="1"/>
          <p:nvPr userDrawn="1"/>
        </p:nvSpPr>
        <p:spPr>
          <a:xfrm>
            <a:off x="3383868" y="6296638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Dienstag, 14. August 2012</a:t>
            </a:r>
            <a:endParaRPr lang="de-DE" dirty="0"/>
          </a:p>
        </p:txBody>
      </p:sp>
      <p:pic>
        <p:nvPicPr>
          <p:cNvPr id="1026" name="Picture 2" descr="http://www-optima.amp.i.kyoto-u.ac.jp/member/student/hedar/Hedar_files/TestGO_files/image889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881" y="476672"/>
            <a:ext cx="265747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deap.gel.ulaval.ca/doc/default/code/benchmarks/ackley.hires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0" y="476672"/>
            <a:ext cx="3059832" cy="2307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../_images/bohachevsky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134" y="271203"/>
            <a:ext cx="2884717" cy="216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userDrawn="1">
  <p:cSld name="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rot="10800000" flipH="1">
            <a:off x="0" y="1550999"/>
            <a:ext cx="9144000" cy="53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5" name="Shape 15"/>
          <p:cNvSpPr/>
          <p:nvPr/>
        </p:nvSpPr>
        <p:spPr>
          <a:xfrm flipH="1">
            <a:off x="4526627" y="761799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6" name="Shape 16"/>
          <p:cNvSpPr/>
          <p:nvPr/>
        </p:nvSpPr>
        <p:spPr>
          <a:xfrm rot="10800000">
            <a:off x="4526627" y="15513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4" name="Textfeld 3"/>
          <p:cNvSpPr txBox="1"/>
          <p:nvPr userDrawn="1"/>
        </p:nvSpPr>
        <p:spPr>
          <a:xfrm>
            <a:off x="8497011" y="6463207"/>
            <a:ext cx="611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147181C-9E04-4FE9-8049-0C0CD2C68150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rot="10800000" flipH="1">
            <a:off x="0" y="1550999"/>
            <a:ext cx="9144000" cy="53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21" name="Shape 21"/>
          <p:cNvSpPr/>
          <p:nvPr/>
        </p:nvSpPr>
        <p:spPr>
          <a:xfrm rot="10800000">
            <a:off x="4526627" y="15513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24" name="Shape 24"/>
          <p:cNvSpPr/>
          <p:nvPr/>
        </p:nvSpPr>
        <p:spPr>
          <a:xfrm flipH="1">
            <a:off x="4526627" y="761799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 rot="10800000" flipH="1">
            <a:off x="0" y="1550999"/>
            <a:ext cx="9144000" cy="53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28" name="Shape 28"/>
          <p:cNvSpPr/>
          <p:nvPr/>
        </p:nvSpPr>
        <p:spPr>
          <a:xfrm flipH="1">
            <a:off x="4526627" y="761799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0" name="Shape 30"/>
          <p:cNvSpPr/>
          <p:nvPr/>
        </p:nvSpPr>
        <p:spPr>
          <a:xfrm rot="10800000">
            <a:off x="4526627" y="15513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5883599"/>
            <a:ext cx="9144000" cy="97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4526627" y="5094446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4" name="Shape 34"/>
          <p:cNvSpPr/>
          <p:nvPr/>
        </p:nvSpPr>
        <p:spPr>
          <a:xfrm rot="10800000">
            <a:off x="4526627" y="5884005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5895635"/>
            <a:ext cx="8229600" cy="67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2400" i="1">
                <a:solidFill>
                  <a:schemeClr val="dk2"/>
                </a:solidFill>
              </a:defRPr>
            </a:lvl1pPr>
            <a:lvl2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2400" i="1">
                <a:solidFill>
                  <a:schemeClr val="dk2"/>
                </a:solidFill>
              </a:defRPr>
            </a:lvl2pPr>
            <a:lvl3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2400" i="1">
                <a:solidFill>
                  <a:schemeClr val="dk2"/>
                </a:solidFill>
              </a:defRPr>
            </a:lvl3pPr>
            <a:lvl4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2400" i="1">
                <a:solidFill>
                  <a:schemeClr val="dk2"/>
                </a:solidFill>
              </a:defRPr>
            </a:lvl4pPr>
            <a:lvl5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2400" i="1">
                <a:solidFill>
                  <a:schemeClr val="dk2"/>
                </a:solidFill>
              </a:defRPr>
            </a:lvl5pPr>
            <a:lvl6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2400" i="1">
                <a:solidFill>
                  <a:schemeClr val="dk2"/>
                </a:solidFill>
              </a:defRPr>
            </a:lvl6pPr>
            <a:lvl7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2400" i="1">
                <a:solidFill>
                  <a:schemeClr val="dk2"/>
                </a:solidFill>
              </a:defRPr>
            </a:lvl7pPr>
            <a:lvl8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2400" i="1">
                <a:solidFill>
                  <a:schemeClr val="dk2"/>
                </a:solidFill>
              </a:defRPr>
            </a:lvl8pPr>
            <a:lvl9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24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6676" y="101675"/>
            <a:ext cx="9134130" cy="6739722"/>
          </a:xfrm>
          <a:custGeom>
            <a:avLst/>
            <a:gdLst/>
            <a:ahLst/>
            <a:cxnLst/>
            <a:rect l="0" t="0" r="0" b="0"/>
            <a:pathLst>
              <a:path w="9157023" h="6739723" extrusionOk="0">
                <a:moveTo>
                  <a:pt x="1629" y="0"/>
                </a:moveTo>
                <a:lnTo>
                  <a:pt x="9157023" y="4340980"/>
                </a:lnTo>
                <a:lnTo>
                  <a:pt x="1593" y="6739723"/>
                </a:lnTo>
                <a:cubicBezTo>
                  <a:pt x="-3941" y="5123960"/>
                  <a:pt x="7163" y="1615763"/>
                  <a:pt x="1629" y="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iming>
    <p:tnLst>
      <p:par>
        <p:cTn id="1" dur="indefinite" restart="never" nodeType="tmRoot"/>
      </p:par>
    </p:tnLst>
  </p:timing>
  <p:hf hdr="0" ftr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timing>
    <p:tnLst>
      <p:par>
        <p:cTn id="1" dur="indefinite" restart="never" nodeType="tmRoot"/>
      </p:par>
    </p:tnLst>
  </p:timing>
  <p:hf hdr="0" ftr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685800" y="2329190"/>
            <a:ext cx="7772400" cy="16505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de" dirty="0"/>
              <a:t>Evolutionäre Algorithmen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685800" y="4124476"/>
            <a:ext cx="7772400" cy="2031295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de" dirty="0" smtClean="0"/>
              <a:t>Benchmarking</a:t>
            </a:r>
          </a:p>
          <a:p>
            <a:pPr>
              <a:buNone/>
            </a:pPr>
            <a:endParaRPr lang="de" dirty="0"/>
          </a:p>
          <a:p>
            <a:pPr>
              <a:buNone/>
            </a:pPr>
            <a:endParaRPr lang="de" dirty="0" smtClean="0"/>
          </a:p>
          <a:p>
            <a:pPr>
              <a:buNone/>
            </a:pPr>
            <a:endParaRPr lang="de" dirty="0"/>
          </a:p>
          <a:p>
            <a:pPr>
              <a:buNone/>
            </a:pPr>
            <a:r>
              <a:rPr lang="de" dirty="0" smtClean="0"/>
              <a:t>Referenten: Falko Nater und Hans Laser</a:t>
            </a:r>
            <a:endParaRPr lang="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Oberfläche und Parameter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56" y="1733409"/>
            <a:ext cx="8261143" cy="4647919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3285654" y="2422426"/>
            <a:ext cx="92630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0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Länge des Binärstrings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Variabel einstellbar</a:t>
            </a:r>
          </a:p>
          <a:p>
            <a:r>
              <a:rPr lang="de-DE" dirty="0" smtClean="0"/>
              <a:t>Steuert zusammen mit dem Intervall die Granularität</a:t>
            </a:r>
          </a:p>
          <a:p>
            <a:r>
              <a:rPr lang="de-DE" dirty="0" smtClean="0"/>
              <a:t>Untersuchte Werte: 10 und 15</a:t>
            </a:r>
          </a:p>
          <a:p>
            <a:r>
              <a:rPr lang="de-DE" dirty="0" smtClean="0"/>
              <a:t>Tests ergaben:</a:t>
            </a:r>
          </a:p>
          <a:p>
            <a:pPr lvl="1"/>
            <a:r>
              <a:rPr lang="de-DE" dirty="0" smtClean="0"/>
              <a:t>Bewirkt einen deutlichen Performanceabfall </a:t>
            </a:r>
          </a:p>
          <a:p>
            <a:pPr lvl="1"/>
            <a:r>
              <a:rPr lang="de-DE" dirty="0" smtClean="0"/>
              <a:t>Kaum Verbesserungen bzw. Verschlechterungen zu spüren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144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Oberfläche und Parameter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56" y="1733409"/>
            <a:ext cx="8261143" cy="4647919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4228604" y="2422426"/>
            <a:ext cx="149552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94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Problemstellung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sz="2400" dirty="0" smtClean="0"/>
                  <a:t>Enthält Liste aller implementierten Problemstellungen</a:t>
                </a:r>
                <a:endParaRPr lang="en-GB" sz="2400" dirty="0" smtClean="0"/>
              </a:p>
              <a:p>
                <a:r>
                  <a:rPr lang="de-DE" sz="2400" dirty="0" smtClean="0"/>
                  <a:t>Implementiert sind:</a:t>
                </a:r>
              </a:p>
              <a:p>
                <a:pPr lvl="1"/>
                <a:r>
                  <a:rPr lang="de-DE" sz="1800" dirty="0" smtClean="0"/>
                  <a:t>Das lineare Gleichungssystem: </a:t>
                </a:r>
              </a:p>
              <a:p>
                <a:pPr marL="1200150" lvl="2" indent="-342900">
                  <a:buFont typeface="+mj-lt"/>
                  <a:buAutoNum type="romanU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55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55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550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de-DE" sz="1550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de-DE" sz="1550" b="0" i="1" smtClean="0">
                        <a:latin typeface="Cambria Math"/>
                      </a:rPr>
                      <m:t>+2</m:t>
                    </m:r>
                    <m:sSubSup>
                      <m:sSubSupPr>
                        <m:ctrlPr>
                          <a:rPr lang="de-DE" sz="155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de-DE" sz="155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1550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de-DE" sz="1550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de-DE" sz="1550" b="0" i="1" smtClean="0">
                        <a:latin typeface="Cambria Math"/>
                      </a:rPr>
                      <m:t>−4=0</m:t>
                    </m:r>
                  </m:oMath>
                </a14:m>
                <a:endParaRPr lang="de-DE" sz="1550" b="0" i="1" dirty="0" smtClean="0">
                  <a:latin typeface="Cambria Math"/>
                </a:endParaRPr>
              </a:p>
              <a:p>
                <a:pPr marL="1200150" lvl="2" indent="-342900">
                  <a:buFont typeface="+mj-lt"/>
                  <a:buAutoNum type="romanU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1550" b="0" i="1" smtClean="0">
                            <a:latin typeface="Cambria Math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de-DE" sz="1550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de-DE" sz="1550" b="0" i="0" smtClean="0">
                                <a:latin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de-DE" sz="1550" b="0" i="0" smtClean="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nor/>
                              </m:rPr>
                              <a:rPr lang="de-DE" sz="1550" b="0" i="0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de-DE" sz="1550" b="0" i="0" smtClean="0">
                            <a:latin typeface="Cambria Math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de-DE" sz="1550" b="0" i="0" smtClean="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nor/>
                          </m:rPr>
                          <a:rPr lang="de-DE" sz="1550" b="0" i="0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m:rPr>
                            <m:nor/>
                          </m:rPr>
                          <a:rPr lang="de-DE" sz="1550" b="0" i="0" smtClean="0">
                            <a:latin typeface="Cambria Math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de-DE" sz="155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de-DE" sz="1550" b="0" i="0" smtClean="0">
                            <a:latin typeface="Cambria Math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de-DE" sz="1550" b="0" i="0" smtClean="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nor/>
                          </m:rPr>
                          <a:rPr lang="de-DE" sz="1550" b="0" i="0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de-DE" sz="1550" b="0" i="0" smtClean="0">
                        <a:latin typeface="Cambria Math"/>
                      </a:rPr>
                      <m:t>-8</m:t>
                    </m:r>
                    <m:r>
                      <a:rPr lang="de-DE" sz="1550" b="0" i="1" smtClean="0">
                        <a:latin typeface="Cambria Math"/>
                      </a:rPr>
                      <m:t>=0</m:t>
                    </m:r>
                  </m:oMath>
                </a14:m>
                <a:endParaRPr lang="de-DE" sz="1550" b="0" i="1" dirty="0" smtClean="0">
                  <a:latin typeface="Cambria Math"/>
                </a:endParaRPr>
              </a:p>
              <a:p>
                <a:pPr marL="1200150" lvl="2" indent="-342900">
                  <a:buFont typeface="+mj-lt"/>
                  <a:buAutoNum type="romanU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de-DE" sz="155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155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155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sz="155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sz="155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sz="1550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de-DE" sz="155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de-DE" sz="1550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de-DE" sz="155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155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sz="1550" b="0" i="1" smtClean="0">
                                <a:latin typeface="Cambria Math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de-DE" sz="155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sz="155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sz="155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e-DE" sz="1550" b="0" i="1" smtClean="0">
                                <a:latin typeface="Cambria Math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de-DE" sz="1550" b="0" i="1" smtClean="0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de-DE" sz="155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de-DE" sz="155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de-DE" sz="1550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de-DE" sz="155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155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155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sz="155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sz="155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de-DE" sz="1550" b="0" i="1" smtClean="0">
                                <a:latin typeface="Cambria Math"/>
                              </a:rPr>
                              <m:t>−5</m:t>
                            </m:r>
                          </m:e>
                        </m:d>
                      </m:e>
                      <m:sup>
                        <m:r>
                          <a:rPr lang="de-DE" sz="155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de-DE" sz="1550" b="0" i="1" smtClean="0">
                        <a:latin typeface="Cambria Math"/>
                      </a:rPr>
                      <m:t>−4=0</m:t>
                    </m:r>
                  </m:oMath>
                </a14:m>
                <a:endParaRPr lang="de-DE" sz="1550" dirty="0" smtClean="0">
                  <a:latin typeface="Georgia" pitchFamily="18" charset="0"/>
                </a:endParaRPr>
              </a:p>
              <a:p>
                <a:pPr lvl="1"/>
                <a:r>
                  <a:rPr lang="de-DE" sz="1800" dirty="0" smtClean="0"/>
                  <a:t>Minimierungsprobleme:</a:t>
                </a:r>
              </a:p>
              <a:p>
                <a:pPr lvl="2"/>
                <a:r>
                  <a:rPr lang="de" sz="1550" dirty="0" smtClean="0"/>
                  <a:t>Griewank</a:t>
                </a:r>
                <a:r>
                  <a:rPr lang="de" sz="1550" dirty="0"/>
                  <a:t> - Funktion</a:t>
                </a:r>
                <a:endParaRPr lang="de" sz="1550" dirty="0" smtClean="0"/>
              </a:p>
              <a:p>
                <a:pPr lvl="2"/>
                <a:r>
                  <a:rPr lang="de" sz="1550" dirty="0" smtClean="0"/>
                  <a:t>Ackley - Funktion</a:t>
                </a:r>
              </a:p>
              <a:p>
                <a:pPr lvl="2"/>
                <a:r>
                  <a:rPr lang="de-DE" sz="1550" dirty="0" smtClean="0"/>
                  <a:t>C </a:t>
                </a:r>
                <a:r>
                  <a:rPr lang="de" sz="1550" dirty="0" smtClean="0"/>
                  <a:t>- Funktion</a:t>
                </a:r>
              </a:p>
              <a:p>
                <a:pPr lvl="1"/>
                <a:r>
                  <a:rPr lang="de-DE" sz="1800" dirty="0" smtClean="0"/>
                  <a:t>Nullstellenberechnung zur Funktion: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55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55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de-DE" sz="155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de-DE" sz="155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55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de-DE" sz="155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de-DE" sz="155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55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155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de-DE" sz="1550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de-DE" sz="155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55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de-DE" sz="155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de-DE" sz="155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de-DE" sz="155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55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55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de-DE" sz="1550" b="0" i="1" smtClean="0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de-DE" sz="155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55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de-DE" sz="1550" b="0" i="1" smtClean="0"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de-DE" sz="1550" b="0" i="1" smtClean="0">
                          <a:latin typeface="Cambria Math"/>
                        </a:rPr>
                        <m:t>=0, </m:t>
                      </m:r>
                      <m:r>
                        <a:rPr lang="de-DE" sz="1550" b="0" i="1" smtClean="0">
                          <a:latin typeface="Cambria Math"/>
                        </a:rPr>
                        <m:t>𝑖</m:t>
                      </m:r>
                      <m:r>
                        <a:rPr lang="de-DE" sz="1550" b="0" i="1" smtClean="0">
                          <a:latin typeface="Cambria Math"/>
                        </a:rPr>
                        <m:t>=1</m:t>
                      </m:r>
                      <m:d>
                        <m:dPr>
                          <m:ctrlPr>
                            <a:rPr lang="de-DE" sz="155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550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de-DE" sz="155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55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de-DE" sz="1550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de-DE" sz="1550" b="0" i="1" smtClean="0">
                          <a:latin typeface="Cambria Math"/>
                        </a:rPr>
                        <m:t>,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de-DE" sz="155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55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de-DE" sz="155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de-DE" sz="155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155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de-DE" sz="1550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∏"/>
                          <m:ctrlPr>
                            <a:rPr lang="de-DE" sz="155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55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de-DE" sz="155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de-DE" sz="155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de-DE" sz="155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55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55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de-DE" sz="1550" b="0" i="1" smtClean="0">
                          <a:latin typeface="Cambria Math"/>
                        </a:rPr>
                        <m:t>−1=0</m:t>
                      </m:r>
                    </m:oMath>
                  </m:oMathPara>
                </a14:m>
                <a:endParaRPr lang="de-DE" sz="1550" b="0" dirty="0" smtClean="0">
                  <a:latin typeface="Georgia" pitchFamily="18" charset="0"/>
                </a:endParaRPr>
              </a:p>
            </p:txBody>
          </p:sp>
        </mc:Choice>
        <mc:Fallback>
          <p:sp>
            <p:nvSpPr>
              <p:cNvPr id="3" name="Text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2370" t="-4423" b="-54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574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Oberfläche und Parameter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56" y="1733409"/>
            <a:ext cx="8261143" cy="4647919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683568" y="2859286"/>
            <a:ext cx="352839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37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Oberfläche und Parameter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56" y="1733409"/>
            <a:ext cx="8261143" cy="4647919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683568" y="3488308"/>
            <a:ext cx="79208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hteck 5"/>
          <p:cNvSpPr/>
          <p:nvPr/>
        </p:nvSpPr>
        <p:spPr>
          <a:xfrm>
            <a:off x="1547664" y="3488308"/>
            <a:ext cx="79208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/>
          <p:cNvSpPr/>
          <p:nvPr/>
        </p:nvSpPr>
        <p:spPr>
          <a:xfrm>
            <a:off x="2411760" y="3488308"/>
            <a:ext cx="79208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22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Mutationsverlauf und -rate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400" dirty="0" smtClean="0"/>
              <a:t>3 Arten des Verlaufes implementiert: </a:t>
            </a:r>
            <a:endParaRPr lang="en-GB" sz="2400" dirty="0" smtClean="0"/>
          </a:p>
          <a:p>
            <a:pPr lvl="1"/>
            <a:r>
              <a:rPr lang="de-DE" sz="1800" dirty="0" smtClean="0"/>
              <a:t>Konstant</a:t>
            </a:r>
          </a:p>
          <a:p>
            <a:pPr lvl="1"/>
            <a:r>
              <a:rPr lang="de-DE" sz="1800" dirty="0" smtClean="0"/>
              <a:t>Linear</a:t>
            </a:r>
          </a:p>
          <a:p>
            <a:pPr lvl="1"/>
            <a:r>
              <a:rPr lang="de-DE" sz="1800" dirty="0" smtClean="0"/>
              <a:t>Exponentiell</a:t>
            </a:r>
          </a:p>
          <a:p>
            <a:r>
              <a:rPr lang="de-DE" sz="2400" dirty="0" smtClean="0"/>
              <a:t>Untersucht wurden: </a:t>
            </a:r>
          </a:p>
          <a:p>
            <a:pPr lvl="1"/>
            <a:r>
              <a:rPr lang="de-DE" sz="1800" dirty="0" smtClean="0"/>
              <a:t>Konstant: 0% und 50%</a:t>
            </a:r>
          </a:p>
          <a:p>
            <a:pPr lvl="1"/>
            <a:r>
              <a:rPr lang="de-DE" sz="1800" dirty="0" smtClean="0"/>
              <a:t>Linear: von 10% auf 90% über 50 Generationen</a:t>
            </a:r>
          </a:p>
          <a:p>
            <a:pPr lvl="1"/>
            <a:r>
              <a:rPr lang="de-DE" sz="1800" dirty="0" smtClean="0"/>
              <a:t>Exponentiell: </a:t>
            </a:r>
            <a:r>
              <a:rPr lang="de-DE" sz="1800" dirty="0"/>
              <a:t>von 10% auf 90</a:t>
            </a:r>
            <a:r>
              <a:rPr lang="de-DE" sz="1800" dirty="0" smtClean="0"/>
              <a:t>%</a:t>
            </a:r>
            <a:r>
              <a:rPr lang="de-DE" sz="1800" dirty="0"/>
              <a:t> über 50 </a:t>
            </a:r>
            <a:r>
              <a:rPr lang="de-DE" sz="1800" dirty="0" smtClean="0"/>
              <a:t>Generationen</a:t>
            </a:r>
          </a:p>
          <a:p>
            <a:r>
              <a:rPr lang="de-DE" sz="2400" dirty="0" smtClean="0"/>
              <a:t>Tests ergaben: </a:t>
            </a:r>
          </a:p>
          <a:p>
            <a:pPr lvl="1"/>
            <a:r>
              <a:rPr lang="de-DE" sz="1800" dirty="0" smtClean="0"/>
              <a:t>Linear und Exponentiell lieferten generell bessere Optima</a:t>
            </a:r>
          </a:p>
          <a:p>
            <a:pPr lvl="1"/>
            <a:r>
              <a:rPr lang="de-DE" sz="1800" dirty="0" smtClean="0"/>
              <a:t>Auffällig: </a:t>
            </a:r>
          </a:p>
          <a:p>
            <a:pPr lvl="2"/>
            <a:r>
              <a:rPr lang="de-DE" sz="1800" dirty="0"/>
              <a:t>L</a:t>
            </a:r>
            <a:r>
              <a:rPr lang="de-DE" sz="1800" dirty="0" smtClean="0"/>
              <a:t>inear besser bei deterministischer Plus Selektion</a:t>
            </a:r>
          </a:p>
          <a:p>
            <a:pPr lvl="2"/>
            <a:r>
              <a:rPr lang="de-DE" sz="1800" dirty="0"/>
              <a:t>Exponentiell </a:t>
            </a:r>
            <a:r>
              <a:rPr lang="de-DE" sz="1800" dirty="0" smtClean="0"/>
              <a:t>besser </a:t>
            </a:r>
            <a:r>
              <a:rPr lang="de-DE" sz="1800" dirty="0"/>
              <a:t>bei deterministischer </a:t>
            </a:r>
            <a:r>
              <a:rPr lang="de-DE" sz="1800" dirty="0" smtClean="0"/>
              <a:t>Komma-Selektion</a:t>
            </a:r>
          </a:p>
        </p:txBody>
      </p:sp>
    </p:spTree>
    <p:extLst>
      <p:ext uri="{BB962C8B-B14F-4D97-AF65-F5344CB8AC3E}">
        <p14:creationId xmlns:p14="http://schemas.microsoft.com/office/powerpoint/2010/main" val="6921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Oberfläche und Parameter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56" y="1733409"/>
            <a:ext cx="8261143" cy="4647919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3275856" y="3488308"/>
            <a:ext cx="100811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42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Rekombinationspunkte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Individuell einstellbar zwischen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/>
                      </a:rPr>
                      <m:t>0</m:t>
                    </m:r>
                  </m:oMath>
                </a14:m>
                <a:r>
                  <a:rPr lang="de-DE" dirty="0" smtClean="0"/>
                  <a:t> und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/>
                      </a:rPr>
                      <m:t>𝑥</m:t>
                    </m:r>
                    <m:r>
                      <a:rPr lang="de-DE" i="1" dirty="0" smtClean="0">
                        <a:latin typeface="Cambria Math"/>
                      </a:rPr>
                      <m:t> =</m:t>
                    </m:r>
                    <m:r>
                      <a:rPr lang="de-DE" b="0" i="1" dirty="0" smtClean="0">
                        <a:latin typeface="Cambria Math"/>
                      </a:rPr>
                      <m:t>𝑔𝑒𝑛𝑒</m:t>
                    </m:r>
                    <m:r>
                      <a:rPr lang="de-DE" b="0" i="1" dirty="0" smtClean="0">
                        <a:latin typeface="Cambria Math"/>
                      </a:rPr>
                      <m:t>∗</m:t>
                    </m:r>
                    <m:r>
                      <a:rPr lang="de-DE" b="0" i="1" dirty="0" smtClean="0">
                        <a:latin typeface="Cambria Math"/>
                      </a:rPr>
                      <m:t>𝑏𝑖𝑛</m:t>
                    </m:r>
                    <m:r>
                      <a:rPr lang="de-DE" b="0" i="1" dirty="0" smtClean="0">
                        <a:latin typeface="Cambria Math"/>
                      </a:rPr>
                      <m:t>ä</m:t>
                    </m:r>
                    <m:r>
                      <a:rPr lang="de-DE" b="0" i="1" dirty="0" smtClean="0">
                        <a:latin typeface="Cambria Math"/>
                      </a:rPr>
                      <m:t>𝑟𝑠𝑡𝑟𝑖𝑛𝑔𝑙</m:t>
                    </m:r>
                    <m:r>
                      <a:rPr lang="de-DE" b="0" i="1" dirty="0" smtClean="0">
                        <a:latin typeface="Cambria Math"/>
                      </a:rPr>
                      <m:t>ä</m:t>
                    </m:r>
                    <m:r>
                      <a:rPr lang="de-DE" b="0" i="1" dirty="0" smtClean="0">
                        <a:latin typeface="Cambria Math"/>
                      </a:rPr>
                      <m:t>𝑛𝑔𝑒</m:t>
                    </m:r>
                    <m:r>
                      <a:rPr lang="de-DE" i="1" dirty="0" smtClean="0">
                        <a:latin typeface="Cambria Math"/>
                      </a:rPr>
                      <m:t> </m:t>
                    </m:r>
                  </m:oMath>
                </a14:m>
                <a:endParaRPr lang="en-GB" dirty="0" smtClean="0"/>
              </a:p>
              <a:p>
                <a:r>
                  <a:rPr lang="de-DE" dirty="0" smtClean="0"/>
                  <a:t>Untersucht wurden:</a:t>
                </a:r>
              </a:p>
              <a:p>
                <a:pPr lvl="1"/>
                <a:r>
                  <a:rPr lang="de-DE" dirty="0" smtClean="0"/>
                  <a:t>4-Punkt-Rekombination vs. 10-Punkt-Rekombination</a:t>
                </a:r>
                <a:endParaRPr lang="en-GB" dirty="0" smtClean="0"/>
              </a:p>
              <a:p>
                <a:r>
                  <a:rPr lang="de-DE" dirty="0" smtClean="0"/>
                  <a:t>Tests ergaben:</a:t>
                </a:r>
              </a:p>
              <a:p>
                <a:pPr lvl="1"/>
                <a:r>
                  <a:rPr lang="de-DE" dirty="0" smtClean="0"/>
                  <a:t>Beide Verfahren annähernd gleich schnell</a:t>
                </a:r>
              </a:p>
              <a:p>
                <a:pPr lvl="1"/>
                <a:r>
                  <a:rPr lang="de-DE" dirty="0" smtClean="0"/>
                  <a:t>Jedoch leichte Fluktuationen bezüglich der Verwendung mit Plus-bzw. Komma-Selektion</a:t>
                </a:r>
              </a:p>
            </p:txBody>
          </p:sp>
        </mc:Choice>
        <mc:Fallback>
          <p:sp>
            <p:nvSpPr>
              <p:cNvPr id="3" name="Text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3259" t="-5897" r="-7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008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Oberfläche und Parameter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56" y="1733409"/>
            <a:ext cx="8261143" cy="4647919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4283968" y="3490466"/>
            <a:ext cx="8640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78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buNone/>
            </a:pPr>
            <a:r>
              <a:rPr lang="de"/>
              <a:t>Überblick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de"/>
              <a:t>Einführung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Georgia"/>
              <a:buAutoNum type="alphaLcPeriod"/>
            </a:pPr>
            <a:r>
              <a:rPr lang="de"/>
              <a:t>Programmiersprache und Oberfläche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Georgia"/>
              <a:buAutoNum type="alphaLcPeriod"/>
            </a:pPr>
            <a:r>
              <a:rPr lang="de"/>
              <a:t>Bedienung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Georgia"/>
              <a:buAutoNum type="alphaLcPeriod"/>
            </a:pPr>
            <a:r>
              <a:rPr lang="de"/>
              <a:t>Benchmarkschema (Standardwerte)</a:t>
            </a:r>
          </a:p>
          <a:p>
            <a:endParaRPr lang="de"/>
          </a:p>
          <a:p>
            <a:pPr marL="457200" lvl="0" indent="-419100" rtl="0"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de"/>
              <a:t>Verfahren und Ergebnisse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Georgia"/>
              <a:buAutoNum type="alphaLcPeriod"/>
            </a:pPr>
            <a:r>
              <a:rPr lang="de"/>
              <a:t>Binärdarstellung / Relle Darstellung</a:t>
            </a:r>
          </a:p>
          <a:p>
            <a:pPr marL="914400" lvl="1" indent="-381000">
              <a:buClr>
                <a:schemeClr val="dk1"/>
              </a:buClr>
              <a:buSzPct val="80000"/>
              <a:buFont typeface="Georgia"/>
              <a:buAutoNum type="alphaLcPeriod"/>
            </a:pPr>
            <a:r>
              <a:rPr lang="de"/>
              <a:t>Mutationsverfahren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Oberfläche und Parameter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56" y="1733409"/>
            <a:ext cx="8261143" cy="4647919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5508104" y="3494782"/>
            <a:ext cx="8640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81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Oberfläche und Parameter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56" y="1733409"/>
            <a:ext cx="8261143" cy="4647919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6473585" y="3490714"/>
            <a:ext cx="981927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23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Selektionsverfahren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Implementiert wurden:</a:t>
            </a:r>
          </a:p>
          <a:p>
            <a:pPr lvl="1"/>
            <a:r>
              <a:rPr lang="de-DE" dirty="0" smtClean="0"/>
              <a:t>„keine“</a:t>
            </a:r>
          </a:p>
          <a:p>
            <a:pPr lvl="1"/>
            <a:r>
              <a:rPr lang="de-DE" dirty="0" smtClean="0"/>
              <a:t>Komma-Selektion</a:t>
            </a:r>
          </a:p>
          <a:p>
            <a:pPr lvl="1"/>
            <a:r>
              <a:rPr lang="de-DE" dirty="0" smtClean="0"/>
              <a:t>Plus-Selektion</a:t>
            </a:r>
          </a:p>
          <a:p>
            <a:r>
              <a:rPr lang="de-DE" dirty="0" smtClean="0"/>
              <a:t>Untersucht wurde jeweils der Einsatz der Komma- und der Plus-Selektion</a:t>
            </a:r>
          </a:p>
          <a:p>
            <a:r>
              <a:rPr lang="de-DE" dirty="0" smtClean="0"/>
              <a:t>Tests ergaben:</a:t>
            </a:r>
          </a:p>
          <a:p>
            <a:pPr lvl="1"/>
            <a:r>
              <a:rPr lang="de-DE" dirty="0" smtClean="0"/>
              <a:t>Keine signifikanten Unterschiede zwischen den Verfahren</a:t>
            </a:r>
          </a:p>
          <a:p>
            <a:pPr lvl="1"/>
            <a:r>
              <a:rPr lang="de-DE" dirty="0" smtClean="0"/>
              <a:t>Allerdings erhebliche Verbesserung gegenüber keinem Einsatz eines Selektionsverfahrens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412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Oberfläche und Parameter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56" y="1733409"/>
            <a:ext cx="8261143" cy="4647919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6473585" y="3814158"/>
            <a:ext cx="981927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58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Wahlverfahren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800" dirty="0"/>
              <a:t>Implementiert wurden:</a:t>
            </a:r>
          </a:p>
          <a:p>
            <a:pPr lvl="1"/>
            <a:r>
              <a:rPr lang="de-DE" sz="2000" dirty="0" smtClean="0"/>
              <a:t>Zufällige Auswahl aus der Selektionsmenge</a:t>
            </a:r>
          </a:p>
          <a:p>
            <a:pPr lvl="1"/>
            <a:r>
              <a:rPr lang="de-DE" sz="2000" dirty="0"/>
              <a:t>Nach fitnesssortierter Auswahl aus der Selektionsmenge</a:t>
            </a:r>
            <a:endParaRPr lang="en-GB" sz="2000" dirty="0"/>
          </a:p>
          <a:p>
            <a:pPr lvl="1"/>
            <a:r>
              <a:rPr lang="de-DE" sz="2000" dirty="0"/>
              <a:t>q-fach Turnier Auswahl aus der </a:t>
            </a:r>
            <a:r>
              <a:rPr lang="de-DE" sz="2000" dirty="0" smtClean="0"/>
              <a:t>Selektionsmenge</a:t>
            </a:r>
          </a:p>
          <a:p>
            <a:r>
              <a:rPr lang="de-DE" sz="2800" dirty="0" smtClean="0"/>
              <a:t>Untersucht wurde jeweils die Kombination aus Selektionsverfahren und Wahlverfahren</a:t>
            </a:r>
          </a:p>
          <a:p>
            <a:r>
              <a:rPr lang="de-DE" sz="2800" dirty="0" smtClean="0"/>
              <a:t>Tests ergaben:</a:t>
            </a:r>
          </a:p>
          <a:p>
            <a:pPr lvl="1"/>
            <a:r>
              <a:rPr lang="de-DE" sz="2000" dirty="0" smtClean="0"/>
              <a:t>Fitnessorientierte und </a:t>
            </a:r>
            <a:r>
              <a:rPr lang="de-DE" sz="2000" dirty="0"/>
              <a:t>q-fach Turnier Auswahl </a:t>
            </a:r>
            <a:r>
              <a:rPr lang="de-DE" sz="2000" dirty="0" smtClean="0"/>
              <a:t> führen unabhängig von Selektionsverfahren zu signifikant besseren Ergebnissen als die zufällige Auswahl</a:t>
            </a:r>
          </a:p>
          <a:p>
            <a:pPr lvl="1"/>
            <a:r>
              <a:rPr lang="de-DE" sz="2000" dirty="0" smtClean="0"/>
              <a:t>In den Tests führte die fitnesssortierte </a:t>
            </a:r>
            <a:r>
              <a:rPr lang="de-DE" sz="2000" dirty="0"/>
              <a:t>Auswahl </a:t>
            </a:r>
            <a:r>
              <a:rPr lang="de-DE" sz="2000" dirty="0" smtClean="0"/>
              <a:t>zu leicht besseren Ergebnissen</a:t>
            </a:r>
            <a:endParaRPr lang="de-DE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374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Oberfläche und Parameter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56" y="1733409"/>
            <a:ext cx="8261143" cy="4647919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4283969" y="3836678"/>
            <a:ext cx="864096" cy="1963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99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Oberfläche und Parameter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56" y="1733409"/>
            <a:ext cx="8261143" cy="4647919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683568" y="3831606"/>
            <a:ext cx="2880320" cy="1963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63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Oberfläche und Parameter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56" y="1733409"/>
            <a:ext cx="8261143" cy="4647919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671538" y="4293096"/>
            <a:ext cx="7860902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83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Grafische Darstellung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Rechteck 4"/>
          <p:cNvSpPr/>
          <p:nvPr/>
        </p:nvSpPr>
        <p:spPr>
          <a:xfrm>
            <a:off x="671538" y="4293096"/>
            <a:ext cx="7860902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25" y="1628800"/>
            <a:ext cx="8319727" cy="480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84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384487"/>
            <a:ext cx="8229600" cy="923299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r>
              <a:rPr lang="de-DE" dirty="0" smtClean="0"/>
              <a:t>Quellen</a:t>
            </a:r>
            <a:endParaRPr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1107965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r>
              <a:rPr lang="de-DE" dirty="0"/>
              <a:t>http://</a:t>
            </a:r>
            <a:r>
              <a:rPr lang="de-DE" dirty="0" smtClean="0"/>
              <a:t>deap.gel.ulaval.ca/doc/default/api/benchmarks.html [14.08.2012]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Oberfläche und Parameter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56" y="1733409"/>
            <a:ext cx="8261143" cy="4647919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683568" y="2420888"/>
            <a:ext cx="8640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10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Größe der Elterngeneration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Untersuchte Werte: 50 und 100</a:t>
            </a:r>
          </a:p>
          <a:p>
            <a:r>
              <a:rPr lang="de-DE" dirty="0" smtClean="0"/>
              <a:t>Tests ergaben: </a:t>
            </a:r>
          </a:p>
          <a:p>
            <a:pPr lvl="1"/>
            <a:r>
              <a:rPr lang="de-DE" dirty="0" smtClean="0"/>
              <a:t>je größer die Anfangspopulation desto größer die Zahl der Individuen die das Optimum erreichen</a:t>
            </a:r>
          </a:p>
          <a:p>
            <a:pPr lvl="1">
              <a:buFont typeface="Wingdings" pitchFamily="2" charset="2"/>
              <a:buChar char=""/>
            </a:pPr>
            <a:r>
              <a:rPr lang="de-DE" dirty="0" smtClean="0"/>
              <a:t>Größere Anfangspopulation steigert Wahrscheinlichkeit das Optimum zu erreichen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223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Oberfläche und Parameter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56" y="1733409"/>
            <a:ext cx="8261143" cy="4647919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547664" y="2422426"/>
            <a:ext cx="8640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53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Intervall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Wurde in den Testszenarien immer gleich gewählt </a:t>
            </a:r>
            <a:r>
              <a:rPr lang="en-GB" dirty="0" smtClean="0">
                <a:sym typeface="Wingdings" pitchFamily="2" charset="2"/>
              </a:rPr>
              <a:t> [-20,30]</a:t>
            </a:r>
          </a:p>
          <a:p>
            <a:r>
              <a:rPr lang="de-DE" dirty="0" smtClean="0">
                <a:sym typeface="Wingdings" pitchFamily="2" charset="2"/>
              </a:rPr>
              <a:t>Normalfall: je nach Problem individuell eingestellt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18679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Oberfläche und Parameter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56" y="1733409"/>
            <a:ext cx="8261143" cy="4647919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547664" y="2644800"/>
            <a:ext cx="1584176" cy="1424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70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Oberfläche und Parameter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56" y="1733409"/>
            <a:ext cx="8261143" cy="4647919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411760" y="2422426"/>
            <a:ext cx="8640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95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Anzahl der Gene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Je nach Problem individuell einstellbare Anzahl von Genen</a:t>
            </a:r>
          </a:p>
          <a:p>
            <a:r>
              <a:rPr lang="de-DE" dirty="0" smtClean="0"/>
              <a:t>Gene </a:t>
            </a:r>
            <a:r>
              <a:rPr lang="en-GB" dirty="0" smtClean="0"/>
              <a:t>≙ n</a:t>
            </a:r>
          </a:p>
          <a:p>
            <a:r>
              <a:rPr lang="de-DE" dirty="0" smtClean="0"/>
              <a:t>Untersucht wurden: n = 3 und n = 12</a:t>
            </a:r>
          </a:p>
          <a:p>
            <a:r>
              <a:rPr lang="de-DE" dirty="0" smtClean="0"/>
              <a:t>Tests ergaben:</a:t>
            </a:r>
          </a:p>
          <a:p>
            <a:pPr lvl="1"/>
            <a:r>
              <a:rPr lang="de-DE" dirty="0" smtClean="0"/>
              <a:t>mit steigendem n steigt die Anzahl der Generationen die benötigt werden bis sich ein Optimum einstellt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343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Elementar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553</Words>
  <Application>Microsoft Office PowerPoint</Application>
  <PresentationFormat>Bildschirmpräsentation (4:3)</PresentationFormat>
  <Paragraphs>107</Paragraphs>
  <Slides>29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29</vt:i4>
      </vt:variant>
    </vt:vector>
  </HeadingPairs>
  <TitlesOfParts>
    <vt:vector size="31" baseType="lpstr">
      <vt:lpstr/>
      <vt:lpstr/>
      <vt:lpstr>Evolutionäre Algorithmen</vt:lpstr>
      <vt:lpstr>Überblick</vt:lpstr>
      <vt:lpstr>Oberfläche und Parameter</vt:lpstr>
      <vt:lpstr>Größe der Elterngeneration</vt:lpstr>
      <vt:lpstr>Oberfläche und Parameter</vt:lpstr>
      <vt:lpstr>Intervall</vt:lpstr>
      <vt:lpstr>Oberfläche und Parameter</vt:lpstr>
      <vt:lpstr>Oberfläche und Parameter</vt:lpstr>
      <vt:lpstr>Anzahl der Gene</vt:lpstr>
      <vt:lpstr>Oberfläche und Parameter</vt:lpstr>
      <vt:lpstr>Länge des Binärstrings</vt:lpstr>
      <vt:lpstr>Oberfläche und Parameter</vt:lpstr>
      <vt:lpstr>Problemstellung</vt:lpstr>
      <vt:lpstr>Oberfläche und Parameter</vt:lpstr>
      <vt:lpstr>Oberfläche und Parameter</vt:lpstr>
      <vt:lpstr>Mutationsverlauf und -rate</vt:lpstr>
      <vt:lpstr>Oberfläche und Parameter</vt:lpstr>
      <vt:lpstr>Rekombinationspunkte</vt:lpstr>
      <vt:lpstr>Oberfläche und Parameter</vt:lpstr>
      <vt:lpstr>Oberfläche und Parameter</vt:lpstr>
      <vt:lpstr>Oberfläche und Parameter</vt:lpstr>
      <vt:lpstr>Selektionsverfahren</vt:lpstr>
      <vt:lpstr>Oberfläche und Parameter</vt:lpstr>
      <vt:lpstr>Wahlverfahren</vt:lpstr>
      <vt:lpstr>Oberfläche und Parameter</vt:lpstr>
      <vt:lpstr>Oberfläche und Parameter</vt:lpstr>
      <vt:lpstr>Oberfläche und Parameter</vt:lpstr>
      <vt:lpstr>Grafische Darstellung</vt:lpstr>
      <vt:lpstr>Quellen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Evolutionäre Algorithmen</dc:title>
  <cp:lastModifiedBy>Falko Nater</cp:lastModifiedBy>
  <cp:revision>11</cp:revision>
  <dcterms:modified xsi:type="dcterms:W3CDTF">2012-08-15T07:56:06Z</dcterms:modified>
</cp:coreProperties>
</file>