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5" r:id="rId11"/>
    <p:sldId id="268" r:id="rId12"/>
    <p:sldId id="263" r:id="rId13"/>
    <p:sldId id="270" r:id="rId14"/>
    <p:sldId id="269" r:id="rId15"/>
    <p:sldId id="2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64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4" autoAdjust="0"/>
    <p:restoredTop sz="94660"/>
  </p:normalViewPr>
  <p:slideViewPr>
    <p:cSldViewPr>
      <p:cViewPr>
        <p:scale>
          <a:sx n="70" d="100"/>
          <a:sy n="70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Eventuell rausnehmen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Georgia" pitchFamily="18" charset="0"/>
              </a:rPr>
              <a:t>Dienstag, 14. August 2012</a:t>
            </a:r>
            <a:endParaRPr lang="de-DE" dirty="0">
              <a:latin typeface="Georgia" pitchFamily="18" charset="0"/>
            </a:endParaRPr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>
                <a:latin typeface="Georgia" pitchFamily="18" charset="0"/>
              </a:rPr>
              <a:t>‹Nr.›</a:t>
            </a:fld>
            <a:endParaRPr lang="de-DE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../_images/bohachev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" y="1772816"/>
            <a:ext cx="3510282" cy="2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C-Funktion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6728" cy="892696"/>
          </a:xfrm>
        </p:spPr>
        <p:txBody>
          <a:bodyPr/>
          <a:lstStyle/>
          <a:p>
            <a:r>
              <a:rPr lang="de-DE" sz="1800" dirty="0"/>
              <a:t>Vergleich zu </a:t>
            </a:r>
            <a:r>
              <a:rPr lang="de-DE" sz="1800" dirty="0" err="1"/>
              <a:t>Bohachevsky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Funktion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030" name="Picture 6" descr="f_{\text{Bohachevsky}}(\mathbf{x}) = \sum_{i=1}^{N-1}(x_i^2 + 2x_{i+1}^2 -                         0.3\cos(3\pi x_i) - 0.4\cos(4\pi x_{i+1}) + 0.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733256"/>
            <a:ext cx="7128793" cy="3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dstein-Price's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02" y="1556792"/>
            <a:ext cx="405556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1" y="6087588"/>
            <a:ext cx="89245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50963" algn="l"/>
              </a:tabLs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de-DE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Gold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	=[1+(x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+1)^2·(19-14·x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^2-14·x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+6·x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^2)]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8763" algn="l"/>
              </a:tabLst>
            </a:pPr>
            <a:r>
              <a:rPr lang="de-D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·[30+(2·x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)^2·(18-32·x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^2+48·x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-36·x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+27·x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^2)]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8763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-2&lt;=x(i)&lt;=2, i=1:2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Benchmarkingschema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8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Relle</a:t>
            </a:r>
            <a:r>
              <a:rPr lang="de-DE" dirty="0" smtClean="0"/>
              <a:t> Darstellung</a:t>
            </a:r>
          </a:p>
          <a:p>
            <a:r>
              <a:rPr lang="de-DE" dirty="0" smtClean="0"/>
              <a:t>Binärdarstellung</a:t>
            </a:r>
          </a:p>
          <a:p>
            <a:r>
              <a:rPr lang="de-DE" dirty="0" smtClean="0"/>
              <a:t>Granularitätsproblem</a:t>
            </a:r>
          </a:p>
          <a:p>
            <a:r>
              <a:rPr lang="de-DE" dirty="0" smtClean="0"/>
              <a:t>Mutationsverfahren und Parameter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25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" dirty="0"/>
              <a:t>Verfahren und </a:t>
            </a:r>
            <a:r>
              <a:rPr lang="de" dirty="0" smtClean="0"/>
              <a:t>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Falko </a:t>
            </a:r>
            <a:r>
              <a:rPr lang="de-DE" dirty="0" err="1" smtClean="0"/>
              <a:t>Nater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4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42088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Größe der Elterngeneration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Untersuchte Werte: 50 und 100</a:t>
            </a:r>
          </a:p>
          <a:p>
            <a:r>
              <a:rPr lang="de-DE" dirty="0" smtClean="0"/>
              <a:t>Tests ergaben: </a:t>
            </a:r>
          </a:p>
          <a:p>
            <a:pPr lvl="1"/>
            <a:r>
              <a:rPr lang="de-DE" dirty="0" smtClean="0"/>
              <a:t>je größer die Anfangspopulation desto größer die Zahl der Individuen die das Optimum erreichen</a:t>
            </a:r>
          </a:p>
          <a:p>
            <a:pPr lvl="1">
              <a:buFont typeface="Wingdings" pitchFamily="2" charset="2"/>
              <a:buChar char=""/>
            </a:pPr>
            <a:r>
              <a:rPr lang="de-DE" dirty="0" smtClean="0"/>
              <a:t>Größere Anfangspopulation steigert Wahrscheinlichkeit das Optimum zu erreichen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Intervall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Wurde in den Testszenarien immer gleich gewählt </a:t>
            </a:r>
            <a:r>
              <a:rPr lang="en-GB" dirty="0" smtClean="0">
                <a:sym typeface="Wingdings" pitchFamily="2" charset="2"/>
              </a:rPr>
              <a:t> [-20,30]</a:t>
            </a:r>
          </a:p>
          <a:p>
            <a:r>
              <a:rPr lang="de-DE" dirty="0" smtClean="0">
                <a:sym typeface="Wingdings" pitchFamily="2" charset="2"/>
              </a:rPr>
              <a:t>Normalfall: je nach Problem individuell eingestellt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95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907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Benchmarkschema (Standardwerte)</a:t>
            </a:r>
          </a:p>
          <a:p>
            <a:endParaRPr lang="de" dirty="0"/>
          </a:p>
          <a:p>
            <a:pPr marL="552450" lvl="0" indent="-514350" rtl="0"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de" dirty="0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644800"/>
            <a:ext cx="1584176" cy="142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Gene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Problem individuell einstellbare Anzahl von Genen</a:t>
            </a:r>
          </a:p>
          <a:p>
            <a:r>
              <a:rPr lang="de-DE" dirty="0" smtClean="0"/>
              <a:t>Gene </a:t>
            </a:r>
            <a:r>
              <a:rPr lang="en-GB" dirty="0" smtClean="0"/>
              <a:t>≙ n</a:t>
            </a:r>
          </a:p>
          <a:p>
            <a:r>
              <a:rPr lang="de-DE" dirty="0" smtClean="0"/>
              <a:t>Untersucht wurden: n = 3 und n = 12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mit steigendem n steigt die Anzahl der Generationen die benötigt werden bis sich ein Optimum einstellt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4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85654" y="2422426"/>
            <a:ext cx="9263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Länge des Binärstrings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Variabel einstellbar</a:t>
            </a:r>
          </a:p>
          <a:p>
            <a:r>
              <a:rPr lang="de-DE" dirty="0" smtClean="0"/>
              <a:t>Steuert zusammen mit dem Intervall die Granularität</a:t>
            </a:r>
          </a:p>
          <a:p>
            <a:r>
              <a:rPr lang="de-DE" dirty="0" smtClean="0"/>
              <a:t>Untersuchte Werte: 10 und 15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Bewirkt einen deutlichen Performanceabfall </a:t>
            </a:r>
          </a:p>
          <a:p>
            <a:pPr lvl="1"/>
            <a:r>
              <a:rPr lang="de-DE" dirty="0" smtClean="0"/>
              <a:t>Kaum Verbesserungen bzw. Verschlechterungen zu spüren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28604" y="2422426"/>
            <a:ext cx="14955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 smtClean="0"/>
                  <a:t>Enthält Liste aller implementierten Problemstellungen</a:t>
                </a:r>
                <a:endParaRPr lang="en-GB" sz="2400" dirty="0" smtClean="0"/>
              </a:p>
              <a:p>
                <a:r>
                  <a:rPr lang="de-DE" sz="2400" dirty="0" smtClean="0"/>
                  <a:t>Implementiert sind:</a:t>
                </a:r>
              </a:p>
              <a:p>
                <a:pPr lvl="1"/>
                <a:r>
                  <a:rPr lang="de-DE" sz="1800" dirty="0" smtClean="0"/>
                  <a:t>Das lineare Gleichungssystem: </a:t>
                </a: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+2</m:t>
                    </m:r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de-DE" sz="1550" b="0" i="0" smtClean="0">
                        <a:latin typeface="Cambria Math"/>
                      </a:rPr>
                      <m:t>−8</m:t>
                    </m:r>
                    <m:r>
                      <a:rPr lang="de-DE" sz="1550" b="0" i="1" smtClean="0">
                        <a:latin typeface="Cambria Math"/>
                      </a:rPr>
                      <m:t>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550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dirty="0" smtClean="0">
                  <a:latin typeface="Georgia" pitchFamily="18" charset="0"/>
                </a:endParaRPr>
              </a:p>
              <a:p>
                <a:pPr lvl="1"/>
                <a:r>
                  <a:rPr lang="de-DE" sz="1800" dirty="0" smtClean="0"/>
                  <a:t>Minimierungsprobleme:</a:t>
                </a:r>
              </a:p>
              <a:p>
                <a:pPr lvl="2"/>
                <a:r>
                  <a:rPr lang="de" sz="1550" dirty="0" smtClean="0"/>
                  <a:t>Griewank</a:t>
                </a:r>
                <a:r>
                  <a:rPr lang="de" sz="1550" dirty="0"/>
                  <a:t> - Funktion</a:t>
                </a:r>
                <a:endParaRPr lang="de" sz="1550" dirty="0" smtClean="0"/>
              </a:p>
              <a:p>
                <a:pPr lvl="2"/>
                <a:r>
                  <a:rPr lang="de" sz="1550" dirty="0" smtClean="0"/>
                  <a:t>Ackley - Funktion</a:t>
                </a:r>
              </a:p>
              <a:p>
                <a:pPr lvl="2"/>
                <a:r>
                  <a:rPr lang="de-DE" sz="1550" dirty="0" smtClean="0"/>
                  <a:t>C </a:t>
                </a:r>
                <a:r>
                  <a:rPr lang="de" sz="1550" dirty="0" smtClean="0"/>
                  <a:t>- Funktion</a:t>
                </a:r>
              </a:p>
              <a:p>
                <a:pPr lvl="1"/>
                <a:r>
                  <a:rPr lang="de-DE" sz="1800" dirty="0" smtClean="0"/>
                  <a:t>Nullstellenberechnung zur Funktion: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155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=0, </m:t>
                      </m:r>
                      <m:r>
                        <a:rPr lang="de-DE" sz="1550" b="0" i="1" smtClean="0">
                          <a:latin typeface="Cambria Math"/>
                        </a:rPr>
                        <m:t>𝑖</m:t>
                      </m:r>
                      <m:r>
                        <a:rPr lang="de-DE" sz="1550" b="0" i="1" smtClean="0">
                          <a:latin typeface="Cambria Math"/>
                        </a:rPr>
                        <m:t>=1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de-DE" sz="1550" b="0" dirty="0" smtClean="0"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2370" t="-4423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859286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547664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11760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Mutationsverlauf und -rate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3 Arten des Verlaufes implementiert: </a:t>
            </a:r>
            <a:endParaRPr lang="en-GB" sz="2400" dirty="0" smtClean="0"/>
          </a:p>
          <a:p>
            <a:pPr lvl="1"/>
            <a:r>
              <a:rPr lang="de-DE" sz="1800" dirty="0" smtClean="0"/>
              <a:t>Konstant</a:t>
            </a:r>
          </a:p>
          <a:p>
            <a:pPr lvl="1"/>
            <a:r>
              <a:rPr lang="de-DE" sz="1800" dirty="0" smtClean="0"/>
              <a:t>Linear</a:t>
            </a:r>
          </a:p>
          <a:p>
            <a:pPr lvl="1"/>
            <a:r>
              <a:rPr lang="de-DE" sz="1800" dirty="0" smtClean="0"/>
              <a:t>Exponentiell</a:t>
            </a:r>
          </a:p>
          <a:p>
            <a:r>
              <a:rPr lang="de-DE" sz="2400" dirty="0" smtClean="0"/>
              <a:t>Untersucht wurden: </a:t>
            </a:r>
          </a:p>
          <a:p>
            <a:pPr lvl="1"/>
            <a:r>
              <a:rPr lang="de-DE" sz="1800" dirty="0" smtClean="0"/>
              <a:t>Konstant: 0% und 50%</a:t>
            </a:r>
          </a:p>
          <a:p>
            <a:pPr lvl="1"/>
            <a:r>
              <a:rPr lang="de-DE" sz="1800" dirty="0" smtClean="0"/>
              <a:t>Linear: von 10% auf 90% über 50 Generationen</a:t>
            </a:r>
          </a:p>
          <a:p>
            <a:pPr lvl="1"/>
            <a:r>
              <a:rPr lang="de-DE" sz="1800" dirty="0" smtClean="0"/>
              <a:t>Exponentiell: </a:t>
            </a:r>
            <a:r>
              <a:rPr lang="de-DE" sz="1800" dirty="0"/>
              <a:t>von 10% auf 90</a:t>
            </a:r>
            <a:r>
              <a:rPr lang="de-DE" sz="1800" dirty="0" smtClean="0"/>
              <a:t>%</a:t>
            </a:r>
            <a:r>
              <a:rPr lang="de-DE" sz="1800" dirty="0"/>
              <a:t> über 50 </a:t>
            </a:r>
            <a:r>
              <a:rPr lang="de-DE" sz="1800" dirty="0" smtClean="0"/>
              <a:t>Generationen</a:t>
            </a:r>
          </a:p>
          <a:p>
            <a:r>
              <a:rPr lang="de-DE" sz="2400" dirty="0" smtClean="0"/>
              <a:t>Tests ergaben: </a:t>
            </a:r>
          </a:p>
          <a:p>
            <a:pPr lvl="1"/>
            <a:r>
              <a:rPr lang="de-DE" sz="1800" dirty="0" smtClean="0"/>
              <a:t>Linear und Exponentiell lieferten generell bessere Optima</a:t>
            </a:r>
          </a:p>
          <a:p>
            <a:pPr lvl="1"/>
            <a:r>
              <a:rPr lang="de-DE" sz="1800" dirty="0" smtClean="0"/>
              <a:t>Auffällig: </a:t>
            </a:r>
          </a:p>
          <a:p>
            <a:pPr lvl="2"/>
            <a:r>
              <a:rPr lang="de-DE" sz="1800" dirty="0"/>
              <a:t>L</a:t>
            </a:r>
            <a:r>
              <a:rPr lang="de-DE" sz="1800" dirty="0" smtClean="0"/>
              <a:t>inear besser bei deterministischer Plus Selektion</a:t>
            </a:r>
          </a:p>
          <a:p>
            <a:pPr lvl="2"/>
            <a:r>
              <a:rPr lang="de-DE" sz="1800" dirty="0"/>
              <a:t>Exponentiell </a:t>
            </a:r>
            <a:r>
              <a:rPr lang="de-DE" sz="1800" dirty="0" smtClean="0"/>
              <a:t>besser </a:t>
            </a:r>
            <a:r>
              <a:rPr lang="de-DE" sz="1800" dirty="0"/>
              <a:t>bei deterministischer </a:t>
            </a:r>
            <a:r>
              <a:rPr lang="de-DE" sz="1800" dirty="0" smtClean="0"/>
              <a:t>Komma-Selektion</a:t>
            </a:r>
          </a:p>
        </p:txBody>
      </p:sp>
    </p:spTree>
    <p:extLst>
      <p:ext uri="{BB962C8B-B14F-4D97-AF65-F5344CB8AC3E}">
        <p14:creationId xmlns:p14="http://schemas.microsoft.com/office/powerpoint/2010/main" val="37080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 dirty="0" smtClean="0"/>
              <a:t>Programmiersprache und Oberfläche:</a:t>
            </a:r>
            <a:endParaRPr lang="de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dirty="0"/>
              <a:t>Implementierung in C#</a:t>
            </a:r>
          </a:p>
          <a:p>
            <a:endParaRPr lang="de" dirty="0"/>
          </a:p>
          <a:p>
            <a:endParaRPr lang="de" dirty="0"/>
          </a:p>
          <a:p>
            <a:endParaRPr lang="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6" y="2721574"/>
            <a:ext cx="7352022" cy="413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75856" y="348830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Rekombinationspunkte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Individuell einstellbar zwischen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𝑥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  <m:r>
                      <a:rPr lang="de-DE" b="0" i="1" dirty="0" smtClean="0">
                        <a:latin typeface="Cambria Math"/>
                      </a:rPr>
                      <m:t>𝑔𝑒𝑛𝑒</m:t>
                    </m:r>
                    <m:r>
                      <a:rPr lang="de-DE" b="0" i="1" dirty="0" smtClean="0">
                        <a:latin typeface="Cambria Math"/>
                      </a:rPr>
                      <m:t>∗</m:t>
                    </m:r>
                    <m:r>
                      <a:rPr lang="de-DE" b="0" i="1" dirty="0" smtClean="0">
                        <a:latin typeface="Cambria Math"/>
                      </a:rPr>
                      <m:t>𝑏𝑖𝑛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𝑟𝑠𝑡𝑟𝑖𝑛𝑔𝑙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𝑛𝑔𝑒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de-DE" dirty="0" smtClean="0"/>
                  <a:t>Untersucht wurden:</a:t>
                </a:r>
              </a:p>
              <a:p>
                <a:pPr lvl="1"/>
                <a:r>
                  <a:rPr lang="de-DE" dirty="0" smtClean="0"/>
                  <a:t>4-Punkt-Rekombination vs. 10-Punkt-Rekombination</a:t>
                </a:r>
                <a:endParaRPr lang="en-GB" dirty="0" smtClean="0"/>
              </a:p>
              <a:p>
                <a:r>
                  <a:rPr lang="de-DE" dirty="0" smtClean="0"/>
                  <a:t>Tests ergaben:</a:t>
                </a:r>
              </a:p>
              <a:p>
                <a:pPr lvl="1"/>
                <a:r>
                  <a:rPr lang="de-DE" dirty="0" smtClean="0"/>
                  <a:t>Beide Verfahren annähernd gleich schnell</a:t>
                </a:r>
              </a:p>
              <a:p>
                <a:pPr lvl="1"/>
                <a:r>
                  <a:rPr lang="de-DE" dirty="0" smtClean="0"/>
                  <a:t>Jedoch leichte Fluktuationen bezüglich der Verwendung mit Plus-bzw. Komma-Selektion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259" t="-5897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8" y="349046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508104" y="349478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490714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Selektionsverfahren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Implementiert wurden:</a:t>
            </a:r>
          </a:p>
          <a:p>
            <a:pPr lvl="1"/>
            <a:r>
              <a:rPr lang="de-DE" dirty="0" smtClean="0"/>
              <a:t>„keine“</a:t>
            </a:r>
          </a:p>
          <a:p>
            <a:pPr lvl="1"/>
            <a:r>
              <a:rPr lang="de-DE" dirty="0" smtClean="0"/>
              <a:t>Komma-Selektion</a:t>
            </a:r>
          </a:p>
          <a:p>
            <a:pPr lvl="1"/>
            <a:r>
              <a:rPr lang="de-DE" dirty="0" smtClean="0"/>
              <a:t>Plus-Selektion</a:t>
            </a:r>
          </a:p>
          <a:p>
            <a:r>
              <a:rPr lang="de-DE" dirty="0" smtClean="0"/>
              <a:t>Untersucht wurde jeweils der Einsatz der Komma- und der Plus-Selektion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Keine signifikanten Unterschiede zwischen den Verfahren</a:t>
            </a:r>
          </a:p>
          <a:p>
            <a:pPr lvl="1"/>
            <a:r>
              <a:rPr lang="de-DE" dirty="0" smtClean="0"/>
              <a:t>Allerdings erhebliche Verbesserung gegenüber keinem Einsatz eines Selektionsverfahrens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0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814158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Implementiert wurden:</a:t>
            </a:r>
          </a:p>
          <a:p>
            <a:pPr lvl="1"/>
            <a:r>
              <a:rPr lang="de-DE" sz="2000" dirty="0" smtClean="0"/>
              <a:t>Zufällige Auswahl aus der Selektionsmenge</a:t>
            </a:r>
          </a:p>
          <a:p>
            <a:pPr lvl="1"/>
            <a:r>
              <a:rPr lang="de-DE" sz="2000" dirty="0"/>
              <a:t>Nach fitnesssortierter Auswahl aus der Selektionsmenge</a:t>
            </a:r>
            <a:endParaRPr lang="en-GB" sz="2000" dirty="0"/>
          </a:p>
          <a:p>
            <a:pPr lvl="1"/>
            <a:r>
              <a:rPr lang="de-DE" sz="2000" dirty="0"/>
              <a:t>q-fach Turnier Auswahl aus der </a:t>
            </a:r>
            <a:r>
              <a:rPr lang="de-DE" sz="2000" dirty="0" smtClean="0"/>
              <a:t>Selektionsmenge</a:t>
            </a:r>
          </a:p>
          <a:p>
            <a:r>
              <a:rPr lang="de-DE" sz="2800" dirty="0" smtClean="0"/>
              <a:t>Untersucht wurde jeweils die Kombination aus Selektionsverfahren und Wahlverfahren</a:t>
            </a:r>
          </a:p>
          <a:p>
            <a:r>
              <a:rPr lang="de-DE" sz="2800" dirty="0" smtClean="0"/>
              <a:t>Tests ergaben:</a:t>
            </a:r>
          </a:p>
          <a:p>
            <a:pPr lvl="1"/>
            <a:r>
              <a:rPr lang="de-DE" sz="2000" dirty="0" smtClean="0"/>
              <a:t>Fitnessorientierte und </a:t>
            </a:r>
            <a:r>
              <a:rPr lang="de-DE" sz="2000" dirty="0"/>
              <a:t>q-fach Turnier Auswahl </a:t>
            </a:r>
            <a:r>
              <a:rPr lang="de-DE" sz="2000" dirty="0" smtClean="0"/>
              <a:t> führen unabhängig von Selektionsverfahren zu signifikant besseren Ergebnissen als die zufällige Auswahl</a:t>
            </a:r>
          </a:p>
          <a:p>
            <a:pPr lvl="1"/>
            <a:r>
              <a:rPr lang="de-DE" sz="2000" dirty="0" smtClean="0"/>
              <a:t>In den Tests führte die fitnesssortierte </a:t>
            </a:r>
            <a:r>
              <a:rPr lang="de-DE" sz="2000" dirty="0"/>
              <a:t>Auswahl </a:t>
            </a:r>
            <a:r>
              <a:rPr lang="de-DE" sz="2000" dirty="0" smtClean="0"/>
              <a:t>zu leicht besseren Ergebnissen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9" y="3836678"/>
            <a:ext cx="86409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831606"/>
            <a:ext cx="2880320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019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Benchmarkingschema</a:t>
            </a:r>
          </a:p>
          <a:p>
            <a:endParaRPr lang="de" sz="2400" dirty="0"/>
          </a:p>
          <a:p>
            <a:endParaRPr lang="de" sz="24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137"/>
              </p:ext>
            </p:extLst>
          </p:nvPr>
        </p:nvGraphicFramePr>
        <p:xfrm>
          <a:off x="4211960" y="1628800"/>
          <a:ext cx="3816424" cy="482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/>
                <a:gridCol w="1152128"/>
              </a:tblGrid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Parameter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Wert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Elternpopulation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Kindpopulation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Intervall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[-20;</a:t>
                      </a:r>
                      <a:r>
                        <a:rPr lang="de-DE" sz="1800" baseline="0" dirty="0" smtClean="0"/>
                        <a:t> 30]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Binärstringlänge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</a:t>
                      </a:r>
                      <a:endParaRPr lang="de-DE" sz="1800" dirty="0"/>
                    </a:p>
                  </a:txBody>
                  <a:tcPr/>
                </a:tc>
              </a:tr>
              <a:tr h="69084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Anteil der Mutation an Rekombination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25%</a:t>
                      </a:r>
                      <a:endParaRPr lang="de-DE" sz="1800" dirty="0"/>
                    </a:p>
                  </a:txBody>
                  <a:tcPr/>
                </a:tc>
              </a:tr>
              <a:tr h="67269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Rekombinationspunkte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Generationen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500</a:t>
                      </a:r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Selektionsmethode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keine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 Darstellung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5" y="1628800"/>
            <a:ext cx="8319727" cy="48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"/>
          <a:stretch/>
        </p:blipFill>
        <p:spPr>
          <a:xfrm>
            <a:off x="0" y="5715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4684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</a:t>
            </a:r>
          </a:p>
          <a:p>
            <a:endParaRPr lang="de-DE" dirty="0"/>
          </a:p>
          <a:p>
            <a:r>
              <a:rPr lang="de-DE" dirty="0"/>
              <a:t>http://www.pg.gda.pl/~</a:t>
            </a:r>
            <a:r>
              <a:rPr lang="de-DE" dirty="0" err="1" smtClean="0"/>
              <a:t>mkwies</a:t>
            </a:r>
            <a:r>
              <a:rPr lang="de-DE" dirty="0" smtClean="0"/>
              <a:t>/</a:t>
            </a:r>
            <a:r>
              <a:rPr lang="de-DE" dirty="0" err="1" smtClean="0"/>
              <a:t>dyd</a:t>
            </a:r>
            <a:r>
              <a:rPr lang="de-DE" dirty="0" smtClean="0"/>
              <a:t>/</a:t>
            </a:r>
            <a:r>
              <a:rPr lang="de-DE" dirty="0" err="1" smtClean="0"/>
              <a:t>geadocu</a:t>
            </a:r>
            <a:r>
              <a:rPr lang="de-DE" dirty="0" smtClean="0"/>
              <a:t>/</a:t>
            </a:r>
            <a:r>
              <a:rPr lang="de-DE" dirty="0" err="1" smtClean="0"/>
              <a:t>fcngold.html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9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 dirty="0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2420888"/>
            <a:ext cx="9144000" cy="4016211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414" t="-3519" r="-5063" b="-3295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</a:t>
            </a:r>
            <a:r>
              <a:rPr lang="de-DE" dirty="0" err="1" smtClean="0"/>
              <a:t>Griewank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../_images/griew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4" y="1556792"/>
            <a:ext cx="7220475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_{\text{Griewank}}(\mathbf{x}) = \frac{1}{4000}\sum_{i=1}^N\,x_i^2 -                         \prod_{i=1}^N\cos\left(\frac{x_i}{\sqrt{i}}\right)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" y="1556792"/>
            <a:ext cx="47271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1" name="Shape 91"/>
          <p:cNvSpPr>
            <a:spLocks noChangeAspect="1"/>
          </p:cNvSpPr>
          <p:nvPr/>
        </p:nvSpPr>
        <p:spPr>
          <a:xfrm>
            <a:off x="12219" y="2461741"/>
            <a:ext cx="9131781" cy="394156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t="-3559" r="-5767" b="-4291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Ackley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../_images/ack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41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_{\text{Ackley}}(\mathbf{x}) = 20 - 20\exp\left(-0.2\sqrt{\frac{1}{N}                             \sum_{i=1}^N x_i^2} \right)                            + e -                             \exp\left(\frac{1}{N}\sum_{i=1}^N \cos(2\pi x_i)                            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412"/>
            <a:ext cx="53721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ChangeAspect="1"/>
          </p:cNvSpPr>
          <p:nvPr/>
        </p:nvSpPr>
        <p:spPr>
          <a:xfrm>
            <a:off x="32225" y="2332534"/>
            <a:ext cx="9111775" cy="414404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r="-5767" b="-4623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Bildschirmpräsentation (4:3)</PresentationFormat>
  <Paragraphs>161</Paragraphs>
  <Slides>44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/>
      <vt:lpstr>Evolutionäre Algorithmen</vt:lpstr>
      <vt:lpstr>Überblick</vt:lpstr>
      <vt:lpstr>1. Einführung</vt:lpstr>
      <vt:lpstr>1. Einführung</vt:lpstr>
      <vt:lpstr>Verhalten Griewank</vt:lpstr>
      <vt:lpstr>Verhalten Griewank</vt:lpstr>
      <vt:lpstr>Verhalten Ackley</vt:lpstr>
      <vt:lpstr>Verhalten Ackley</vt:lpstr>
      <vt:lpstr>Verhalten C-Funktion</vt:lpstr>
      <vt:lpstr>Verhalten C-Funktion</vt:lpstr>
      <vt:lpstr>Benchmarkingschema</vt:lpstr>
      <vt:lpstr>PowerPoint-Präsentation</vt:lpstr>
      <vt:lpstr>Verfahren und Ergebnisse</vt:lpstr>
      <vt:lpstr>Verfahren und Ergebnisse</vt:lpstr>
      <vt:lpstr>Verfahren und Ergebnisse</vt:lpstr>
      <vt:lpstr>Oberfläche und Parameter</vt:lpstr>
      <vt:lpstr>Größe der Elterngeneration</vt:lpstr>
      <vt:lpstr>Oberfläche und Parameter</vt:lpstr>
      <vt:lpstr>Intervall</vt:lpstr>
      <vt:lpstr>Oberfläche und Parameter</vt:lpstr>
      <vt:lpstr>Oberfläche und Parameter</vt:lpstr>
      <vt:lpstr>Anzahl der Gene</vt:lpstr>
      <vt:lpstr>Oberfläche und Parameter</vt:lpstr>
      <vt:lpstr>Länge des Binärstrings</vt:lpstr>
      <vt:lpstr>Oberfläche und Parameter</vt:lpstr>
      <vt:lpstr>Problemstellung</vt:lpstr>
      <vt:lpstr>Oberfläche und Parameter</vt:lpstr>
      <vt:lpstr>Oberfläche und Parameter</vt:lpstr>
      <vt:lpstr>Mutationsverlauf und -rate</vt:lpstr>
      <vt:lpstr>Oberfläche und Parameter</vt:lpstr>
      <vt:lpstr>Rekombinationspunkte</vt:lpstr>
      <vt:lpstr>Oberfläche und Parameter</vt:lpstr>
      <vt:lpstr>Oberfläche und Parameter</vt:lpstr>
      <vt:lpstr>Oberfläche und Parameter</vt:lpstr>
      <vt:lpstr>Selektionsverfahren</vt:lpstr>
      <vt:lpstr>Oberfläche und Parameter</vt:lpstr>
      <vt:lpstr>Wahlverfahren</vt:lpstr>
      <vt:lpstr>Oberfläche und Parameter</vt:lpstr>
      <vt:lpstr>Oberfläche und Parameter</vt:lpstr>
      <vt:lpstr>Oberfläche und Parameter</vt:lpstr>
      <vt:lpstr>Grafische Darstellung</vt:lpstr>
      <vt:lpstr>PowerPoint-Präsentation</vt:lpstr>
      <vt:lpstr>Quellen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dc:creator>enhansed</dc:creator>
  <cp:lastModifiedBy>Hans</cp:lastModifiedBy>
  <cp:revision>11</cp:revision>
  <dcterms:modified xsi:type="dcterms:W3CDTF">2012-08-15T11:00:47Z</dcterms:modified>
</cp:coreProperties>
</file>