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4" r:id="rId9"/>
    <p:sldId id="285" r:id="rId10"/>
    <p:sldId id="286" r:id="rId11"/>
    <p:sldId id="287" r:id="rId12"/>
    <p:sldId id="2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10/27/2024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How I Made My C++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solidFill>
                  <a:srgbClr val="5792BA"/>
                </a:solidFill>
              </a:rPr>
              <a:t>Authored By: Jeremy Whitenect</a:t>
            </a: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F06A3-F9F7-49D7-08E8-0BBA8BFC7AC9}"/>
              </a:ext>
            </a:extLst>
          </p:cNvPr>
          <p:cNvSpPr>
            <a:spLocks noGrp="1"/>
          </p:cNvSpPr>
          <p:nvPr>
            <p:ph type="title"/>
          </p:nvPr>
        </p:nvSpPr>
        <p:spPr/>
        <p:txBody>
          <a:bodyPr/>
          <a:lstStyle/>
          <a:p>
            <a:r>
              <a:rPr lang="en-US" dirty="0"/>
              <a:t>Thought Process</a:t>
            </a:r>
            <a:endParaRPr lang="en-CA" dirty="0"/>
          </a:p>
        </p:txBody>
      </p:sp>
      <p:sp>
        <p:nvSpPr>
          <p:cNvPr id="3" name="Content Placeholder 2">
            <a:extLst>
              <a:ext uri="{FF2B5EF4-FFF2-40B4-BE49-F238E27FC236}">
                <a16:creationId xmlns:a16="http://schemas.microsoft.com/office/drawing/2014/main" id="{3D3EDFC2-D81A-CE32-3158-01DE59259266}"/>
              </a:ext>
            </a:extLst>
          </p:cNvPr>
          <p:cNvSpPr>
            <a:spLocks noGrp="1"/>
          </p:cNvSpPr>
          <p:nvPr>
            <p:ph idx="1"/>
          </p:nvPr>
        </p:nvSpPr>
        <p:spPr>
          <a:xfrm>
            <a:off x="913795" y="2076450"/>
            <a:ext cx="7044201" cy="4378671"/>
          </a:xfrm>
        </p:spPr>
        <p:txBody>
          <a:bodyPr>
            <a:normAutofit fontScale="92500" lnSpcReduction="10000"/>
          </a:bodyPr>
          <a:lstStyle/>
          <a:p>
            <a:r>
              <a:rPr lang="en-US" dirty="0"/>
              <a:t>As I looked over the requirements, I understood what I had to do, the biggest question was how to do it</a:t>
            </a:r>
          </a:p>
          <a:p>
            <a:r>
              <a:rPr lang="en-US" dirty="0"/>
              <a:t>It was obvious to me that there would need to be a student class, and since we were required to add and remove students, I knew there would also need to be a manager sort of class</a:t>
            </a:r>
          </a:p>
          <a:p>
            <a:r>
              <a:rPr lang="en-US" dirty="0"/>
              <a:t>Since we knew we’d only be using 3 grades, I opted to have them be separate instead of being their own array</a:t>
            </a:r>
          </a:p>
          <a:p>
            <a:r>
              <a:rPr lang="en-US" dirty="0"/>
              <a:t>Finally, the only thing I wasn’t decided on at first was if I was going to have the grade weights be in their own class, but since they’re part of “managing” a student, I decided they could go and be changed in that class</a:t>
            </a:r>
            <a:endParaRPr lang="en-CA" dirty="0"/>
          </a:p>
        </p:txBody>
      </p:sp>
      <p:pic>
        <p:nvPicPr>
          <p:cNvPr id="5" name="Picture 4">
            <a:extLst>
              <a:ext uri="{FF2B5EF4-FFF2-40B4-BE49-F238E27FC236}">
                <a16:creationId xmlns:a16="http://schemas.microsoft.com/office/drawing/2014/main" id="{48D42B77-5850-AC8E-585D-008809875384}"/>
              </a:ext>
            </a:extLst>
          </p:cNvPr>
          <p:cNvPicPr>
            <a:picLocks noChangeAspect="1"/>
          </p:cNvPicPr>
          <p:nvPr/>
        </p:nvPicPr>
        <p:blipFill>
          <a:blip r:embed="rId2"/>
          <a:stretch>
            <a:fillRect/>
          </a:stretch>
        </p:blipFill>
        <p:spPr>
          <a:xfrm>
            <a:off x="7957996" y="2700171"/>
            <a:ext cx="4103860" cy="1981978"/>
          </a:xfrm>
          <a:prstGeom prst="rect">
            <a:avLst/>
          </a:prstGeom>
        </p:spPr>
      </p:pic>
    </p:spTree>
    <p:extLst>
      <p:ext uri="{BB962C8B-B14F-4D97-AF65-F5344CB8AC3E}">
        <p14:creationId xmlns:p14="http://schemas.microsoft.com/office/powerpoint/2010/main" val="67399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9817E-E8BD-F7B3-7099-3E39118D96CB}"/>
              </a:ext>
            </a:extLst>
          </p:cNvPr>
          <p:cNvSpPr>
            <a:spLocks noGrp="1"/>
          </p:cNvSpPr>
          <p:nvPr>
            <p:ph type="title"/>
          </p:nvPr>
        </p:nvSpPr>
        <p:spPr/>
        <p:txBody>
          <a:bodyPr/>
          <a:lstStyle/>
          <a:p>
            <a:r>
              <a:rPr lang="en-US" dirty="0"/>
              <a:t>The Student Class</a:t>
            </a:r>
            <a:endParaRPr lang="en-CA" dirty="0"/>
          </a:p>
        </p:txBody>
      </p:sp>
      <p:sp>
        <p:nvSpPr>
          <p:cNvPr id="3" name="Content Placeholder 2">
            <a:extLst>
              <a:ext uri="{FF2B5EF4-FFF2-40B4-BE49-F238E27FC236}">
                <a16:creationId xmlns:a16="http://schemas.microsoft.com/office/drawing/2014/main" id="{AAF19035-88D4-802D-6F97-364EE9E8BE89}"/>
              </a:ext>
            </a:extLst>
          </p:cNvPr>
          <p:cNvSpPr>
            <a:spLocks noGrp="1"/>
          </p:cNvSpPr>
          <p:nvPr>
            <p:ph idx="1"/>
          </p:nvPr>
        </p:nvSpPr>
        <p:spPr>
          <a:xfrm>
            <a:off x="5428106" y="1866901"/>
            <a:ext cx="6514512" cy="4617026"/>
          </a:xfrm>
        </p:spPr>
        <p:txBody>
          <a:bodyPr>
            <a:normAutofit fontScale="92500" lnSpcReduction="10000"/>
          </a:bodyPr>
          <a:lstStyle/>
          <a:p>
            <a:r>
              <a:rPr lang="en-US" dirty="0"/>
              <a:t>This was the easiest and simplest class, being just setters, getters a toString and a constructor. </a:t>
            </a:r>
          </a:p>
          <a:p>
            <a:r>
              <a:rPr lang="en-CA" dirty="0"/>
              <a:t>There were still interesting aspect to this, though. The grade set methods are Booleans</a:t>
            </a:r>
          </a:p>
          <a:p>
            <a:r>
              <a:rPr lang="en-CA" dirty="0"/>
              <a:t>This is because a grade can’t be negative or over 100, and I wanted to have a way to let the user know if the method worked</a:t>
            </a:r>
          </a:p>
          <a:p>
            <a:r>
              <a:rPr lang="en-CA" dirty="0"/>
              <a:t>There is also a static default student number since we want student’s ids to be unique</a:t>
            </a:r>
          </a:p>
          <a:p>
            <a:r>
              <a:rPr lang="en-CA" dirty="0"/>
              <a:t>The </a:t>
            </a:r>
            <a:r>
              <a:rPr lang="en-CA" dirty="0" err="1"/>
              <a:t>StudentManager</a:t>
            </a:r>
            <a:r>
              <a:rPr lang="en-CA" dirty="0"/>
              <a:t> class handles creating students, so this is only needed so the id changes when using the default </a:t>
            </a:r>
            <a:r>
              <a:rPr lang="en-CA"/>
              <a:t>constructor values</a:t>
            </a:r>
            <a:endParaRPr lang="en-CA" dirty="0"/>
          </a:p>
          <a:p>
            <a:endParaRPr lang="en-CA" dirty="0"/>
          </a:p>
        </p:txBody>
      </p:sp>
      <p:pic>
        <p:nvPicPr>
          <p:cNvPr id="7" name="Picture 6">
            <a:extLst>
              <a:ext uri="{FF2B5EF4-FFF2-40B4-BE49-F238E27FC236}">
                <a16:creationId xmlns:a16="http://schemas.microsoft.com/office/drawing/2014/main" id="{AD6802CD-9006-E7ED-AA67-34BD8BACEB1B}"/>
              </a:ext>
            </a:extLst>
          </p:cNvPr>
          <p:cNvPicPr>
            <a:picLocks noChangeAspect="1"/>
          </p:cNvPicPr>
          <p:nvPr/>
        </p:nvPicPr>
        <p:blipFill>
          <a:blip r:embed="rId2"/>
          <a:stretch>
            <a:fillRect/>
          </a:stretch>
        </p:blipFill>
        <p:spPr>
          <a:xfrm>
            <a:off x="100734" y="1676780"/>
            <a:ext cx="4942321" cy="2147073"/>
          </a:xfrm>
          <a:prstGeom prst="rect">
            <a:avLst/>
          </a:prstGeom>
        </p:spPr>
      </p:pic>
      <p:pic>
        <p:nvPicPr>
          <p:cNvPr id="9" name="Picture 8">
            <a:extLst>
              <a:ext uri="{FF2B5EF4-FFF2-40B4-BE49-F238E27FC236}">
                <a16:creationId xmlns:a16="http://schemas.microsoft.com/office/drawing/2014/main" id="{7AF570DE-9CCA-6C81-B4B6-297A55852E17}"/>
              </a:ext>
            </a:extLst>
          </p:cNvPr>
          <p:cNvPicPr>
            <a:picLocks noChangeAspect="1"/>
          </p:cNvPicPr>
          <p:nvPr/>
        </p:nvPicPr>
        <p:blipFill>
          <a:blip r:embed="rId3"/>
          <a:stretch>
            <a:fillRect/>
          </a:stretch>
        </p:blipFill>
        <p:spPr>
          <a:xfrm>
            <a:off x="100734" y="4697235"/>
            <a:ext cx="5327372" cy="1186329"/>
          </a:xfrm>
          <a:prstGeom prst="rect">
            <a:avLst/>
          </a:prstGeom>
        </p:spPr>
      </p:pic>
    </p:spTree>
    <p:extLst>
      <p:ext uri="{BB962C8B-B14F-4D97-AF65-F5344CB8AC3E}">
        <p14:creationId xmlns:p14="http://schemas.microsoft.com/office/powerpoint/2010/main" val="1990904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CDD186-03E3-4AED-BEB6-0B3BEC208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AE1690-F596-0630-4D77-AC20F5EB2AFC}"/>
              </a:ext>
            </a:extLst>
          </p:cNvPr>
          <p:cNvSpPr>
            <a:spLocks noGrp="1"/>
          </p:cNvSpPr>
          <p:nvPr>
            <p:ph type="title"/>
          </p:nvPr>
        </p:nvSpPr>
        <p:spPr>
          <a:xfrm>
            <a:off x="913795" y="609599"/>
            <a:ext cx="5978072" cy="1174075"/>
          </a:xfrm>
        </p:spPr>
        <p:txBody>
          <a:bodyPr>
            <a:normAutofit/>
          </a:bodyPr>
          <a:lstStyle/>
          <a:p>
            <a:r>
              <a:rPr lang="en-US" sz="3200"/>
              <a:t>The Student Manager Class – Dynamically Allocated Array</a:t>
            </a:r>
            <a:endParaRPr lang="en-CA" sz="3200"/>
          </a:p>
        </p:txBody>
      </p:sp>
      <p:sp>
        <p:nvSpPr>
          <p:cNvPr id="3" name="Content Placeholder 2">
            <a:extLst>
              <a:ext uri="{FF2B5EF4-FFF2-40B4-BE49-F238E27FC236}">
                <a16:creationId xmlns:a16="http://schemas.microsoft.com/office/drawing/2014/main" id="{1189A970-2F39-D4EF-7629-12024372A62B}"/>
              </a:ext>
            </a:extLst>
          </p:cNvPr>
          <p:cNvSpPr>
            <a:spLocks noGrp="1"/>
          </p:cNvSpPr>
          <p:nvPr>
            <p:ph idx="1"/>
          </p:nvPr>
        </p:nvSpPr>
        <p:spPr>
          <a:xfrm>
            <a:off x="931409" y="1699491"/>
            <a:ext cx="5978072" cy="4922982"/>
          </a:xfrm>
        </p:spPr>
        <p:txBody>
          <a:bodyPr anchor="ctr">
            <a:normAutofit fontScale="77500" lnSpcReduction="20000"/>
          </a:bodyPr>
          <a:lstStyle/>
          <a:p>
            <a:pPr>
              <a:buClr>
                <a:srgbClr val="A5804D"/>
              </a:buClr>
            </a:pPr>
            <a:r>
              <a:rPr lang="en-US" dirty="0"/>
              <a:t>Dynamically allocating an array is different from Java, as we have to do some things manually. </a:t>
            </a:r>
          </a:p>
          <a:p>
            <a:pPr>
              <a:buClr>
                <a:srgbClr val="A5804D"/>
              </a:buClr>
            </a:pPr>
            <a:r>
              <a:rPr lang="en-US" dirty="0"/>
              <a:t>I used a pointer to pointer array, meaning each pointer is a points to a pointer which points to the data.</a:t>
            </a:r>
          </a:p>
          <a:p>
            <a:pPr>
              <a:buClr>
                <a:srgbClr val="A5804D"/>
              </a:buClr>
            </a:pPr>
            <a:r>
              <a:rPr lang="en-US" dirty="0"/>
              <a:t>I decided to do things this way to challenge myself a bit, and see how it would compare to a normal array of pointers (which I used for the final project of our C course)</a:t>
            </a:r>
            <a:endParaRPr lang="en-CA" dirty="0"/>
          </a:p>
          <a:p>
            <a:pPr>
              <a:buClr>
                <a:srgbClr val="A5804D"/>
              </a:buClr>
            </a:pPr>
            <a:r>
              <a:rPr lang="en-US" dirty="0"/>
              <a:t>Adding data is basically the same, we have to have a separate size, increasing it when the array is full, and we have to have the current number of students separately as well</a:t>
            </a:r>
          </a:p>
          <a:p>
            <a:pPr>
              <a:buClr>
                <a:srgbClr val="A5804D"/>
              </a:buClr>
            </a:pPr>
            <a:r>
              <a:rPr lang="en-US" dirty="0"/>
              <a:t>I also have a destructor which is called when the object is destroyed. In this case, it deletes all the students and the array to prevent memory issues</a:t>
            </a:r>
          </a:p>
        </p:txBody>
      </p:sp>
      <p:pic>
        <p:nvPicPr>
          <p:cNvPr id="12" name="Picture 11">
            <a:extLst>
              <a:ext uri="{FF2B5EF4-FFF2-40B4-BE49-F238E27FC236}">
                <a16:creationId xmlns:a16="http://schemas.microsoft.com/office/drawing/2014/main" id="{1CF706DA-13E8-4A4F-9260-551FB8127B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 name="Picture 4">
            <a:extLst>
              <a:ext uri="{FF2B5EF4-FFF2-40B4-BE49-F238E27FC236}">
                <a16:creationId xmlns:a16="http://schemas.microsoft.com/office/drawing/2014/main" id="{F14CE415-8FEB-A751-BD45-88CEE5EE02BF}"/>
              </a:ext>
            </a:extLst>
          </p:cNvPr>
          <p:cNvPicPr>
            <a:picLocks noChangeAspect="1"/>
          </p:cNvPicPr>
          <p:nvPr/>
        </p:nvPicPr>
        <p:blipFill>
          <a:blip r:embed="rId4"/>
          <a:srcRect b="1013"/>
          <a:stretch/>
        </p:blipFill>
        <p:spPr>
          <a:xfrm>
            <a:off x="7552945" y="643465"/>
            <a:ext cx="3995592" cy="5103372"/>
          </a:xfrm>
          <a:prstGeom prst="rect">
            <a:avLst/>
          </a:prstGeom>
        </p:spPr>
      </p:pic>
    </p:spTree>
    <p:extLst>
      <p:ext uri="{BB962C8B-B14F-4D97-AF65-F5344CB8AC3E}">
        <p14:creationId xmlns:p14="http://schemas.microsoft.com/office/powerpoint/2010/main" val="209726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D3DB0-3E82-5FC1-C002-69E8598FE5E9}"/>
              </a:ext>
            </a:extLst>
          </p:cNvPr>
          <p:cNvSpPr>
            <a:spLocks noGrp="1"/>
          </p:cNvSpPr>
          <p:nvPr>
            <p:ph type="title"/>
          </p:nvPr>
        </p:nvSpPr>
        <p:spPr>
          <a:xfrm>
            <a:off x="913796" y="643465"/>
            <a:ext cx="3382638" cy="1370605"/>
          </a:xfrm>
        </p:spPr>
        <p:txBody>
          <a:bodyPr>
            <a:normAutofit/>
          </a:bodyPr>
          <a:lstStyle/>
          <a:p>
            <a:pPr algn="l"/>
            <a:r>
              <a:rPr lang="en-US" sz="3000" dirty="0"/>
              <a:t>The Student Manager Class – Saving to a File</a:t>
            </a:r>
            <a:endParaRPr lang="en-CA" sz="3000" dirty="0"/>
          </a:p>
        </p:txBody>
      </p:sp>
      <p:sp>
        <p:nvSpPr>
          <p:cNvPr id="3" name="Content Placeholder 2">
            <a:extLst>
              <a:ext uri="{FF2B5EF4-FFF2-40B4-BE49-F238E27FC236}">
                <a16:creationId xmlns:a16="http://schemas.microsoft.com/office/drawing/2014/main" id="{A7B417F0-065A-E1DC-D5CC-B14303A5E553}"/>
              </a:ext>
            </a:extLst>
          </p:cNvPr>
          <p:cNvSpPr>
            <a:spLocks noGrp="1"/>
          </p:cNvSpPr>
          <p:nvPr>
            <p:ph idx="1"/>
          </p:nvPr>
        </p:nvSpPr>
        <p:spPr>
          <a:xfrm>
            <a:off x="913796" y="2087418"/>
            <a:ext cx="3382638" cy="4338639"/>
          </a:xfrm>
        </p:spPr>
        <p:txBody>
          <a:bodyPr>
            <a:normAutofit fontScale="92500" lnSpcReduction="20000"/>
          </a:bodyPr>
          <a:lstStyle/>
          <a:p>
            <a:r>
              <a:rPr lang="en-US" sz="1800" dirty="0"/>
              <a:t>Since file input/output was mentioned in the rubric, this is how I decided to implement it</a:t>
            </a:r>
          </a:p>
          <a:p>
            <a:r>
              <a:rPr lang="en-US" sz="1800" dirty="0"/>
              <a:t>This does NOT save the values for the grading scheme, as I’ve made the values for the grading scheme static, meaning the values stay the same across all instances of the </a:t>
            </a:r>
            <a:r>
              <a:rPr lang="en-US" sz="1800" dirty="0" err="1"/>
              <a:t>StudentManager</a:t>
            </a:r>
            <a:r>
              <a:rPr lang="en-US" sz="1800" dirty="0"/>
              <a:t> class</a:t>
            </a:r>
          </a:p>
          <a:p>
            <a:r>
              <a:rPr lang="en-CA" sz="1800" dirty="0"/>
              <a:t>I did it this way because I figured all students should have their work weighted the same, even across </a:t>
            </a:r>
            <a:r>
              <a:rPr lang="en-CA" sz="1800" dirty="0" err="1"/>
              <a:t>StudentManagers</a:t>
            </a:r>
            <a:endParaRPr lang="en-CA" sz="1800" dirty="0"/>
          </a:p>
        </p:txBody>
      </p:sp>
      <p:pic>
        <p:nvPicPr>
          <p:cNvPr id="5" name="Picture 4">
            <a:extLst>
              <a:ext uri="{FF2B5EF4-FFF2-40B4-BE49-F238E27FC236}">
                <a16:creationId xmlns:a16="http://schemas.microsoft.com/office/drawing/2014/main" id="{26AEB61E-DAED-3F59-657E-49040841A2B4}"/>
              </a:ext>
            </a:extLst>
          </p:cNvPr>
          <p:cNvPicPr>
            <a:picLocks noChangeAspect="1"/>
          </p:cNvPicPr>
          <p:nvPr/>
        </p:nvPicPr>
        <p:blipFill>
          <a:blip r:embed="rId3"/>
          <a:stretch>
            <a:fillRect/>
          </a:stretch>
        </p:blipFill>
        <p:spPr>
          <a:xfrm>
            <a:off x="4915348" y="1127880"/>
            <a:ext cx="6633184" cy="4178905"/>
          </a:xfrm>
          <a:prstGeom prst="rect">
            <a:avLst/>
          </a:prstGeom>
        </p:spPr>
      </p:pic>
    </p:spTree>
    <p:extLst>
      <p:ext uri="{BB962C8B-B14F-4D97-AF65-F5344CB8AC3E}">
        <p14:creationId xmlns:p14="http://schemas.microsoft.com/office/powerpoint/2010/main" val="1950640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7A6A8-69A1-4E50-1B70-9FB1159EE375}"/>
              </a:ext>
            </a:extLst>
          </p:cNvPr>
          <p:cNvSpPr>
            <a:spLocks noGrp="1"/>
          </p:cNvSpPr>
          <p:nvPr>
            <p:ph type="title"/>
          </p:nvPr>
        </p:nvSpPr>
        <p:spPr>
          <a:xfrm>
            <a:off x="913795" y="609599"/>
            <a:ext cx="5978072" cy="1481150"/>
          </a:xfrm>
        </p:spPr>
        <p:txBody>
          <a:bodyPr>
            <a:normAutofit/>
          </a:bodyPr>
          <a:lstStyle/>
          <a:p>
            <a:r>
              <a:rPr lang="en-US" dirty="0"/>
              <a:t>Getting Student Data From The Array</a:t>
            </a:r>
            <a:endParaRPr lang="en-CA" dirty="0"/>
          </a:p>
        </p:txBody>
      </p:sp>
      <p:sp>
        <p:nvSpPr>
          <p:cNvPr id="11" name="Content Placeholder 10">
            <a:extLst>
              <a:ext uri="{FF2B5EF4-FFF2-40B4-BE49-F238E27FC236}">
                <a16:creationId xmlns:a16="http://schemas.microsoft.com/office/drawing/2014/main" id="{976E5269-D825-19E0-2074-CB94C2E7292C}"/>
              </a:ext>
            </a:extLst>
          </p:cNvPr>
          <p:cNvSpPr>
            <a:spLocks noGrp="1"/>
          </p:cNvSpPr>
          <p:nvPr>
            <p:ph idx="1"/>
          </p:nvPr>
        </p:nvSpPr>
        <p:spPr>
          <a:xfrm>
            <a:off x="913795" y="2279176"/>
            <a:ext cx="5944207" cy="4380242"/>
          </a:xfrm>
        </p:spPr>
        <p:txBody>
          <a:bodyPr anchor="ctr">
            <a:normAutofit fontScale="70000" lnSpcReduction="20000"/>
          </a:bodyPr>
          <a:lstStyle/>
          <a:p>
            <a:r>
              <a:rPr lang="en-US" dirty="0"/>
              <a:t>Since a student number is unique, every time we want to get or change a student, we want to find it by student number</a:t>
            </a:r>
          </a:p>
          <a:p>
            <a:r>
              <a:rPr lang="en-US" dirty="0"/>
              <a:t>The </a:t>
            </a:r>
            <a:r>
              <a:rPr lang="en-US" dirty="0" err="1"/>
              <a:t>findStudentById</a:t>
            </a:r>
            <a:r>
              <a:rPr lang="en-US" dirty="0"/>
              <a:t> method is used to get a specific student. If the student is exists, it’s returned. If not, a </a:t>
            </a:r>
            <a:r>
              <a:rPr lang="en-US" dirty="0" err="1"/>
              <a:t>nullptr</a:t>
            </a:r>
            <a:r>
              <a:rPr lang="en-US" dirty="0"/>
              <a:t> is returned (since we’re using a pointer to pointer array).</a:t>
            </a:r>
          </a:p>
          <a:p>
            <a:r>
              <a:rPr lang="en-US" dirty="0"/>
              <a:t>By extension, it can be used to check if a student exists, not single responsibility but no issues arise from this since I’m using “</a:t>
            </a:r>
            <a:r>
              <a:rPr lang="en-US" dirty="0" err="1"/>
              <a:t>nullptr</a:t>
            </a:r>
            <a:r>
              <a:rPr lang="en-US" dirty="0"/>
              <a:t>” as something equivalent to </a:t>
            </a:r>
            <a:r>
              <a:rPr lang="en-US" dirty="0" err="1"/>
              <a:t>studentExists</a:t>
            </a:r>
            <a:r>
              <a:rPr lang="en-US" dirty="0"/>
              <a:t> = false;</a:t>
            </a:r>
          </a:p>
          <a:p>
            <a:r>
              <a:rPr lang="en-US" dirty="0"/>
              <a:t>Whenever a student needs to be modified, we check if it even exists in the first place</a:t>
            </a:r>
          </a:p>
          <a:p>
            <a:r>
              <a:rPr lang="en-US" dirty="0"/>
              <a:t>If (</a:t>
            </a:r>
            <a:r>
              <a:rPr lang="en-US" dirty="0" err="1"/>
              <a:t>findStudentById</a:t>
            </a:r>
            <a:r>
              <a:rPr lang="en-US" dirty="0"/>
              <a:t>(</a:t>
            </a:r>
            <a:r>
              <a:rPr lang="en-US" dirty="0" err="1"/>
              <a:t>studentNumber</a:t>
            </a:r>
            <a:r>
              <a:rPr lang="en-US" dirty="0"/>
              <a:t>) == </a:t>
            </a:r>
            <a:r>
              <a:rPr lang="en-US" dirty="0" err="1"/>
              <a:t>nullptr</a:t>
            </a:r>
            <a:r>
              <a:rPr lang="en-US" dirty="0"/>
              <a:t>) could have been a separate method, but it barely saves any lines of codes, so there’s a check for every change method</a:t>
            </a:r>
          </a:p>
          <a:p>
            <a:r>
              <a:rPr lang="en-US" dirty="0"/>
              <a:t>On a much, much, much larger scale it would save some compile time and memory, but not on </a:t>
            </a:r>
            <a:r>
              <a:rPr lang="en-US"/>
              <a:t>this scale</a:t>
            </a:r>
          </a:p>
          <a:p>
            <a:endParaRPr lang="en-US" dirty="0"/>
          </a:p>
        </p:txBody>
      </p:sp>
      <p:pic>
        <p:nvPicPr>
          <p:cNvPr id="16" name="Picture 15">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5" name="Picture 4">
            <a:extLst>
              <a:ext uri="{FF2B5EF4-FFF2-40B4-BE49-F238E27FC236}">
                <a16:creationId xmlns:a16="http://schemas.microsoft.com/office/drawing/2014/main" id="{2FD4C7B4-794D-1B26-827F-3AE62C37D77C}"/>
              </a:ext>
            </a:extLst>
          </p:cNvPr>
          <p:cNvPicPr>
            <a:picLocks noChangeAspect="1"/>
          </p:cNvPicPr>
          <p:nvPr/>
        </p:nvPicPr>
        <p:blipFill>
          <a:blip r:embed="rId4"/>
          <a:stretch>
            <a:fillRect/>
          </a:stretch>
        </p:blipFill>
        <p:spPr>
          <a:xfrm>
            <a:off x="7848600" y="1175694"/>
            <a:ext cx="3699934" cy="1560213"/>
          </a:xfrm>
          <a:prstGeom prst="rect">
            <a:avLst/>
          </a:prstGeom>
        </p:spPr>
      </p:pic>
      <p:pic>
        <p:nvPicPr>
          <p:cNvPr id="7" name="Content Placeholder 6">
            <a:extLst>
              <a:ext uri="{FF2B5EF4-FFF2-40B4-BE49-F238E27FC236}">
                <a16:creationId xmlns:a16="http://schemas.microsoft.com/office/drawing/2014/main" id="{5FD2E599-4BAD-A388-D8B8-0EC0BCF2DBCB}"/>
              </a:ext>
            </a:extLst>
          </p:cNvPr>
          <p:cNvPicPr>
            <a:picLocks noChangeAspect="1"/>
          </p:cNvPicPr>
          <p:nvPr/>
        </p:nvPicPr>
        <p:blipFill>
          <a:blip r:embed="rId5"/>
          <a:stretch>
            <a:fillRect/>
          </a:stretch>
        </p:blipFill>
        <p:spPr>
          <a:xfrm>
            <a:off x="7848600" y="4160770"/>
            <a:ext cx="3699934" cy="1482853"/>
          </a:xfrm>
          <a:prstGeom prst="rect">
            <a:avLst/>
          </a:prstGeom>
        </p:spPr>
      </p:pic>
    </p:spTree>
    <p:extLst>
      <p:ext uri="{BB962C8B-B14F-4D97-AF65-F5344CB8AC3E}">
        <p14:creationId xmlns:p14="http://schemas.microsoft.com/office/powerpoint/2010/main" val="280163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06DF-13CF-A9EB-D740-CFA9ED1F23A4}"/>
              </a:ext>
            </a:extLst>
          </p:cNvPr>
          <p:cNvSpPr>
            <a:spLocks noGrp="1"/>
          </p:cNvSpPr>
          <p:nvPr>
            <p:ph type="title"/>
          </p:nvPr>
        </p:nvSpPr>
        <p:spPr/>
        <p:txBody>
          <a:bodyPr/>
          <a:lstStyle/>
          <a:p>
            <a:r>
              <a:rPr lang="en-US" dirty="0"/>
              <a:t>The Weighting</a:t>
            </a:r>
            <a:endParaRPr lang="en-CA" dirty="0"/>
          </a:p>
        </p:txBody>
      </p:sp>
      <p:sp>
        <p:nvSpPr>
          <p:cNvPr id="3" name="Content Placeholder 2">
            <a:extLst>
              <a:ext uri="{FF2B5EF4-FFF2-40B4-BE49-F238E27FC236}">
                <a16:creationId xmlns:a16="http://schemas.microsoft.com/office/drawing/2014/main" id="{5562F2CB-68D2-1547-D396-71D52039465F}"/>
              </a:ext>
            </a:extLst>
          </p:cNvPr>
          <p:cNvSpPr>
            <a:spLocks noGrp="1"/>
          </p:cNvSpPr>
          <p:nvPr>
            <p:ph idx="1"/>
          </p:nvPr>
        </p:nvSpPr>
        <p:spPr>
          <a:xfrm>
            <a:off x="913795" y="2076450"/>
            <a:ext cx="10353762" cy="4442045"/>
          </a:xfrm>
        </p:spPr>
        <p:txBody>
          <a:bodyPr>
            <a:normAutofit fontScale="92500"/>
          </a:bodyPr>
          <a:lstStyle/>
          <a:p>
            <a:r>
              <a:rPr lang="en-US" dirty="0"/>
              <a:t>The weights are set at 25, 25, and 50 at default (which are initialized at the top of the class, and then set at the bottom)</a:t>
            </a:r>
          </a:p>
          <a:p>
            <a:r>
              <a:rPr lang="en-US" dirty="0"/>
              <a:t>Method is a bool as well since they have to be very specific, all summing to 100</a:t>
            </a:r>
          </a:p>
          <a:p>
            <a:r>
              <a:rPr lang="en-US" dirty="0"/>
              <a:t>Technically they should sum to 1, but 100 is easier to work with, so we just divide by 100 when returning the final grade</a:t>
            </a:r>
          </a:p>
          <a:p>
            <a:r>
              <a:rPr lang="en-US" dirty="0"/>
              <a:t>Since we’re getting the grade for a specific student, we also use a student number, returning 0 if they don’t exist, since a student who doesn’t exist would have a final grade of 0</a:t>
            </a:r>
          </a:p>
          <a:p>
            <a:r>
              <a:rPr lang="en-US" dirty="0"/>
              <a:t>Null would also work, but this is just the way I decided to do it, no wrong or right</a:t>
            </a:r>
            <a:endParaRPr lang="en-CA" dirty="0"/>
          </a:p>
        </p:txBody>
      </p:sp>
      <p:pic>
        <p:nvPicPr>
          <p:cNvPr id="5" name="Picture 4">
            <a:extLst>
              <a:ext uri="{FF2B5EF4-FFF2-40B4-BE49-F238E27FC236}">
                <a16:creationId xmlns:a16="http://schemas.microsoft.com/office/drawing/2014/main" id="{D7F0E357-2C76-CD26-1576-DD7718AC7E15}"/>
              </a:ext>
            </a:extLst>
          </p:cNvPr>
          <p:cNvPicPr>
            <a:picLocks noChangeAspect="1"/>
          </p:cNvPicPr>
          <p:nvPr/>
        </p:nvPicPr>
        <p:blipFill>
          <a:blip r:embed="rId2"/>
          <a:stretch>
            <a:fillRect/>
          </a:stretch>
        </p:blipFill>
        <p:spPr>
          <a:xfrm>
            <a:off x="459943" y="450998"/>
            <a:ext cx="3911262" cy="1520677"/>
          </a:xfrm>
          <a:prstGeom prst="rect">
            <a:avLst/>
          </a:prstGeom>
        </p:spPr>
      </p:pic>
      <p:pic>
        <p:nvPicPr>
          <p:cNvPr id="7" name="Picture 6">
            <a:extLst>
              <a:ext uri="{FF2B5EF4-FFF2-40B4-BE49-F238E27FC236}">
                <a16:creationId xmlns:a16="http://schemas.microsoft.com/office/drawing/2014/main" id="{064C5150-6A55-AB3C-E9ED-D4E3F667DF29}"/>
              </a:ext>
            </a:extLst>
          </p:cNvPr>
          <p:cNvPicPr>
            <a:picLocks noChangeAspect="1"/>
          </p:cNvPicPr>
          <p:nvPr/>
        </p:nvPicPr>
        <p:blipFill>
          <a:blip r:embed="rId3"/>
          <a:stretch>
            <a:fillRect/>
          </a:stretch>
        </p:blipFill>
        <p:spPr>
          <a:xfrm>
            <a:off x="8037695" y="450998"/>
            <a:ext cx="4154305" cy="1316162"/>
          </a:xfrm>
          <a:prstGeom prst="rect">
            <a:avLst/>
          </a:prstGeom>
        </p:spPr>
      </p:pic>
    </p:spTree>
    <p:extLst>
      <p:ext uri="{BB962C8B-B14F-4D97-AF65-F5344CB8AC3E}">
        <p14:creationId xmlns:p14="http://schemas.microsoft.com/office/powerpoint/2010/main" val="3651587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2456A0-13DF-4BA8-9BDD-168E874C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05BB51-3116-94EE-86B6-173822872FE4}"/>
              </a:ext>
            </a:extLst>
          </p:cNvPr>
          <p:cNvSpPr>
            <a:spLocks noGrp="1"/>
          </p:cNvSpPr>
          <p:nvPr>
            <p:ph type="title"/>
          </p:nvPr>
        </p:nvSpPr>
        <p:spPr>
          <a:xfrm>
            <a:off x="913795" y="609600"/>
            <a:ext cx="5978072" cy="1556702"/>
          </a:xfrm>
        </p:spPr>
        <p:txBody>
          <a:bodyPr>
            <a:normAutofit/>
          </a:bodyPr>
          <a:lstStyle/>
          <a:p>
            <a:r>
              <a:rPr lang="en-US" dirty="0"/>
              <a:t>Getting A Letter Grade</a:t>
            </a:r>
            <a:endParaRPr lang="en-CA" dirty="0"/>
          </a:p>
        </p:txBody>
      </p:sp>
      <p:sp>
        <p:nvSpPr>
          <p:cNvPr id="3" name="Content Placeholder 2">
            <a:extLst>
              <a:ext uri="{FF2B5EF4-FFF2-40B4-BE49-F238E27FC236}">
                <a16:creationId xmlns:a16="http://schemas.microsoft.com/office/drawing/2014/main" id="{086E8C0A-BB96-4F96-907B-50542EC7DBDB}"/>
              </a:ext>
            </a:extLst>
          </p:cNvPr>
          <p:cNvSpPr>
            <a:spLocks noGrp="1"/>
          </p:cNvSpPr>
          <p:nvPr>
            <p:ph idx="1"/>
          </p:nvPr>
        </p:nvSpPr>
        <p:spPr>
          <a:xfrm>
            <a:off x="913795" y="2354729"/>
            <a:ext cx="6124314" cy="4166144"/>
          </a:xfrm>
        </p:spPr>
        <p:txBody>
          <a:bodyPr anchor="t">
            <a:normAutofit fontScale="92500" lnSpcReduction="10000"/>
          </a:bodyPr>
          <a:lstStyle/>
          <a:p>
            <a:r>
              <a:rPr lang="en-US" dirty="0"/>
              <a:t>Takes the final grade of a student using its id and that method</a:t>
            </a:r>
          </a:p>
          <a:p>
            <a:r>
              <a:rPr lang="en-US" dirty="0"/>
              <a:t>Then checks if the final grade is in certain ranges for certain letter grades</a:t>
            </a:r>
          </a:p>
          <a:p>
            <a:r>
              <a:rPr lang="en-US" dirty="0"/>
              <a:t>Technically I didn’t have to use the else ifs since return ends the method, but it reads a bit easier this way</a:t>
            </a:r>
          </a:p>
          <a:p>
            <a:r>
              <a:rPr lang="en-US" dirty="0"/>
              <a:t>Logically, it should never return “Err” but it’s there since it has to be for the method to work, and good to have since </a:t>
            </a:r>
            <a:r>
              <a:rPr lang="en-US" i="1" dirty="0"/>
              <a:t>should </a:t>
            </a:r>
            <a:r>
              <a:rPr lang="en-US" dirty="0"/>
              <a:t>doesn’t mean </a:t>
            </a:r>
            <a:r>
              <a:rPr lang="en-US" i="1" dirty="0"/>
              <a:t>can’t</a:t>
            </a:r>
            <a:endParaRPr lang="en-CA" dirty="0"/>
          </a:p>
        </p:txBody>
      </p:sp>
      <p:pic>
        <p:nvPicPr>
          <p:cNvPr id="12" name="Picture 11">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 name="Picture 4">
            <a:extLst>
              <a:ext uri="{FF2B5EF4-FFF2-40B4-BE49-F238E27FC236}">
                <a16:creationId xmlns:a16="http://schemas.microsoft.com/office/drawing/2014/main" id="{FFAFC607-B1E5-6049-8BF8-68FC8193CE7F}"/>
              </a:ext>
            </a:extLst>
          </p:cNvPr>
          <p:cNvPicPr>
            <a:picLocks noChangeAspect="1"/>
          </p:cNvPicPr>
          <p:nvPr/>
        </p:nvPicPr>
        <p:blipFill>
          <a:blip r:embed="rId4"/>
          <a:stretch>
            <a:fillRect/>
          </a:stretch>
        </p:blipFill>
        <p:spPr>
          <a:xfrm>
            <a:off x="7552945" y="1687832"/>
            <a:ext cx="3995592" cy="3014638"/>
          </a:xfrm>
          <a:prstGeom prst="rect">
            <a:avLst/>
          </a:prstGeom>
        </p:spPr>
      </p:pic>
    </p:spTree>
    <p:extLst>
      <p:ext uri="{BB962C8B-B14F-4D97-AF65-F5344CB8AC3E}">
        <p14:creationId xmlns:p14="http://schemas.microsoft.com/office/powerpoint/2010/main" val="1074726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ECD93-E280-B370-475A-544143B9AD6F}"/>
              </a:ext>
            </a:extLst>
          </p:cNvPr>
          <p:cNvSpPr>
            <a:spLocks noGrp="1"/>
          </p:cNvSpPr>
          <p:nvPr>
            <p:ph type="title"/>
          </p:nvPr>
        </p:nvSpPr>
        <p:spPr>
          <a:xfrm>
            <a:off x="913795" y="609600"/>
            <a:ext cx="10353762" cy="1257300"/>
          </a:xfrm>
        </p:spPr>
        <p:txBody>
          <a:bodyPr>
            <a:normAutofit/>
          </a:bodyPr>
          <a:lstStyle/>
          <a:p>
            <a:r>
              <a:rPr lang="en-US" dirty="0"/>
              <a:t>The Menu</a:t>
            </a:r>
            <a:r>
              <a:rPr lang="en-US"/>
              <a:t>/Conclusion</a:t>
            </a:r>
            <a:endParaRPr lang="en-CA"/>
          </a:p>
        </p:txBody>
      </p:sp>
      <p:sp>
        <p:nvSpPr>
          <p:cNvPr id="3" name="Content Placeholder 2">
            <a:extLst>
              <a:ext uri="{FF2B5EF4-FFF2-40B4-BE49-F238E27FC236}">
                <a16:creationId xmlns:a16="http://schemas.microsoft.com/office/drawing/2014/main" id="{BE55D4F0-A4A6-E13A-0435-90E1F0642BAA}"/>
              </a:ext>
            </a:extLst>
          </p:cNvPr>
          <p:cNvSpPr>
            <a:spLocks noGrp="1"/>
          </p:cNvSpPr>
          <p:nvPr>
            <p:ph idx="1"/>
          </p:nvPr>
        </p:nvSpPr>
        <p:spPr>
          <a:xfrm>
            <a:off x="913795" y="2132821"/>
            <a:ext cx="5704288" cy="4385673"/>
          </a:xfrm>
        </p:spPr>
        <p:txBody>
          <a:bodyPr anchor="ctr">
            <a:normAutofit fontScale="92500"/>
          </a:bodyPr>
          <a:lstStyle/>
          <a:p>
            <a:r>
              <a:rPr lang="en-US" dirty="0"/>
              <a:t>The menu simply runs the methods based on the user’s option, nothing fancy</a:t>
            </a:r>
          </a:p>
          <a:p>
            <a:r>
              <a:rPr lang="en-US" dirty="0"/>
              <a:t>All in a while loop, 10 breaks the loop, the only thing outside of the loop is return 0, so the program ends</a:t>
            </a:r>
          </a:p>
          <a:p>
            <a:r>
              <a:rPr lang="en-US" dirty="0"/>
              <a:t>Overall, I had a good bit of fun doing this project</a:t>
            </a:r>
          </a:p>
          <a:p>
            <a:r>
              <a:rPr lang="en-US" dirty="0"/>
              <a:t>I always have fun using </a:t>
            </a:r>
            <a:r>
              <a:rPr lang="en-US" dirty="0" err="1"/>
              <a:t>ArrayLists</a:t>
            </a:r>
            <a:r>
              <a:rPr lang="en-US" dirty="0"/>
              <a:t>, so the extra challenge of C++’s equivalent and allocating memory made that a bit more fun.</a:t>
            </a:r>
            <a:endParaRPr lang="en-CA" dirty="0"/>
          </a:p>
        </p:txBody>
      </p:sp>
      <p:pic>
        <p:nvPicPr>
          <p:cNvPr id="5" name="Picture 4">
            <a:extLst>
              <a:ext uri="{FF2B5EF4-FFF2-40B4-BE49-F238E27FC236}">
                <a16:creationId xmlns:a16="http://schemas.microsoft.com/office/drawing/2014/main" id="{07F9279D-B6E1-BD5F-5E60-9B82CB5439F2}"/>
              </a:ext>
            </a:extLst>
          </p:cNvPr>
          <p:cNvPicPr>
            <a:picLocks noChangeAspect="1"/>
          </p:cNvPicPr>
          <p:nvPr/>
        </p:nvPicPr>
        <p:blipFill>
          <a:blip r:embed="rId3"/>
          <a:stretch>
            <a:fillRect/>
          </a:stretch>
        </p:blipFill>
        <p:spPr>
          <a:xfrm>
            <a:off x="7066560" y="2786269"/>
            <a:ext cx="4065464" cy="1951112"/>
          </a:xfrm>
          <a:prstGeom prst="rect">
            <a:avLst/>
          </a:prstGeom>
        </p:spPr>
      </p:pic>
    </p:spTree>
    <p:extLst>
      <p:ext uri="{BB962C8B-B14F-4D97-AF65-F5344CB8AC3E}">
        <p14:creationId xmlns:p14="http://schemas.microsoft.com/office/powerpoint/2010/main" val="2787210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Integer pillars</Template>
  <TotalTime>182</TotalTime>
  <Words>972</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 Nova</vt:lpstr>
      <vt:lpstr>Arial Nova Light</vt:lpstr>
      <vt:lpstr>Wingdings 2</vt:lpstr>
      <vt:lpstr>SlateVTI</vt:lpstr>
      <vt:lpstr>How I Made My C++ Project</vt:lpstr>
      <vt:lpstr>Thought Process</vt:lpstr>
      <vt:lpstr>The Student Class</vt:lpstr>
      <vt:lpstr>The Student Manager Class – Dynamically Allocated Array</vt:lpstr>
      <vt:lpstr>The Student Manager Class – Saving to a File</vt:lpstr>
      <vt:lpstr>Getting Student Data From The Array</vt:lpstr>
      <vt:lpstr>The Weighting</vt:lpstr>
      <vt:lpstr>Getting A Letter Grade</vt:lpstr>
      <vt:lpstr>The Menu/Conclusion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Jeremy Whitenect</dc:creator>
  <cp:lastModifiedBy>Jeremy Whitenect</cp:lastModifiedBy>
  <cp:revision>7</cp:revision>
  <dcterms:created xsi:type="dcterms:W3CDTF">2024-10-24T16:49:18Z</dcterms:created>
  <dcterms:modified xsi:type="dcterms:W3CDTF">2024-10-27T11:41:37Z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