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Forum" panose="020B0604020202020204" charset="0"/>
      <p:regular r:id="rId17"/>
    </p:embeddedFont>
    <p:embeddedFont>
      <p:font typeface="Tenor Sans"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104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8.sv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8.sv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8.sv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8.sv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6.sv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23E27"/>
        </a:solidFill>
        <a:effectLst/>
      </p:bgPr>
    </p:bg>
    <p:spTree>
      <p:nvGrpSpPr>
        <p:cNvPr id="1" name=""/>
        <p:cNvGrpSpPr/>
        <p:nvPr/>
      </p:nvGrpSpPr>
      <p:grpSpPr>
        <a:xfrm>
          <a:off x="0" y="0"/>
          <a:ext cx="0" cy="0"/>
          <a:chOff x="0" y="0"/>
          <a:chExt cx="0" cy="0"/>
        </a:xfrm>
      </p:grpSpPr>
      <p:sp>
        <p:nvSpPr>
          <p:cNvPr id="2" name="Freeform 2"/>
          <p:cNvSpPr/>
          <p:nvPr/>
        </p:nvSpPr>
        <p:spPr>
          <a:xfrm flipH="1" flipV="1">
            <a:off x="11365864" y="-944360"/>
            <a:ext cx="7974255" cy="5842954"/>
          </a:xfrm>
          <a:custGeom>
            <a:avLst/>
            <a:gdLst/>
            <a:ahLst/>
            <a:cxnLst/>
            <a:rect l="l" t="t" r="r" b="b"/>
            <a:pathLst>
              <a:path w="7974255" h="5842954">
                <a:moveTo>
                  <a:pt x="7974255" y="5842954"/>
                </a:moveTo>
                <a:lnTo>
                  <a:pt x="0" y="5842954"/>
                </a:lnTo>
                <a:lnTo>
                  <a:pt x="0" y="0"/>
                </a:lnTo>
                <a:lnTo>
                  <a:pt x="7974255" y="0"/>
                </a:lnTo>
                <a:lnTo>
                  <a:pt x="7974255" y="584295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352991" y="7775609"/>
            <a:ext cx="4360053" cy="4114800"/>
          </a:xfrm>
          <a:custGeom>
            <a:avLst/>
            <a:gdLst/>
            <a:ahLst/>
            <a:cxnLst/>
            <a:rect l="l" t="t" r="r" b="b"/>
            <a:pathLst>
              <a:path w="4360053" h="4114800">
                <a:moveTo>
                  <a:pt x="0" y="0"/>
                </a:moveTo>
                <a:lnTo>
                  <a:pt x="4360053" y="0"/>
                </a:lnTo>
                <a:lnTo>
                  <a:pt x="436005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194682" y="5711864"/>
            <a:ext cx="5781661" cy="5217791"/>
          </a:xfrm>
          <a:custGeom>
            <a:avLst/>
            <a:gdLst/>
            <a:ahLst/>
            <a:cxnLst/>
            <a:rect l="l" t="t" r="r" b="b"/>
            <a:pathLst>
              <a:path w="5781661" h="5217791">
                <a:moveTo>
                  <a:pt x="0" y="0"/>
                </a:moveTo>
                <a:lnTo>
                  <a:pt x="5781661" y="0"/>
                </a:lnTo>
                <a:lnTo>
                  <a:pt x="5781661" y="5217790"/>
                </a:lnTo>
                <a:lnTo>
                  <a:pt x="0" y="521779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3071238" y="4011626"/>
            <a:ext cx="12145525" cy="1892273"/>
          </a:xfrm>
          <a:prstGeom prst="rect">
            <a:avLst/>
          </a:prstGeom>
        </p:spPr>
        <p:txBody>
          <a:bodyPr lIns="0" tIns="0" rIns="0" bIns="0" rtlCol="0" anchor="t">
            <a:spAutoFit/>
          </a:bodyPr>
          <a:lstStyle/>
          <a:p>
            <a:pPr algn="ctr">
              <a:lnSpc>
                <a:spcPts val="15401"/>
              </a:lnSpc>
            </a:pPr>
            <a:r>
              <a:rPr lang="en-US" sz="11001" spc="-440">
                <a:solidFill>
                  <a:srgbClr val="F2BD99"/>
                </a:solidFill>
                <a:latin typeface="Tenor Sans"/>
              </a:rPr>
              <a:t>3 STANDAR SCM</a:t>
            </a:r>
          </a:p>
        </p:txBody>
      </p:sp>
      <p:sp>
        <p:nvSpPr>
          <p:cNvPr id="6" name="Freeform 6"/>
          <p:cNvSpPr/>
          <p:nvPr/>
        </p:nvSpPr>
        <p:spPr>
          <a:xfrm>
            <a:off x="-3168618" y="-957395"/>
            <a:ext cx="6337235" cy="5599812"/>
          </a:xfrm>
          <a:custGeom>
            <a:avLst/>
            <a:gdLst/>
            <a:ahLst/>
            <a:cxnLst/>
            <a:rect l="l" t="t" r="r" b="b"/>
            <a:pathLst>
              <a:path w="6337235" h="5599812">
                <a:moveTo>
                  <a:pt x="0" y="0"/>
                </a:moveTo>
                <a:lnTo>
                  <a:pt x="6337236" y="0"/>
                </a:lnTo>
                <a:lnTo>
                  <a:pt x="6337236" y="5599811"/>
                </a:lnTo>
                <a:lnTo>
                  <a:pt x="0" y="559981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23E27"/>
        </a:solidFill>
        <a:effectLst/>
      </p:bgPr>
    </p:bg>
    <p:spTree>
      <p:nvGrpSpPr>
        <p:cNvPr id="1" name=""/>
        <p:cNvGrpSpPr/>
        <p:nvPr/>
      </p:nvGrpSpPr>
      <p:grpSpPr>
        <a:xfrm>
          <a:off x="0" y="0"/>
          <a:ext cx="0" cy="0"/>
          <a:chOff x="0" y="0"/>
          <a:chExt cx="0" cy="0"/>
        </a:xfrm>
      </p:grpSpPr>
      <p:sp>
        <p:nvSpPr>
          <p:cNvPr id="2" name="Freeform 2"/>
          <p:cNvSpPr/>
          <p:nvPr/>
        </p:nvSpPr>
        <p:spPr>
          <a:xfrm flipH="1" flipV="1">
            <a:off x="12197793" y="-1408203"/>
            <a:ext cx="7974255" cy="5842954"/>
          </a:xfrm>
          <a:custGeom>
            <a:avLst/>
            <a:gdLst/>
            <a:ahLst/>
            <a:cxnLst/>
            <a:rect l="l" t="t" r="r" b="b"/>
            <a:pathLst>
              <a:path w="7974255" h="5842954">
                <a:moveTo>
                  <a:pt x="7974254" y="5842954"/>
                </a:moveTo>
                <a:lnTo>
                  <a:pt x="0" y="5842954"/>
                </a:lnTo>
                <a:lnTo>
                  <a:pt x="0" y="0"/>
                </a:lnTo>
                <a:lnTo>
                  <a:pt x="7974254" y="0"/>
                </a:lnTo>
                <a:lnTo>
                  <a:pt x="7974254" y="584295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862131" y="5904292"/>
            <a:ext cx="5781661" cy="5217791"/>
          </a:xfrm>
          <a:custGeom>
            <a:avLst/>
            <a:gdLst/>
            <a:ahLst/>
            <a:cxnLst/>
            <a:rect l="l" t="t" r="r" b="b"/>
            <a:pathLst>
              <a:path w="5781661" h="5217791">
                <a:moveTo>
                  <a:pt x="0" y="0"/>
                </a:moveTo>
                <a:lnTo>
                  <a:pt x="5781662" y="0"/>
                </a:lnTo>
                <a:lnTo>
                  <a:pt x="5781662" y="5217790"/>
                </a:lnTo>
                <a:lnTo>
                  <a:pt x="0" y="52177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28700" y="1484699"/>
            <a:ext cx="16230600" cy="730832"/>
          </a:xfrm>
          <a:prstGeom prst="rect">
            <a:avLst/>
          </a:prstGeom>
        </p:spPr>
        <p:txBody>
          <a:bodyPr lIns="0" tIns="0" rIns="0" bIns="0" rtlCol="0" anchor="t">
            <a:spAutoFit/>
          </a:bodyPr>
          <a:lstStyle/>
          <a:p>
            <a:pPr algn="ctr">
              <a:lnSpc>
                <a:spcPts val="5917"/>
              </a:lnSpc>
            </a:pPr>
            <a:r>
              <a:rPr lang="en-US" sz="4227" spc="-169">
                <a:solidFill>
                  <a:srgbClr val="F2BD99"/>
                </a:solidFill>
                <a:latin typeface="Tenor Sans"/>
              </a:rPr>
              <a:t>3. STANDAR APLIKASI KOMERSIAL  DAN ORGANISASI</a:t>
            </a:r>
          </a:p>
        </p:txBody>
      </p:sp>
      <p:sp>
        <p:nvSpPr>
          <p:cNvPr id="5" name="TextBox 5"/>
          <p:cNvSpPr txBox="1"/>
          <p:nvPr/>
        </p:nvSpPr>
        <p:spPr>
          <a:xfrm>
            <a:off x="2103080" y="2567486"/>
            <a:ext cx="14081840" cy="6082331"/>
          </a:xfrm>
          <a:prstGeom prst="rect">
            <a:avLst/>
          </a:prstGeom>
        </p:spPr>
        <p:txBody>
          <a:bodyPr lIns="0" tIns="0" rIns="0" bIns="0" rtlCol="0" anchor="t">
            <a:spAutoFit/>
          </a:bodyPr>
          <a:lstStyle/>
          <a:p>
            <a:pPr algn="just">
              <a:lnSpc>
                <a:spcPts val="6003"/>
              </a:lnSpc>
            </a:pPr>
            <a:r>
              <a:rPr lang="en-US" sz="4288">
                <a:solidFill>
                  <a:srgbClr val="FEE5D7"/>
                </a:solidFill>
                <a:latin typeface="Forum"/>
              </a:rPr>
              <a:t>    Di sektor komersial dan organisasi, manajemen rantai pasokan menjadi semakin kompleks dengan adanya globalisasi, permintaan yang beragam, dan peningkatan persaingan. Standar seperti ISO 9001 dan ISO 28000 dikembangkan oleh International Organization for Standardization (ISO) untuk membantu organisasi mengelola rantai pasokan dengan lebih efektif dan efisien. ISO 9001 pertama kali diterbitkan pada tahun 1987, sementara ISO 28000 diterbitkan pada tahun 2007.</a:t>
            </a:r>
          </a:p>
        </p:txBody>
      </p:sp>
      <p:sp>
        <p:nvSpPr>
          <p:cNvPr id="6" name="Freeform 6"/>
          <p:cNvSpPr/>
          <p:nvPr/>
        </p:nvSpPr>
        <p:spPr>
          <a:xfrm>
            <a:off x="16184920" y="8080238"/>
            <a:ext cx="4360053" cy="4114800"/>
          </a:xfrm>
          <a:custGeom>
            <a:avLst/>
            <a:gdLst/>
            <a:ahLst/>
            <a:cxnLst/>
            <a:rect l="l" t="t" r="r" b="b"/>
            <a:pathLst>
              <a:path w="4360053" h="4114800">
                <a:moveTo>
                  <a:pt x="0" y="0"/>
                </a:moveTo>
                <a:lnTo>
                  <a:pt x="4360053" y="0"/>
                </a:lnTo>
                <a:lnTo>
                  <a:pt x="436005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3801309" y="-991244"/>
            <a:ext cx="6337235" cy="5599812"/>
          </a:xfrm>
          <a:custGeom>
            <a:avLst/>
            <a:gdLst/>
            <a:ahLst/>
            <a:cxnLst/>
            <a:rect l="l" t="t" r="r" b="b"/>
            <a:pathLst>
              <a:path w="6337235" h="5599812">
                <a:moveTo>
                  <a:pt x="0" y="0"/>
                </a:moveTo>
                <a:lnTo>
                  <a:pt x="6337235" y="0"/>
                </a:lnTo>
                <a:lnTo>
                  <a:pt x="6337235" y="5599812"/>
                </a:lnTo>
                <a:lnTo>
                  <a:pt x="0" y="559981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23E27"/>
        </a:solidFill>
        <a:effectLst/>
      </p:bgPr>
    </p:bg>
    <p:spTree>
      <p:nvGrpSpPr>
        <p:cNvPr id="1" name=""/>
        <p:cNvGrpSpPr/>
        <p:nvPr/>
      </p:nvGrpSpPr>
      <p:grpSpPr>
        <a:xfrm>
          <a:off x="0" y="0"/>
          <a:ext cx="0" cy="0"/>
          <a:chOff x="0" y="0"/>
          <a:chExt cx="0" cy="0"/>
        </a:xfrm>
      </p:grpSpPr>
      <p:sp>
        <p:nvSpPr>
          <p:cNvPr id="2" name="Freeform 2"/>
          <p:cNvSpPr/>
          <p:nvPr/>
        </p:nvSpPr>
        <p:spPr>
          <a:xfrm flipH="1" flipV="1">
            <a:off x="12197793" y="-1408203"/>
            <a:ext cx="7974255" cy="5842954"/>
          </a:xfrm>
          <a:custGeom>
            <a:avLst/>
            <a:gdLst/>
            <a:ahLst/>
            <a:cxnLst/>
            <a:rect l="l" t="t" r="r" b="b"/>
            <a:pathLst>
              <a:path w="7974255" h="5842954">
                <a:moveTo>
                  <a:pt x="7974254" y="5842954"/>
                </a:moveTo>
                <a:lnTo>
                  <a:pt x="0" y="5842954"/>
                </a:lnTo>
                <a:lnTo>
                  <a:pt x="0" y="0"/>
                </a:lnTo>
                <a:lnTo>
                  <a:pt x="7974254" y="0"/>
                </a:lnTo>
                <a:lnTo>
                  <a:pt x="7974254" y="584295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862131" y="5904292"/>
            <a:ext cx="5781661" cy="5217791"/>
          </a:xfrm>
          <a:custGeom>
            <a:avLst/>
            <a:gdLst/>
            <a:ahLst/>
            <a:cxnLst/>
            <a:rect l="l" t="t" r="r" b="b"/>
            <a:pathLst>
              <a:path w="5781661" h="5217791">
                <a:moveTo>
                  <a:pt x="0" y="0"/>
                </a:moveTo>
                <a:lnTo>
                  <a:pt x="5781662" y="0"/>
                </a:lnTo>
                <a:lnTo>
                  <a:pt x="5781662" y="5217790"/>
                </a:lnTo>
                <a:lnTo>
                  <a:pt x="0" y="52177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763846" y="2571948"/>
            <a:ext cx="14760309" cy="6180120"/>
          </a:xfrm>
          <a:prstGeom prst="rect">
            <a:avLst/>
          </a:prstGeom>
        </p:spPr>
        <p:txBody>
          <a:bodyPr lIns="0" tIns="0" rIns="0" bIns="0" rtlCol="0" anchor="t">
            <a:spAutoFit/>
          </a:bodyPr>
          <a:lstStyle/>
          <a:p>
            <a:pPr algn="just">
              <a:lnSpc>
                <a:spcPts val="3763"/>
              </a:lnSpc>
            </a:pPr>
            <a:r>
              <a:rPr lang="en-US" sz="2688">
                <a:solidFill>
                  <a:srgbClr val="FEE5D7"/>
                </a:solidFill>
                <a:latin typeface="Forum"/>
              </a:rPr>
              <a:t>ISO 9001 (Sistem Manajemen Mutu):</a:t>
            </a:r>
          </a:p>
          <a:p>
            <a:pPr marL="580381" lvl="1" indent="-290191" algn="just">
              <a:lnSpc>
                <a:spcPts val="3763"/>
              </a:lnSpc>
              <a:buFont typeface="Arial"/>
              <a:buChar char="•"/>
            </a:pPr>
            <a:r>
              <a:rPr lang="en-US" sz="2688">
                <a:solidFill>
                  <a:srgbClr val="FEE5D7"/>
                </a:solidFill>
                <a:latin typeface="Forum"/>
              </a:rPr>
              <a:t>Kepuasan Pelanggan: Meningkatkan kepuasan pelanggan melalui perbaikan kualitas dan efisiensi operasional.</a:t>
            </a:r>
          </a:p>
          <a:p>
            <a:pPr marL="580381" lvl="1" indent="-290191" algn="just">
              <a:lnSpc>
                <a:spcPts val="3763"/>
              </a:lnSpc>
              <a:buFont typeface="Arial"/>
              <a:buChar char="•"/>
            </a:pPr>
            <a:r>
              <a:rPr lang="en-US" sz="2688">
                <a:solidFill>
                  <a:srgbClr val="FEE5D7"/>
                </a:solidFill>
                <a:latin typeface="Forum"/>
              </a:rPr>
              <a:t>Proses yang Terdefinisi: Mengembangkan proses yang terdokumentasi dan terstandarisasi untuk mengelola operasi sehari-hari.</a:t>
            </a:r>
          </a:p>
          <a:p>
            <a:pPr marL="580381" lvl="1" indent="-290191" algn="just">
              <a:lnSpc>
                <a:spcPts val="3763"/>
              </a:lnSpc>
              <a:buFont typeface="Arial"/>
              <a:buChar char="•"/>
            </a:pPr>
            <a:r>
              <a:rPr lang="en-US" sz="2688">
                <a:solidFill>
                  <a:srgbClr val="FEE5D7"/>
                </a:solidFill>
                <a:latin typeface="Forum"/>
              </a:rPr>
              <a:t>Peningkatan Berkelanjutan: Mendorong peningkatan berkelanjutan dalam semua aspek operasi.</a:t>
            </a:r>
          </a:p>
          <a:p>
            <a:pPr algn="just">
              <a:lnSpc>
                <a:spcPts val="3763"/>
              </a:lnSpc>
            </a:pPr>
            <a:endParaRPr lang="en-US" sz="2688">
              <a:solidFill>
                <a:srgbClr val="FEE5D7"/>
              </a:solidFill>
              <a:latin typeface="Forum"/>
            </a:endParaRPr>
          </a:p>
          <a:p>
            <a:pPr algn="just">
              <a:lnSpc>
                <a:spcPts val="3763"/>
              </a:lnSpc>
            </a:pPr>
            <a:r>
              <a:rPr lang="en-US" sz="2688">
                <a:solidFill>
                  <a:srgbClr val="FEE5D7"/>
                </a:solidFill>
                <a:latin typeface="Forum"/>
              </a:rPr>
              <a:t>ISO 28000 (Sistem Manajemen Keamanan untuk Rantai Pasokan):</a:t>
            </a:r>
          </a:p>
          <a:p>
            <a:pPr marL="580381" lvl="1" indent="-290191" algn="just">
              <a:lnSpc>
                <a:spcPts val="3763"/>
              </a:lnSpc>
              <a:buFont typeface="Arial"/>
              <a:buChar char="•"/>
            </a:pPr>
            <a:r>
              <a:rPr lang="en-US" sz="2688">
                <a:solidFill>
                  <a:srgbClr val="FEE5D7"/>
                </a:solidFill>
                <a:latin typeface="Forum"/>
              </a:rPr>
              <a:t>Keamanan Rantai Pasokan: Mengidentifikasi dan mengelola risiko keamanan dalam rantai pasokan.</a:t>
            </a:r>
          </a:p>
          <a:p>
            <a:pPr marL="580381" lvl="1" indent="-290191" algn="just">
              <a:lnSpc>
                <a:spcPts val="3763"/>
              </a:lnSpc>
              <a:buFont typeface="Arial"/>
              <a:buChar char="•"/>
            </a:pPr>
            <a:r>
              <a:rPr lang="en-US" sz="2688">
                <a:solidFill>
                  <a:srgbClr val="FEE5D7"/>
                </a:solidFill>
                <a:latin typeface="Forum"/>
              </a:rPr>
              <a:t>Kontinuitas Bisnis: Memastikan bahwa operasi rantai pasokan dapat berlanjut tanpa gangguan meskipun terjadi insiden keamanan.</a:t>
            </a:r>
          </a:p>
          <a:p>
            <a:pPr marL="580381" lvl="1" indent="-290191" algn="just">
              <a:lnSpc>
                <a:spcPts val="3763"/>
              </a:lnSpc>
              <a:buFont typeface="Arial"/>
              <a:buChar char="•"/>
            </a:pPr>
            <a:r>
              <a:rPr lang="en-US" sz="2688">
                <a:solidFill>
                  <a:srgbClr val="FEE5D7"/>
                </a:solidFill>
                <a:latin typeface="Forum"/>
              </a:rPr>
              <a:t>Kepatuhan Regulasi: Memenuhi persyaratan hukum dan regulasi terkait keamanan rantai pasokan.</a:t>
            </a:r>
          </a:p>
          <a:p>
            <a:pPr algn="just">
              <a:lnSpc>
                <a:spcPts val="3763"/>
              </a:lnSpc>
            </a:pPr>
            <a:endParaRPr lang="en-US" sz="2688">
              <a:solidFill>
                <a:srgbClr val="FEE5D7"/>
              </a:solidFill>
              <a:latin typeface="Forum"/>
            </a:endParaRPr>
          </a:p>
        </p:txBody>
      </p:sp>
      <p:sp>
        <p:nvSpPr>
          <p:cNvPr id="5" name="Freeform 5"/>
          <p:cNvSpPr/>
          <p:nvPr/>
        </p:nvSpPr>
        <p:spPr>
          <a:xfrm>
            <a:off x="16184920" y="8080238"/>
            <a:ext cx="4360053" cy="4114800"/>
          </a:xfrm>
          <a:custGeom>
            <a:avLst/>
            <a:gdLst/>
            <a:ahLst/>
            <a:cxnLst/>
            <a:rect l="l" t="t" r="r" b="b"/>
            <a:pathLst>
              <a:path w="4360053" h="4114800">
                <a:moveTo>
                  <a:pt x="0" y="0"/>
                </a:moveTo>
                <a:lnTo>
                  <a:pt x="4360053" y="0"/>
                </a:lnTo>
                <a:lnTo>
                  <a:pt x="436005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3801309" y="-991244"/>
            <a:ext cx="6337235" cy="5599812"/>
          </a:xfrm>
          <a:custGeom>
            <a:avLst/>
            <a:gdLst/>
            <a:ahLst/>
            <a:cxnLst/>
            <a:rect l="l" t="t" r="r" b="b"/>
            <a:pathLst>
              <a:path w="6337235" h="5599812">
                <a:moveTo>
                  <a:pt x="0" y="0"/>
                </a:moveTo>
                <a:lnTo>
                  <a:pt x="6337235" y="0"/>
                </a:lnTo>
                <a:lnTo>
                  <a:pt x="6337235" y="5599812"/>
                </a:lnTo>
                <a:lnTo>
                  <a:pt x="0" y="559981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TextBox 7"/>
          <p:cNvSpPr txBox="1"/>
          <p:nvPr/>
        </p:nvSpPr>
        <p:spPr>
          <a:xfrm>
            <a:off x="1028700" y="1484699"/>
            <a:ext cx="16230600" cy="730832"/>
          </a:xfrm>
          <a:prstGeom prst="rect">
            <a:avLst/>
          </a:prstGeom>
        </p:spPr>
        <p:txBody>
          <a:bodyPr lIns="0" tIns="0" rIns="0" bIns="0" rtlCol="0" anchor="t">
            <a:spAutoFit/>
          </a:bodyPr>
          <a:lstStyle/>
          <a:p>
            <a:pPr algn="ctr">
              <a:lnSpc>
                <a:spcPts val="5917"/>
              </a:lnSpc>
            </a:pPr>
            <a:r>
              <a:rPr lang="en-US" sz="4227" spc="-169">
                <a:solidFill>
                  <a:srgbClr val="F2BD99"/>
                </a:solidFill>
                <a:latin typeface="Tenor Sans"/>
              </a:rPr>
              <a:t>TUJUAN APLIKASI KOMERSIAL  DAN ORGANISASI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23E27"/>
        </a:solidFill>
        <a:effectLst/>
      </p:bgPr>
    </p:bg>
    <p:spTree>
      <p:nvGrpSpPr>
        <p:cNvPr id="1" name=""/>
        <p:cNvGrpSpPr/>
        <p:nvPr/>
      </p:nvGrpSpPr>
      <p:grpSpPr>
        <a:xfrm>
          <a:off x="0" y="0"/>
          <a:ext cx="0" cy="0"/>
          <a:chOff x="0" y="0"/>
          <a:chExt cx="0" cy="0"/>
        </a:xfrm>
      </p:grpSpPr>
      <p:sp>
        <p:nvSpPr>
          <p:cNvPr id="2" name="Freeform 2"/>
          <p:cNvSpPr/>
          <p:nvPr/>
        </p:nvSpPr>
        <p:spPr>
          <a:xfrm flipH="1" flipV="1">
            <a:off x="11632564" y="-1072315"/>
            <a:ext cx="7974255" cy="5842954"/>
          </a:xfrm>
          <a:custGeom>
            <a:avLst/>
            <a:gdLst/>
            <a:ahLst/>
            <a:cxnLst/>
            <a:rect l="l" t="t" r="r" b="b"/>
            <a:pathLst>
              <a:path w="7974255" h="5842954">
                <a:moveTo>
                  <a:pt x="7974255" y="5842954"/>
                </a:moveTo>
                <a:lnTo>
                  <a:pt x="0" y="5842954"/>
                </a:lnTo>
                <a:lnTo>
                  <a:pt x="0" y="0"/>
                </a:lnTo>
                <a:lnTo>
                  <a:pt x="7974255" y="0"/>
                </a:lnTo>
                <a:lnTo>
                  <a:pt x="7974255" y="584295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352991" y="9096375"/>
            <a:ext cx="4360053" cy="4114800"/>
          </a:xfrm>
          <a:custGeom>
            <a:avLst/>
            <a:gdLst/>
            <a:ahLst/>
            <a:cxnLst/>
            <a:rect l="l" t="t" r="r" b="b"/>
            <a:pathLst>
              <a:path w="4360053" h="4114800">
                <a:moveTo>
                  <a:pt x="0" y="0"/>
                </a:moveTo>
                <a:lnTo>
                  <a:pt x="4360053" y="0"/>
                </a:lnTo>
                <a:lnTo>
                  <a:pt x="436005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759863" y="6858955"/>
            <a:ext cx="5781661" cy="5217791"/>
          </a:xfrm>
          <a:custGeom>
            <a:avLst/>
            <a:gdLst/>
            <a:ahLst/>
            <a:cxnLst/>
            <a:rect l="l" t="t" r="r" b="b"/>
            <a:pathLst>
              <a:path w="5781661" h="5217791">
                <a:moveTo>
                  <a:pt x="0" y="0"/>
                </a:moveTo>
                <a:lnTo>
                  <a:pt x="5781661" y="0"/>
                </a:lnTo>
                <a:lnTo>
                  <a:pt x="5781661" y="5217790"/>
                </a:lnTo>
                <a:lnTo>
                  <a:pt x="0" y="521779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1359568" y="2469924"/>
            <a:ext cx="16230600" cy="7231274"/>
          </a:xfrm>
          <a:prstGeom prst="rect">
            <a:avLst/>
          </a:prstGeom>
        </p:spPr>
        <p:txBody>
          <a:bodyPr lIns="0" tIns="0" rIns="0" bIns="0" rtlCol="0" anchor="t">
            <a:spAutoFit/>
          </a:bodyPr>
          <a:lstStyle/>
          <a:p>
            <a:pPr algn="just">
              <a:lnSpc>
                <a:spcPts val="3050"/>
              </a:lnSpc>
            </a:pPr>
            <a:r>
              <a:rPr lang="en-US" sz="2179" spc="-87">
                <a:solidFill>
                  <a:srgbClr val="FFFFFF"/>
                </a:solidFill>
                <a:latin typeface="Tenor Sans"/>
              </a:rPr>
              <a:t>ISO 9001:</a:t>
            </a:r>
          </a:p>
          <a:p>
            <a:pPr marL="470483" lvl="1" indent="-235241" algn="just">
              <a:lnSpc>
                <a:spcPts val="3050"/>
              </a:lnSpc>
              <a:buFont typeface="Arial"/>
              <a:buChar char="•"/>
            </a:pPr>
            <a:r>
              <a:rPr lang="en-US" sz="2179" spc="-87">
                <a:solidFill>
                  <a:srgbClr val="FFFFFF"/>
                </a:solidFill>
                <a:latin typeface="Tenor Sans"/>
              </a:rPr>
              <a:t>Dokumentasi Proses: Memastikan bahwa semua proses terdokumentasi dengan baik dan mudah diaudit.</a:t>
            </a:r>
          </a:p>
          <a:p>
            <a:pPr marL="470483" lvl="1" indent="-235241" algn="just">
              <a:lnSpc>
                <a:spcPts val="3050"/>
              </a:lnSpc>
              <a:buFont typeface="Arial"/>
              <a:buChar char="•"/>
            </a:pPr>
            <a:r>
              <a:rPr lang="en-US" sz="2179" spc="-87">
                <a:solidFill>
                  <a:srgbClr val="FFFFFF"/>
                </a:solidFill>
                <a:latin typeface="Tenor Sans"/>
              </a:rPr>
              <a:t>KETERLIBATAN KARYAWAN: MENDORONG PARTISIPASI KARYAWAN DALAM PENGEMBANGAN DAN IMPLEMENTASI QMS.</a:t>
            </a:r>
          </a:p>
          <a:p>
            <a:pPr marL="470483" lvl="1" indent="-235241" algn="just">
              <a:lnSpc>
                <a:spcPts val="3050"/>
              </a:lnSpc>
              <a:buFont typeface="Arial"/>
              <a:buChar char="•"/>
            </a:pPr>
            <a:r>
              <a:rPr lang="en-US" sz="2179" spc="-87">
                <a:solidFill>
                  <a:srgbClr val="FFFFFF"/>
                </a:solidFill>
                <a:latin typeface="Tenor Sans"/>
              </a:rPr>
              <a:t>PENGUKURAN KINERJA: MENGGUNAKAN METRIK UNTUK MENGUKUR KINERJA DAN MENGIDENTIFIKASI AREA UNTUK PERBAIKAN.</a:t>
            </a:r>
          </a:p>
          <a:p>
            <a:pPr marL="470483" lvl="1" indent="-235241" algn="just">
              <a:lnSpc>
                <a:spcPts val="3050"/>
              </a:lnSpc>
              <a:buFont typeface="Arial"/>
              <a:buChar char="•"/>
            </a:pPr>
            <a:r>
              <a:rPr lang="en-US" sz="2179" spc="-87">
                <a:solidFill>
                  <a:srgbClr val="FFFFFF"/>
                </a:solidFill>
                <a:latin typeface="Tenor Sans"/>
              </a:rPr>
              <a:t>FOKUS PADA PELANGGAN: MENEMPATKAN KEPUASAN PELANGGAN SEBAGAI PRIORITAS UTAMA.</a:t>
            </a:r>
          </a:p>
          <a:p>
            <a:pPr algn="just">
              <a:lnSpc>
                <a:spcPts val="3050"/>
              </a:lnSpc>
            </a:pPr>
            <a:endParaRPr lang="en-US" sz="2179" spc="-87">
              <a:solidFill>
                <a:srgbClr val="FFFFFF"/>
              </a:solidFill>
              <a:latin typeface="Tenor Sans"/>
            </a:endParaRPr>
          </a:p>
          <a:p>
            <a:pPr algn="just">
              <a:lnSpc>
                <a:spcPts val="3050"/>
              </a:lnSpc>
            </a:pPr>
            <a:r>
              <a:rPr lang="en-US" sz="2179" spc="-87">
                <a:solidFill>
                  <a:srgbClr val="FFFFFF"/>
                </a:solidFill>
                <a:latin typeface="Tenor Sans"/>
              </a:rPr>
              <a:t>ISO 28000:</a:t>
            </a:r>
          </a:p>
          <a:p>
            <a:pPr marL="470483" lvl="1" indent="-235241" algn="just">
              <a:lnSpc>
                <a:spcPts val="3050"/>
              </a:lnSpc>
              <a:buFont typeface="Arial"/>
              <a:buChar char="•"/>
            </a:pPr>
            <a:r>
              <a:rPr lang="en-US" sz="2179" spc="-87">
                <a:solidFill>
                  <a:srgbClr val="FFFFFF"/>
                </a:solidFill>
                <a:latin typeface="Tenor Sans"/>
              </a:rPr>
              <a:t>MANAJEMEN RISIKO: MENGGUNAKAN PENDEKATAN BERBASIS RISIKO UNTUK MENGIDENTIFIKASI DAN MENGELOLA ANCAMAN KEAMANAN.</a:t>
            </a:r>
          </a:p>
          <a:p>
            <a:pPr marL="470483" lvl="1" indent="-235241" algn="just">
              <a:lnSpc>
                <a:spcPts val="3050"/>
              </a:lnSpc>
              <a:buFont typeface="Arial"/>
              <a:buChar char="•"/>
            </a:pPr>
            <a:r>
              <a:rPr lang="en-US" sz="2179" spc="-87">
                <a:solidFill>
                  <a:srgbClr val="FFFFFF"/>
                </a:solidFill>
                <a:latin typeface="Tenor Sans"/>
              </a:rPr>
              <a:t>KOLABORASI DENGAN PEMASOK: BEKERJA SAMA DENGAN PEMASOK UNTUK MEMASTIKAN KEAMANAN SEPANJANG RANTAI PASOKAN.</a:t>
            </a:r>
          </a:p>
          <a:p>
            <a:pPr marL="470483" lvl="1" indent="-235241" algn="just">
              <a:lnSpc>
                <a:spcPts val="3050"/>
              </a:lnSpc>
              <a:buFont typeface="Arial"/>
              <a:buChar char="•"/>
            </a:pPr>
            <a:r>
              <a:rPr lang="en-US" sz="2179" spc="-87">
                <a:solidFill>
                  <a:srgbClr val="FFFFFF"/>
                </a:solidFill>
                <a:latin typeface="Tenor Sans"/>
              </a:rPr>
              <a:t>AUDIT DAN PENINJAUAN: MELAKUKAN AUDIT RUTIN UNTUK MEMASTIKAN KEPATUHAN TERHADAP STANDAR DAN IDENTIFIKASI AREA UNTUK PERBAIKAN.</a:t>
            </a:r>
          </a:p>
          <a:p>
            <a:pPr marL="470483" lvl="1" indent="-235241" algn="just">
              <a:lnSpc>
                <a:spcPts val="3050"/>
              </a:lnSpc>
              <a:buFont typeface="Arial"/>
              <a:buChar char="•"/>
            </a:pPr>
            <a:r>
              <a:rPr lang="en-US" sz="2179" spc="-87">
                <a:solidFill>
                  <a:srgbClr val="FFFFFF"/>
                </a:solidFill>
                <a:latin typeface="Tenor Sans"/>
              </a:rPr>
              <a:t>KESADARAN DAN PELATIHAN: MEMBERIKAN PELATIHAN KEPADA KARYAWAN TENTANG PENTINGNYA KEAMANAN RANTAI PASOKAN DAN BAGAIMANA MENGIDENTIFIKASI POTENSI ANCAMAN.</a:t>
            </a:r>
          </a:p>
          <a:p>
            <a:pPr algn="just">
              <a:lnSpc>
                <a:spcPts val="3050"/>
              </a:lnSpc>
            </a:pPr>
            <a:endParaRPr lang="en-US" sz="2179" spc="-87">
              <a:solidFill>
                <a:srgbClr val="FFFFFF"/>
              </a:solidFill>
              <a:latin typeface="Tenor Sans"/>
            </a:endParaRPr>
          </a:p>
        </p:txBody>
      </p:sp>
      <p:sp>
        <p:nvSpPr>
          <p:cNvPr id="6" name="Freeform 6"/>
          <p:cNvSpPr/>
          <p:nvPr/>
        </p:nvSpPr>
        <p:spPr>
          <a:xfrm>
            <a:off x="-4168743" y="-957395"/>
            <a:ext cx="6337235" cy="5599812"/>
          </a:xfrm>
          <a:custGeom>
            <a:avLst/>
            <a:gdLst/>
            <a:ahLst/>
            <a:cxnLst/>
            <a:rect l="l" t="t" r="r" b="b"/>
            <a:pathLst>
              <a:path w="6337235" h="5599812">
                <a:moveTo>
                  <a:pt x="0" y="0"/>
                </a:moveTo>
                <a:lnTo>
                  <a:pt x="6337236" y="0"/>
                </a:lnTo>
                <a:lnTo>
                  <a:pt x="6337236" y="5599811"/>
                </a:lnTo>
                <a:lnTo>
                  <a:pt x="0" y="559981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TextBox 7"/>
          <p:cNvSpPr txBox="1"/>
          <p:nvPr/>
        </p:nvSpPr>
        <p:spPr>
          <a:xfrm>
            <a:off x="428625" y="1579949"/>
            <a:ext cx="16230600" cy="671777"/>
          </a:xfrm>
          <a:prstGeom prst="rect">
            <a:avLst/>
          </a:prstGeom>
        </p:spPr>
        <p:txBody>
          <a:bodyPr lIns="0" tIns="0" rIns="0" bIns="0" rtlCol="0" anchor="t">
            <a:spAutoFit/>
          </a:bodyPr>
          <a:lstStyle/>
          <a:p>
            <a:pPr algn="ctr">
              <a:lnSpc>
                <a:spcPts val="5497"/>
              </a:lnSpc>
            </a:pPr>
            <a:r>
              <a:rPr lang="en-US" sz="3927" spc="-157">
                <a:solidFill>
                  <a:srgbClr val="F2BD99"/>
                </a:solidFill>
                <a:latin typeface="Tenor Sans"/>
              </a:rPr>
              <a:t>KARAKTER APLIKASI KOMERSIAL  DAN ORGANISASI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23E27"/>
        </a:solidFill>
        <a:effectLst/>
      </p:bgPr>
    </p:bg>
    <p:spTree>
      <p:nvGrpSpPr>
        <p:cNvPr id="1" name=""/>
        <p:cNvGrpSpPr/>
        <p:nvPr/>
      </p:nvGrpSpPr>
      <p:grpSpPr>
        <a:xfrm>
          <a:off x="0" y="0"/>
          <a:ext cx="0" cy="0"/>
          <a:chOff x="0" y="0"/>
          <a:chExt cx="0" cy="0"/>
        </a:xfrm>
      </p:grpSpPr>
      <p:sp>
        <p:nvSpPr>
          <p:cNvPr id="2" name="Freeform 2"/>
          <p:cNvSpPr/>
          <p:nvPr/>
        </p:nvSpPr>
        <p:spPr>
          <a:xfrm flipH="1" flipV="1">
            <a:off x="12197793" y="-1408203"/>
            <a:ext cx="7974255" cy="5842954"/>
          </a:xfrm>
          <a:custGeom>
            <a:avLst/>
            <a:gdLst/>
            <a:ahLst/>
            <a:cxnLst/>
            <a:rect l="l" t="t" r="r" b="b"/>
            <a:pathLst>
              <a:path w="7974255" h="5842954">
                <a:moveTo>
                  <a:pt x="7974254" y="5842954"/>
                </a:moveTo>
                <a:lnTo>
                  <a:pt x="0" y="5842954"/>
                </a:lnTo>
                <a:lnTo>
                  <a:pt x="0" y="0"/>
                </a:lnTo>
                <a:lnTo>
                  <a:pt x="7974254" y="0"/>
                </a:lnTo>
                <a:lnTo>
                  <a:pt x="7974254" y="584295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643181" y="5561392"/>
            <a:ext cx="5781661" cy="5217791"/>
          </a:xfrm>
          <a:custGeom>
            <a:avLst/>
            <a:gdLst/>
            <a:ahLst/>
            <a:cxnLst/>
            <a:rect l="l" t="t" r="r" b="b"/>
            <a:pathLst>
              <a:path w="5781661" h="5217791">
                <a:moveTo>
                  <a:pt x="0" y="0"/>
                </a:moveTo>
                <a:lnTo>
                  <a:pt x="5781662" y="0"/>
                </a:lnTo>
                <a:lnTo>
                  <a:pt x="5781662" y="5217790"/>
                </a:lnTo>
                <a:lnTo>
                  <a:pt x="0" y="52177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4822671" y="606295"/>
            <a:ext cx="8642659" cy="1173792"/>
          </a:xfrm>
          <a:prstGeom prst="rect">
            <a:avLst/>
          </a:prstGeom>
        </p:spPr>
        <p:txBody>
          <a:bodyPr lIns="0" tIns="0" rIns="0" bIns="0" rtlCol="0" anchor="t">
            <a:spAutoFit/>
          </a:bodyPr>
          <a:lstStyle/>
          <a:p>
            <a:pPr algn="ctr">
              <a:lnSpc>
                <a:spcPts val="9557"/>
              </a:lnSpc>
            </a:pPr>
            <a:r>
              <a:rPr lang="en-US" sz="6827" spc="-273">
                <a:solidFill>
                  <a:srgbClr val="F2BD99"/>
                </a:solidFill>
                <a:latin typeface="Tenor Sans"/>
              </a:rPr>
              <a:t>KESIMPULAN</a:t>
            </a:r>
          </a:p>
        </p:txBody>
      </p:sp>
      <p:sp>
        <p:nvSpPr>
          <p:cNvPr id="5" name="TextBox 5"/>
          <p:cNvSpPr txBox="1"/>
          <p:nvPr/>
        </p:nvSpPr>
        <p:spPr>
          <a:xfrm>
            <a:off x="2103080" y="1837447"/>
            <a:ext cx="14466917" cy="8575340"/>
          </a:xfrm>
          <a:prstGeom prst="rect">
            <a:avLst/>
          </a:prstGeom>
        </p:spPr>
        <p:txBody>
          <a:bodyPr lIns="0" tIns="0" rIns="0" bIns="0" rtlCol="0" anchor="t">
            <a:spAutoFit/>
          </a:bodyPr>
          <a:lstStyle/>
          <a:p>
            <a:pPr algn="just">
              <a:lnSpc>
                <a:spcPts val="4043"/>
              </a:lnSpc>
            </a:pPr>
            <a:r>
              <a:rPr lang="en-US" sz="2888">
                <a:solidFill>
                  <a:srgbClr val="FEE5D7"/>
                </a:solidFill>
                <a:latin typeface="Forum"/>
              </a:rPr>
              <a:t>Standar SCM di bidang militer, ANSI/IEEE, dan aplikasi komersial/organisasi memiliki tujuan yang sama yaitu meningkatkan efisiensi, keamanan, dan kualitas rantai pasokan. Namun, pendekatan dan karakteristik masing-masing standar berbeda, mencerminkan kebutuhan spesifik dari setiap sektor.</a:t>
            </a:r>
          </a:p>
          <a:p>
            <a:pPr marL="623560" lvl="1" indent="-311780" algn="just">
              <a:lnSpc>
                <a:spcPts val="4043"/>
              </a:lnSpc>
              <a:buFont typeface="Arial"/>
              <a:buChar char="•"/>
            </a:pPr>
            <a:r>
              <a:rPr lang="en-US" sz="2888">
                <a:solidFill>
                  <a:srgbClr val="FEE5D7"/>
                </a:solidFill>
                <a:latin typeface="Forum"/>
              </a:rPr>
              <a:t>SCM Militer: Menekankan interoperabilitas, ketahanan, keamanan, akurasi, dan kepatuhan untuk mendukung operasi militer yang efektif dan efisien.</a:t>
            </a:r>
          </a:p>
          <a:p>
            <a:pPr marL="623560" lvl="1" indent="-311780" algn="just">
              <a:lnSpc>
                <a:spcPts val="4043"/>
              </a:lnSpc>
              <a:buFont typeface="Arial"/>
              <a:buChar char="•"/>
            </a:pPr>
            <a:r>
              <a:rPr lang="en-US" sz="2888">
                <a:solidFill>
                  <a:srgbClr val="FEE5D7"/>
                </a:solidFill>
                <a:latin typeface="Forum"/>
              </a:rPr>
              <a:t>ANSI/IEEE: Menyediakan kerangka kerja untuk perkembangan teknologi, keamanan, dan keseragaman global dalam berbagai industri.</a:t>
            </a:r>
          </a:p>
          <a:p>
            <a:pPr marL="623560" lvl="1" indent="-311780" algn="just">
              <a:lnSpc>
                <a:spcPts val="4043"/>
              </a:lnSpc>
              <a:buFont typeface="Arial"/>
              <a:buChar char="•"/>
            </a:pPr>
            <a:r>
              <a:rPr lang="en-US" sz="2888">
                <a:solidFill>
                  <a:srgbClr val="FEE5D7"/>
                </a:solidFill>
                <a:latin typeface="Forum"/>
              </a:rPr>
              <a:t>SCM Komersial/Organisasi (ISO 9001, ISO 28000): Fokus pada manajemen kualitas dan keamanan rantai pasokan untuk meningkatkan kepuasan pelanggan, efisiensi, dan kepatuhan regulasi.</a:t>
            </a:r>
          </a:p>
          <a:p>
            <a:pPr algn="just">
              <a:lnSpc>
                <a:spcPts val="4043"/>
              </a:lnSpc>
            </a:pPr>
            <a:r>
              <a:rPr lang="en-US" sz="2888">
                <a:solidFill>
                  <a:srgbClr val="FEE5D7"/>
                </a:solidFill>
                <a:latin typeface="Forum"/>
              </a:rPr>
              <a:t>Ketiga standar ini, meskipun berbeda dalam aplikasi dan tujuan spesifik, semuanya berkontribusi pada pengembangan rantai pasokan yang lebih kuat, lebih aman, dan lebih efisien di berbagai konteks. Implementasi standar-standar ini membantu organisasi mencapai tujuan operasional mereka, memastikan kepatuhan terhadap regulasi, meningkatkan kolaborasi, dan mendorong inovasi dalam praktik SCM.</a:t>
            </a:r>
          </a:p>
          <a:p>
            <a:pPr algn="just">
              <a:lnSpc>
                <a:spcPts val="4043"/>
              </a:lnSpc>
            </a:pPr>
            <a:endParaRPr lang="en-US" sz="2888">
              <a:solidFill>
                <a:srgbClr val="FEE5D7"/>
              </a:solidFill>
              <a:latin typeface="Forum"/>
            </a:endParaRPr>
          </a:p>
        </p:txBody>
      </p:sp>
      <p:sp>
        <p:nvSpPr>
          <p:cNvPr id="6" name="Freeform 6"/>
          <p:cNvSpPr/>
          <p:nvPr/>
        </p:nvSpPr>
        <p:spPr>
          <a:xfrm>
            <a:off x="16750972" y="8080238"/>
            <a:ext cx="4360053" cy="4114800"/>
          </a:xfrm>
          <a:custGeom>
            <a:avLst/>
            <a:gdLst/>
            <a:ahLst/>
            <a:cxnLst/>
            <a:rect l="l" t="t" r="r" b="b"/>
            <a:pathLst>
              <a:path w="4360053" h="4114800">
                <a:moveTo>
                  <a:pt x="0" y="0"/>
                </a:moveTo>
                <a:lnTo>
                  <a:pt x="4360053" y="0"/>
                </a:lnTo>
                <a:lnTo>
                  <a:pt x="436005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3534609" y="-991244"/>
            <a:ext cx="6337235" cy="5599812"/>
          </a:xfrm>
          <a:custGeom>
            <a:avLst/>
            <a:gdLst/>
            <a:ahLst/>
            <a:cxnLst/>
            <a:rect l="l" t="t" r="r" b="b"/>
            <a:pathLst>
              <a:path w="6337235" h="5599812">
                <a:moveTo>
                  <a:pt x="0" y="0"/>
                </a:moveTo>
                <a:lnTo>
                  <a:pt x="6337235" y="0"/>
                </a:lnTo>
                <a:lnTo>
                  <a:pt x="6337235" y="5599812"/>
                </a:lnTo>
                <a:lnTo>
                  <a:pt x="0" y="559981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23E27"/>
        </a:solidFill>
        <a:effectLst/>
      </p:bgPr>
    </p:bg>
    <p:spTree>
      <p:nvGrpSpPr>
        <p:cNvPr id="1" name=""/>
        <p:cNvGrpSpPr/>
        <p:nvPr/>
      </p:nvGrpSpPr>
      <p:grpSpPr>
        <a:xfrm>
          <a:off x="0" y="0"/>
          <a:ext cx="0" cy="0"/>
          <a:chOff x="0" y="0"/>
          <a:chExt cx="0" cy="0"/>
        </a:xfrm>
      </p:grpSpPr>
      <p:sp>
        <p:nvSpPr>
          <p:cNvPr id="2" name="Freeform 2"/>
          <p:cNvSpPr/>
          <p:nvPr/>
        </p:nvSpPr>
        <p:spPr>
          <a:xfrm flipH="1" flipV="1">
            <a:off x="12197793" y="-1408203"/>
            <a:ext cx="7974255" cy="5842954"/>
          </a:xfrm>
          <a:custGeom>
            <a:avLst/>
            <a:gdLst/>
            <a:ahLst/>
            <a:cxnLst/>
            <a:rect l="l" t="t" r="r" b="b"/>
            <a:pathLst>
              <a:path w="7974255" h="5842954">
                <a:moveTo>
                  <a:pt x="7974254" y="5842954"/>
                </a:moveTo>
                <a:lnTo>
                  <a:pt x="0" y="5842954"/>
                </a:lnTo>
                <a:lnTo>
                  <a:pt x="0" y="0"/>
                </a:lnTo>
                <a:lnTo>
                  <a:pt x="7974254" y="0"/>
                </a:lnTo>
                <a:lnTo>
                  <a:pt x="7974254" y="584295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862131" y="5904292"/>
            <a:ext cx="5781661" cy="5217791"/>
          </a:xfrm>
          <a:custGeom>
            <a:avLst/>
            <a:gdLst/>
            <a:ahLst/>
            <a:cxnLst/>
            <a:rect l="l" t="t" r="r" b="b"/>
            <a:pathLst>
              <a:path w="5781661" h="5217791">
                <a:moveTo>
                  <a:pt x="0" y="0"/>
                </a:moveTo>
                <a:lnTo>
                  <a:pt x="5781662" y="0"/>
                </a:lnTo>
                <a:lnTo>
                  <a:pt x="5781662" y="5217790"/>
                </a:lnTo>
                <a:lnTo>
                  <a:pt x="0" y="52177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2103080" y="3773337"/>
            <a:ext cx="14081840" cy="2635551"/>
          </a:xfrm>
          <a:prstGeom prst="rect">
            <a:avLst/>
          </a:prstGeom>
        </p:spPr>
        <p:txBody>
          <a:bodyPr lIns="0" tIns="0" rIns="0" bIns="0" rtlCol="0" anchor="t">
            <a:spAutoFit/>
          </a:bodyPr>
          <a:lstStyle/>
          <a:p>
            <a:pPr algn="just">
              <a:lnSpc>
                <a:spcPts val="6983"/>
              </a:lnSpc>
            </a:pPr>
            <a:r>
              <a:rPr lang="en-US" sz="4988">
                <a:solidFill>
                  <a:srgbClr val="FEE5D7"/>
                </a:solidFill>
                <a:latin typeface="Forum"/>
              </a:rPr>
              <a:t>“Kamu adalah wujud kesuksesan yang sejati, sehingga ketika kamu dapat mempercayai diri sendiri, maka cintailah diri sendiri dan tetap menjadi diri sendiri.”</a:t>
            </a:r>
          </a:p>
        </p:txBody>
      </p:sp>
      <p:sp>
        <p:nvSpPr>
          <p:cNvPr id="5" name="Freeform 5"/>
          <p:cNvSpPr/>
          <p:nvPr/>
        </p:nvSpPr>
        <p:spPr>
          <a:xfrm>
            <a:off x="16184920" y="8080238"/>
            <a:ext cx="4360053" cy="4114800"/>
          </a:xfrm>
          <a:custGeom>
            <a:avLst/>
            <a:gdLst/>
            <a:ahLst/>
            <a:cxnLst/>
            <a:rect l="l" t="t" r="r" b="b"/>
            <a:pathLst>
              <a:path w="4360053" h="4114800">
                <a:moveTo>
                  <a:pt x="0" y="0"/>
                </a:moveTo>
                <a:lnTo>
                  <a:pt x="4360053" y="0"/>
                </a:lnTo>
                <a:lnTo>
                  <a:pt x="436005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3801309" y="-991244"/>
            <a:ext cx="6337235" cy="5599812"/>
          </a:xfrm>
          <a:custGeom>
            <a:avLst/>
            <a:gdLst/>
            <a:ahLst/>
            <a:cxnLst/>
            <a:rect l="l" t="t" r="r" b="b"/>
            <a:pathLst>
              <a:path w="6337235" h="5599812">
                <a:moveTo>
                  <a:pt x="0" y="0"/>
                </a:moveTo>
                <a:lnTo>
                  <a:pt x="6337235" y="0"/>
                </a:lnTo>
                <a:lnTo>
                  <a:pt x="6337235" y="5599812"/>
                </a:lnTo>
                <a:lnTo>
                  <a:pt x="0" y="559981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23E27"/>
        </a:solidFill>
        <a:effectLst/>
      </p:bgPr>
    </p:bg>
    <p:spTree>
      <p:nvGrpSpPr>
        <p:cNvPr id="1" name=""/>
        <p:cNvGrpSpPr/>
        <p:nvPr/>
      </p:nvGrpSpPr>
      <p:grpSpPr>
        <a:xfrm>
          <a:off x="0" y="0"/>
          <a:ext cx="0" cy="0"/>
          <a:chOff x="0" y="0"/>
          <a:chExt cx="0" cy="0"/>
        </a:xfrm>
      </p:grpSpPr>
      <p:sp>
        <p:nvSpPr>
          <p:cNvPr id="2" name="Freeform 2"/>
          <p:cNvSpPr/>
          <p:nvPr/>
        </p:nvSpPr>
        <p:spPr>
          <a:xfrm flipH="1" flipV="1">
            <a:off x="11365864" y="-944360"/>
            <a:ext cx="7974255" cy="5842954"/>
          </a:xfrm>
          <a:custGeom>
            <a:avLst/>
            <a:gdLst/>
            <a:ahLst/>
            <a:cxnLst/>
            <a:rect l="l" t="t" r="r" b="b"/>
            <a:pathLst>
              <a:path w="7974255" h="5842954">
                <a:moveTo>
                  <a:pt x="7974255" y="5842954"/>
                </a:moveTo>
                <a:lnTo>
                  <a:pt x="0" y="5842954"/>
                </a:lnTo>
                <a:lnTo>
                  <a:pt x="0" y="0"/>
                </a:lnTo>
                <a:lnTo>
                  <a:pt x="7974255" y="0"/>
                </a:lnTo>
                <a:lnTo>
                  <a:pt x="7974255" y="584295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352991" y="7775609"/>
            <a:ext cx="4360053" cy="4114800"/>
          </a:xfrm>
          <a:custGeom>
            <a:avLst/>
            <a:gdLst/>
            <a:ahLst/>
            <a:cxnLst/>
            <a:rect l="l" t="t" r="r" b="b"/>
            <a:pathLst>
              <a:path w="4360053" h="4114800">
                <a:moveTo>
                  <a:pt x="0" y="0"/>
                </a:moveTo>
                <a:lnTo>
                  <a:pt x="4360053" y="0"/>
                </a:lnTo>
                <a:lnTo>
                  <a:pt x="436005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194682" y="5711864"/>
            <a:ext cx="5781661" cy="5217791"/>
          </a:xfrm>
          <a:custGeom>
            <a:avLst/>
            <a:gdLst/>
            <a:ahLst/>
            <a:cxnLst/>
            <a:rect l="l" t="t" r="r" b="b"/>
            <a:pathLst>
              <a:path w="5781661" h="5217791">
                <a:moveTo>
                  <a:pt x="0" y="0"/>
                </a:moveTo>
                <a:lnTo>
                  <a:pt x="5781661" y="0"/>
                </a:lnTo>
                <a:lnTo>
                  <a:pt x="5781661" y="5217790"/>
                </a:lnTo>
                <a:lnTo>
                  <a:pt x="0" y="521779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4772247" y="2736770"/>
            <a:ext cx="8743506" cy="2581275"/>
          </a:xfrm>
          <a:prstGeom prst="rect">
            <a:avLst/>
          </a:prstGeom>
        </p:spPr>
        <p:txBody>
          <a:bodyPr lIns="0" tIns="0" rIns="0" bIns="0" rtlCol="0" anchor="t">
            <a:spAutoFit/>
          </a:bodyPr>
          <a:lstStyle/>
          <a:p>
            <a:pPr algn="ctr">
              <a:lnSpc>
                <a:spcPts val="21000"/>
              </a:lnSpc>
            </a:pPr>
            <a:r>
              <a:rPr lang="en-US" sz="15000" spc="-600">
                <a:solidFill>
                  <a:srgbClr val="F2BD99"/>
                </a:solidFill>
                <a:latin typeface="Tenor Sans"/>
              </a:rPr>
              <a:t>TERIMA</a:t>
            </a:r>
          </a:p>
        </p:txBody>
      </p:sp>
      <p:sp>
        <p:nvSpPr>
          <p:cNvPr id="6" name="TextBox 6"/>
          <p:cNvSpPr txBox="1"/>
          <p:nvPr/>
        </p:nvSpPr>
        <p:spPr>
          <a:xfrm>
            <a:off x="3071238" y="4673682"/>
            <a:ext cx="12145525" cy="2581273"/>
          </a:xfrm>
          <a:prstGeom prst="rect">
            <a:avLst/>
          </a:prstGeom>
        </p:spPr>
        <p:txBody>
          <a:bodyPr lIns="0" tIns="0" rIns="0" bIns="0" rtlCol="0" anchor="t">
            <a:spAutoFit/>
          </a:bodyPr>
          <a:lstStyle/>
          <a:p>
            <a:pPr algn="ctr">
              <a:lnSpc>
                <a:spcPts val="21000"/>
              </a:lnSpc>
            </a:pPr>
            <a:r>
              <a:rPr lang="en-US" sz="15000" spc="-600">
                <a:solidFill>
                  <a:srgbClr val="F2BD99"/>
                </a:solidFill>
                <a:latin typeface="Tenor Sans"/>
              </a:rPr>
              <a:t>KASIH</a:t>
            </a:r>
          </a:p>
        </p:txBody>
      </p:sp>
      <p:sp>
        <p:nvSpPr>
          <p:cNvPr id="7" name="Freeform 7"/>
          <p:cNvSpPr/>
          <p:nvPr/>
        </p:nvSpPr>
        <p:spPr>
          <a:xfrm>
            <a:off x="-3168618" y="-957395"/>
            <a:ext cx="6337235" cy="5599812"/>
          </a:xfrm>
          <a:custGeom>
            <a:avLst/>
            <a:gdLst/>
            <a:ahLst/>
            <a:cxnLst/>
            <a:rect l="l" t="t" r="r" b="b"/>
            <a:pathLst>
              <a:path w="6337235" h="5599812">
                <a:moveTo>
                  <a:pt x="0" y="0"/>
                </a:moveTo>
                <a:lnTo>
                  <a:pt x="6337236" y="0"/>
                </a:lnTo>
                <a:lnTo>
                  <a:pt x="6337236" y="5599811"/>
                </a:lnTo>
                <a:lnTo>
                  <a:pt x="0" y="559981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23E27"/>
        </a:solidFill>
        <a:effectLst/>
      </p:bgPr>
    </p:bg>
    <p:spTree>
      <p:nvGrpSpPr>
        <p:cNvPr id="1" name=""/>
        <p:cNvGrpSpPr/>
        <p:nvPr/>
      </p:nvGrpSpPr>
      <p:grpSpPr>
        <a:xfrm>
          <a:off x="0" y="0"/>
          <a:ext cx="0" cy="0"/>
          <a:chOff x="0" y="0"/>
          <a:chExt cx="0" cy="0"/>
        </a:xfrm>
      </p:grpSpPr>
      <p:sp>
        <p:nvSpPr>
          <p:cNvPr id="2" name="TextBox 2"/>
          <p:cNvSpPr txBox="1"/>
          <p:nvPr/>
        </p:nvSpPr>
        <p:spPr>
          <a:xfrm>
            <a:off x="4822671" y="3682426"/>
            <a:ext cx="8642659" cy="1173792"/>
          </a:xfrm>
          <a:prstGeom prst="rect">
            <a:avLst/>
          </a:prstGeom>
        </p:spPr>
        <p:txBody>
          <a:bodyPr lIns="0" tIns="0" rIns="0" bIns="0" rtlCol="0" anchor="t">
            <a:spAutoFit/>
          </a:bodyPr>
          <a:lstStyle/>
          <a:p>
            <a:pPr algn="ctr">
              <a:lnSpc>
                <a:spcPts val="9557"/>
              </a:lnSpc>
            </a:pPr>
            <a:r>
              <a:rPr lang="en-US" sz="6827" spc="-273">
                <a:solidFill>
                  <a:srgbClr val="F2BD99"/>
                </a:solidFill>
                <a:latin typeface="Tenor Sans"/>
              </a:rPr>
              <a:t>DI BUAT OLEH :</a:t>
            </a:r>
          </a:p>
        </p:txBody>
      </p:sp>
      <p:sp>
        <p:nvSpPr>
          <p:cNvPr id="3" name="TextBox 3"/>
          <p:cNvSpPr txBox="1"/>
          <p:nvPr/>
        </p:nvSpPr>
        <p:spPr>
          <a:xfrm>
            <a:off x="5339104" y="5000625"/>
            <a:ext cx="8145276" cy="1029002"/>
          </a:xfrm>
          <a:prstGeom prst="rect">
            <a:avLst/>
          </a:prstGeom>
        </p:spPr>
        <p:txBody>
          <a:bodyPr lIns="0" tIns="0" rIns="0" bIns="0" rtlCol="0" anchor="t">
            <a:spAutoFit/>
          </a:bodyPr>
          <a:lstStyle/>
          <a:p>
            <a:pPr algn="l">
              <a:lnSpc>
                <a:spcPts val="8383"/>
              </a:lnSpc>
            </a:pPr>
            <a:r>
              <a:rPr lang="en-US" sz="5988">
                <a:solidFill>
                  <a:srgbClr val="FEE5D7"/>
                </a:solidFill>
                <a:latin typeface="Forum"/>
              </a:rPr>
              <a:t>M.NAUFAL MUNAWWAR</a:t>
            </a:r>
          </a:p>
        </p:txBody>
      </p:sp>
      <p:sp>
        <p:nvSpPr>
          <p:cNvPr id="4" name="Freeform 4"/>
          <p:cNvSpPr/>
          <p:nvPr/>
        </p:nvSpPr>
        <p:spPr>
          <a:xfrm flipH="1" flipV="1">
            <a:off x="12197793" y="-1408203"/>
            <a:ext cx="7974255" cy="5842954"/>
          </a:xfrm>
          <a:custGeom>
            <a:avLst/>
            <a:gdLst/>
            <a:ahLst/>
            <a:cxnLst/>
            <a:rect l="l" t="t" r="r" b="b"/>
            <a:pathLst>
              <a:path w="7974255" h="5842954">
                <a:moveTo>
                  <a:pt x="7974254" y="5842954"/>
                </a:moveTo>
                <a:lnTo>
                  <a:pt x="0" y="5842954"/>
                </a:lnTo>
                <a:lnTo>
                  <a:pt x="0" y="0"/>
                </a:lnTo>
                <a:lnTo>
                  <a:pt x="7974254" y="0"/>
                </a:lnTo>
                <a:lnTo>
                  <a:pt x="7974254" y="584295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862131" y="5904292"/>
            <a:ext cx="5781661" cy="5217791"/>
          </a:xfrm>
          <a:custGeom>
            <a:avLst/>
            <a:gdLst/>
            <a:ahLst/>
            <a:cxnLst/>
            <a:rect l="l" t="t" r="r" b="b"/>
            <a:pathLst>
              <a:path w="5781661" h="5217791">
                <a:moveTo>
                  <a:pt x="0" y="0"/>
                </a:moveTo>
                <a:lnTo>
                  <a:pt x="5781662" y="0"/>
                </a:lnTo>
                <a:lnTo>
                  <a:pt x="5781662" y="5217790"/>
                </a:lnTo>
                <a:lnTo>
                  <a:pt x="0" y="52177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6184920" y="8080238"/>
            <a:ext cx="4360053" cy="4114800"/>
          </a:xfrm>
          <a:custGeom>
            <a:avLst/>
            <a:gdLst/>
            <a:ahLst/>
            <a:cxnLst/>
            <a:rect l="l" t="t" r="r" b="b"/>
            <a:pathLst>
              <a:path w="4360053" h="4114800">
                <a:moveTo>
                  <a:pt x="0" y="0"/>
                </a:moveTo>
                <a:lnTo>
                  <a:pt x="4360053" y="0"/>
                </a:lnTo>
                <a:lnTo>
                  <a:pt x="436005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3801309" y="-991244"/>
            <a:ext cx="6337235" cy="5599812"/>
          </a:xfrm>
          <a:custGeom>
            <a:avLst/>
            <a:gdLst/>
            <a:ahLst/>
            <a:cxnLst/>
            <a:rect l="l" t="t" r="r" b="b"/>
            <a:pathLst>
              <a:path w="6337235" h="5599812">
                <a:moveTo>
                  <a:pt x="0" y="0"/>
                </a:moveTo>
                <a:lnTo>
                  <a:pt x="6337235" y="0"/>
                </a:lnTo>
                <a:lnTo>
                  <a:pt x="6337235" y="5599812"/>
                </a:lnTo>
                <a:lnTo>
                  <a:pt x="0" y="559981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23E27"/>
        </a:solidFill>
        <a:effectLst/>
      </p:bgPr>
    </p:bg>
    <p:spTree>
      <p:nvGrpSpPr>
        <p:cNvPr id="1" name=""/>
        <p:cNvGrpSpPr/>
        <p:nvPr/>
      </p:nvGrpSpPr>
      <p:grpSpPr>
        <a:xfrm>
          <a:off x="0" y="0"/>
          <a:ext cx="0" cy="0"/>
          <a:chOff x="0" y="0"/>
          <a:chExt cx="0" cy="0"/>
        </a:xfrm>
      </p:grpSpPr>
      <p:sp>
        <p:nvSpPr>
          <p:cNvPr id="2" name="Freeform 2"/>
          <p:cNvSpPr/>
          <p:nvPr/>
        </p:nvSpPr>
        <p:spPr>
          <a:xfrm flipH="1" flipV="1">
            <a:off x="12197793" y="-1408203"/>
            <a:ext cx="7974255" cy="5842954"/>
          </a:xfrm>
          <a:custGeom>
            <a:avLst/>
            <a:gdLst/>
            <a:ahLst/>
            <a:cxnLst/>
            <a:rect l="l" t="t" r="r" b="b"/>
            <a:pathLst>
              <a:path w="7974255" h="5842954">
                <a:moveTo>
                  <a:pt x="7974254" y="5842954"/>
                </a:moveTo>
                <a:lnTo>
                  <a:pt x="0" y="5842954"/>
                </a:lnTo>
                <a:lnTo>
                  <a:pt x="0" y="0"/>
                </a:lnTo>
                <a:lnTo>
                  <a:pt x="7974254" y="0"/>
                </a:lnTo>
                <a:lnTo>
                  <a:pt x="7974254" y="584295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862131" y="5904292"/>
            <a:ext cx="5781661" cy="5217791"/>
          </a:xfrm>
          <a:custGeom>
            <a:avLst/>
            <a:gdLst/>
            <a:ahLst/>
            <a:cxnLst/>
            <a:rect l="l" t="t" r="r" b="b"/>
            <a:pathLst>
              <a:path w="5781661" h="5217791">
                <a:moveTo>
                  <a:pt x="0" y="0"/>
                </a:moveTo>
                <a:lnTo>
                  <a:pt x="5781662" y="0"/>
                </a:lnTo>
                <a:lnTo>
                  <a:pt x="5781662" y="5217790"/>
                </a:lnTo>
                <a:lnTo>
                  <a:pt x="0" y="52177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4822671" y="1618162"/>
            <a:ext cx="8642659" cy="1173792"/>
          </a:xfrm>
          <a:prstGeom prst="rect">
            <a:avLst/>
          </a:prstGeom>
        </p:spPr>
        <p:txBody>
          <a:bodyPr lIns="0" tIns="0" rIns="0" bIns="0" rtlCol="0" anchor="t">
            <a:spAutoFit/>
          </a:bodyPr>
          <a:lstStyle/>
          <a:p>
            <a:pPr algn="ctr">
              <a:lnSpc>
                <a:spcPts val="9557"/>
              </a:lnSpc>
            </a:pPr>
            <a:r>
              <a:rPr lang="en-US" sz="6827" spc="-273">
                <a:solidFill>
                  <a:srgbClr val="F2BD99"/>
                </a:solidFill>
                <a:latin typeface="Tenor Sans"/>
              </a:rPr>
              <a:t>LATAR BELAKANG</a:t>
            </a:r>
          </a:p>
        </p:txBody>
      </p:sp>
      <p:sp>
        <p:nvSpPr>
          <p:cNvPr id="5" name="TextBox 5"/>
          <p:cNvSpPr txBox="1"/>
          <p:nvPr/>
        </p:nvSpPr>
        <p:spPr>
          <a:xfrm>
            <a:off x="2103080" y="2964091"/>
            <a:ext cx="14081840" cy="6328076"/>
          </a:xfrm>
          <a:prstGeom prst="rect">
            <a:avLst/>
          </a:prstGeom>
        </p:spPr>
        <p:txBody>
          <a:bodyPr lIns="0" tIns="0" rIns="0" bIns="0" rtlCol="0" anchor="t">
            <a:spAutoFit/>
          </a:bodyPr>
          <a:lstStyle/>
          <a:p>
            <a:pPr algn="just">
              <a:lnSpc>
                <a:spcPts val="5583"/>
              </a:lnSpc>
            </a:pPr>
            <a:r>
              <a:rPr lang="en-US" sz="3988">
                <a:solidFill>
                  <a:srgbClr val="FEE5D7"/>
                </a:solidFill>
                <a:latin typeface="Forum"/>
              </a:rPr>
              <a:t>    Supply Chain Management (SCM) adalah komponen kritis dalam operasi berbagai sektor, termasuk militer, komersial, dan organisasi. Standar SCM dikembangkan untuk memastikan bahwa proses rantai pasokan berjalan dengan efisien, aman, dan dapat diandalkan. Dalam analisis ini, kita akan melihat lebih dalam pada tiga standar SCM yang mencakup perspektif militer, ANSI/IEEE, dan aplikasi komersial/organisasi. Analisis ini akan mencakup latar belakang, tujuan, karakteristik utama, dan penerapan dari masing-masing standar.</a:t>
            </a:r>
          </a:p>
        </p:txBody>
      </p:sp>
      <p:sp>
        <p:nvSpPr>
          <p:cNvPr id="6" name="Freeform 6"/>
          <p:cNvSpPr/>
          <p:nvPr/>
        </p:nvSpPr>
        <p:spPr>
          <a:xfrm>
            <a:off x="16184920" y="8080238"/>
            <a:ext cx="4360053" cy="4114800"/>
          </a:xfrm>
          <a:custGeom>
            <a:avLst/>
            <a:gdLst/>
            <a:ahLst/>
            <a:cxnLst/>
            <a:rect l="l" t="t" r="r" b="b"/>
            <a:pathLst>
              <a:path w="4360053" h="4114800">
                <a:moveTo>
                  <a:pt x="0" y="0"/>
                </a:moveTo>
                <a:lnTo>
                  <a:pt x="4360053" y="0"/>
                </a:lnTo>
                <a:lnTo>
                  <a:pt x="436005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3801309" y="-991244"/>
            <a:ext cx="6337235" cy="5599812"/>
          </a:xfrm>
          <a:custGeom>
            <a:avLst/>
            <a:gdLst/>
            <a:ahLst/>
            <a:cxnLst/>
            <a:rect l="l" t="t" r="r" b="b"/>
            <a:pathLst>
              <a:path w="6337235" h="5599812">
                <a:moveTo>
                  <a:pt x="0" y="0"/>
                </a:moveTo>
                <a:lnTo>
                  <a:pt x="6337235" y="0"/>
                </a:lnTo>
                <a:lnTo>
                  <a:pt x="6337235" y="5599812"/>
                </a:lnTo>
                <a:lnTo>
                  <a:pt x="0" y="559981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23E27"/>
        </a:solidFill>
        <a:effectLst/>
      </p:bgPr>
    </p:bg>
    <p:spTree>
      <p:nvGrpSpPr>
        <p:cNvPr id="1" name=""/>
        <p:cNvGrpSpPr/>
        <p:nvPr/>
      </p:nvGrpSpPr>
      <p:grpSpPr>
        <a:xfrm>
          <a:off x="0" y="0"/>
          <a:ext cx="0" cy="0"/>
          <a:chOff x="0" y="0"/>
          <a:chExt cx="0" cy="0"/>
        </a:xfrm>
      </p:grpSpPr>
      <p:sp>
        <p:nvSpPr>
          <p:cNvPr id="2" name="Freeform 2"/>
          <p:cNvSpPr/>
          <p:nvPr/>
        </p:nvSpPr>
        <p:spPr>
          <a:xfrm>
            <a:off x="16184920" y="8080238"/>
            <a:ext cx="4360053" cy="4114800"/>
          </a:xfrm>
          <a:custGeom>
            <a:avLst/>
            <a:gdLst/>
            <a:ahLst/>
            <a:cxnLst/>
            <a:rect l="l" t="t" r="r" b="b"/>
            <a:pathLst>
              <a:path w="4360053" h="4114800">
                <a:moveTo>
                  <a:pt x="0" y="0"/>
                </a:moveTo>
                <a:lnTo>
                  <a:pt x="4360053" y="0"/>
                </a:lnTo>
                <a:lnTo>
                  <a:pt x="436005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954279" y="1360874"/>
            <a:ext cx="11994364" cy="1173792"/>
          </a:xfrm>
          <a:prstGeom prst="rect">
            <a:avLst/>
          </a:prstGeom>
        </p:spPr>
        <p:txBody>
          <a:bodyPr lIns="0" tIns="0" rIns="0" bIns="0" rtlCol="0" anchor="t">
            <a:spAutoFit/>
          </a:bodyPr>
          <a:lstStyle/>
          <a:p>
            <a:pPr marL="1473960" lvl="1" indent="-736980" algn="ctr">
              <a:lnSpc>
                <a:spcPts val="9557"/>
              </a:lnSpc>
              <a:buAutoNum type="arabicPeriod"/>
            </a:pPr>
            <a:r>
              <a:rPr lang="en-US" sz="6827" spc="-273">
                <a:solidFill>
                  <a:srgbClr val="F2BD99"/>
                </a:solidFill>
                <a:latin typeface="Tenor Sans"/>
              </a:rPr>
              <a:t>STANDAR SCM MILITER</a:t>
            </a:r>
          </a:p>
        </p:txBody>
      </p:sp>
      <p:sp>
        <p:nvSpPr>
          <p:cNvPr id="4" name="TextBox 4"/>
          <p:cNvSpPr txBox="1"/>
          <p:nvPr/>
        </p:nvSpPr>
        <p:spPr>
          <a:xfrm>
            <a:off x="2103080" y="2823921"/>
            <a:ext cx="14081840" cy="6155991"/>
          </a:xfrm>
          <a:prstGeom prst="rect">
            <a:avLst/>
          </a:prstGeom>
        </p:spPr>
        <p:txBody>
          <a:bodyPr lIns="0" tIns="0" rIns="0" bIns="0" rtlCol="0" anchor="t">
            <a:spAutoFit/>
          </a:bodyPr>
          <a:lstStyle/>
          <a:p>
            <a:pPr algn="just">
              <a:lnSpc>
                <a:spcPts val="6143"/>
              </a:lnSpc>
            </a:pPr>
            <a:r>
              <a:rPr lang="en-US" sz="4388">
                <a:solidFill>
                  <a:srgbClr val="FEE5D7"/>
                </a:solidFill>
                <a:latin typeface="Forum"/>
              </a:rPr>
              <a:t>      Rantai pasokan militer memiliki sejarah panjang yang terkait dengan keberhasilan operasi militer di medan perang dan dalam situasi damai. Dari Perang Dunia II hingga operasi modern, kebutuhan untuk logistik yang efisien, cepat, dan andal telah memaksa militer untuk mengembangkan standar SCM yang sangat ketat. Standar ini tidak hanya berlaku di tingkat nasional tetapi juga di tingkat internasional, khususnya dalam operasi NATO.</a:t>
            </a:r>
          </a:p>
        </p:txBody>
      </p:sp>
      <p:sp>
        <p:nvSpPr>
          <p:cNvPr id="5" name="Freeform 5"/>
          <p:cNvSpPr/>
          <p:nvPr/>
        </p:nvSpPr>
        <p:spPr>
          <a:xfrm>
            <a:off x="-1862131" y="5904292"/>
            <a:ext cx="5781661" cy="5217791"/>
          </a:xfrm>
          <a:custGeom>
            <a:avLst/>
            <a:gdLst/>
            <a:ahLst/>
            <a:cxnLst/>
            <a:rect l="l" t="t" r="r" b="b"/>
            <a:pathLst>
              <a:path w="5781661" h="5217791">
                <a:moveTo>
                  <a:pt x="0" y="0"/>
                </a:moveTo>
                <a:lnTo>
                  <a:pt x="5781662" y="0"/>
                </a:lnTo>
                <a:lnTo>
                  <a:pt x="5781662" y="5217790"/>
                </a:lnTo>
                <a:lnTo>
                  <a:pt x="0" y="52177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flipH="1" flipV="1">
            <a:off x="12197793" y="-1408203"/>
            <a:ext cx="7974255" cy="5842954"/>
          </a:xfrm>
          <a:custGeom>
            <a:avLst/>
            <a:gdLst/>
            <a:ahLst/>
            <a:cxnLst/>
            <a:rect l="l" t="t" r="r" b="b"/>
            <a:pathLst>
              <a:path w="7974255" h="5842954">
                <a:moveTo>
                  <a:pt x="7974254" y="5842954"/>
                </a:moveTo>
                <a:lnTo>
                  <a:pt x="0" y="5842954"/>
                </a:lnTo>
                <a:lnTo>
                  <a:pt x="0" y="0"/>
                </a:lnTo>
                <a:lnTo>
                  <a:pt x="7974254" y="0"/>
                </a:lnTo>
                <a:lnTo>
                  <a:pt x="7974254" y="5842954"/>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3801309" y="-991244"/>
            <a:ext cx="6337235" cy="5599812"/>
          </a:xfrm>
          <a:custGeom>
            <a:avLst/>
            <a:gdLst/>
            <a:ahLst/>
            <a:cxnLst/>
            <a:rect l="l" t="t" r="r" b="b"/>
            <a:pathLst>
              <a:path w="6337235" h="5599812">
                <a:moveTo>
                  <a:pt x="0" y="0"/>
                </a:moveTo>
                <a:lnTo>
                  <a:pt x="6337235" y="0"/>
                </a:lnTo>
                <a:lnTo>
                  <a:pt x="6337235" y="5599812"/>
                </a:lnTo>
                <a:lnTo>
                  <a:pt x="0" y="559981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23E27"/>
        </a:solidFill>
        <a:effectLst/>
      </p:bgPr>
    </p:bg>
    <p:spTree>
      <p:nvGrpSpPr>
        <p:cNvPr id="1" name=""/>
        <p:cNvGrpSpPr/>
        <p:nvPr/>
      </p:nvGrpSpPr>
      <p:grpSpPr>
        <a:xfrm>
          <a:off x="0" y="0"/>
          <a:ext cx="0" cy="0"/>
          <a:chOff x="0" y="0"/>
          <a:chExt cx="0" cy="0"/>
        </a:xfrm>
      </p:grpSpPr>
      <p:sp>
        <p:nvSpPr>
          <p:cNvPr id="2" name="Freeform 2"/>
          <p:cNvSpPr/>
          <p:nvPr/>
        </p:nvSpPr>
        <p:spPr>
          <a:xfrm flipH="1" flipV="1">
            <a:off x="12197793" y="-1408203"/>
            <a:ext cx="7974255" cy="5842954"/>
          </a:xfrm>
          <a:custGeom>
            <a:avLst/>
            <a:gdLst/>
            <a:ahLst/>
            <a:cxnLst/>
            <a:rect l="l" t="t" r="r" b="b"/>
            <a:pathLst>
              <a:path w="7974255" h="5842954">
                <a:moveTo>
                  <a:pt x="7974254" y="5842954"/>
                </a:moveTo>
                <a:lnTo>
                  <a:pt x="0" y="5842954"/>
                </a:lnTo>
                <a:lnTo>
                  <a:pt x="0" y="0"/>
                </a:lnTo>
                <a:lnTo>
                  <a:pt x="7974254" y="0"/>
                </a:lnTo>
                <a:lnTo>
                  <a:pt x="7974254" y="584295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862131" y="5904292"/>
            <a:ext cx="5781661" cy="5217791"/>
          </a:xfrm>
          <a:custGeom>
            <a:avLst/>
            <a:gdLst/>
            <a:ahLst/>
            <a:cxnLst/>
            <a:rect l="l" t="t" r="r" b="b"/>
            <a:pathLst>
              <a:path w="5781661" h="5217791">
                <a:moveTo>
                  <a:pt x="0" y="0"/>
                </a:moveTo>
                <a:lnTo>
                  <a:pt x="5781662" y="0"/>
                </a:lnTo>
                <a:lnTo>
                  <a:pt x="5781662" y="5217790"/>
                </a:lnTo>
                <a:lnTo>
                  <a:pt x="0" y="52177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6184920" y="8080238"/>
            <a:ext cx="4360053" cy="4114800"/>
          </a:xfrm>
          <a:custGeom>
            <a:avLst/>
            <a:gdLst/>
            <a:ahLst/>
            <a:cxnLst/>
            <a:rect l="l" t="t" r="r" b="b"/>
            <a:pathLst>
              <a:path w="4360053" h="4114800">
                <a:moveTo>
                  <a:pt x="0" y="0"/>
                </a:moveTo>
                <a:lnTo>
                  <a:pt x="4360053" y="0"/>
                </a:lnTo>
                <a:lnTo>
                  <a:pt x="436005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3801309" y="-991244"/>
            <a:ext cx="6337235" cy="5599812"/>
          </a:xfrm>
          <a:custGeom>
            <a:avLst/>
            <a:gdLst/>
            <a:ahLst/>
            <a:cxnLst/>
            <a:rect l="l" t="t" r="r" b="b"/>
            <a:pathLst>
              <a:path w="6337235" h="5599812">
                <a:moveTo>
                  <a:pt x="0" y="0"/>
                </a:moveTo>
                <a:lnTo>
                  <a:pt x="6337235" y="0"/>
                </a:lnTo>
                <a:lnTo>
                  <a:pt x="6337235" y="5599812"/>
                </a:lnTo>
                <a:lnTo>
                  <a:pt x="0" y="559981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TextBox 6"/>
          <p:cNvSpPr txBox="1"/>
          <p:nvPr/>
        </p:nvSpPr>
        <p:spPr>
          <a:xfrm>
            <a:off x="4254224" y="812078"/>
            <a:ext cx="9779552" cy="1173792"/>
          </a:xfrm>
          <a:prstGeom prst="rect">
            <a:avLst/>
          </a:prstGeom>
        </p:spPr>
        <p:txBody>
          <a:bodyPr lIns="0" tIns="0" rIns="0" bIns="0" rtlCol="0" anchor="t">
            <a:spAutoFit/>
          </a:bodyPr>
          <a:lstStyle/>
          <a:p>
            <a:pPr algn="ctr">
              <a:lnSpc>
                <a:spcPts val="9557"/>
              </a:lnSpc>
            </a:pPr>
            <a:r>
              <a:rPr lang="en-US" sz="6827" spc="-273">
                <a:solidFill>
                  <a:srgbClr val="F2BD99"/>
                </a:solidFill>
                <a:latin typeface="Tenor Sans"/>
              </a:rPr>
              <a:t>TUJUAN SCM MILITER</a:t>
            </a:r>
          </a:p>
        </p:txBody>
      </p:sp>
      <p:sp>
        <p:nvSpPr>
          <p:cNvPr id="7" name="TextBox 7"/>
          <p:cNvSpPr txBox="1"/>
          <p:nvPr/>
        </p:nvSpPr>
        <p:spPr>
          <a:xfrm>
            <a:off x="1494833" y="2203150"/>
            <a:ext cx="15535867" cy="6590965"/>
          </a:xfrm>
          <a:prstGeom prst="rect">
            <a:avLst/>
          </a:prstGeom>
        </p:spPr>
        <p:txBody>
          <a:bodyPr lIns="0" tIns="0" rIns="0" bIns="0" rtlCol="0" anchor="t">
            <a:spAutoFit/>
          </a:bodyPr>
          <a:lstStyle/>
          <a:p>
            <a:pPr marL="731508" lvl="1" indent="-365754" algn="just">
              <a:lnSpc>
                <a:spcPts val="4743"/>
              </a:lnSpc>
              <a:buFont typeface="Arial"/>
              <a:buChar char="•"/>
            </a:pPr>
            <a:r>
              <a:rPr lang="en-US" sz="3388">
                <a:solidFill>
                  <a:srgbClr val="FEE5D7"/>
                </a:solidFill>
                <a:latin typeface="Forum"/>
              </a:rPr>
              <a:t>Efisiensi Logistik: Mengoptimalkan pengelolaan inventaris, distribusi, dan pengadaan untuk memastikan pasokan yang tepat waktu dan memadai.</a:t>
            </a:r>
          </a:p>
          <a:p>
            <a:pPr algn="just">
              <a:lnSpc>
                <a:spcPts val="4743"/>
              </a:lnSpc>
            </a:pPr>
            <a:endParaRPr lang="en-US" sz="3388">
              <a:solidFill>
                <a:srgbClr val="FEE5D7"/>
              </a:solidFill>
              <a:latin typeface="Forum"/>
            </a:endParaRPr>
          </a:p>
          <a:p>
            <a:pPr marL="731508" lvl="1" indent="-365754" algn="just">
              <a:lnSpc>
                <a:spcPts val="4743"/>
              </a:lnSpc>
              <a:buFont typeface="Arial"/>
              <a:buChar char="•"/>
            </a:pPr>
            <a:r>
              <a:rPr lang="en-US" sz="3388">
                <a:solidFill>
                  <a:srgbClr val="FEE5D7"/>
                </a:solidFill>
                <a:latin typeface="Forum"/>
              </a:rPr>
              <a:t>Kesiapan Operasional: Menjamin bahwa semua unit militer memiliki akses ke sumber daya yang dibutuhkan tanpa penundaan yang dapat mengganggu operasi. </a:t>
            </a:r>
          </a:p>
          <a:p>
            <a:pPr algn="just">
              <a:lnSpc>
                <a:spcPts val="4743"/>
              </a:lnSpc>
            </a:pPr>
            <a:endParaRPr lang="en-US" sz="3388">
              <a:solidFill>
                <a:srgbClr val="FEE5D7"/>
              </a:solidFill>
              <a:latin typeface="Forum"/>
            </a:endParaRPr>
          </a:p>
          <a:p>
            <a:pPr marL="731508" lvl="1" indent="-365754" algn="just">
              <a:lnSpc>
                <a:spcPts val="4743"/>
              </a:lnSpc>
              <a:buFont typeface="Arial"/>
              <a:buChar char="•"/>
            </a:pPr>
            <a:r>
              <a:rPr lang="en-US" sz="3388">
                <a:solidFill>
                  <a:srgbClr val="FEE5D7"/>
                </a:solidFill>
                <a:latin typeface="Forum"/>
              </a:rPr>
              <a:t>Interoperabilitas: Memastikan bahwa sistem dan prosedur logistik dapat berfungsi secara harmonis dengan berbagai unit dan sekutu internasional.</a:t>
            </a:r>
          </a:p>
          <a:p>
            <a:pPr algn="just">
              <a:lnSpc>
                <a:spcPts val="4743"/>
              </a:lnSpc>
            </a:pPr>
            <a:endParaRPr lang="en-US" sz="3388">
              <a:solidFill>
                <a:srgbClr val="FEE5D7"/>
              </a:solidFill>
              <a:latin typeface="Forum"/>
            </a:endParaRPr>
          </a:p>
          <a:p>
            <a:pPr marL="731508" lvl="1" indent="-365754" algn="just">
              <a:lnSpc>
                <a:spcPts val="4743"/>
              </a:lnSpc>
              <a:buFont typeface="Arial"/>
              <a:buChar char="•"/>
            </a:pPr>
            <a:r>
              <a:rPr lang="en-US" sz="3388">
                <a:solidFill>
                  <a:srgbClr val="FEE5D7"/>
                </a:solidFill>
                <a:latin typeface="Forum"/>
              </a:rPr>
              <a:t>Keamanan: Melindungi informasi sensitif dan memastikan keamanan rantai pasokan dari gangguan atau serangan.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23E27"/>
        </a:solidFill>
        <a:effectLst/>
      </p:bgPr>
    </p:bg>
    <p:spTree>
      <p:nvGrpSpPr>
        <p:cNvPr id="1" name=""/>
        <p:cNvGrpSpPr/>
        <p:nvPr/>
      </p:nvGrpSpPr>
      <p:grpSpPr>
        <a:xfrm>
          <a:off x="0" y="0"/>
          <a:ext cx="0" cy="0"/>
          <a:chOff x="0" y="0"/>
          <a:chExt cx="0" cy="0"/>
        </a:xfrm>
      </p:grpSpPr>
      <p:sp>
        <p:nvSpPr>
          <p:cNvPr id="2" name="Freeform 2"/>
          <p:cNvSpPr/>
          <p:nvPr/>
        </p:nvSpPr>
        <p:spPr>
          <a:xfrm>
            <a:off x="16184920" y="8080238"/>
            <a:ext cx="4360053" cy="4114800"/>
          </a:xfrm>
          <a:custGeom>
            <a:avLst/>
            <a:gdLst/>
            <a:ahLst/>
            <a:cxnLst/>
            <a:rect l="l" t="t" r="r" b="b"/>
            <a:pathLst>
              <a:path w="4360053" h="4114800">
                <a:moveTo>
                  <a:pt x="0" y="0"/>
                </a:moveTo>
                <a:lnTo>
                  <a:pt x="4360053" y="0"/>
                </a:lnTo>
                <a:lnTo>
                  <a:pt x="436005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428433" y="1050316"/>
            <a:ext cx="13412084" cy="1173792"/>
          </a:xfrm>
          <a:prstGeom prst="rect">
            <a:avLst/>
          </a:prstGeom>
        </p:spPr>
        <p:txBody>
          <a:bodyPr lIns="0" tIns="0" rIns="0" bIns="0" rtlCol="0" anchor="t">
            <a:spAutoFit/>
          </a:bodyPr>
          <a:lstStyle/>
          <a:p>
            <a:pPr algn="ctr">
              <a:lnSpc>
                <a:spcPts val="9557"/>
              </a:lnSpc>
            </a:pPr>
            <a:r>
              <a:rPr lang="en-US" sz="6827" spc="-273">
                <a:solidFill>
                  <a:srgbClr val="F2BD99"/>
                </a:solidFill>
                <a:latin typeface="Tenor Sans"/>
              </a:rPr>
              <a:t>KARAKTERISTIK SCM MILITER</a:t>
            </a:r>
          </a:p>
        </p:txBody>
      </p:sp>
      <p:sp>
        <p:nvSpPr>
          <p:cNvPr id="4" name="TextBox 4"/>
          <p:cNvSpPr txBox="1"/>
          <p:nvPr/>
        </p:nvSpPr>
        <p:spPr>
          <a:xfrm>
            <a:off x="1998305" y="2166958"/>
            <a:ext cx="14081840" cy="7763810"/>
          </a:xfrm>
          <a:prstGeom prst="rect">
            <a:avLst/>
          </a:prstGeom>
        </p:spPr>
        <p:txBody>
          <a:bodyPr lIns="0" tIns="0" rIns="0" bIns="0" rtlCol="0" anchor="t">
            <a:spAutoFit/>
          </a:bodyPr>
          <a:lstStyle/>
          <a:p>
            <a:pPr algn="just">
              <a:lnSpc>
                <a:spcPts val="3623"/>
              </a:lnSpc>
            </a:pPr>
            <a:endParaRPr/>
          </a:p>
          <a:p>
            <a:pPr marL="558792" lvl="1" indent="-279396" algn="just">
              <a:lnSpc>
                <a:spcPts val="3623"/>
              </a:lnSpc>
              <a:buFont typeface="Arial"/>
              <a:buChar char="•"/>
            </a:pPr>
            <a:r>
              <a:rPr lang="en-US" sz="2588">
                <a:solidFill>
                  <a:srgbClr val="FEE5D7"/>
                </a:solidFill>
                <a:latin typeface="Forum"/>
              </a:rPr>
              <a:t>Interoperabilitas: Standar SCM militer seperti MIL-STD-129 (untuk penandaan militer) dan MIL-STD-2073 (untuk pengemasan militer) memastikan bahwa barang-barang dapat dikenali dan diproses oleh berbagai sistem logistik.</a:t>
            </a:r>
          </a:p>
          <a:p>
            <a:pPr algn="just">
              <a:lnSpc>
                <a:spcPts val="3623"/>
              </a:lnSpc>
            </a:pPr>
            <a:endParaRPr lang="en-US" sz="2588">
              <a:solidFill>
                <a:srgbClr val="FEE5D7"/>
              </a:solidFill>
              <a:latin typeface="Forum"/>
            </a:endParaRPr>
          </a:p>
          <a:p>
            <a:pPr marL="558792" lvl="1" indent="-279396" algn="just">
              <a:lnSpc>
                <a:spcPts val="3623"/>
              </a:lnSpc>
              <a:buFont typeface="Arial"/>
              <a:buChar char="•"/>
            </a:pPr>
            <a:r>
              <a:rPr lang="en-US" sz="2588">
                <a:solidFill>
                  <a:srgbClr val="FEE5D7"/>
                </a:solidFill>
                <a:latin typeface="Forum"/>
              </a:rPr>
              <a:t>Ketahanan: Fokus pada memastikan rantai pasokan tetap beroperasi meskipun ada gangguan, melalui strategi redundansi dan diversifikasi sumber.</a:t>
            </a:r>
          </a:p>
          <a:p>
            <a:pPr algn="just">
              <a:lnSpc>
                <a:spcPts val="3623"/>
              </a:lnSpc>
            </a:pPr>
            <a:endParaRPr lang="en-US" sz="2588">
              <a:solidFill>
                <a:srgbClr val="FEE5D7"/>
              </a:solidFill>
              <a:latin typeface="Forum"/>
            </a:endParaRPr>
          </a:p>
          <a:p>
            <a:pPr marL="558792" lvl="1" indent="-279396" algn="just">
              <a:lnSpc>
                <a:spcPts val="3623"/>
              </a:lnSpc>
              <a:buFont typeface="Arial"/>
              <a:buChar char="•"/>
            </a:pPr>
            <a:r>
              <a:rPr lang="en-US" sz="2588">
                <a:solidFill>
                  <a:srgbClr val="FEE5D7"/>
                </a:solidFill>
                <a:latin typeface="Forum"/>
              </a:rPr>
              <a:t>Keamanan: Implementasi protokol keamanan yang ketat untuk mencegah sabotase, pencurian, atau perusakan barang-barang penting.</a:t>
            </a:r>
          </a:p>
          <a:p>
            <a:pPr algn="just">
              <a:lnSpc>
                <a:spcPts val="3623"/>
              </a:lnSpc>
            </a:pPr>
            <a:endParaRPr lang="en-US" sz="2588">
              <a:solidFill>
                <a:srgbClr val="FEE5D7"/>
              </a:solidFill>
              <a:latin typeface="Forum"/>
            </a:endParaRPr>
          </a:p>
          <a:p>
            <a:pPr marL="558792" lvl="1" indent="-279396" algn="just">
              <a:lnSpc>
                <a:spcPts val="3623"/>
              </a:lnSpc>
              <a:buFont typeface="Arial"/>
              <a:buChar char="•"/>
            </a:pPr>
            <a:r>
              <a:rPr lang="en-US" sz="2588">
                <a:solidFill>
                  <a:srgbClr val="FEE5D7"/>
                </a:solidFill>
                <a:latin typeface="Forum"/>
              </a:rPr>
              <a:t>Akurasi dan Ketepatan Waktu: Penggunaan sistem informasi logistik canggih untuk memantau dan mengelola inventaris secara real-time, memastikan pengiriman yang tepat waktu.</a:t>
            </a:r>
          </a:p>
          <a:p>
            <a:pPr algn="just">
              <a:lnSpc>
                <a:spcPts val="3623"/>
              </a:lnSpc>
            </a:pPr>
            <a:endParaRPr lang="en-US" sz="2588">
              <a:solidFill>
                <a:srgbClr val="FEE5D7"/>
              </a:solidFill>
              <a:latin typeface="Forum"/>
            </a:endParaRPr>
          </a:p>
          <a:p>
            <a:pPr marL="558792" lvl="1" indent="-279396" algn="just">
              <a:lnSpc>
                <a:spcPts val="3623"/>
              </a:lnSpc>
              <a:buFont typeface="Arial"/>
              <a:buChar char="•"/>
            </a:pPr>
            <a:r>
              <a:rPr lang="en-US" sz="2588">
                <a:solidFill>
                  <a:srgbClr val="FEE5D7"/>
                </a:solidFill>
                <a:latin typeface="Forum"/>
              </a:rPr>
              <a:t>Dokumentasi dan Kepatuhan: Kepatuhan ketat terhadap regulasi dan protokol melalui dokumentasi terperinci dan audit rutin.</a:t>
            </a:r>
          </a:p>
          <a:p>
            <a:pPr algn="just">
              <a:lnSpc>
                <a:spcPts val="3623"/>
              </a:lnSpc>
            </a:pPr>
            <a:endParaRPr lang="en-US" sz="2588">
              <a:solidFill>
                <a:srgbClr val="FEE5D7"/>
              </a:solidFill>
              <a:latin typeface="Forum"/>
            </a:endParaRPr>
          </a:p>
        </p:txBody>
      </p:sp>
      <p:sp>
        <p:nvSpPr>
          <p:cNvPr id="5" name="Freeform 5"/>
          <p:cNvSpPr/>
          <p:nvPr/>
        </p:nvSpPr>
        <p:spPr>
          <a:xfrm>
            <a:off x="-1862131" y="5904292"/>
            <a:ext cx="5781661" cy="5217791"/>
          </a:xfrm>
          <a:custGeom>
            <a:avLst/>
            <a:gdLst/>
            <a:ahLst/>
            <a:cxnLst/>
            <a:rect l="l" t="t" r="r" b="b"/>
            <a:pathLst>
              <a:path w="5781661" h="5217791">
                <a:moveTo>
                  <a:pt x="0" y="0"/>
                </a:moveTo>
                <a:lnTo>
                  <a:pt x="5781662" y="0"/>
                </a:lnTo>
                <a:lnTo>
                  <a:pt x="5781662" y="5217790"/>
                </a:lnTo>
                <a:lnTo>
                  <a:pt x="0" y="52177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flipH="1" flipV="1">
            <a:off x="12197793" y="-1408203"/>
            <a:ext cx="7974255" cy="5842954"/>
          </a:xfrm>
          <a:custGeom>
            <a:avLst/>
            <a:gdLst/>
            <a:ahLst/>
            <a:cxnLst/>
            <a:rect l="l" t="t" r="r" b="b"/>
            <a:pathLst>
              <a:path w="7974255" h="5842954">
                <a:moveTo>
                  <a:pt x="7974254" y="5842954"/>
                </a:moveTo>
                <a:lnTo>
                  <a:pt x="0" y="5842954"/>
                </a:lnTo>
                <a:lnTo>
                  <a:pt x="0" y="0"/>
                </a:lnTo>
                <a:lnTo>
                  <a:pt x="7974254" y="0"/>
                </a:lnTo>
                <a:lnTo>
                  <a:pt x="7974254" y="5842954"/>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3801309" y="-991244"/>
            <a:ext cx="6337235" cy="5599812"/>
          </a:xfrm>
          <a:custGeom>
            <a:avLst/>
            <a:gdLst/>
            <a:ahLst/>
            <a:cxnLst/>
            <a:rect l="l" t="t" r="r" b="b"/>
            <a:pathLst>
              <a:path w="6337235" h="5599812">
                <a:moveTo>
                  <a:pt x="0" y="0"/>
                </a:moveTo>
                <a:lnTo>
                  <a:pt x="6337235" y="0"/>
                </a:lnTo>
                <a:lnTo>
                  <a:pt x="6337235" y="5599812"/>
                </a:lnTo>
                <a:lnTo>
                  <a:pt x="0" y="559981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23E27"/>
        </a:solidFill>
        <a:effectLst/>
      </p:bgPr>
    </p:bg>
    <p:spTree>
      <p:nvGrpSpPr>
        <p:cNvPr id="1" name=""/>
        <p:cNvGrpSpPr/>
        <p:nvPr/>
      </p:nvGrpSpPr>
      <p:grpSpPr>
        <a:xfrm>
          <a:off x="0" y="0"/>
          <a:ext cx="0" cy="0"/>
          <a:chOff x="0" y="0"/>
          <a:chExt cx="0" cy="0"/>
        </a:xfrm>
      </p:grpSpPr>
      <p:sp>
        <p:nvSpPr>
          <p:cNvPr id="2" name="Freeform 2"/>
          <p:cNvSpPr/>
          <p:nvPr/>
        </p:nvSpPr>
        <p:spPr>
          <a:xfrm flipH="1" flipV="1">
            <a:off x="12197793" y="-1408203"/>
            <a:ext cx="7974255" cy="5842954"/>
          </a:xfrm>
          <a:custGeom>
            <a:avLst/>
            <a:gdLst/>
            <a:ahLst/>
            <a:cxnLst/>
            <a:rect l="l" t="t" r="r" b="b"/>
            <a:pathLst>
              <a:path w="7974255" h="5842954">
                <a:moveTo>
                  <a:pt x="7974254" y="5842954"/>
                </a:moveTo>
                <a:lnTo>
                  <a:pt x="0" y="5842954"/>
                </a:lnTo>
                <a:lnTo>
                  <a:pt x="0" y="0"/>
                </a:lnTo>
                <a:lnTo>
                  <a:pt x="7974254" y="0"/>
                </a:lnTo>
                <a:lnTo>
                  <a:pt x="7974254" y="584295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862131" y="5904292"/>
            <a:ext cx="5781661" cy="5217791"/>
          </a:xfrm>
          <a:custGeom>
            <a:avLst/>
            <a:gdLst/>
            <a:ahLst/>
            <a:cxnLst/>
            <a:rect l="l" t="t" r="r" b="b"/>
            <a:pathLst>
              <a:path w="5781661" h="5217791">
                <a:moveTo>
                  <a:pt x="0" y="0"/>
                </a:moveTo>
                <a:lnTo>
                  <a:pt x="5781662" y="0"/>
                </a:lnTo>
                <a:lnTo>
                  <a:pt x="5781662" y="5217790"/>
                </a:lnTo>
                <a:lnTo>
                  <a:pt x="0" y="52177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2778096" y="1078891"/>
            <a:ext cx="12731808" cy="1173792"/>
          </a:xfrm>
          <a:prstGeom prst="rect">
            <a:avLst/>
          </a:prstGeom>
        </p:spPr>
        <p:txBody>
          <a:bodyPr lIns="0" tIns="0" rIns="0" bIns="0" rtlCol="0" anchor="t">
            <a:spAutoFit/>
          </a:bodyPr>
          <a:lstStyle/>
          <a:p>
            <a:pPr algn="ctr">
              <a:lnSpc>
                <a:spcPts val="9557"/>
              </a:lnSpc>
            </a:pPr>
            <a:r>
              <a:rPr lang="en-US" sz="6827" spc="-273">
                <a:solidFill>
                  <a:srgbClr val="F2BD99"/>
                </a:solidFill>
                <a:latin typeface="Tenor Sans"/>
              </a:rPr>
              <a:t>2. STANDAR SCM ANSI/IEEE</a:t>
            </a:r>
          </a:p>
        </p:txBody>
      </p:sp>
      <p:sp>
        <p:nvSpPr>
          <p:cNvPr id="5" name="TextBox 5"/>
          <p:cNvSpPr txBox="1"/>
          <p:nvPr/>
        </p:nvSpPr>
        <p:spPr>
          <a:xfrm>
            <a:off x="2103080" y="2404444"/>
            <a:ext cx="14081840" cy="6844331"/>
          </a:xfrm>
          <a:prstGeom prst="rect">
            <a:avLst/>
          </a:prstGeom>
        </p:spPr>
        <p:txBody>
          <a:bodyPr lIns="0" tIns="0" rIns="0" bIns="0" rtlCol="0" anchor="t">
            <a:spAutoFit/>
          </a:bodyPr>
          <a:lstStyle/>
          <a:p>
            <a:pPr algn="just">
              <a:lnSpc>
                <a:spcPts val="6003"/>
              </a:lnSpc>
            </a:pPr>
            <a:r>
              <a:rPr lang="en-US" sz="4288">
                <a:solidFill>
                  <a:srgbClr val="FEE5D7"/>
                </a:solidFill>
                <a:latin typeface="Forum"/>
              </a:rPr>
              <a:t>     American National Standards Institute (ANSI) dan Institute of Electrical and Electronics Engineers (IEEE) adalah dua organisasi utama yang menetapkan berbagai standar teknis yang digunakan secara luas dalam berbagai industri. ANSI didirikan pada tahun 1918 dan bekerja untuk mengawasi pengembangan standar konsensus secara sukarela di Amerika Serikat. IEEE, didirikan pada tahun 1963, menetapkan standar untuk teknologi listrik dan elektronik, termasuk berbagai aspek dari jaringan listrik, komputasi, dan komunikasi.</a:t>
            </a:r>
          </a:p>
        </p:txBody>
      </p:sp>
      <p:sp>
        <p:nvSpPr>
          <p:cNvPr id="6" name="Freeform 6"/>
          <p:cNvSpPr/>
          <p:nvPr/>
        </p:nvSpPr>
        <p:spPr>
          <a:xfrm>
            <a:off x="16184920" y="8080238"/>
            <a:ext cx="4360053" cy="4114800"/>
          </a:xfrm>
          <a:custGeom>
            <a:avLst/>
            <a:gdLst/>
            <a:ahLst/>
            <a:cxnLst/>
            <a:rect l="l" t="t" r="r" b="b"/>
            <a:pathLst>
              <a:path w="4360053" h="4114800">
                <a:moveTo>
                  <a:pt x="0" y="0"/>
                </a:moveTo>
                <a:lnTo>
                  <a:pt x="4360053" y="0"/>
                </a:lnTo>
                <a:lnTo>
                  <a:pt x="436005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3801309" y="-991244"/>
            <a:ext cx="6337235" cy="5599812"/>
          </a:xfrm>
          <a:custGeom>
            <a:avLst/>
            <a:gdLst/>
            <a:ahLst/>
            <a:cxnLst/>
            <a:rect l="l" t="t" r="r" b="b"/>
            <a:pathLst>
              <a:path w="6337235" h="5599812">
                <a:moveTo>
                  <a:pt x="0" y="0"/>
                </a:moveTo>
                <a:lnTo>
                  <a:pt x="6337235" y="0"/>
                </a:lnTo>
                <a:lnTo>
                  <a:pt x="6337235" y="5599812"/>
                </a:lnTo>
                <a:lnTo>
                  <a:pt x="0" y="559981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23E27"/>
        </a:solidFill>
        <a:effectLst/>
      </p:bgPr>
    </p:bg>
    <p:spTree>
      <p:nvGrpSpPr>
        <p:cNvPr id="1" name=""/>
        <p:cNvGrpSpPr/>
        <p:nvPr/>
      </p:nvGrpSpPr>
      <p:grpSpPr>
        <a:xfrm>
          <a:off x="0" y="0"/>
          <a:ext cx="0" cy="0"/>
          <a:chOff x="0" y="0"/>
          <a:chExt cx="0" cy="0"/>
        </a:xfrm>
      </p:grpSpPr>
      <p:sp>
        <p:nvSpPr>
          <p:cNvPr id="2" name="Freeform 2"/>
          <p:cNvSpPr/>
          <p:nvPr/>
        </p:nvSpPr>
        <p:spPr>
          <a:xfrm flipH="1" flipV="1">
            <a:off x="12197793" y="-1408203"/>
            <a:ext cx="7974255" cy="5842954"/>
          </a:xfrm>
          <a:custGeom>
            <a:avLst/>
            <a:gdLst/>
            <a:ahLst/>
            <a:cxnLst/>
            <a:rect l="l" t="t" r="r" b="b"/>
            <a:pathLst>
              <a:path w="7974255" h="5842954">
                <a:moveTo>
                  <a:pt x="7974254" y="5842954"/>
                </a:moveTo>
                <a:lnTo>
                  <a:pt x="0" y="5842954"/>
                </a:lnTo>
                <a:lnTo>
                  <a:pt x="0" y="0"/>
                </a:lnTo>
                <a:lnTo>
                  <a:pt x="7974254" y="0"/>
                </a:lnTo>
                <a:lnTo>
                  <a:pt x="7974254" y="584295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184920" y="8080238"/>
            <a:ext cx="4360053" cy="4114800"/>
          </a:xfrm>
          <a:custGeom>
            <a:avLst/>
            <a:gdLst/>
            <a:ahLst/>
            <a:cxnLst/>
            <a:rect l="l" t="t" r="r" b="b"/>
            <a:pathLst>
              <a:path w="4360053" h="4114800">
                <a:moveTo>
                  <a:pt x="0" y="0"/>
                </a:moveTo>
                <a:lnTo>
                  <a:pt x="4360053" y="0"/>
                </a:lnTo>
                <a:lnTo>
                  <a:pt x="436005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3801309" y="-991244"/>
            <a:ext cx="6337235" cy="5599812"/>
          </a:xfrm>
          <a:custGeom>
            <a:avLst/>
            <a:gdLst/>
            <a:ahLst/>
            <a:cxnLst/>
            <a:rect l="l" t="t" r="r" b="b"/>
            <a:pathLst>
              <a:path w="6337235" h="5599812">
                <a:moveTo>
                  <a:pt x="0" y="0"/>
                </a:moveTo>
                <a:lnTo>
                  <a:pt x="6337235" y="0"/>
                </a:lnTo>
                <a:lnTo>
                  <a:pt x="6337235" y="5599812"/>
                </a:lnTo>
                <a:lnTo>
                  <a:pt x="0" y="559981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3841641" y="907441"/>
            <a:ext cx="10604717" cy="1173792"/>
          </a:xfrm>
          <a:prstGeom prst="rect">
            <a:avLst/>
          </a:prstGeom>
        </p:spPr>
        <p:txBody>
          <a:bodyPr lIns="0" tIns="0" rIns="0" bIns="0" rtlCol="0" anchor="t">
            <a:spAutoFit/>
          </a:bodyPr>
          <a:lstStyle/>
          <a:p>
            <a:pPr algn="ctr">
              <a:lnSpc>
                <a:spcPts val="9557"/>
              </a:lnSpc>
            </a:pPr>
            <a:r>
              <a:rPr lang="en-US" sz="6827" spc="-273">
                <a:solidFill>
                  <a:srgbClr val="F2BD99"/>
                </a:solidFill>
                <a:latin typeface="Tenor Sans"/>
              </a:rPr>
              <a:t>TUJUAN SCM ANSI/IEEE</a:t>
            </a:r>
          </a:p>
        </p:txBody>
      </p:sp>
      <p:sp>
        <p:nvSpPr>
          <p:cNvPr id="6" name="Freeform 6"/>
          <p:cNvSpPr/>
          <p:nvPr/>
        </p:nvSpPr>
        <p:spPr>
          <a:xfrm>
            <a:off x="-1862131" y="5904292"/>
            <a:ext cx="5781661" cy="5217791"/>
          </a:xfrm>
          <a:custGeom>
            <a:avLst/>
            <a:gdLst/>
            <a:ahLst/>
            <a:cxnLst/>
            <a:rect l="l" t="t" r="r" b="b"/>
            <a:pathLst>
              <a:path w="5781661" h="5217791">
                <a:moveTo>
                  <a:pt x="0" y="0"/>
                </a:moveTo>
                <a:lnTo>
                  <a:pt x="5781662" y="0"/>
                </a:lnTo>
                <a:lnTo>
                  <a:pt x="5781662" y="5217790"/>
                </a:lnTo>
                <a:lnTo>
                  <a:pt x="0" y="521779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TextBox 7"/>
          <p:cNvSpPr txBox="1"/>
          <p:nvPr/>
        </p:nvSpPr>
        <p:spPr>
          <a:xfrm>
            <a:off x="3160473" y="2341956"/>
            <a:ext cx="11967054" cy="7323756"/>
          </a:xfrm>
          <a:prstGeom prst="rect">
            <a:avLst/>
          </a:prstGeom>
        </p:spPr>
        <p:txBody>
          <a:bodyPr lIns="0" tIns="0" rIns="0" bIns="0" rtlCol="0" anchor="t">
            <a:spAutoFit/>
          </a:bodyPr>
          <a:lstStyle/>
          <a:p>
            <a:pPr marL="817865" lvl="1" indent="-408933" algn="l">
              <a:lnSpc>
                <a:spcPts val="5303"/>
              </a:lnSpc>
              <a:buFont typeface="Arial"/>
              <a:buChar char="•"/>
            </a:pPr>
            <a:r>
              <a:rPr lang="en-US" sz="3788">
                <a:solidFill>
                  <a:srgbClr val="FEE5D7"/>
                </a:solidFill>
                <a:latin typeface="Forum"/>
              </a:rPr>
              <a:t>Konsistensi dan Keseragaman: Menyediakan kerangka kerja yang konsisten dan seragam untuk pengembangan dan implementasi teknologi.</a:t>
            </a:r>
          </a:p>
          <a:p>
            <a:pPr algn="l">
              <a:lnSpc>
                <a:spcPts val="5303"/>
              </a:lnSpc>
            </a:pPr>
            <a:endParaRPr lang="en-US" sz="3788">
              <a:solidFill>
                <a:srgbClr val="FEE5D7"/>
              </a:solidFill>
              <a:latin typeface="Forum"/>
            </a:endParaRPr>
          </a:p>
          <a:p>
            <a:pPr marL="817865" lvl="1" indent="-408933" algn="l">
              <a:lnSpc>
                <a:spcPts val="5303"/>
              </a:lnSpc>
              <a:buFont typeface="Arial"/>
              <a:buChar char="•"/>
            </a:pPr>
            <a:r>
              <a:rPr lang="en-US" sz="3788">
                <a:solidFill>
                  <a:srgbClr val="FEE5D7"/>
                </a:solidFill>
                <a:latin typeface="Forum"/>
              </a:rPr>
              <a:t>Kesesuaian Global: Memastikan bahwa standar-standar ini diakui dan dapat diterapkan secara global untuk memfasilitasi perdagangan dan kolaborasi internasional.</a:t>
            </a:r>
          </a:p>
          <a:p>
            <a:pPr algn="l">
              <a:lnSpc>
                <a:spcPts val="5303"/>
              </a:lnSpc>
            </a:pPr>
            <a:endParaRPr lang="en-US" sz="3788">
              <a:solidFill>
                <a:srgbClr val="FEE5D7"/>
              </a:solidFill>
              <a:latin typeface="Forum"/>
            </a:endParaRPr>
          </a:p>
          <a:p>
            <a:pPr marL="817865" lvl="1" indent="-408933" algn="l">
              <a:lnSpc>
                <a:spcPts val="5303"/>
              </a:lnSpc>
              <a:buFont typeface="Arial"/>
              <a:buChar char="•"/>
            </a:pPr>
            <a:r>
              <a:rPr lang="en-US" sz="3788">
                <a:solidFill>
                  <a:srgbClr val="FEE5D7"/>
                </a:solidFill>
                <a:latin typeface="Forum"/>
              </a:rPr>
              <a:t>Keamanan dan Reliabilitas: Menetapkan pedoman yang menjamin keamanan dan keandalan produk dan sistem.</a:t>
            </a:r>
          </a:p>
          <a:p>
            <a:pPr algn="l">
              <a:lnSpc>
                <a:spcPts val="5303"/>
              </a:lnSpc>
            </a:pPr>
            <a:endParaRPr lang="en-US" sz="3788">
              <a:solidFill>
                <a:srgbClr val="FEE5D7"/>
              </a:solidFill>
              <a:latin typeface="For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23E27"/>
        </a:solidFill>
        <a:effectLst/>
      </p:bgPr>
    </p:bg>
    <p:spTree>
      <p:nvGrpSpPr>
        <p:cNvPr id="1" name=""/>
        <p:cNvGrpSpPr/>
        <p:nvPr/>
      </p:nvGrpSpPr>
      <p:grpSpPr>
        <a:xfrm>
          <a:off x="0" y="0"/>
          <a:ext cx="0" cy="0"/>
          <a:chOff x="0" y="0"/>
          <a:chExt cx="0" cy="0"/>
        </a:xfrm>
      </p:grpSpPr>
      <p:sp>
        <p:nvSpPr>
          <p:cNvPr id="2" name="Freeform 2"/>
          <p:cNvSpPr/>
          <p:nvPr/>
        </p:nvSpPr>
        <p:spPr>
          <a:xfrm flipH="1" flipV="1">
            <a:off x="12197793" y="-1408203"/>
            <a:ext cx="7974255" cy="5842954"/>
          </a:xfrm>
          <a:custGeom>
            <a:avLst/>
            <a:gdLst/>
            <a:ahLst/>
            <a:cxnLst/>
            <a:rect l="l" t="t" r="r" b="b"/>
            <a:pathLst>
              <a:path w="7974255" h="5842954">
                <a:moveTo>
                  <a:pt x="7974254" y="5842954"/>
                </a:moveTo>
                <a:lnTo>
                  <a:pt x="0" y="5842954"/>
                </a:lnTo>
                <a:lnTo>
                  <a:pt x="0" y="0"/>
                </a:lnTo>
                <a:lnTo>
                  <a:pt x="7974254" y="0"/>
                </a:lnTo>
                <a:lnTo>
                  <a:pt x="7974254" y="584295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184920" y="8080238"/>
            <a:ext cx="4360053" cy="4114800"/>
          </a:xfrm>
          <a:custGeom>
            <a:avLst/>
            <a:gdLst/>
            <a:ahLst/>
            <a:cxnLst/>
            <a:rect l="l" t="t" r="r" b="b"/>
            <a:pathLst>
              <a:path w="4360053" h="4114800">
                <a:moveTo>
                  <a:pt x="0" y="0"/>
                </a:moveTo>
                <a:lnTo>
                  <a:pt x="4360053" y="0"/>
                </a:lnTo>
                <a:lnTo>
                  <a:pt x="436005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3801309" y="-991244"/>
            <a:ext cx="6337235" cy="5599812"/>
          </a:xfrm>
          <a:custGeom>
            <a:avLst/>
            <a:gdLst/>
            <a:ahLst/>
            <a:cxnLst/>
            <a:rect l="l" t="t" r="r" b="b"/>
            <a:pathLst>
              <a:path w="6337235" h="5599812">
                <a:moveTo>
                  <a:pt x="0" y="0"/>
                </a:moveTo>
                <a:lnTo>
                  <a:pt x="6337235" y="0"/>
                </a:lnTo>
                <a:lnTo>
                  <a:pt x="6337235" y="5599812"/>
                </a:lnTo>
                <a:lnTo>
                  <a:pt x="0" y="559981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3039939" y="876300"/>
            <a:ext cx="12208121" cy="1173792"/>
          </a:xfrm>
          <a:prstGeom prst="rect">
            <a:avLst/>
          </a:prstGeom>
        </p:spPr>
        <p:txBody>
          <a:bodyPr lIns="0" tIns="0" rIns="0" bIns="0" rtlCol="0" anchor="t">
            <a:spAutoFit/>
          </a:bodyPr>
          <a:lstStyle/>
          <a:p>
            <a:pPr algn="ctr">
              <a:lnSpc>
                <a:spcPts val="9557"/>
              </a:lnSpc>
            </a:pPr>
            <a:r>
              <a:rPr lang="en-US" sz="6827" spc="-273">
                <a:solidFill>
                  <a:srgbClr val="F2BD99"/>
                </a:solidFill>
                <a:latin typeface="Tenor Sans"/>
              </a:rPr>
              <a:t>KARAKTER SCM ANSI/IEEE</a:t>
            </a:r>
          </a:p>
        </p:txBody>
      </p:sp>
      <p:sp>
        <p:nvSpPr>
          <p:cNvPr id="6" name="TextBox 6"/>
          <p:cNvSpPr txBox="1"/>
          <p:nvPr/>
        </p:nvSpPr>
        <p:spPr>
          <a:xfrm>
            <a:off x="1785258" y="2362367"/>
            <a:ext cx="14717484" cy="7191040"/>
          </a:xfrm>
          <a:prstGeom prst="rect">
            <a:avLst/>
          </a:prstGeom>
        </p:spPr>
        <p:txBody>
          <a:bodyPr lIns="0" tIns="0" rIns="0" bIns="0" rtlCol="0" anchor="t">
            <a:spAutoFit/>
          </a:bodyPr>
          <a:lstStyle/>
          <a:p>
            <a:pPr marL="731508" lvl="1" indent="-365754" algn="just">
              <a:lnSpc>
                <a:spcPts val="4743"/>
              </a:lnSpc>
              <a:buFont typeface="Arial"/>
              <a:buChar char="•"/>
            </a:pPr>
            <a:r>
              <a:rPr lang="en-US" sz="3388">
                <a:solidFill>
                  <a:srgbClr val="FEE5D7"/>
                </a:solidFill>
                <a:latin typeface="Forum"/>
              </a:rPr>
              <a:t>Kolaborasi: Standar dikembangkan melalui partisipasi luas dari komunitas profesional, akademisi, dan industri.</a:t>
            </a:r>
          </a:p>
          <a:p>
            <a:pPr algn="just">
              <a:lnSpc>
                <a:spcPts val="4743"/>
              </a:lnSpc>
            </a:pPr>
            <a:endParaRPr lang="en-US" sz="3388">
              <a:solidFill>
                <a:srgbClr val="FEE5D7"/>
              </a:solidFill>
              <a:latin typeface="Forum"/>
            </a:endParaRPr>
          </a:p>
          <a:p>
            <a:pPr marL="731508" lvl="1" indent="-365754" algn="just">
              <a:lnSpc>
                <a:spcPts val="4743"/>
              </a:lnSpc>
              <a:buFont typeface="Arial"/>
              <a:buChar char="•"/>
            </a:pPr>
            <a:r>
              <a:rPr lang="en-US" sz="3388">
                <a:solidFill>
                  <a:srgbClr val="FEE5D7"/>
                </a:solidFill>
                <a:latin typeface="Forum"/>
              </a:rPr>
              <a:t>Inovasi: Mendorong inovasi dengan menetapkan pedoman yang memungkinkan perkembangan teknologi baru.</a:t>
            </a:r>
          </a:p>
          <a:p>
            <a:pPr algn="just">
              <a:lnSpc>
                <a:spcPts val="4743"/>
              </a:lnSpc>
            </a:pPr>
            <a:endParaRPr lang="en-US" sz="3388">
              <a:solidFill>
                <a:srgbClr val="FEE5D7"/>
              </a:solidFill>
              <a:latin typeface="Forum"/>
            </a:endParaRPr>
          </a:p>
          <a:p>
            <a:pPr marL="731508" lvl="1" indent="-365754" algn="just">
              <a:lnSpc>
                <a:spcPts val="4743"/>
              </a:lnSpc>
              <a:buFont typeface="Arial"/>
              <a:buChar char="•"/>
            </a:pPr>
            <a:r>
              <a:rPr lang="en-US" sz="3388">
                <a:solidFill>
                  <a:srgbClr val="FEE5D7"/>
                </a:solidFill>
                <a:latin typeface="Forum"/>
              </a:rPr>
              <a:t>Kesesuaian Internasional: Banyak standar ANSI diakui secara internasional, memfasilitasi kolaborasi dan perdagangan global.</a:t>
            </a:r>
          </a:p>
          <a:p>
            <a:pPr algn="just">
              <a:lnSpc>
                <a:spcPts val="4743"/>
              </a:lnSpc>
            </a:pPr>
            <a:endParaRPr lang="en-US" sz="3388">
              <a:solidFill>
                <a:srgbClr val="FEE5D7"/>
              </a:solidFill>
              <a:latin typeface="Forum"/>
            </a:endParaRPr>
          </a:p>
          <a:p>
            <a:pPr marL="731508" lvl="1" indent="-365754" algn="just">
              <a:lnSpc>
                <a:spcPts val="4743"/>
              </a:lnSpc>
              <a:buFont typeface="Arial"/>
              <a:buChar char="•"/>
            </a:pPr>
            <a:r>
              <a:rPr lang="en-US" sz="3388">
                <a:solidFill>
                  <a:srgbClr val="FEE5D7"/>
                </a:solidFill>
                <a:latin typeface="Forum"/>
              </a:rPr>
              <a:t>Keamanan dan Kualitas: Menekankan pada keamanan dan kualitas produk dan sistem.</a:t>
            </a:r>
          </a:p>
          <a:p>
            <a:pPr algn="just">
              <a:lnSpc>
                <a:spcPts val="4743"/>
              </a:lnSpc>
            </a:pPr>
            <a:endParaRPr lang="en-US" sz="3388">
              <a:solidFill>
                <a:srgbClr val="FEE5D7"/>
              </a:solidFill>
              <a:latin typeface="Forum"/>
            </a:endParaRPr>
          </a:p>
        </p:txBody>
      </p:sp>
      <p:sp>
        <p:nvSpPr>
          <p:cNvPr id="7" name="Freeform 7"/>
          <p:cNvSpPr/>
          <p:nvPr/>
        </p:nvSpPr>
        <p:spPr>
          <a:xfrm>
            <a:off x="-1862131" y="5904292"/>
            <a:ext cx="5781661" cy="5217791"/>
          </a:xfrm>
          <a:custGeom>
            <a:avLst/>
            <a:gdLst/>
            <a:ahLst/>
            <a:cxnLst/>
            <a:rect l="l" t="t" r="r" b="b"/>
            <a:pathLst>
              <a:path w="5781661" h="5217791">
                <a:moveTo>
                  <a:pt x="0" y="0"/>
                </a:moveTo>
                <a:lnTo>
                  <a:pt x="5781662" y="0"/>
                </a:lnTo>
                <a:lnTo>
                  <a:pt x="5781662" y="5217790"/>
                </a:lnTo>
                <a:lnTo>
                  <a:pt x="0" y="521779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1086</Words>
  <Application>Microsoft Office PowerPoint</Application>
  <PresentationFormat>Custom</PresentationFormat>
  <Paragraphs>75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Tenor Sans</vt:lpstr>
      <vt:lpstr>Forum</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Cokelat Estetik Tugas Presentasi</dc:title>
  <cp:lastModifiedBy>CORE I7</cp:lastModifiedBy>
  <cp:revision>1</cp:revision>
  <dcterms:created xsi:type="dcterms:W3CDTF">2006-08-16T00:00:00Z</dcterms:created>
  <dcterms:modified xsi:type="dcterms:W3CDTF">2024-06-21T13:32:22Z</dcterms:modified>
  <dc:identifier>DAGIxBSsQxI</dc:identifier>
</cp:coreProperties>
</file>