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367" r:id="rId2"/>
    <p:sldId id="368" r:id="rId3"/>
    <p:sldId id="369" r:id="rId4"/>
    <p:sldId id="370" r:id="rId5"/>
    <p:sldId id="371" r:id="rId6"/>
    <p:sldId id="372" r:id="rId7"/>
    <p:sldId id="373" r:id="rId8"/>
    <p:sldId id="374" r:id="rId9"/>
    <p:sldId id="375" r:id="rId10"/>
    <p:sldId id="376" r:id="rId11"/>
    <p:sldId id="377" r:id="rId12"/>
    <p:sldId id="274" r:id="rId13"/>
    <p:sldId id="297" r:id="rId14"/>
    <p:sldId id="315" r:id="rId15"/>
    <p:sldId id="316" r:id="rId16"/>
    <p:sldId id="382" r:id="rId17"/>
    <p:sldId id="317" r:id="rId18"/>
    <p:sldId id="326" r:id="rId19"/>
    <p:sldId id="339" r:id="rId20"/>
    <p:sldId id="335" r:id="rId21"/>
    <p:sldId id="353" r:id="rId22"/>
    <p:sldId id="352" r:id="rId23"/>
    <p:sldId id="379" r:id="rId24"/>
    <p:sldId id="348" r:id="rId25"/>
    <p:sldId id="355" r:id="rId26"/>
    <p:sldId id="337" r:id="rId27"/>
    <p:sldId id="338" r:id="rId28"/>
    <p:sldId id="380" r:id="rId29"/>
    <p:sldId id="344" r:id="rId30"/>
    <p:sldId id="345" r:id="rId31"/>
    <p:sldId id="346" r:id="rId32"/>
    <p:sldId id="354" r:id="rId33"/>
    <p:sldId id="347" r:id="rId34"/>
    <p:sldId id="264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61DF"/>
    <a:srgbClr val="1912AE"/>
    <a:srgbClr val="4548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6" autoAdjust="0"/>
    <p:restoredTop sz="89866" autoAdjust="0"/>
  </p:normalViewPr>
  <p:slideViewPr>
    <p:cSldViewPr>
      <p:cViewPr varScale="1">
        <p:scale>
          <a:sx n="66" d="100"/>
          <a:sy n="66" d="100"/>
        </p:scale>
        <p:origin x="-182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7A5A3-B869-4B20-AA6C-B874C22863A4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891EA-7AF7-4A04-B0E3-749CB421AF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10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37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开区间，随机得到开区间之内的随机数：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Math.random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()*(end-start)+start;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Math.</a:t>
            </a:r>
            <a:r>
              <a:rPr lang="en-US" altLang="zh-CN" i="1" dirty="0" err="1" smtClean="0">
                <a:effectLst/>
              </a:rPr>
              <a:t>random</a:t>
            </a:r>
            <a:r>
              <a:rPr lang="en-US" altLang="zh-CN" dirty="0" smtClean="0"/>
              <a:t>()*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 smtClean="0"/>
              <a:t>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[0,254]</a:t>
            </a:r>
            <a:r>
              <a:rPr lang="zh-CN" altLang="en-US" dirty="0" smtClean="0"/>
              <a:t>之间的随机整数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Math.</a:t>
            </a:r>
            <a:r>
              <a:rPr lang="en-US" altLang="zh-CN" i="1" dirty="0" err="1" smtClean="0">
                <a:effectLst/>
              </a:rPr>
              <a:t>random</a:t>
            </a:r>
            <a:r>
              <a:rPr lang="en-US" altLang="zh-CN" dirty="0" smtClean="0"/>
              <a:t>()*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en-US" altLang="zh-CN" dirty="0" smtClean="0"/>
              <a:t>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[0,255]</a:t>
            </a:r>
            <a:r>
              <a:rPr lang="zh-CN" altLang="en-US" dirty="0" smtClean="0"/>
              <a:t>之间的随机整数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2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开区间，随机得到开区间之内的随机数：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Math.random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()*(end-start)+start;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Math.</a:t>
            </a:r>
            <a:r>
              <a:rPr lang="en-US" altLang="zh-CN" i="1" dirty="0" err="1" smtClean="0">
                <a:effectLst/>
              </a:rPr>
              <a:t>random</a:t>
            </a:r>
            <a:r>
              <a:rPr lang="en-US" altLang="zh-CN" dirty="0" smtClean="0"/>
              <a:t>()*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 smtClean="0"/>
              <a:t>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[0,254]</a:t>
            </a:r>
            <a:r>
              <a:rPr lang="zh-CN" altLang="en-US" dirty="0" smtClean="0"/>
              <a:t>之间的随机整数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Math.</a:t>
            </a:r>
            <a:r>
              <a:rPr lang="en-US" altLang="zh-CN" i="1" dirty="0" err="1" smtClean="0">
                <a:effectLst/>
              </a:rPr>
              <a:t>random</a:t>
            </a:r>
            <a:r>
              <a:rPr lang="en-US" altLang="zh-CN" dirty="0" smtClean="0"/>
              <a:t>()*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en-US" altLang="zh-CN" dirty="0" smtClean="0"/>
              <a:t>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[0,255]</a:t>
            </a:r>
            <a:r>
              <a:rPr lang="zh-CN" altLang="en-US" dirty="0" smtClean="0"/>
              <a:t>之间的随机整数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2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514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(Start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开区间，随机得到开区间之内的随机数：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Math.random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()*(end-start)+start;</a:t>
            </a: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dirty="0" smtClean="0"/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Math.</a:t>
            </a:r>
            <a:r>
              <a:rPr lang="en-US" altLang="zh-CN" i="1" dirty="0" err="1" smtClean="0">
                <a:effectLst/>
              </a:rPr>
              <a:t>random</a:t>
            </a:r>
            <a:r>
              <a:rPr lang="en-US" altLang="zh-CN" dirty="0" smtClean="0"/>
              <a:t>()*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255</a:t>
            </a:r>
            <a:r>
              <a:rPr lang="en-US" altLang="zh-CN" dirty="0" smtClean="0"/>
              <a:t>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[0,254]</a:t>
            </a:r>
            <a:r>
              <a:rPr lang="zh-CN" altLang="en-US" dirty="0" smtClean="0"/>
              <a:t>之间的随机整数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(</a:t>
            </a:r>
            <a:r>
              <a:rPr lang="en-US" altLang="zh-CN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int</a:t>
            </a:r>
            <a:r>
              <a:rPr lang="en-US" altLang="zh-CN" dirty="0" smtClean="0"/>
              <a:t>) (</a:t>
            </a:r>
            <a:r>
              <a:rPr lang="en-US" altLang="zh-CN" dirty="0" err="1" smtClean="0"/>
              <a:t>Math.</a:t>
            </a:r>
            <a:r>
              <a:rPr lang="en-US" altLang="zh-CN" i="1" dirty="0" err="1" smtClean="0">
                <a:effectLst/>
              </a:rPr>
              <a:t>random</a:t>
            </a:r>
            <a:r>
              <a:rPr lang="en-US" altLang="zh-CN" dirty="0" smtClean="0"/>
              <a:t>()*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</a:t>
            </a:r>
            <a:r>
              <a:rPr lang="en-US" altLang="zh-CN" dirty="0" smtClean="0"/>
              <a:t>)</a:t>
            </a:r>
            <a:r>
              <a:rPr lang="zh-CN" altLang="en-US" dirty="0" smtClean="0"/>
              <a:t>得到</a:t>
            </a:r>
            <a:r>
              <a:rPr lang="en-US" altLang="zh-CN" dirty="0" smtClean="0"/>
              <a:t>[0,255]</a:t>
            </a:r>
            <a:r>
              <a:rPr lang="zh-CN" altLang="en-US" dirty="0" smtClean="0"/>
              <a:t>之间的随机整数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D891EA-7AF7-4A04-B0E3-749CB421AF9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2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0" y="0"/>
            <a:ext cx="9144000" cy="62636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0" y="5438799"/>
            <a:ext cx="9143999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6" name="直接连接符 5"/>
          <p:cNvCxnSpPr/>
          <p:nvPr userDrawn="1"/>
        </p:nvCxnSpPr>
        <p:spPr>
          <a:xfrm flipV="1">
            <a:off x="454" y="1221466"/>
            <a:ext cx="9143546" cy="109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0" y="300608"/>
            <a:ext cx="9143999" cy="824136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A8F1A4D-AA1D-4D48-B5FE-C2FAD93539D7}" type="datetimeFigureOut">
              <a:rPr lang="zh-CN" altLang="en-US" smtClean="0"/>
              <a:t>2023/10/25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6D5346-8098-434F-B02D-B605888A125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937" y="1844824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7" Type="http://schemas.openxmlformats.org/officeDocument/2006/relationships/image" Target="../media/image22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tmp"/><Relationship Id="rId5" Type="http://schemas.openxmlformats.org/officeDocument/2006/relationships/image" Target="../media/image20.tmp"/><Relationship Id="rId4" Type="http://schemas.openxmlformats.org/officeDocument/2006/relationships/image" Target="../media/image19.tm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>
          <a:xfrm>
            <a:off x="0" y="1757700"/>
            <a:ext cx="9144000" cy="218204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6" name="TextBox 6"/>
          <p:cNvSpPr txBox="1"/>
          <p:nvPr/>
        </p:nvSpPr>
        <p:spPr>
          <a:xfrm>
            <a:off x="732961" y="5006661"/>
            <a:ext cx="3406991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accent2"/>
                </a:solidFill>
                <a:latin typeface="+mn-ea"/>
                <a:ea typeface="+mn-ea"/>
              </a:defRPr>
            </a:lvl1pPr>
          </a:lstStyle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任课教师：梁东魁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7"/>
          <p:cNvSpPr txBox="1"/>
          <p:nvPr/>
        </p:nvSpPr>
        <p:spPr>
          <a:xfrm>
            <a:off x="3995936" y="5006661"/>
            <a:ext cx="4849680" cy="438563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联系方式：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13784190649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8" name="图片 3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4149080"/>
            <a:ext cx="8108210" cy="185056"/>
          </a:xfrm>
          <a:prstGeom prst="rect">
            <a:avLst/>
          </a:prstGeom>
        </p:spPr>
      </p:pic>
      <p:sp>
        <p:nvSpPr>
          <p:cNvPr id="39" name="标题 1"/>
          <p:cNvSpPr txBox="1">
            <a:spLocks/>
          </p:cNvSpPr>
          <p:nvPr/>
        </p:nvSpPr>
        <p:spPr>
          <a:xfrm>
            <a:off x="1219159" y="1870370"/>
            <a:ext cx="6665209" cy="184666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第四课</a:t>
            </a:r>
          </a:p>
          <a:p>
            <a:pPr algn="ctr">
              <a:lnSpc>
                <a:spcPct val="150000"/>
              </a:lnSpc>
            </a:pPr>
            <a:r>
              <a:rPr lang="zh-CN" altLang="en-US" sz="3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用户交互</a:t>
            </a:r>
          </a:p>
        </p:txBody>
      </p:sp>
      <p:sp>
        <p:nvSpPr>
          <p:cNvPr id="8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400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程序设计基础</a:t>
            </a:r>
            <a:endParaRPr lang="zh-CN" altLang="en-US" sz="4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2557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39552" y="1411981"/>
            <a:ext cx="6192688" cy="5257379"/>
            <a:chOff x="611560" y="764704"/>
            <a:chExt cx="6811326" cy="5830114"/>
          </a:xfrm>
        </p:grpSpPr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560" y="764704"/>
              <a:ext cx="6811326" cy="5830114"/>
            </a:xfrm>
            <a:prstGeom prst="rect">
              <a:avLst/>
            </a:prstGeom>
          </p:spPr>
        </p:pic>
        <p:sp>
          <p:nvSpPr>
            <p:cNvPr id="7" name="矩形 6"/>
            <p:cNvSpPr/>
            <p:nvPr/>
          </p:nvSpPr>
          <p:spPr>
            <a:xfrm>
              <a:off x="1561978" y="3320866"/>
              <a:ext cx="3240360" cy="215601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/>
                <a:t>补充完整此部分代码</a:t>
              </a:r>
              <a:endParaRPr lang="en-US" altLang="zh-CN" b="1" dirty="0"/>
            </a:p>
            <a:p>
              <a:pPr algn="ctr"/>
              <a:endParaRPr lang="en-US" altLang="zh-CN" b="1" dirty="0"/>
            </a:p>
            <a:p>
              <a:pPr algn="ctr"/>
              <a:r>
                <a:rPr lang="zh-CN" altLang="en-US" b="1" dirty="0"/>
                <a:t>实现预期功能</a:t>
              </a:r>
            </a:p>
          </p:txBody>
        </p:sp>
      </p:grp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212" y="2132856"/>
            <a:ext cx="2535220" cy="4464496"/>
          </a:xfrm>
          <a:prstGeom prst="rect">
            <a:avLst/>
          </a:prstGeom>
        </p:spPr>
      </p:pic>
      <p:sp>
        <p:nvSpPr>
          <p:cNvPr id="5" name="矩形标注 4"/>
          <p:cNvSpPr/>
          <p:nvPr/>
        </p:nvSpPr>
        <p:spPr>
          <a:xfrm>
            <a:off x="3959932" y="1268760"/>
            <a:ext cx="4500500" cy="792088"/>
          </a:xfrm>
          <a:prstGeom prst="wedgeRectCallout">
            <a:avLst>
              <a:gd name="adj1" fmla="val -58781"/>
              <a:gd name="adj2" fmla="val 5572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“+” :  </a:t>
            </a:r>
            <a:r>
              <a:rPr lang="zh-CN" altLang="en-US" sz="14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字符串连接符号，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将两个字符串连接成一个。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400" dirty="0" err="1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An”+“droid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结果为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。</a:t>
            </a:r>
          </a:p>
        </p:txBody>
      </p:sp>
      <p:sp>
        <p:nvSpPr>
          <p:cNvPr id="6" name="矩形标注 5"/>
          <p:cNvSpPr/>
          <p:nvPr/>
        </p:nvSpPr>
        <p:spPr>
          <a:xfrm>
            <a:off x="3131840" y="6093296"/>
            <a:ext cx="1656184" cy="444479"/>
          </a:xfrm>
          <a:prstGeom prst="wedgeRectCallout">
            <a:avLst>
              <a:gd name="adj1" fmla="val -70838"/>
              <a:gd name="adj2" fmla="val -439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使控件获得焦点</a:t>
            </a: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MainActivity.java 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96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02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用户交互</a:t>
            </a:r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-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事件监听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151392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95536" y="4190882"/>
            <a:ext cx="1767104" cy="1686390"/>
            <a:chOff x="1572165" y="1993205"/>
            <a:chExt cx="1962102" cy="1738992"/>
          </a:xfrm>
        </p:grpSpPr>
        <p:sp>
          <p:nvSpPr>
            <p:cNvPr id="5" name="Freeform 5"/>
            <p:cNvSpPr/>
            <p:nvPr/>
          </p:nvSpPr>
          <p:spPr bwMode="auto">
            <a:xfrm>
              <a:off x="1572165" y="1993205"/>
              <a:ext cx="1962102" cy="173899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31750">
              <a:solidFill>
                <a:schemeClr val="bg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1713040" y="2118061"/>
              <a:ext cx="1680353" cy="148928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3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用户</a:t>
              </a:r>
              <a:endPara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交互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56624" y="1700808"/>
            <a:ext cx="1767104" cy="1645322"/>
            <a:chOff x="1572165" y="1993205"/>
            <a:chExt cx="1962102" cy="1738992"/>
          </a:xfrm>
        </p:grpSpPr>
        <p:sp>
          <p:nvSpPr>
            <p:cNvPr id="8" name="Freeform 5"/>
            <p:cNvSpPr/>
            <p:nvPr/>
          </p:nvSpPr>
          <p:spPr bwMode="auto">
            <a:xfrm>
              <a:off x="1572165" y="1993205"/>
              <a:ext cx="1962102" cy="173899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noFill/>
            <a:ln w="31750"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9" name="Freeform 5"/>
            <p:cNvSpPr/>
            <p:nvPr/>
          </p:nvSpPr>
          <p:spPr bwMode="auto">
            <a:xfrm>
              <a:off x="1713040" y="2118061"/>
              <a:ext cx="1680353" cy="1489281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2"/>
            </a:solidFill>
            <a:ln w="508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界面</a:t>
              </a:r>
              <a:endParaRPr lang="en-US" altLang="zh-CN" sz="2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sz="24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</a:rPr>
                <a:t>设计</a:t>
              </a:r>
              <a:endParaRPr lang="zh-CN" altLang="en-US" sz="2400" dirty="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221095" y="2752359"/>
            <a:ext cx="413060" cy="473832"/>
            <a:chOff x="3787022" y="1797643"/>
            <a:chExt cx="550817" cy="473832"/>
          </a:xfrm>
          <a:solidFill>
            <a:schemeClr val="bg1"/>
          </a:solidFill>
        </p:grpSpPr>
        <p:sp>
          <p:nvSpPr>
            <p:cNvPr id="11" name="Oval 217"/>
            <p:cNvSpPr>
              <a:spLocks noChangeArrowheads="1"/>
            </p:cNvSpPr>
            <p:nvPr/>
          </p:nvSpPr>
          <p:spPr bwMode="auto">
            <a:xfrm>
              <a:off x="4007132" y="1931010"/>
              <a:ext cx="108428" cy="1355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2" name="Freeform 218"/>
            <p:cNvSpPr/>
            <p:nvPr/>
          </p:nvSpPr>
          <p:spPr bwMode="auto">
            <a:xfrm>
              <a:off x="4079779" y="2081725"/>
              <a:ext cx="96502" cy="133367"/>
            </a:xfrm>
            <a:custGeom>
              <a:avLst/>
              <a:gdLst>
                <a:gd name="T0" fmla="*/ 36 w 38"/>
                <a:gd name="T1" fmla="*/ 12 h 52"/>
                <a:gd name="T2" fmla="*/ 24 w 38"/>
                <a:gd name="T3" fmla="*/ 1 h 52"/>
                <a:gd name="T4" fmla="*/ 12 w 38"/>
                <a:gd name="T5" fmla="*/ 1 h 52"/>
                <a:gd name="T6" fmla="*/ 20 w 38"/>
                <a:gd name="T7" fmla="*/ 7 h 52"/>
                <a:gd name="T8" fmla="*/ 9 w 38"/>
                <a:gd name="T9" fmla="*/ 13 h 52"/>
                <a:gd name="T10" fmla="*/ 14 w 38"/>
                <a:gd name="T11" fmla="*/ 21 h 52"/>
                <a:gd name="T12" fmla="*/ 0 w 38"/>
                <a:gd name="T13" fmla="*/ 52 h 52"/>
                <a:gd name="T14" fmla="*/ 0 w 38"/>
                <a:gd name="T15" fmla="*/ 52 h 52"/>
                <a:gd name="T16" fmla="*/ 38 w 38"/>
                <a:gd name="T17" fmla="*/ 37 h 52"/>
                <a:gd name="T18" fmla="*/ 36 w 38"/>
                <a:gd name="T19" fmla="*/ 1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52">
                  <a:moveTo>
                    <a:pt x="36" y="12"/>
                  </a:moveTo>
                  <a:cubicBezTo>
                    <a:pt x="36" y="5"/>
                    <a:pt x="30" y="0"/>
                    <a:pt x="24" y="1"/>
                  </a:cubicBezTo>
                  <a:cubicBezTo>
                    <a:pt x="24" y="1"/>
                    <a:pt x="19" y="1"/>
                    <a:pt x="12" y="1"/>
                  </a:cubicBezTo>
                  <a:cubicBezTo>
                    <a:pt x="20" y="7"/>
                    <a:pt x="20" y="7"/>
                    <a:pt x="20" y="7"/>
                  </a:cubicBezTo>
                  <a:cubicBezTo>
                    <a:pt x="9" y="13"/>
                    <a:pt x="9" y="13"/>
                    <a:pt x="9" y="13"/>
                  </a:cubicBezTo>
                  <a:cubicBezTo>
                    <a:pt x="14" y="21"/>
                    <a:pt x="14" y="21"/>
                    <a:pt x="14" y="2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15" y="51"/>
                    <a:pt x="28" y="45"/>
                    <a:pt x="38" y="37"/>
                  </a:cubicBez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3" name="Freeform 219"/>
            <p:cNvSpPr/>
            <p:nvPr/>
          </p:nvSpPr>
          <p:spPr bwMode="auto">
            <a:xfrm>
              <a:off x="3948581" y="2081725"/>
              <a:ext cx="95417" cy="133367"/>
            </a:xfrm>
            <a:custGeom>
              <a:avLst/>
              <a:gdLst>
                <a:gd name="T0" fmla="*/ 23 w 37"/>
                <a:gd name="T1" fmla="*/ 21 h 52"/>
                <a:gd name="T2" fmla="*/ 28 w 37"/>
                <a:gd name="T3" fmla="*/ 13 h 52"/>
                <a:gd name="T4" fmla="*/ 17 w 37"/>
                <a:gd name="T5" fmla="*/ 7 h 52"/>
                <a:gd name="T6" fmla="*/ 25 w 37"/>
                <a:gd name="T7" fmla="*/ 0 h 52"/>
                <a:gd name="T8" fmla="*/ 15 w 37"/>
                <a:gd name="T9" fmla="*/ 1 h 52"/>
                <a:gd name="T10" fmla="*/ 15 w 37"/>
                <a:gd name="T11" fmla="*/ 1 h 52"/>
                <a:gd name="T12" fmla="*/ 2 w 37"/>
                <a:gd name="T13" fmla="*/ 12 h 52"/>
                <a:gd name="T14" fmla="*/ 0 w 37"/>
                <a:gd name="T15" fmla="*/ 37 h 52"/>
                <a:gd name="T16" fmla="*/ 37 w 37"/>
                <a:gd name="T17" fmla="*/ 52 h 52"/>
                <a:gd name="T18" fmla="*/ 37 w 37"/>
                <a:gd name="T19" fmla="*/ 52 h 52"/>
                <a:gd name="T20" fmla="*/ 23 w 37"/>
                <a:gd name="T21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7" h="52">
                  <a:moveTo>
                    <a:pt x="23" y="21"/>
                  </a:moveTo>
                  <a:cubicBezTo>
                    <a:pt x="28" y="13"/>
                    <a:pt x="28" y="13"/>
                    <a:pt x="28" y="13"/>
                  </a:cubicBezTo>
                  <a:cubicBezTo>
                    <a:pt x="17" y="7"/>
                    <a:pt x="17" y="7"/>
                    <a:pt x="17" y="7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9" y="0"/>
                    <a:pt x="15" y="0"/>
                    <a:pt x="15" y="1"/>
                  </a:cubicBezTo>
                  <a:cubicBezTo>
                    <a:pt x="15" y="1"/>
                    <a:pt x="15" y="1"/>
                    <a:pt x="15" y="1"/>
                  </a:cubicBezTo>
                  <a:cubicBezTo>
                    <a:pt x="8" y="0"/>
                    <a:pt x="3" y="5"/>
                    <a:pt x="2" y="12"/>
                  </a:cubicBezTo>
                  <a:cubicBezTo>
                    <a:pt x="0" y="37"/>
                    <a:pt x="0" y="37"/>
                    <a:pt x="0" y="37"/>
                  </a:cubicBezTo>
                  <a:cubicBezTo>
                    <a:pt x="10" y="46"/>
                    <a:pt x="23" y="51"/>
                    <a:pt x="37" y="52"/>
                  </a:cubicBezTo>
                  <a:cubicBezTo>
                    <a:pt x="37" y="52"/>
                    <a:pt x="37" y="52"/>
                    <a:pt x="37" y="52"/>
                  </a:cubicBezTo>
                  <a:lnTo>
                    <a:pt x="23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4" name="Freeform 220"/>
            <p:cNvSpPr/>
            <p:nvPr/>
          </p:nvSpPr>
          <p:spPr bwMode="auto">
            <a:xfrm>
              <a:off x="4043998" y="2081725"/>
              <a:ext cx="35782" cy="28191"/>
            </a:xfrm>
            <a:custGeom>
              <a:avLst/>
              <a:gdLst>
                <a:gd name="T0" fmla="*/ 28 w 33"/>
                <a:gd name="T1" fmla="*/ 26 h 26"/>
                <a:gd name="T2" fmla="*/ 28 w 33"/>
                <a:gd name="T3" fmla="*/ 26 h 26"/>
                <a:gd name="T4" fmla="*/ 33 w 33"/>
                <a:gd name="T5" fmla="*/ 24 h 26"/>
                <a:gd name="T6" fmla="*/ 28 w 33"/>
                <a:gd name="T7" fmla="*/ 0 h 26"/>
                <a:gd name="T8" fmla="*/ 7 w 33"/>
                <a:gd name="T9" fmla="*/ 0 h 26"/>
                <a:gd name="T10" fmla="*/ 0 w 33"/>
                <a:gd name="T11" fmla="*/ 24 h 26"/>
                <a:gd name="T12" fmla="*/ 4 w 33"/>
                <a:gd name="T13" fmla="*/ 26 h 26"/>
                <a:gd name="T14" fmla="*/ 4 w 33"/>
                <a:gd name="T15" fmla="*/ 26 h 26"/>
                <a:gd name="T16" fmla="*/ 28 w 33"/>
                <a:gd name="T17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3" h="26">
                  <a:moveTo>
                    <a:pt x="28" y="26"/>
                  </a:moveTo>
                  <a:lnTo>
                    <a:pt x="28" y="26"/>
                  </a:lnTo>
                  <a:lnTo>
                    <a:pt x="33" y="24"/>
                  </a:lnTo>
                  <a:lnTo>
                    <a:pt x="28" y="0"/>
                  </a:lnTo>
                  <a:lnTo>
                    <a:pt x="7" y="0"/>
                  </a:lnTo>
                  <a:lnTo>
                    <a:pt x="0" y="24"/>
                  </a:lnTo>
                  <a:lnTo>
                    <a:pt x="4" y="26"/>
                  </a:lnTo>
                  <a:lnTo>
                    <a:pt x="4" y="26"/>
                  </a:lnTo>
                  <a:lnTo>
                    <a:pt x="28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5" name="Freeform 221"/>
            <p:cNvSpPr/>
            <p:nvPr/>
          </p:nvSpPr>
          <p:spPr bwMode="auto">
            <a:xfrm>
              <a:off x="4043998" y="2109916"/>
              <a:ext cx="35782" cy="108428"/>
            </a:xfrm>
            <a:custGeom>
              <a:avLst/>
              <a:gdLst>
                <a:gd name="T0" fmla="*/ 12 w 14"/>
                <a:gd name="T1" fmla="*/ 0 h 42"/>
                <a:gd name="T2" fmla="*/ 12 w 14"/>
                <a:gd name="T3" fmla="*/ 0 h 42"/>
                <a:gd name="T4" fmla="*/ 2 w 14"/>
                <a:gd name="T5" fmla="*/ 0 h 42"/>
                <a:gd name="T6" fmla="*/ 2 w 14"/>
                <a:gd name="T7" fmla="*/ 0 h 42"/>
                <a:gd name="T8" fmla="*/ 0 w 14"/>
                <a:gd name="T9" fmla="*/ 41 h 42"/>
                <a:gd name="T10" fmla="*/ 0 w 14"/>
                <a:gd name="T11" fmla="*/ 41 h 42"/>
                <a:gd name="T12" fmla="*/ 7 w 14"/>
                <a:gd name="T13" fmla="*/ 42 h 42"/>
                <a:gd name="T14" fmla="*/ 14 w 14"/>
                <a:gd name="T15" fmla="*/ 41 h 42"/>
                <a:gd name="T16" fmla="*/ 14 w 14"/>
                <a:gd name="T17" fmla="*/ 41 h 42"/>
                <a:gd name="T18" fmla="*/ 12 w 14"/>
                <a:gd name="T1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42">
                  <a:moveTo>
                    <a:pt x="12" y="0"/>
                  </a:moveTo>
                  <a:cubicBezTo>
                    <a:pt x="12" y="0"/>
                    <a:pt x="12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" y="42"/>
                    <a:pt x="5" y="42"/>
                    <a:pt x="7" y="42"/>
                  </a:cubicBezTo>
                  <a:cubicBezTo>
                    <a:pt x="10" y="42"/>
                    <a:pt x="12" y="42"/>
                    <a:pt x="14" y="41"/>
                  </a:cubicBezTo>
                  <a:cubicBezTo>
                    <a:pt x="14" y="41"/>
                    <a:pt x="14" y="41"/>
                    <a:pt x="14" y="41"/>
                  </a:cubicBez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6" name="Freeform 222"/>
            <p:cNvSpPr/>
            <p:nvPr/>
          </p:nvSpPr>
          <p:spPr bwMode="auto">
            <a:xfrm>
              <a:off x="3826056" y="2032933"/>
              <a:ext cx="460821" cy="238542"/>
            </a:xfrm>
            <a:custGeom>
              <a:avLst/>
              <a:gdLst>
                <a:gd name="T0" fmla="*/ 92 w 180"/>
                <a:gd name="T1" fmla="*/ 93 h 93"/>
                <a:gd name="T2" fmla="*/ 0 w 180"/>
                <a:gd name="T3" fmla="*/ 0 h 93"/>
                <a:gd name="T4" fmla="*/ 23 w 180"/>
                <a:gd name="T5" fmla="*/ 0 h 93"/>
                <a:gd name="T6" fmla="*/ 92 w 180"/>
                <a:gd name="T7" fmla="*/ 70 h 93"/>
                <a:gd name="T8" fmla="*/ 158 w 180"/>
                <a:gd name="T9" fmla="*/ 22 h 93"/>
                <a:gd name="T10" fmla="*/ 180 w 180"/>
                <a:gd name="T11" fmla="*/ 30 h 93"/>
                <a:gd name="T12" fmla="*/ 92 w 180"/>
                <a:gd name="T1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3">
                  <a:moveTo>
                    <a:pt x="92" y="93"/>
                  </a:moveTo>
                  <a:cubicBezTo>
                    <a:pt x="41" y="93"/>
                    <a:pt x="0" y="51"/>
                    <a:pt x="0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3" y="39"/>
                    <a:pt x="54" y="70"/>
                    <a:pt x="92" y="70"/>
                  </a:cubicBezTo>
                  <a:cubicBezTo>
                    <a:pt x="122" y="70"/>
                    <a:pt x="149" y="51"/>
                    <a:pt x="158" y="22"/>
                  </a:cubicBezTo>
                  <a:cubicBezTo>
                    <a:pt x="180" y="30"/>
                    <a:pt x="180" y="30"/>
                    <a:pt x="180" y="30"/>
                  </a:cubicBezTo>
                  <a:cubicBezTo>
                    <a:pt x="168" y="67"/>
                    <a:pt x="132" y="93"/>
                    <a:pt x="92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7" name="Freeform 223"/>
            <p:cNvSpPr/>
            <p:nvPr/>
          </p:nvSpPr>
          <p:spPr bwMode="auto">
            <a:xfrm>
              <a:off x="3787022" y="1979802"/>
              <a:ext cx="133367" cy="66142"/>
            </a:xfrm>
            <a:custGeom>
              <a:avLst/>
              <a:gdLst>
                <a:gd name="T0" fmla="*/ 123 w 123"/>
                <a:gd name="T1" fmla="*/ 61 h 61"/>
                <a:gd name="T2" fmla="*/ 62 w 123"/>
                <a:gd name="T3" fmla="*/ 0 h 61"/>
                <a:gd name="T4" fmla="*/ 0 w 123"/>
                <a:gd name="T5" fmla="*/ 61 h 61"/>
                <a:gd name="T6" fmla="*/ 123 w 123"/>
                <a:gd name="T7" fmla="*/ 61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61">
                  <a:moveTo>
                    <a:pt x="123" y="61"/>
                  </a:moveTo>
                  <a:lnTo>
                    <a:pt x="62" y="0"/>
                  </a:lnTo>
                  <a:lnTo>
                    <a:pt x="0" y="61"/>
                  </a:lnTo>
                  <a:lnTo>
                    <a:pt x="123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8" name="Freeform 224"/>
            <p:cNvSpPr/>
            <p:nvPr/>
          </p:nvSpPr>
          <p:spPr bwMode="auto">
            <a:xfrm>
              <a:off x="3837984" y="1797643"/>
              <a:ext cx="461905" cy="235290"/>
            </a:xfrm>
            <a:custGeom>
              <a:avLst/>
              <a:gdLst>
                <a:gd name="T0" fmla="*/ 180 w 180"/>
                <a:gd name="T1" fmla="*/ 92 h 92"/>
                <a:gd name="T2" fmla="*/ 157 w 180"/>
                <a:gd name="T3" fmla="*/ 92 h 92"/>
                <a:gd name="T4" fmla="*/ 88 w 180"/>
                <a:gd name="T5" fmla="*/ 23 h 92"/>
                <a:gd name="T6" fmla="*/ 21 w 180"/>
                <a:gd name="T7" fmla="*/ 70 h 92"/>
                <a:gd name="T8" fmla="*/ 0 w 180"/>
                <a:gd name="T9" fmla="*/ 63 h 92"/>
                <a:gd name="T10" fmla="*/ 88 w 180"/>
                <a:gd name="T11" fmla="*/ 0 h 92"/>
                <a:gd name="T12" fmla="*/ 180 w 180"/>
                <a:gd name="T13" fmla="*/ 92 h 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" h="92">
                  <a:moveTo>
                    <a:pt x="180" y="92"/>
                  </a:moveTo>
                  <a:cubicBezTo>
                    <a:pt x="157" y="92"/>
                    <a:pt x="157" y="92"/>
                    <a:pt x="157" y="92"/>
                  </a:cubicBezTo>
                  <a:cubicBezTo>
                    <a:pt x="157" y="54"/>
                    <a:pt x="126" y="23"/>
                    <a:pt x="88" y="23"/>
                  </a:cubicBezTo>
                  <a:cubicBezTo>
                    <a:pt x="57" y="23"/>
                    <a:pt x="31" y="42"/>
                    <a:pt x="21" y="70"/>
                  </a:cubicBezTo>
                  <a:cubicBezTo>
                    <a:pt x="0" y="63"/>
                    <a:pt x="0" y="63"/>
                    <a:pt x="0" y="63"/>
                  </a:cubicBezTo>
                  <a:cubicBezTo>
                    <a:pt x="12" y="25"/>
                    <a:pt x="48" y="0"/>
                    <a:pt x="88" y="0"/>
                  </a:cubicBezTo>
                  <a:cubicBezTo>
                    <a:pt x="139" y="0"/>
                    <a:pt x="180" y="41"/>
                    <a:pt x="180" y="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19" name="Freeform 225"/>
            <p:cNvSpPr/>
            <p:nvPr/>
          </p:nvSpPr>
          <p:spPr bwMode="auto">
            <a:xfrm>
              <a:off x="4202303" y="2021005"/>
              <a:ext cx="135536" cy="68310"/>
            </a:xfrm>
            <a:custGeom>
              <a:avLst/>
              <a:gdLst>
                <a:gd name="T0" fmla="*/ 0 w 125"/>
                <a:gd name="T1" fmla="*/ 0 h 63"/>
                <a:gd name="T2" fmla="*/ 64 w 125"/>
                <a:gd name="T3" fmla="*/ 63 h 63"/>
                <a:gd name="T4" fmla="*/ 125 w 125"/>
                <a:gd name="T5" fmla="*/ 0 h 63"/>
                <a:gd name="T6" fmla="*/ 0 w 125"/>
                <a:gd name="T7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62">
                  <a:moveTo>
                    <a:pt x="0" y="0"/>
                  </a:moveTo>
                  <a:lnTo>
                    <a:pt x="64" y="63"/>
                  </a:lnTo>
                  <a:lnTo>
                    <a:pt x="1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4375119" y="3660493"/>
            <a:ext cx="401676" cy="348055"/>
            <a:chOff x="7058307" y="1859447"/>
            <a:chExt cx="535637" cy="348055"/>
          </a:xfrm>
          <a:solidFill>
            <a:schemeClr val="bg1"/>
          </a:solidFill>
        </p:grpSpPr>
        <p:sp>
          <p:nvSpPr>
            <p:cNvPr id="21" name="Rectangle 240"/>
            <p:cNvSpPr>
              <a:spLocks noChangeArrowheads="1"/>
            </p:cNvSpPr>
            <p:nvPr/>
          </p:nvSpPr>
          <p:spPr bwMode="auto">
            <a:xfrm>
              <a:off x="7112521" y="1997151"/>
              <a:ext cx="127945" cy="1084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22" name="Rectangle 241"/>
            <p:cNvSpPr>
              <a:spLocks noChangeArrowheads="1"/>
            </p:cNvSpPr>
            <p:nvPr/>
          </p:nvSpPr>
          <p:spPr bwMode="auto">
            <a:xfrm>
              <a:off x="7112521" y="2038354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23" name="Rectangle 242"/>
            <p:cNvSpPr>
              <a:spLocks noChangeArrowheads="1"/>
            </p:cNvSpPr>
            <p:nvPr/>
          </p:nvSpPr>
          <p:spPr bwMode="auto">
            <a:xfrm>
              <a:off x="7112521" y="2079556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24" name="Rectangle 243"/>
            <p:cNvSpPr>
              <a:spLocks noChangeArrowheads="1"/>
            </p:cNvSpPr>
            <p:nvPr/>
          </p:nvSpPr>
          <p:spPr bwMode="auto">
            <a:xfrm>
              <a:off x="7112521" y="2120759"/>
              <a:ext cx="202761" cy="1301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25" name="Freeform 244"/>
            <p:cNvSpPr/>
            <p:nvPr/>
          </p:nvSpPr>
          <p:spPr bwMode="auto">
            <a:xfrm>
              <a:off x="7428047" y="2038354"/>
              <a:ext cx="24939" cy="71563"/>
            </a:xfrm>
            <a:custGeom>
              <a:avLst/>
              <a:gdLst>
                <a:gd name="T0" fmla="*/ 4 w 10"/>
                <a:gd name="T1" fmla="*/ 28 h 28"/>
                <a:gd name="T2" fmla="*/ 10 w 10"/>
                <a:gd name="T3" fmla="*/ 25 h 28"/>
                <a:gd name="T4" fmla="*/ 10 w 10"/>
                <a:gd name="T5" fmla="*/ 3 h 28"/>
                <a:gd name="T6" fmla="*/ 1 w 10"/>
                <a:gd name="T7" fmla="*/ 0 h 28"/>
                <a:gd name="T8" fmla="*/ 0 w 10"/>
                <a:gd name="T9" fmla="*/ 0 h 28"/>
                <a:gd name="T10" fmla="*/ 0 w 10"/>
                <a:gd name="T11" fmla="*/ 28 h 28"/>
                <a:gd name="T12" fmla="*/ 1 w 10"/>
                <a:gd name="T13" fmla="*/ 28 h 28"/>
                <a:gd name="T14" fmla="*/ 4 w 10"/>
                <a:gd name="T15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" h="28">
                  <a:moveTo>
                    <a:pt x="4" y="28"/>
                  </a:moveTo>
                  <a:cubicBezTo>
                    <a:pt x="6" y="27"/>
                    <a:pt x="8" y="26"/>
                    <a:pt x="10" y="25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7" y="1"/>
                    <a:pt x="4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28"/>
                    <a:pt x="0" y="28"/>
                    <a:pt x="1" y="28"/>
                  </a:cubicBezTo>
                  <a:cubicBezTo>
                    <a:pt x="2" y="28"/>
                    <a:pt x="3" y="28"/>
                    <a:pt x="4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26" name="Freeform 245"/>
            <p:cNvSpPr>
              <a:spLocks noEditPoints="1"/>
            </p:cNvSpPr>
            <p:nvPr/>
          </p:nvSpPr>
          <p:spPr bwMode="auto">
            <a:xfrm>
              <a:off x="7058307" y="1859447"/>
              <a:ext cx="394679" cy="348055"/>
            </a:xfrm>
            <a:custGeom>
              <a:avLst/>
              <a:gdLst>
                <a:gd name="T0" fmla="*/ 145 w 154"/>
                <a:gd name="T1" fmla="*/ 125 h 136"/>
                <a:gd name="T2" fmla="*/ 144 w 154"/>
                <a:gd name="T3" fmla="*/ 125 h 136"/>
                <a:gd name="T4" fmla="*/ 144 w 154"/>
                <a:gd name="T5" fmla="*/ 127 h 136"/>
                <a:gd name="T6" fmla="*/ 10 w 154"/>
                <a:gd name="T7" fmla="*/ 127 h 136"/>
                <a:gd name="T8" fmla="*/ 10 w 154"/>
                <a:gd name="T9" fmla="*/ 34 h 136"/>
                <a:gd name="T10" fmla="*/ 144 w 154"/>
                <a:gd name="T11" fmla="*/ 34 h 136"/>
                <a:gd name="T12" fmla="*/ 144 w 154"/>
                <a:gd name="T13" fmla="*/ 43 h 136"/>
                <a:gd name="T14" fmla="*/ 145 w 154"/>
                <a:gd name="T15" fmla="*/ 43 h 136"/>
                <a:gd name="T16" fmla="*/ 154 w 154"/>
                <a:gd name="T17" fmla="*/ 44 h 136"/>
                <a:gd name="T18" fmla="*/ 154 w 154"/>
                <a:gd name="T19" fmla="*/ 5 h 136"/>
                <a:gd name="T20" fmla="*/ 149 w 154"/>
                <a:gd name="T21" fmla="*/ 0 h 136"/>
                <a:gd name="T22" fmla="*/ 5 w 154"/>
                <a:gd name="T23" fmla="*/ 0 h 136"/>
                <a:gd name="T24" fmla="*/ 0 w 154"/>
                <a:gd name="T25" fmla="*/ 5 h 136"/>
                <a:gd name="T26" fmla="*/ 0 w 154"/>
                <a:gd name="T27" fmla="*/ 132 h 136"/>
                <a:gd name="T28" fmla="*/ 5 w 154"/>
                <a:gd name="T29" fmla="*/ 136 h 136"/>
                <a:gd name="T30" fmla="*/ 149 w 154"/>
                <a:gd name="T31" fmla="*/ 136 h 136"/>
                <a:gd name="T32" fmla="*/ 154 w 154"/>
                <a:gd name="T33" fmla="*/ 132 h 136"/>
                <a:gd name="T34" fmla="*/ 154 w 154"/>
                <a:gd name="T35" fmla="*/ 124 h 136"/>
                <a:gd name="T36" fmla="*/ 145 w 154"/>
                <a:gd name="T37" fmla="*/ 125 h 136"/>
                <a:gd name="T38" fmla="*/ 137 w 154"/>
                <a:gd name="T39" fmla="*/ 10 h 136"/>
                <a:gd name="T40" fmla="*/ 144 w 154"/>
                <a:gd name="T41" fmla="*/ 17 h 136"/>
                <a:gd name="T42" fmla="*/ 137 w 154"/>
                <a:gd name="T43" fmla="*/ 23 h 136"/>
                <a:gd name="T44" fmla="*/ 131 w 154"/>
                <a:gd name="T45" fmla="*/ 17 h 136"/>
                <a:gd name="T46" fmla="*/ 137 w 154"/>
                <a:gd name="T47" fmla="*/ 10 h 136"/>
                <a:gd name="T48" fmla="*/ 118 w 154"/>
                <a:gd name="T49" fmla="*/ 10 h 136"/>
                <a:gd name="T50" fmla="*/ 125 w 154"/>
                <a:gd name="T51" fmla="*/ 17 h 136"/>
                <a:gd name="T52" fmla="*/ 118 w 154"/>
                <a:gd name="T53" fmla="*/ 23 h 136"/>
                <a:gd name="T54" fmla="*/ 112 w 154"/>
                <a:gd name="T55" fmla="*/ 17 h 136"/>
                <a:gd name="T56" fmla="*/ 118 w 154"/>
                <a:gd name="T57" fmla="*/ 10 h 136"/>
                <a:gd name="T58" fmla="*/ 99 w 154"/>
                <a:gd name="T59" fmla="*/ 10 h 136"/>
                <a:gd name="T60" fmla="*/ 106 w 154"/>
                <a:gd name="T61" fmla="*/ 17 h 136"/>
                <a:gd name="T62" fmla="*/ 99 w 154"/>
                <a:gd name="T63" fmla="*/ 23 h 136"/>
                <a:gd name="T64" fmla="*/ 93 w 154"/>
                <a:gd name="T65" fmla="*/ 17 h 136"/>
                <a:gd name="T66" fmla="*/ 99 w 154"/>
                <a:gd name="T67" fmla="*/ 10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4" h="136">
                  <a:moveTo>
                    <a:pt x="145" y="125"/>
                  </a:moveTo>
                  <a:cubicBezTo>
                    <a:pt x="144" y="125"/>
                    <a:pt x="144" y="125"/>
                    <a:pt x="144" y="125"/>
                  </a:cubicBezTo>
                  <a:cubicBezTo>
                    <a:pt x="144" y="127"/>
                    <a:pt x="144" y="127"/>
                    <a:pt x="144" y="127"/>
                  </a:cubicBezTo>
                  <a:cubicBezTo>
                    <a:pt x="10" y="127"/>
                    <a:pt x="10" y="127"/>
                    <a:pt x="10" y="127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44" y="34"/>
                    <a:pt x="144" y="34"/>
                    <a:pt x="144" y="34"/>
                  </a:cubicBezTo>
                  <a:cubicBezTo>
                    <a:pt x="144" y="43"/>
                    <a:pt x="144" y="43"/>
                    <a:pt x="144" y="43"/>
                  </a:cubicBezTo>
                  <a:cubicBezTo>
                    <a:pt x="144" y="43"/>
                    <a:pt x="144" y="43"/>
                    <a:pt x="145" y="43"/>
                  </a:cubicBezTo>
                  <a:cubicBezTo>
                    <a:pt x="148" y="43"/>
                    <a:pt x="151" y="43"/>
                    <a:pt x="154" y="44"/>
                  </a:cubicBezTo>
                  <a:cubicBezTo>
                    <a:pt x="154" y="5"/>
                    <a:pt x="154" y="5"/>
                    <a:pt x="154" y="5"/>
                  </a:cubicBezTo>
                  <a:cubicBezTo>
                    <a:pt x="154" y="2"/>
                    <a:pt x="152" y="0"/>
                    <a:pt x="149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32"/>
                    <a:pt x="0" y="132"/>
                    <a:pt x="0" y="132"/>
                  </a:cubicBezTo>
                  <a:cubicBezTo>
                    <a:pt x="0" y="134"/>
                    <a:pt x="2" y="136"/>
                    <a:pt x="5" y="136"/>
                  </a:cubicBezTo>
                  <a:cubicBezTo>
                    <a:pt x="149" y="136"/>
                    <a:pt x="149" y="136"/>
                    <a:pt x="149" y="136"/>
                  </a:cubicBezTo>
                  <a:cubicBezTo>
                    <a:pt x="152" y="136"/>
                    <a:pt x="154" y="134"/>
                    <a:pt x="154" y="132"/>
                  </a:cubicBezTo>
                  <a:cubicBezTo>
                    <a:pt x="154" y="124"/>
                    <a:pt x="154" y="124"/>
                    <a:pt x="154" y="124"/>
                  </a:cubicBezTo>
                  <a:cubicBezTo>
                    <a:pt x="151" y="124"/>
                    <a:pt x="148" y="125"/>
                    <a:pt x="145" y="125"/>
                  </a:cubicBezTo>
                  <a:close/>
                  <a:moveTo>
                    <a:pt x="137" y="10"/>
                  </a:moveTo>
                  <a:cubicBezTo>
                    <a:pt x="141" y="10"/>
                    <a:pt x="144" y="13"/>
                    <a:pt x="144" y="17"/>
                  </a:cubicBezTo>
                  <a:cubicBezTo>
                    <a:pt x="144" y="20"/>
                    <a:pt x="141" y="23"/>
                    <a:pt x="137" y="23"/>
                  </a:cubicBezTo>
                  <a:cubicBezTo>
                    <a:pt x="134" y="23"/>
                    <a:pt x="131" y="20"/>
                    <a:pt x="131" y="17"/>
                  </a:cubicBezTo>
                  <a:cubicBezTo>
                    <a:pt x="131" y="13"/>
                    <a:pt x="134" y="10"/>
                    <a:pt x="137" y="10"/>
                  </a:cubicBezTo>
                  <a:close/>
                  <a:moveTo>
                    <a:pt x="118" y="10"/>
                  </a:moveTo>
                  <a:cubicBezTo>
                    <a:pt x="122" y="10"/>
                    <a:pt x="125" y="13"/>
                    <a:pt x="125" y="17"/>
                  </a:cubicBezTo>
                  <a:cubicBezTo>
                    <a:pt x="125" y="20"/>
                    <a:pt x="122" y="23"/>
                    <a:pt x="118" y="23"/>
                  </a:cubicBezTo>
                  <a:cubicBezTo>
                    <a:pt x="115" y="23"/>
                    <a:pt x="112" y="20"/>
                    <a:pt x="112" y="17"/>
                  </a:cubicBezTo>
                  <a:cubicBezTo>
                    <a:pt x="112" y="13"/>
                    <a:pt x="115" y="10"/>
                    <a:pt x="118" y="10"/>
                  </a:cubicBezTo>
                  <a:close/>
                  <a:moveTo>
                    <a:pt x="99" y="10"/>
                  </a:moveTo>
                  <a:cubicBezTo>
                    <a:pt x="103" y="10"/>
                    <a:pt x="106" y="13"/>
                    <a:pt x="106" y="17"/>
                  </a:cubicBezTo>
                  <a:cubicBezTo>
                    <a:pt x="106" y="20"/>
                    <a:pt x="103" y="23"/>
                    <a:pt x="99" y="23"/>
                  </a:cubicBezTo>
                  <a:cubicBezTo>
                    <a:pt x="96" y="23"/>
                    <a:pt x="93" y="20"/>
                    <a:pt x="93" y="17"/>
                  </a:cubicBezTo>
                  <a:cubicBezTo>
                    <a:pt x="93" y="13"/>
                    <a:pt x="96" y="10"/>
                    <a:pt x="99" y="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27" name="Freeform 246"/>
            <p:cNvSpPr>
              <a:spLocks noEditPoints="1"/>
            </p:cNvSpPr>
            <p:nvPr/>
          </p:nvSpPr>
          <p:spPr bwMode="auto">
            <a:xfrm>
              <a:off x="7335884" y="1979802"/>
              <a:ext cx="258060" cy="210351"/>
            </a:xfrm>
            <a:custGeom>
              <a:avLst/>
              <a:gdLst>
                <a:gd name="T0" fmla="*/ 96 w 101"/>
                <a:gd name="T1" fmla="*/ 68 h 82"/>
                <a:gd name="T2" fmla="*/ 77 w 101"/>
                <a:gd name="T3" fmla="*/ 55 h 82"/>
                <a:gd name="T4" fmla="*/ 71 w 101"/>
                <a:gd name="T5" fmla="*/ 54 h 82"/>
                <a:gd name="T6" fmla="*/ 69 w 101"/>
                <a:gd name="T7" fmla="*/ 55 h 82"/>
                <a:gd name="T8" fmla="*/ 66 w 101"/>
                <a:gd name="T9" fmla="*/ 53 h 82"/>
                <a:gd name="T10" fmla="*/ 69 w 101"/>
                <a:gd name="T11" fmla="*/ 29 h 82"/>
                <a:gd name="T12" fmla="*/ 29 w 101"/>
                <a:gd name="T13" fmla="*/ 4 h 82"/>
                <a:gd name="T14" fmla="*/ 4 w 101"/>
                <a:gd name="T15" fmla="*/ 45 h 82"/>
                <a:gd name="T16" fmla="*/ 45 w 101"/>
                <a:gd name="T17" fmla="*/ 70 h 82"/>
                <a:gd name="T18" fmla="*/ 62 w 101"/>
                <a:gd name="T19" fmla="*/ 59 h 82"/>
                <a:gd name="T20" fmla="*/ 66 w 101"/>
                <a:gd name="T21" fmla="*/ 61 h 82"/>
                <a:gd name="T22" fmla="*/ 69 w 101"/>
                <a:gd name="T23" fmla="*/ 68 h 82"/>
                <a:gd name="T24" fmla="*/ 88 w 101"/>
                <a:gd name="T25" fmla="*/ 80 h 82"/>
                <a:gd name="T26" fmla="*/ 94 w 101"/>
                <a:gd name="T27" fmla="*/ 81 h 82"/>
                <a:gd name="T28" fmla="*/ 99 w 101"/>
                <a:gd name="T29" fmla="*/ 78 h 82"/>
                <a:gd name="T30" fmla="*/ 96 w 101"/>
                <a:gd name="T31" fmla="*/ 68 h 82"/>
                <a:gd name="T32" fmla="*/ 42 w 101"/>
                <a:gd name="T33" fmla="*/ 58 h 82"/>
                <a:gd name="T34" fmla="*/ 16 w 101"/>
                <a:gd name="T35" fmla="*/ 42 h 82"/>
                <a:gd name="T36" fmla="*/ 32 w 101"/>
                <a:gd name="T37" fmla="*/ 16 h 82"/>
                <a:gd name="T38" fmla="*/ 58 w 101"/>
                <a:gd name="T39" fmla="*/ 32 h 82"/>
                <a:gd name="T40" fmla="*/ 42 w 101"/>
                <a:gd name="T41" fmla="*/ 58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0" h="82">
                  <a:moveTo>
                    <a:pt x="96" y="68"/>
                  </a:moveTo>
                  <a:cubicBezTo>
                    <a:pt x="77" y="55"/>
                    <a:pt x="77" y="55"/>
                    <a:pt x="77" y="55"/>
                  </a:cubicBezTo>
                  <a:cubicBezTo>
                    <a:pt x="75" y="54"/>
                    <a:pt x="73" y="54"/>
                    <a:pt x="71" y="54"/>
                  </a:cubicBezTo>
                  <a:cubicBezTo>
                    <a:pt x="71" y="54"/>
                    <a:pt x="70" y="55"/>
                    <a:pt x="69" y="55"/>
                  </a:cubicBezTo>
                  <a:cubicBezTo>
                    <a:pt x="66" y="53"/>
                    <a:pt x="66" y="53"/>
                    <a:pt x="66" y="53"/>
                  </a:cubicBezTo>
                  <a:cubicBezTo>
                    <a:pt x="70" y="46"/>
                    <a:pt x="71" y="37"/>
                    <a:pt x="69" y="29"/>
                  </a:cubicBezTo>
                  <a:cubicBezTo>
                    <a:pt x="65" y="11"/>
                    <a:pt x="47" y="0"/>
                    <a:pt x="29" y="4"/>
                  </a:cubicBezTo>
                  <a:cubicBezTo>
                    <a:pt x="11" y="9"/>
                    <a:pt x="0" y="27"/>
                    <a:pt x="4" y="45"/>
                  </a:cubicBezTo>
                  <a:cubicBezTo>
                    <a:pt x="8" y="63"/>
                    <a:pt x="27" y="74"/>
                    <a:pt x="45" y="70"/>
                  </a:cubicBezTo>
                  <a:cubicBezTo>
                    <a:pt x="52" y="68"/>
                    <a:pt x="58" y="64"/>
                    <a:pt x="62" y="59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5" y="63"/>
                    <a:pt x="67" y="66"/>
                    <a:pt x="69" y="68"/>
                  </a:cubicBezTo>
                  <a:cubicBezTo>
                    <a:pt x="88" y="80"/>
                    <a:pt x="88" y="80"/>
                    <a:pt x="88" y="80"/>
                  </a:cubicBezTo>
                  <a:cubicBezTo>
                    <a:pt x="90" y="81"/>
                    <a:pt x="92" y="82"/>
                    <a:pt x="94" y="81"/>
                  </a:cubicBezTo>
                  <a:cubicBezTo>
                    <a:pt x="96" y="81"/>
                    <a:pt x="98" y="80"/>
                    <a:pt x="99" y="78"/>
                  </a:cubicBezTo>
                  <a:cubicBezTo>
                    <a:pt x="101" y="75"/>
                    <a:pt x="100" y="70"/>
                    <a:pt x="96" y="68"/>
                  </a:cubicBezTo>
                  <a:close/>
                  <a:moveTo>
                    <a:pt x="42" y="58"/>
                  </a:moveTo>
                  <a:cubicBezTo>
                    <a:pt x="30" y="61"/>
                    <a:pt x="19" y="54"/>
                    <a:pt x="16" y="42"/>
                  </a:cubicBezTo>
                  <a:cubicBezTo>
                    <a:pt x="13" y="30"/>
                    <a:pt x="20" y="19"/>
                    <a:pt x="32" y="16"/>
                  </a:cubicBezTo>
                  <a:cubicBezTo>
                    <a:pt x="43" y="13"/>
                    <a:pt x="55" y="20"/>
                    <a:pt x="58" y="32"/>
                  </a:cubicBezTo>
                  <a:cubicBezTo>
                    <a:pt x="60" y="43"/>
                    <a:pt x="53" y="55"/>
                    <a:pt x="42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3250367" y="4487901"/>
            <a:ext cx="401676" cy="394680"/>
            <a:chOff x="5958843" y="1820413"/>
            <a:chExt cx="535637" cy="394680"/>
          </a:xfrm>
          <a:solidFill>
            <a:schemeClr val="bg1"/>
          </a:solidFill>
        </p:grpSpPr>
        <p:sp>
          <p:nvSpPr>
            <p:cNvPr id="29" name="Freeform 248"/>
            <p:cNvSpPr/>
            <p:nvPr/>
          </p:nvSpPr>
          <p:spPr bwMode="auto">
            <a:xfrm>
              <a:off x="5958843" y="1820413"/>
              <a:ext cx="376247" cy="358898"/>
            </a:xfrm>
            <a:custGeom>
              <a:avLst/>
              <a:gdLst>
                <a:gd name="T0" fmla="*/ 61 w 147"/>
                <a:gd name="T1" fmla="*/ 105 h 140"/>
                <a:gd name="T2" fmla="*/ 54 w 147"/>
                <a:gd name="T3" fmla="*/ 103 h 140"/>
                <a:gd name="T4" fmla="*/ 53 w 147"/>
                <a:gd name="T5" fmla="*/ 103 h 140"/>
                <a:gd name="T6" fmla="*/ 52 w 147"/>
                <a:gd name="T7" fmla="*/ 103 h 140"/>
                <a:gd name="T8" fmla="*/ 33 w 147"/>
                <a:gd name="T9" fmla="*/ 111 h 140"/>
                <a:gd name="T10" fmla="*/ 38 w 147"/>
                <a:gd name="T11" fmla="*/ 97 h 140"/>
                <a:gd name="T12" fmla="*/ 34 w 147"/>
                <a:gd name="T13" fmla="*/ 94 h 140"/>
                <a:gd name="T14" fmla="*/ 13 w 147"/>
                <a:gd name="T15" fmla="*/ 60 h 140"/>
                <a:gd name="T16" fmla="*/ 79 w 147"/>
                <a:gd name="T17" fmla="*/ 13 h 140"/>
                <a:gd name="T18" fmla="*/ 128 w 147"/>
                <a:gd name="T19" fmla="*/ 29 h 140"/>
                <a:gd name="T20" fmla="*/ 137 w 147"/>
                <a:gd name="T21" fmla="*/ 29 h 140"/>
                <a:gd name="T22" fmla="*/ 147 w 147"/>
                <a:gd name="T23" fmla="*/ 29 h 140"/>
                <a:gd name="T24" fmla="*/ 79 w 147"/>
                <a:gd name="T25" fmla="*/ 0 h 140"/>
                <a:gd name="T26" fmla="*/ 0 w 147"/>
                <a:gd name="T27" fmla="*/ 60 h 140"/>
                <a:gd name="T28" fmla="*/ 22 w 147"/>
                <a:gd name="T29" fmla="*/ 102 h 140"/>
                <a:gd name="T30" fmla="*/ 9 w 147"/>
                <a:gd name="T31" fmla="*/ 140 h 140"/>
                <a:gd name="T32" fmla="*/ 24 w 147"/>
                <a:gd name="T33" fmla="*/ 131 h 140"/>
                <a:gd name="T34" fmla="*/ 51 w 147"/>
                <a:gd name="T35" fmla="*/ 117 h 140"/>
                <a:gd name="T36" fmla="*/ 70 w 147"/>
                <a:gd name="T37" fmla="*/ 120 h 140"/>
                <a:gd name="T38" fmla="*/ 61 w 147"/>
                <a:gd name="T39" fmla="*/ 10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47" h="140">
                  <a:moveTo>
                    <a:pt x="61" y="105"/>
                  </a:moveTo>
                  <a:cubicBezTo>
                    <a:pt x="59" y="105"/>
                    <a:pt x="56" y="104"/>
                    <a:pt x="54" y="103"/>
                  </a:cubicBezTo>
                  <a:cubicBezTo>
                    <a:pt x="53" y="103"/>
                    <a:pt x="53" y="103"/>
                    <a:pt x="53" y="103"/>
                  </a:cubicBezTo>
                  <a:cubicBezTo>
                    <a:pt x="52" y="103"/>
                    <a:pt x="52" y="103"/>
                    <a:pt x="52" y="103"/>
                  </a:cubicBezTo>
                  <a:cubicBezTo>
                    <a:pt x="50" y="103"/>
                    <a:pt x="48" y="103"/>
                    <a:pt x="33" y="111"/>
                  </a:cubicBezTo>
                  <a:cubicBezTo>
                    <a:pt x="38" y="97"/>
                    <a:pt x="38" y="97"/>
                    <a:pt x="38" y="97"/>
                  </a:cubicBezTo>
                  <a:cubicBezTo>
                    <a:pt x="34" y="94"/>
                    <a:pt x="34" y="94"/>
                    <a:pt x="34" y="94"/>
                  </a:cubicBezTo>
                  <a:cubicBezTo>
                    <a:pt x="21" y="85"/>
                    <a:pt x="13" y="73"/>
                    <a:pt x="13" y="60"/>
                  </a:cubicBezTo>
                  <a:cubicBezTo>
                    <a:pt x="13" y="34"/>
                    <a:pt x="43" y="13"/>
                    <a:pt x="79" y="13"/>
                  </a:cubicBezTo>
                  <a:cubicBezTo>
                    <a:pt x="99" y="13"/>
                    <a:pt x="116" y="19"/>
                    <a:pt x="128" y="29"/>
                  </a:cubicBezTo>
                  <a:cubicBezTo>
                    <a:pt x="131" y="29"/>
                    <a:pt x="134" y="29"/>
                    <a:pt x="137" y="29"/>
                  </a:cubicBezTo>
                  <a:cubicBezTo>
                    <a:pt x="140" y="29"/>
                    <a:pt x="143" y="29"/>
                    <a:pt x="147" y="29"/>
                  </a:cubicBezTo>
                  <a:cubicBezTo>
                    <a:pt x="133" y="12"/>
                    <a:pt x="108" y="0"/>
                    <a:pt x="79" y="0"/>
                  </a:cubicBezTo>
                  <a:cubicBezTo>
                    <a:pt x="35" y="0"/>
                    <a:pt x="0" y="27"/>
                    <a:pt x="0" y="60"/>
                  </a:cubicBezTo>
                  <a:cubicBezTo>
                    <a:pt x="0" y="76"/>
                    <a:pt x="8" y="91"/>
                    <a:pt x="22" y="102"/>
                  </a:cubicBezTo>
                  <a:cubicBezTo>
                    <a:pt x="9" y="140"/>
                    <a:pt x="9" y="140"/>
                    <a:pt x="9" y="140"/>
                  </a:cubicBezTo>
                  <a:cubicBezTo>
                    <a:pt x="24" y="131"/>
                    <a:pt x="24" y="131"/>
                    <a:pt x="24" y="131"/>
                  </a:cubicBezTo>
                  <a:cubicBezTo>
                    <a:pt x="35" y="125"/>
                    <a:pt x="47" y="118"/>
                    <a:pt x="51" y="117"/>
                  </a:cubicBezTo>
                  <a:cubicBezTo>
                    <a:pt x="57" y="118"/>
                    <a:pt x="63" y="119"/>
                    <a:pt x="70" y="120"/>
                  </a:cubicBezTo>
                  <a:cubicBezTo>
                    <a:pt x="66" y="115"/>
                    <a:pt x="63" y="110"/>
                    <a:pt x="61" y="1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30" name="Freeform 249"/>
            <p:cNvSpPr>
              <a:spLocks noEditPoints="1"/>
            </p:cNvSpPr>
            <p:nvPr/>
          </p:nvSpPr>
          <p:spPr bwMode="auto">
            <a:xfrm>
              <a:off x="6125823" y="1912577"/>
              <a:ext cx="368657" cy="302516"/>
            </a:xfrm>
            <a:custGeom>
              <a:avLst/>
              <a:gdLst>
                <a:gd name="T0" fmla="*/ 144 w 144"/>
                <a:gd name="T1" fmla="*/ 53 h 118"/>
                <a:gd name="T2" fmla="*/ 72 w 144"/>
                <a:gd name="T3" fmla="*/ 0 h 118"/>
                <a:gd name="T4" fmla="*/ 0 w 144"/>
                <a:gd name="T5" fmla="*/ 53 h 118"/>
                <a:gd name="T6" fmla="*/ 72 w 144"/>
                <a:gd name="T7" fmla="*/ 107 h 118"/>
                <a:gd name="T8" fmla="*/ 99 w 144"/>
                <a:gd name="T9" fmla="*/ 103 h 118"/>
                <a:gd name="T10" fmla="*/ 130 w 144"/>
                <a:gd name="T11" fmla="*/ 118 h 118"/>
                <a:gd name="T12" fmla="*/ 121 w 144"/>
                <a:gd name="T13" fmla="*/ 93 h 118"/>
                <a:gd name="T14" fmla="*/ 144 w 144"/>
                <a:gd name="T15" fmla="*/ 53 h 118"/>
                <a:gd name="T16" fmla="*/ 44 w 144"/>
                <a:gd name="T17" fmla="*/ 61 h 118"/>
                <a:gd name="T18" fmla="*/ 38 w 144"/>
                <a:gd name="T19" fmla="*/ 57 h 118"/>
                <a:gd name="T20" fmla="*/ 31 w 144"/>
                <a:gd name="T21" fmla="*/ 61 h 118"/>
                <a:gd name="T22" fmla="*/ 33 w 144"/>
                <a:gd name="T23" fmla="*/ 53 h 118"/>
                <a:gd name="T24" fmla="*/ 27 w 144"/>
                <a:gd name="T25" fmla="*/ 48 h 118"/>
                <a:gd name="T26" fmla="*/ 35 w 144"/>
                <a:gd name="T27" fmla="*/ 47 h 118"/>
                <a:gd name="T28" fmla="*/ 38 w 144"/>
                <a:gd name="T29" fmla="*/ 41 h 118"/>
                <a:gd name="T30" fmla="*/ 41 w 144"/>
                <a:gd name="T31" fmla="*/ 47 h 118"/>
                <a:gd name="T32" fmla="*/ 48 w 144"/>
                <a:gd name="T33" fmla="*/ 48 h 118"/>
                <a:gd name="T34" fmla="*/ 43 w 144"/>
                <a:gd name="T35" fmla="*/ 53 h 118"/>
                <a:gd name="T36" fmla="*/ 44 w 144"/>
                <a:gd name="T37" fmla="*/ 61 h 118"/>
                <a:gd name="T38" fmla="*/ 82 w 144"/>
                <a:gd name="T39" fmla="*/ 64 h 118"/>
                <a:gd name="T40" fmla="*/ 72 w 144"/>
                <a:gd name="T41" fmla="*/ 58 h 118"/>
                <a:gd name="T42" fmla="*/ 62 w 144"/>
                <a:gd name="T43" fmla="*/ 64 h 118"/>
                <a:gd name="T44" fmla="*/ 64 w 144"/>
                <a:gd name="T45" fmla="*/ 52 h 118"/>
                <a:gd name="T46" fmla="*/ 56 w 144"/>
                <a:gd name="T47" fmla="*/ 44 h 118"/>
                <a:gd name="T48" fmla="*/ 67 w 144"/>
                <a:gd name="T49" fmla="*/ 43 h 118"/>
                <a:gd name="T50" fmla="*/ 72 w 144"/>
                <a:gd name="T51" fmla="*/ 33 h 118"/>
                <a:gd name="T52" fmla="*/ 77 w 144"/>
                <a:gd name="T53" fmla="*/ 43 h 118"/>
                <a:gd name="T54" fmla="*/ 88 w 144"/>
                <a:gd name="T55" fmla="*/ 44 h 118"/>
                <a:gd name="T56" fmla="*/ 80 w 144"/>
                <a:gd name="T57" fmla="*/ 52 h 118"/>
                <a:gd name="T58" fmla="*/ 82 w 144"/>
                <a:gd name="T59" fmla="*/ 64 h 118"/>
                <a:gd name="T60" fmla="*/ 112 w 144"/>
                <a:gd name="T61" fmla="*/ 61 h 118"/>
                <a:gd name="T62" fmla="*/ 106 w 144"/>
                <a:gd name="T63" fmla="*/ 57 h 118"/>
                <a:gd name="T64" fmla="*/ 99 w 144"/>
                <a:gd name="T65" fmla="*/ 61 h 118"/>
                <a:gd name="T66" fmla="*/ 101 w 144"/>
                <a:gd name="T67" fmla="*/ 53 h 118"/>
                <a:gd name="T68" fmla="*/ 95 w 144"/>
                <a:gd name="T69" fmla="*/ 48 h 118"/>
                <a:gd name="T70" fmla="*/ 103 w 144"/>
                <a:gd name="T71" fmla="*/ 47 h 118"/>
                <a:gd name="T72" fmla="*/ 106 w 144"/>
                <a:gd name="T73" fmla="*/ 41 h 118"/>
                <a:gd name="T74" fmla="*/ 109 w 144"/>
                <a:gd name="T75" fmla="*/ 47 h 118"/>
                <a:gd name="T76" fmla="*/ 116 w 144"/>
                <a:gd name="T77" fmla="*/ 48 h 118"/>
                <a:gd name="T78" fmla="*/ 111 w 144"/>
                <a:gd name="T79" fmla="*/ 53 h 118"/>
                <a:gd name="T80" fmla="*/ 112 w 144"/>
                <a:gd name="T81" fmla="*/ 61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44" h="118">
                  <a:moveTo>
                    <a:pt x="144" y="53"/>
                  </a:moveTo>
                  <a:cubicBezTo>
                    <a:pt x="144" y="24"/>
                    <a:pt x="112" y="0"/>
                    <a:pt x="72" y="0"/>
                  </a:cubicBezTo>
                  <a:cubicBezTo>
                    <a:pt x="32" y="0"/>
                    <a:pt x="0" y="24"/>
                    <a:pt x="0" y="53"/>
                  </a:cubicBezTo>
                  <a:cubicBezTo>
                    <a:pt x="0" y="83"/>
                    <a:pt x="32" y="107"/>
                    <a:pt x="72" y="107"/>
                  </a:cubicBezTo>
                  <a:cubicBezTo>
                    <a:pt x="82" y="107"/>
                    <a:pt x="91" y="105"/>
                    <a:pt x="99" y="103"/>
                  </a:cubicBezTo>
                  <a:cubicBezTo>
                    <a:pt x="102" y="102"/>
                    <a:pt x="130" y="118"/>
                    <a:pt x="130" y="118"/>
                  </a:cubicBezTo>
                  <a:cubicBezTo>
                    <a:pt x="121" y="93"/>
                    <a:pt x="121" y="93"/>
                    <a:pt x="121" y="93"/>
                  </a:cubicBezTo>
                  <a:cubicBezTo>
                    <a:pt x="135" y="83"/>
                    <a:pt x="144" y="69"/>
                    <a:pt x="144" y="53"/>
                  </a:cubicBezTo>
                  <a:close/>
                  <a:moveTo>
                    <a:pt x="44" y="61"/>
                  </a:moveTo>
                  <a:cubicBezTo>
                    <a:pt x="38" y="57"/>
                    <a:pt x="38" y="57"/>
                    <a:pt x="38" y="57"/>
                  </a:cubicBezTo>
                  <a:cubicBezTo>
                    <a:pt x="31" y="61"/>
                    <a:pt x="31" y="61"/>
                    <a:pt x="31" y="61"/>
                  </a:cubicBezTo>
                  <a:cubicBezTo>
                    <a:pt x="33" y="53"/>
                    <a:pt x="33" y="53"/>
                    <a:pt x="33" y="53"/>
                  </a:cubicBezTo>
                  <a:cubicBezTo>
                    <a:pt x="27" y="48"/>
                    <a:pt x="27" y="48"/>
                    <a:pt x="27" y="48"/>
                  </a:cubicBezTo>
                  <a:cubicBezTo>
                    <a:pt x="35" y="47"/>
                    <a:pt x="35" y="47"/>
                    <a:pt x="35" y="47"/>
                  </a:cubicBezTo>
                  <a:cubicBezTo>
                    <a:pt x="38" y="41"/>
                    <a:pt x="38" y="41"/>
                    <a:pt x="38" y="41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8" y="48"/>
                    <a:pt x="48" y="48"/>
                    <a:pt x="48" y="48"/>
                  </a:cubicBezTo>
                  <a:cubicBezTo>
                    <a:pt x="43" y="53"/>
                    <a:pt x="43" y="53"/>
                    <a:pt x="43" y="53"/>
                  </a:cubicBezTo>
                  <a:lnTo>
                    <a:pt x="44" y="61"/>
                  </a:lnTo>
                  <a:close/>
                  <a:moveTo>
                    <a:pt x="82" y="64"/>
                  </a:moveTo>
                  <a:cubicBezTo>
                    <a:pt x="72" y="58"/>
                    <a:pt x="72" y="58"/>
                    <a:pt x="72" y="58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64" y="52"/>
                    <a:pt x="64" y="52"/>
                    <a:pt x="64" y="52"/>
                  </a:cubicBezTo>
                  <a:cubicBezTo>
                    <a:pt x="56" y="44"/>
                    <a:pt x="56" y="44"/>
                    <a:pt x="56" y="44"/>
                  </a:cubicBezTo>
                  <a:cubicBezTo>
                    <a:pt x="67" y="43"/>
                    <a:pt x="67" y="43"/>
                    <a:pt x="67" y="43"/>
                  </a:cubicBezTo>
                  <a:cubicBezTo>
                    <a:pt x="72" y="33"/>
                    <a:pt x="72" y="33"/>
                    <a:pt x="72" y="33"/>
                  </a:cubicBezTo>
                  <a:cubicBezTo>
                    <a:pt x="77" y="43"/>
                    <a:pt x="77" y="43"/>
                    <a:pt x="77" y="43"/>
                  </a:cubicBezTo>
                  <a:cubicBezTo>
                    <a:pt x="88" y="44"/>
                    <a:pt x="88" y="44"/>
                    <a:pt x="88" y="44"/>
                  </a:cubicBezTo>
                  <a:cubicBezTo>
                    <a:pt x="80" y="52"/>
                    <a:pt x="80" y="52"/>
                    <a:pt x="80" y="52"/>
                  </a:cubicBezTo>
                  <a:lnTo>
                    <a:pt x="82" y="64"/>
                  </a:lnTo>
                  <a:close/>
                  <a:moveTo>
                    <a:pt x="112" y="61"/>
                  </a:moveTo>
                  <a:cubicBezTo>
                    <a:pt x="106" y="57"/>
                    <a:pt x="106" y="57"/>
                    <a:pt x="106" y="57"/>
                  </a:cubicBezTo>
                  <a:cubicBezTo>
                    <a:pt x="99" y="61"/>
                    <a:pt x="99" y="61"/>
                    <a:pt x="99" y="61"/>
                  </a:cubicBezTo>
                  <a:cubicBezTo>
                    <a:pt x="101" y="53"/>
                    <a:pt x="101" y="53"/>
                    <a:pt x="101" y="53"/>
                  </a:cubicBezTo>
                  <a:cubicBezTo>
                    <a:pt x="95" y="48"/>
                    <a:pt x="95" y="48"/>
                    <a:pt x="95" y="48"/>
                  </a:cubicBezTo>
                  <a:cubicBezTo>
                    <a:pt x="103" y="47"/>
                    <a:pt x="103" y="47"/>
                    <a:pt x="103" y="47"/>
                  </a:cubicBezTo>
                  <a:cubicBezTo>
                    <a:pt x="106" y="41"/>
                    <a:pt x="106" y="41"/>
                    <a:pt x="106" y="41"/>
                  </a:cubicBezTo>
                  <a:cubicBezTo>
                    <a:pt x="109" y="47"/>
                    <a:pt x="109" y="47"/>
                    <a:pt x="109" y="47"/>
                  </a:cubicBezTo>
                  <a:cubicBezTo>
                    <a:pt x="116" y="48"/>
                    <a:pt x="116" y="48"/>
                    <a:pt x="116" y="48"/>
                  </a:cubicBezTo>
                  <a:cubicBezTo>
                    <a:pt x="111" y="53"/>
                    <a:pt x="111" y="53"/>
                    <a:pt x="111" y="53"/>
                  </a:cubicBezTo>
                  <a:lnTo>
                    <a:pt x="112" y="6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267744" y="1628800"/>
            <a:ext cx="6408712" cy="1800199"/>
            <a:chOff x="1148437" y="1844993"/>
            <a:chExt cx="2944366" cy="1662766"/>
          </a:xfrm>
        </p:grpSpPr>
        <p:sp>
          <p:nvSpPr>
            <p:cNvPr id="32" name="TextBox 31"/>
            <p:cNvSpPr txBox="1"/>
            <p:nvPr/>
          </p:nvSpPr>
          <p:spPr>
            <a:xfrm>
              <a:off x="1148437" y="1844993"/>
              <a:ext cx="2800350" cy="397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Layout</a:t>
              </a:r>
              <a:r>
                <a:rPr lang="zh-CN" altLang="en-US" sz="2200" b="1" dirty="0" smtClean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目录</a:t>
              </a:r>
              <a:endParaRPr lang="zh-CN" altLang="en-US" sz="22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148437" y="2316329"/>
              <a:ext cx="2944366" cy="1191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常用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布局</a:t>
              </a:r>
              <a:r>
                <a:rPr lang="zh-CN" altLang="en-US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：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LinearLayout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、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ConstraintLayout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等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基本</a:t>
              </a:r>
              <a:r>
                <a: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控件</a:t>
              </a:r>
              <a:r>
                <a:rPr lang="zh-CN" altLang="en-US" dirty="0">
                  <a:solidFill>
                    <a:schemeClr val="tx2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：</a:t>
              </a:r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Button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、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TextView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、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EditText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、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RadioButton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、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CheckBox</a:t>
              </a:r>
              <a:endPara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2267744" y="3954965"/>
            <a:ext cx="6408712" cy="2203802"/>
            <a:chOff x="1148437" y="1880522"/>
            <a:chExt cx="2944367" cy="1933597"/>
          </a:xfrm>
        </p:grpSpPr>
        <p:sp>
          <p:nvSpPr>
            <p:cNvPr id="35" name="TextBox 34"/>
            <p:cNvSpPr txBox="1"/>
            <p:nvPr/>
          </p:nvSpPr>
          <p:spPr>
            <a:xfrm>
              <a:off x="1148437" y="1880522"/>
              <a:ext cx="2800350" cy="3780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200" b="1" dirty="0" smtClean="0">
                  <a:solidFill>
                    <a:schemeClr val="accent3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Java</a:t>
              </a:r>
              <a:r>
                <a:rPr lang="zh-CN" altLang="en-US" sz="2200" b="1" dirty="0" smtClean="0">
                  <a:solidFill>
                    <a:schemeClr val="accent3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目录</a:t>
              </a:r>
              <a:endParaRPr lang="zh-CN" altLang="en-US" sz="2200" b="1" dirty="0">
                <a:solidFill>
                  <a:schemeClr val="accent3"/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48437" y="2274889"/>
              <a:ext cx="2944367" cy="1539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用户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和手机进行互动、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交互时，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用户的操作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（如单击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、双击、选中、取消选中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等）会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产生相应的</a:t>
              </a:r>
              <a:r>
                <a:rPr lang="zh-CN" altLang="en-US" b="1" dirty="0" smtClean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事件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（如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单击按钮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时产生</a:t>
              </a:r>
              <a:r>
                <a:rPr lang="en-US" altLang="zh-CN" dirty="0" err="1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onClick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事件），</a:t>
              </a:r>
              <a:r>
                <a:rPr lang="zh-CN" altLang="en-US" dirty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通过编写事件的</a:t>
              </a:r>
              <a:r>
                <a:rPr lang="zh-CN" altLang="en-US" dirty="0" smtClean="0">
                  <a:solidFill>
                    <a:schemeClr val="bg1">
                      <a:lumMod val="50000"/>
                    </a:schemeClr>
                  </a:solidFill>
                  <a:latin typeface="微软雅黑" pitchFamily="34" charset="-122"/>
                  <a:ea typeface="微软雅黑" pitchFamily="34" charset="-122"/>
                  <a:sym typeface="思源黑体 Normal" panose="020B0400000000000000" pitchFamily="34" charset="-122"/>
                </a:rPr>
                <a:t>处理程序实现手机和用户的互动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思源黑体 Normal" panose="020B0400000000000000" pitchFamily="34" charset="-122"/>
              </a:endParaRPr>
            </a:p>
          </p:txBody>
        </p:sp>
      </p:grpSp>
      <p:sp>
        <p:nvSpPr>
          <p:cNvPr id="37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用户交互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752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93163"/>
              </p:ext>
            </p:extLst>
          </p:nvPr>
        </p:nvGraphicFramePr>
        <p:xfrm>
          <a:off x="323528" y="1385745"/>
          <a:ext cx="8424936" cy="521160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166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71841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  <a:cs typeface="Times New Roman" panose="02020603050405020304"/>
                        </a:rPr>
                        <a:t>事 件 名 称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说</a:t>
                      </a:r>
                      <a:r>
                        <a:rPr lang="en-US" alt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r>
                        <a:rPr lang="zh-CN" sz="1600" kern="100" dirty="0" smtClean="0"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明</a:t>
                      </a:r>
                      <a:endParaRPr lang="zh-CN" sz="1600" kern="100" dirty="0">
                        <a:effectLst/>
                        <a:latin typeface="微软雅黑" pitchFamily="34" charset="-122"/>
                        <a:ea typeface="微软雅黑" pitchFamily="34" charset="-122"/>
                        <a:cs typeface="Times New Roman" panose="02020603050405020304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3936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“单击”事件 </a:t>
                      </a:r>
                      <a:endParaRPr 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触发：按下并在短时间内松开时触发</a:t>
                      </a:r>
                      <a:endParaRPr lang="en-US" altLang="zh-CN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方法：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on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Click</a:t>
                      </a:r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()           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首字母小写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b="0" kern="1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+mn-cs"/>
                        </a:rPr>
                        <a:t>接口：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View.On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Click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Listener</a:t>
                      </a: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“长按”事件</a:t>
                      </a:r>
                      <a:endParaRPr 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触发：按下并保持一段时候后松开时触发</a:t>
                      </a:r>
                      <a:endParaRPr lang="en-US" altLang="zh-CN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方法：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on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LongClick</a:t>
                      </a:r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方法  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首字母小写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接口：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View.On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LongClic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kListener</a:t>
                      </a: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“触控</a:t>
                      </a:r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”</a:t>
                      </a: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事件</a:t>
                      </a:r>
                      <a:endParaRPr lang="en-US" altLang="zh-CN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endParaRPr 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触发：接触到屏幕相关组件时触发</a:t>
                      </a:r>
                      <a:endParaRPr lang="en-US" altLang="zh-CN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方法：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on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Touch</a:t>
                      </a:r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方法   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首字母小写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接口：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View.On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Touch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Listener</a:t>
                      </a: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</a:t>
                      </a:r>
                      <a:endParaRPr 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224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“选取</a:t>
                      </a:r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/</a:t>
                      </a: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取消复选框”事件</a:t>
                      </a:r>
                      <a:endParaRPr 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触发：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CheckBox</a:t>
                      </a: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的状态发生改变时触发</a:t>
                      </a:r>
                      <a:endParaRPr lang="en-US" altLang="zh-CN" sz="16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方法：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on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CheckedChanged</a:t>
                      </a:r>
                      <a:r>
                        <a:rPr lang="en-US" altLang="zh-CN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()</a:t>
                      </a: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方法 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(</a:t>
                      </a:r>
                      <a:r>
                        <a:rPr lang="zh-CN" altLang="en-US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首字母小写</a:t>
                      </a:r>
                      <a:r>
                        <a:rPr lang="en-US" altLang="zh-CN" sz="1600" dirty="0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o)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6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接口：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CompoundButton.On</a:t>
                      </a:r>
                      <a:r>
                        <a:rPr lang="en-US" altLang="zh-CN" sz="1600" b="1" dirty="0" err="1" smtClean="0">
                          <a:solidFill>
                            <a:srgbClr val="C00000"/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CheckedChange</a:t>
                      </a:r>
                      <a:r>
                        <a:rPr lang="en-US" altLang="zh-CN" sz="16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Listener</a:t>
                      </a:r>
                      <a:endParaRPr lang="zh-CN" sz="1600" b="0" kern="1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+mn-cs"/>
                      </a:endParaRPr>
                    </a:p>
                  </a:txBody>
                  <a:tcPr marL="47713" marR="47713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用户交互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78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916832"/>
            <a:ext cx="5247741" cy="44644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12608" y="1268760"/>
            <a:ext cx="8751880" cy="5040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单击事件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altLang="zh-CN" sz="1600" i="1" dirty="0" smtClean="0"/>
          </a:p>
        </p:txBody>
      </p:sp>
      <p:sp>
        <p:nvSpPr>
          <p:cNvPr id="13" name="TextBox 12"/>
          <p:cNvSpPr txBox="1"/>
          <p:nvPr/>
        </p:nvSpPr>
        <p:spPr>
          <a:xfrm>
            <a:off x="1043608" y="5697252"/>
            <a:ext cx="2304256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3707903" y="4869160"/>
            <a:ext cx="2520281" cy="9361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没有设置按钮</a:t>
            </a:r>
            <a:r>
              <a:rPr lang="en-US" altLang="zh-CN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，只设置了</a:t>
            </a:r>
            <a:r>
              <a:rPr lang="en-US" altLang="zh-CN" b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zh-CN" altLang="en-US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3" y="1626077"/>
            <a:ext cx="2304255" cy="4179373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用户交互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5053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42011"/>
            <a:ext cx="4608512" cy="477053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915816" y="4509120"/>
            <a:ext cx="2736304" cy="32403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1400" b="1" dirty="0" err="1" smtClean="0">
                <a:solidFill>
                  <a:srgbClr val="660E7A"/>
                </a:solidFill>
              </a:rPr>
              <a:t>android</a:t>
            </a:r>
            <a:r>
              <a:rPr lang="en-US" altLang="zh-CN" sz="1400" b="1" dirty="0" err="1" smtClean="0">
                <a:solidFill>
                  <a:srgbClr val="0000FF"/>
                </a:solidFill>
              </a:rPr>
              <a:t>:onClick</a:t>
            </a:r>
            <a:r>
              <a:rPr lang="en-US" altLang="zh-CN" sz="1400" b="1" dirty="0" smtClean="0">
                <a:solidFill>
                  <a:srgbClr val="0000FF"/>
                </a:solidFill>
              </a:rPr>
              <a:t>=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</a:rPr>
              <a:t>ChangeColor</a:t>
            </a:r>
            <a:r>
              <a:rPr lang="en-US" altLang="zh-CN" sz="1400" b="1" dirty="0">
                <a:solidFill>
                  <a:srgbClr val="008000"/>
                </a:solidFill>
              </a:rPr>
              <a:t>"</a:t>
            </a:r>
            <a:endParaRPr lang="en-US" altLang="zh-CN" sz="1400" i="1" dirty="0" smtClean="0">
              <a:solidFill>
                <a:srgbClr val="C00000"/>
              </a:solidFill>
            </a:endParaRPr>
          </a:p>
        </p:txBody>
      </p:sp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1700807"/>
            <a:ext cx="2376264" cy="454814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用户交互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608" y="1268760"/>
            <a:ext cx="8751880" cy="5040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单击事件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单击事件代码</a:t>
            </a:r>
            <a:endParaRPr lang="en-US" altLang="zh-CN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21332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下箭头 2"/>
          <p:cNvSpPr/>
          <p:nvPr/>
        </p:nvSpPr>
        <p:spPr>
          <a:xfrm>
            <a:off x="7236296" y="2996952"/>
            <a:ext cx="360040" cy="11051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屏幕剪辑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8" t="61547" r="8682" b="5016"/>
          <a:stretch/>
        </p:blipFill>
        <p:spPr>
          <a:xfrm>
            <a:off x="5182858" y="4149080"/>
            <a:ext cx="3565606" cy="1595120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用户交互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事件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608" y="1268760"/>
            <a:ext cx="8751880" cy="5040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onClick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处理按钮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</a:t>
            </a:r>
            <a:endParaRPr lang="en-US" altLang="zh-CN" sz="1600" i="1" dirty="0" smtClean="0"/>
          </a:p>
        </p:txBody>
      </p:sp>
      <p:sp>
        <p:nvSpPr>
          <p:cNvPr id="10" name="矩形 9"/>
          <p:cNvSpPr/>
          <p:nvPr/>
        </p:nvSpPr>
        <p:spPr>
          <a:xfrm>
            <a:off x="212608" y="2132856"/>
            <a:ext cx="5079472" cy="36113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step1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布局文件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不需要设置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  <a:p>
            <a:pPr marL="1200150" lvl="2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en-US" altLang="zh-CN" sz="1600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:onClick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ChangeColor</a:t>
            </a:r>
            <a:r>
              <a:rPr lang="en-US" altLang="zh-CN" sz="160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endParaRPr lang="en-US" altLang="zh-CN" sz="1600" dirty="0" smtClean="0">
              <a:solidFill>
                <a:srgbClr val="008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 latinLnBrk="1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step2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代码文件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en-US" altLang="zh-CN" sz="1600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600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lt + Enter 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快捷实现方法</a:t>
            </a:r>
            <a:endParaRPr lang="en-US" altLang="zh-CN" sz="16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2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en-US" altLang="zh-CN" sz="1600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public  </a:t>
            </a:r>
            <a:r>
              <a:rPr lang="en-US" altLang="zh-CN" sz="1600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btn1_click (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 view)</a:t>
            </a:r>
            <a:b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{  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相关处理代码  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9524" r="32305" b="7478"/>
          <a:stretch/>
        </p:blipFill>
        <p:spPr>
          <a:xfrm>
            <a:off x="5267921" y="1700808"/>
            <a:ext cx="3552551" cy="14732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91092" y="3501008"/>
            <a:ext cx="14452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Alt + Enter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978744" y="2852936"/>
            <a:ext cx="977632" cy="2520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395536" y="5844084"/>
            <a:ext cx="8352928" cy="6812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/>
          <a:p>
            <a:pPr marL="360000" lvl="1" indent="-194400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：若在单击事件之外，没有包含其它针对按钮的操作</a:t>
            </a:r>
            <a:r>
              <a:rPr lang="zh-CN" altLang="en-US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，可以不获取按钮</a:t>
            </a: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对象 </a:t>
            </a:r>
            <a:endParaRPr lang="en-US" altLang="zh-CN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334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12608" y="1268760"/>
            <a:ext cx="8629798" cy="54006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单击事件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两种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处理方式</a:t>
            </a:r>
            <a:endParaRPr lang="en-US" altLang="zh-CN" sz="1600" b="1" i="1" dirty="0"/>
          </a:p>
          <a:p>
            <a:pPr lvl="1" latinLnBrk="1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sz="5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step1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布局文件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3" indent="-285750" latinLnBrk="1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err="1" smtClean="0">
                <a:solidFill>
                  <a:srgbClr val="660E7A"/>
                </a:solidFill>
                <a:latin typeface="微软雅黑" pitchFamily="34" charset="-122"/>
                <a:ea typeface="微软雅黑" pitchFamily="34" charset="-122"/>
              </a:rPr>
              <a:t>android</a:t>
            </a:r>
            <a:r>
              <a:rPr lang="en-US" altLang="zh-CN" sz="1600" dirty="0" err="1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:onClick</a:t>
            </a:r>
            <a:r>
              <a:rPr lang="en-US" altLang="zh-CN" sz="1600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600" dirty="0" err="1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ChangeColor</a:t>
            </a:r>
            <a:r>
              <a:rPr lang="en-US" altLang="zh-CN" sz="1600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step2</a:t>
            </a:r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en-US" altLang="zh-CN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代码文件</a:t>
            </a:r>
            <a:endParaRPr lang="en-US" altLang="zh-CN" sz="1600" b="1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657350" lvl="3" indent="-285750" latinLnBrk="1">
              <a:lnSpc>
                <a:spcPct val="150000"/>
              </a:lnSpc>
              <a:buClr>
                <a:schemeClr val="accent1"/>
              </a:buClr>
              <a:buSzPct val="100000"/>
              <a:buFont typeface="Wingdings" pitchFamily="2" charset="2"/>
              <a:buChar char="Ø"/>
            </a:pP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public 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void 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ChangeColor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(View </a:t>
            </a: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view)</a:t>
            </a:r>
            <a:br>
              <a:rPr lang="en-US" altLang="zh-CN" sz="1600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{  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相关处理代码  </a:t>
            </a:r>
            <a:r>
              <a:rPr lang="en-US" altLang="zh-CN" sz="1600" dirty="0" smtClean="0">
                <a:latin typeface="微软雅黑" pitchFamily="34" charset="-122"/>
                <a:ea typeface="微软雅黑" pitchFamily="34" charset="-122"/>
              </a:rPr>
              <a:t>}</a:t>
            </a:r>
            <a:endParaRPr lang="en-US" altLang="zh-CN" sz="1600" dirty="0">
              <a:latin typeface="微软雅黑" pitchFamily="34" charset="-122"/>
              <a:ea typeface="微软雅黑" pitchFamily="34" charset="-122"/>
            </a:endParaRPr>
          </a:p>
          <a:p>
            <a:pPr marL="817200" lvl="2" indent="-194400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注：如果没有对按钮的其他操作，可以不获取按钮对象  </a:t>
            </a:r>
            <a:endParaRPr lang="en-US" altLang="zh-CN" sz="16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720000" lvl="3" latinLnBrk="1">
              <a:lnSpc>
                <a:spcPct val="150000"/>
              </a:lnSpc>
              <a:buClr>
                <a:schemeClr val="accent1"/>
              </a:buClr>
              <a:buSzPct val="100000"/>
            </a:pPr>
            <a:endParaRPr lang="en-US" altLang="zh-CN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lvl="2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</a:t>
            </a:r>
            <a:r>
              <a:rPr lang="en-US" altLang="zh-CN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事件监听</a:t>
            </a: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，利用</a:t>
            </a:r>
            <a:r>
              <a:rPr lang="en-US" altLang="zh-CN" b="1" dirty="0" err="1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View.OnClickListener</a:t>
            </a:r>
            <a:r>
              <a:rPr lang="zh-CN" altLang="en-US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监听器</a:t>
            </a:r>
            <a:endParaRPr lang="en-US" altLang="zh-CN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监听器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en-US" altLang="zh-CN" sz="1600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600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下的接口，一般以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en-US" altLang="zh-CN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***</a:t>
            </a:r>
            <a:r>
              <a:rPr lang="en-US" altLang="zh-CN" sz="16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Llistener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命名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1200150" lvl="3" indent="-285750" latinLnBrk="1">
              <a:lnSpc>
                <a:spcPct val="150000"/>
              </a:lnSpc>
              <a:buClr>
                <a:schemeClr val="tx1"/>
              </a:buClr>
              <a:buSzPct val="100000"/>
              <a:buFont typeface="Wingdings" pitchFamily="2" charset="2"/>
              <a:buChar char="u"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监听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View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中的事件，当事件发生时，执行对应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on</a:t>
            </a:r>
            <a:r>
              <a:rPr lang="en-US" altLang="zh-CN" sz="1600" b="1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***</a:t>
            </a:r>
            <a:r>
              <a:rPr lang="en-US" altLang="zh-CN" sz="1600" dirty="0" smtClean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中代码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17200" lvl="2" indent="-194400"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16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注：必须获取按钮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endParaRPr lang="zh-CN" altLang="en-US" sz="1600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52120" y="2505670"/>
            <a:ext cx="3038589" cy="923330"/>
          </a:xfrm>
          <a:prstGeom prst="rect">
            <a:avLst/>
          </a:prstGeom>
          <a:noFill/>
          <a:ln w="28575" cmpd="sng">
            <a:solidFill>
              <a:srgbClr val="002060"/>
            </a:solidFill>
          </a:ln>
        </p:spPr>
        <p:txBody>
          <a:bodyPr wrap="none" rtlCol="0">
            <a:spAutoFit/>
          </a:bodyPr>
          <a:lstStyle/>
          <a:p>
            <a:pPr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两者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名称必须完全一致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342900">
              <a:lnSpc>
                <a:spcPct val="150000"/>
              </a:lnSpc>
              <a:buFont typeface="Wingdings" pitchFamily="2" charset="2"/>
              <a:buChar char="u"/>
            </a:pP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利用</a:t>
            </a:r>
            <a:r>
              <a:rPr lang="en-US" altLang="zh-CN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Alt+Enter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快捷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用户交互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事件监听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09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9826"/>
            <a:ext cx="8679872" cy="539953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 App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运行过程中，监听器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实时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监测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发生的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，并做出处理，涉及</a:t>
            </a:r>
            <a:r>
              <a:rPr lang="en-US" altLang="zh-CN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对象：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Event Source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事件源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被监听的对象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，即事件发生的场所，通常是控件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(2) Event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上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发生的特定事件，通常是用户的操作（单击、双击等）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(3)Event 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Listener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事件监听器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8166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事件的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监听者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，监听事件源上发生的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事件，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并做出处理</a:t>
            </a:r>
            <a:endParaRPr lang="en-US" altLang="zh-CN" sz="1600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28702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例：“单击按钮随机改变文字颜色”示例中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事件源：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显示文字“随机改变颜色”的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按钮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事件：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鼠标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“单击”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2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dirty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监听器：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sz="1600" dirty="0" err="1" smtClean="0">
                <a:latin typeface="微软雅黑" pitchFamily="34" charset="-122"/>
                <a:ea typeface="微软雅黑" pitchFamily="34" charset="-122"/>
              </a:rPr>
              <a:t>View.OnClickListener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，监听到“单击”事件后，</a:t>
            </a: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给文字</a:t>
            </a:r>
            <a:r>
              <a:rPr lang="zh-CN" altLang="en-US" sz="16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设置随机颜色</a:t>
            </a:r>
            <a:endParaRPr lang="en-US" altLang="zh-CN" sz="16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093802"/>
            <a:ext cx="2088232" cy="3855477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用户交互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事件监听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141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212608" y="1269256"/>
            <a:ext cx="8751880" cy="5472112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实现步骤 </a:t>
            </a:r>
            <a:r>
              <a:rPr lang="en-US" altLang="zh-CN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明确监听对象后，要</a:t>
            </a: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设置监听器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，把事件源注册到监听器</a:t>
            </a:r>
            <a:endParaRPr lang="en-US" altLang="zh-CN" sz="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1) 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监听器</a:t>
            </a:r>
            <a:endParaRPr lang="en-US" altLang="zh-CN" sz="1800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声明要监听的是哪类事件，称为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(implements) XX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1600" dirty="0" smtClean="0">
                <a:latin typeface="微软雅黑" pitchFamily="34" charset="-122"/>
                <a:ea typeface="微软雅黑" pitchFamily="34" charset="-122"/>
              </a:rPr>
              <a:t>”</a:t>
            </a: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一般是在本类中直接指定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监听器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zh-CN" altLang="en-US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事件类型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（单击、双击、长按等）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    </a:t>
            </a: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如：在</a:t>
            </a:r>
            <a:r>
              <a:rPr lang="en-US" altLang="zh-CN" sz="1600" b="1" dirty="0" err="1" smtClean="0">
                <a:latin typeface="微软雅黑" pitchFamily="34" charset="-122"/>
                <a:ea typeface="微软雅黑" pitchFamily="34" charset="-122"/>
              </a:rPr>
              <a:t>MainActivity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中设置“单击”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事件的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监听器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600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	</a:t>
            </a:r>
          </a:p>
          <a:p>
            <a:pPr marL="868680" lvl="3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600" dirty="0" smtClean="0">
              <a:latin typeface="微软雅黑" pitchFamily="34" charset="-122"/>
              <a:ea typeface="微软雅黑" pitchFamily="34" charset="-122"/>
            </a:endParaRPr>
          </a:p>
          <a:p>
            <a:pPr marL="0" lvl="3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重写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实现接口的所有</a:t>
            </a:r>
            <a:r>
              <a:rPr lang="zh-CN" altLang="en-US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20040" lvl="4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Alt+Enter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快捷实现，重写方法带有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@Override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标记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20040" lvl="4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500" dirty="0">
              <a:latin typeface="微软雅黑" pitchFamily="34" charset="-122"/>
              <a:ea typeface="微软雅黑" pitchFamily="34" charset="-122"/>
            </a:endParaRPr>
          </a:p>
          <a:p>
            <a:pPr marL="0" lvl="4" indent="4572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latin typeface="微软雅黑" pitchFamily="34" charset="-122"/>
                <a:ea typeface="微软雅黑" pitchFamily="34" charset="-122"/>
              </a:rPr>
              <a:t>(3)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为被监听控件设置监听器，即</a:t>
            </a:r>
            <a:r>
              <a:rPr lang="zh-CN" altLang="en-US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</a:rPr>
              <a:t>（设置）监听器</a:t>
            </a:r>
            <a:endParaRPr lang="en-US" altLang="zh-CN" sz="1800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3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事件源由哪个监听器负责监听，则系统提供</a:t>
            </a:r>
            <a:r>
              <a:rPr lang="en-US" altLang="zh-CN" sz="16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setOn</a:t>
            </a:r>
            <a:r>
              <a:rPr lang="en-US" altLang="zh-CN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***Listener</a:t>
            </a:r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6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如：给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为</a:t>
            </a:r>
            <a:r>
              <a:rPr lang="en-US" altLang="zh-CN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btn1</a:t>
            </a:r>
            <a:r>
              <a:rPr lang="zh-CN" altLang="en-US" sz="16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的按钮的单击设置监听器   </a:t>
            </a:r>
            <a:r>
              <a:rPr lang="en-US" altLang="zh-CN" sz="1600" dirty="0" smtClean="0">
                <a:solidFill>
                  <a:srgbClr val="00B0F0"/>
                </a:solidFill>
                <a:latin typeface="微软雅黑" pitchFamily="34" charset="-122"/>
                <a:ea typeface="微软雅黑" pitchFamily="34" charset="-122"/>
              </a:rPr>
              <a:t>btn1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.setOnClickListener(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en-US" altLang="zh-CN" sz="18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用户交互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事件监听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66" t="20594" r="53606" b="74291"/>
          <a:stretch/>
        </p:blipFill>
        <p:spPr bwMode="auto">
          <a:xfrm>
            <a:off x="1882390" y="3429000"/>
            <a:ext cx="5137882" cy="75004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664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22" name="矩形 21"/>
          <p:cNvSpPr/>
          <p:nvPr/>
        </p:nvSpPr>
        <p:spPr>
          <a:xfrm>
            <a:off x="2508782" y="2060848"/>
            <a:ext cx="6095666" cy="3312368"/>
          </a:xfrm>
          <a:prstGeom prst="rect">
            <a:avLst/>
          </a:prstGeom>
          <a:noFill/>
          <a:ln w="19050">
            <a:solidFill>
              <a:srgbClr val="0D84C8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013"/>
          </a:p>
        </p:txBody>
      </p:sp>
      <p:grpSp>
        <p:nvGrpSpPr>
          <p:cNvPr id="23" name="组合 22"/>
          <p:cNvGrpSpPr/>
          <p:nvPr/>
        </p:nvGrpSpPr>
        <p:grpSpPr>
          <a:xfrm>
            <a:off x="2785451" y="2276872"/>
            <a:ext cx="5595951" cy="554400"/>
            <a:chOff x="4910249" y="2570667"/>
            <a:chExt cx="4951257" cy="554399"/>
          </a:xfrm>
        </p:grpSpPr>
        <p:sp>
          <p:nvSpPr>
            <p:cNvPr id="24" name="矩形 23"/>
            <p:cNvSpPr/>
            <p:nvPr/>
          </p:nvSpPr>
          <p:spPr>
            <a:xfrm>
              <a:off x="5636445" y="2570667"/>
              <a:ext cx="4225061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兴趣大调查</a:t>
              </a:r>
              <a:endPara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矩形 25"/>
          <p:cNvSpPr/>
          <p:nvPr/>
        </p:nvSpPr>
        <p:spPr>
          <a:xfrm>
            <a:off x="899591" y="2060848"/>
            <a:ext cx="1341349" cy="33123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</a:t>
            </a:r>
            <a:endParaRPr lang="en-US" altLang="zh-CN" sz="4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录</a:t>
            </a:r>
          </a:p>
        </p:txBody>
      </p:sp>
      <p:grpSp>
        <p:nvGrpSpPr>
          <p:cNvPr id="27" name="组合 26"/>
          <p:cNvGrpSpPr/>
          <p:nvPr/>
        </p:nvGrpSpPr>
        <p:grpSpPr>
          <a:xfrm>
            <a:off x="2785451" y="3381766"/>
            <a:ext cx="5595951" cy="554400"/>
            <a:chOff x="4910249" y="2570667"/>
            <a:chExt cx="4951257" cy="554399"/>
          </a:xfrm>
        </p:grpSpPr>
        <p:sp>
          <p:nvSpPr>
            <p:cNvPr id="28" name="矩形 27"/>
            <p:cNvSpPr/>
            <p:nvPr/>
          </p:nvSpPr>
          <p:spPr>
            <a:xfrm>
              <a:off x="5636445" y="2570667"/>
              <a:ext cx="4225061" cy="55439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用户交互</a:t>
              </a: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-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事件监听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785451" y="4530782"/>
            <a:ext cx="5595950" cy="554402"/>
            <a:chOff x="4910249" y="2570665"/>
            <a:chExt cx="4951256" cy="554401"/>
          </a:xfrm>
        </p:grpSpPr>
        <p:sp>
          <p:nvSpPr>
            <p:cNvPr id="41" name="矩形 40"/>
            <p:cNvSpPr/>
            <p:nvPr/>
          </p:nvSpPr>
          <p:spPr>
            <a:xfrm>
              <a:off x="5636445" y="2570665"/>
              <a:ext cx="4225060" cy="5544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Java</a:t>
              </a:r>
              <a:r>
                <a:rPr lang="zh-CN" altLang="en-US" sz="20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小知识补给站</a:t>
              </a:r>
            </a:p>
          </p:txBody>
        </p:sp>
        <p:sp>
          <p:nvSpPr>
            <p:cNvPr id="42" name="矩形 41"/>
            <p:cNvSpPr/>
            <p:nvPr/>
          </p:nvSpPr>
          <p:spPr>
            <a:xfrm>
              <a:off x="4910249" y="2570667"/>
              <a:ext cx="618743" cy="554399"/>
            </a:xfrm>
            <a:prstGeom prst="rect">
              <a:avLst/>
            </a:prstGeom>
            <a:solidFill>
              <a:srgbClr val="00B0F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558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用户交互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事件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监听</a:t>
            </a:r>
          </a:p>
        </p:txBody>
      </p:sp>
      <p:sp>
        <p:nvSpPr>
          <p:cNvPr id="21" name="矩形 20"/>
          <p:cNvSpPr/>
          <p:nvPr/>
        </p:nvSpPr>
        <p:spPr>
          <a:xfrm>
            <a:off x="212608" y="1268760"/>
            <a:ext cx="4503408" cy="379256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按钮单击的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实现：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 marL="540000" lvl="1" indent="-342900" algn="just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在当前类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声明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按钮单击事件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的监听器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40000" lvl="1" indent="-342900" algn="just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 +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Enter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快捷键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重写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单击事件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的处理方法</a:t>
            </a:r>
          </a:p>
          <a:p>
            <a:pPr marL="540000" lvl="1" indent="-342900" algn="just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使用变量存储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的按钮对象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540000" lvl="1" indent="-342900" algn="just">
              <a:lnSpc>
                <a:spcPct val="150000"/>
              </a:lnSpc>
              <a:spcBef>
                <a:spcPts val="600"/>
              </a:spcBef>
              <a:buFont typeface="+mj-ea"/>
              <a:buAutoNum type="circleNumDbPlain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this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即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MainActivity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为参数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注册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监听器，监听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btn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的单击</a:t>
            </a:r>
            <a:r>
              <a:rPr lang="zh-CN" altLang="en-US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23528" y="5373216"/>
            <a:ext cx="4392488" cy="66630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注：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界面设计中需要为按钮设置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4864101" y="1484784"/>
            <a:ext cx="3956372" cy="4792476"/>
            <a:chOff x="4485843" y="1329753"/>
            <a:chExt cx="4334629" cy="4979567"/>
          </a:xfrm>
        </p:grpSpPr>
        <p:grpSp>
          <p:nvGrpSpPr>
            <p:cNvPr id="4" name="组合 3"/>
            <p:cNvGrpSpPr/>
            <p:nvPr/>
          </p:nvGrpSpPr>
          <p:grpSpPr>
            <a:xfrm>
              <a:off x="4485843" y="1329753"/>
              <a:ext cx="4334629" cy="4979567"/>
              <a:chOff x="1011947" y="1329753"/>
              <a:chExt cx="4334629" cy="4979567"/>
            </a:xfrm>
          </p:grpSpPr>
          <p:pic>
            <p:nvPicPr>
              <p:cNvPr id="1026" name="Picture 2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66" t="14553" r="52674" b="45232"/>
              <a:stretch/>
            </p:blipFill>
            <p:spPr bwMode="auto">
              <a:xfrm>
                <a:off x="1011947" y="1329753"/>
                <a:ext cx="4334629" cy="49795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1331640" y="2348880"/>
                <a:ext cx="2736304" cy="2880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547664" y="4051672"/>
                <a:ext cx="2736304" cy="2880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547664" y="4377804"/>
                <a:ext cx="2736304" cy="28803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331640" y="5013176"/>
                <a:ext cx="2736304" cy="107359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3" name="椭圆 2"/>
              <p:cNvSpPr/>
              <p:nvPr/>
            </p:nvSpPr>
            <p:spPr>
              <a:xfrm>
                <a:off x="4422601" y="2377220"/>
                <a:ext cx="450620" cy="426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latin typeface="微软雅黑" pitchFamily="34" charset="-122"/>
                    <a:ea typeface="微软雅黑" pitchFamily="34" charset="-122"/>
                  </a:rPr>
                  <a:t>1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4422601" y="3866321"/>
                <a:ext cx="450620" cy="426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latin typeface="微软雅黑" pitchFamily="34" charset="-122"/>
                    <a:ea typeface="微软雅黑" pitchFamily="34" charset="-122"/>
                  </a:rPr>
                  <a:t>3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4422601" y="4370378"/>
                <a:ext cx="450620" cy="42677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 smtClean="0">
                    <a:latin typeface="微软雅黑" pitchFamily="34" charset="-122"/>
                    <a:ea typeface="微软雅黑" pitchFamily="34" charset="-122"/>
                  </a:rPr>
                  <a:t>4</a:t>
                </a:r>
                <a:endParaRPr lang="zh-CN" altLang="en-US" b="1" dirty="0"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7890321" y="5167667"/>
              <a:ext cx="450620" cy="42677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 smtClean="0">
                  <a:latin typeface="微软雅黑" pitchFamily="34" charset="-122"/>
                  <a:ea typeface="微软雅黑" pitchFamily="34" charset="-122"/>
                </a:rPr>
                <a:t>2</a:t>
              </a:r>
              <a:endParaRPr lang="zh-CN" altLang="en-US" b="1" dirty="0"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2620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3420" y="1268760"/>
            <a:ext cx="8640960" cy="2194681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实现接口时，必须重写其方法：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45160" lvl="1" indent="-342900" algn="just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光标定位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到接口定义处，使用快捷键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800" b="1" dirty="0" err="1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</a:t>
            </a:r>
            <a:r>
              <a:rPr lang="en-US" altLang="zh-CN" sz="18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t+Enter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（先按下</a:t>
            </a:r>
            <a:r>
              <a:rPr lang="en-US" altLang="zh-CN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lt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，再按下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Enter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sz="1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645160" lvl="1" indent="-342900" algn="just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在弹出列表中选择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Implement methods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，直接回车或鼠标单击</a:t>
            </a:r>
            <a:endParaRPr lang="en-US" altLang="zh-CN" sz="1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645160" lvl="1" indent="-342900" algn="just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选择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方法（不用更改，使用默认），然后点击确定</a:t>
            </a:r>
            <a:endParaRPr lang="en-US" altLang="zh-CN" sz="18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645160" lvl="1" indent="-342900" algn="just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在</a:t>
            </a:r>
            <a:r>
              <a:rPr lang="zh-CN" altLang="en-US" sz="18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相应的方法中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填写代码，实现功能</a:t>
            </a:r>
            <a:r>
              <a:rPr lang="zh-CN" altLang="en-US" sz="18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。</a:t>
            </a:r>
            <a:endParaRPr lang="zh-CN" altLang="en-US" sz="1800" b="1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030163" y="3501008"/>
            <a:ext cx="6998221" cy="3098862"/>
            <a:chOff x="958155" y="3212763"/>
            <a:chExt cx="6998221" cy="3368892"/>
          </a:xfrm>
        </p:grpSpPr>
        <p:pic>
          <p:nvPicPr>
            <p:cNvPr id="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155" y="3212763"/>
              <a:ext cx="6998221" cy="33688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1115616" y="3248980"/>
              <a:ext cx="2016224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2483768" y="3465004"/>
              <a:ext cx="2232248" cy="18002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5868144" y="3789040"/>
              <a:ext cx="1800200" cy="216024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方法的快捷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实现（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推荐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7142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9628"/>
            <a:ext cx="8679872" cy="179933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实现接口时，必须重写其方法：</a:t>
            </a:r>
            <a:endParaRPr lang="en-US" altLang="zh-CN" sz="20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645160" lvl="1" indent="-342900" algn="just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将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光标定位</a:t>
            </a: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到接口的定义处，点击菜单中的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Code </a:t>
            </a:r>
            <a:r>
              <a:rPr lang="en-US" altLang="zh-CN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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 </a:t>
            </a:r>
            <a:r>
              <a:rPr lang="en-US" altLang="zh-CN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Implement Methods</a:t>
            </a:r>
          </a:p>
          <a:p>
            <a:pPr marL="645160" lvl="1" indent="-342900" algn="just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选择方法（不用更改，使用默认），然后点击确定</a:t>
            </a:r>
            <a:endParaRPr lang="en-US" altLang="zh-CN" sz="1800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  <a:sym typeface="Wingdings" pitchFamily="2" charset="2"/>
            </a:endParaRPr>
          </a:p>
          <a:p>
            <a:pPr marL="645160" lvl="1" indent="-342900" algn="just">
              <a:lnSpc>
                <a:spcPct val="15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zh-CN" altLang="en-US" sz="18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在相应的方法中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填写代码，实现功能</a:t>
            </a:r>
            <a:r>
              <a:rPr lang="zh-CN" altLang="en-US" sz="1800" dirty="0" smtClean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。</a:t>
            </a:r>
            <a:endParaRPr lang="zh-CN" altLang="en-US" sz="1800" dirty="0"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76064" y="3179973"/>
            <a:ext cx="7740352" cy="3489387"/>
            <a:chOff x="576064" y="2780928"/>
            <a:chExt cx="7740352" cy="3849427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064" y="2780928"/>
              <a:ext cx="7740352" cy="3849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矩形 10"/>
            <p:cNvSpPr/>
            <p:nvPr/>
          </p:nvSpPr>
          <p:spPr>
            <a:xfrm>
              <a:off x="1547664" y="2852936"/>
              <a:ext cx="1152128" cy="504056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203493" y="3949990"/>
              <a:ext cx="2232248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6444208" y="4509120"/>
              <a:ext cx="1728192" cy="360040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方法的快捷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实现（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</a:t>
            </a:r>
            <a:endParaRPr lang="zh-CN" altLang="en-US" sz="2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64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905187"/>
            <a:ext cx="2376264" cy="4548149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用户交互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事件监听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12608" y="1268760"/>
            <a:ext cx="8679872" cy="504056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按钮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单击事件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示例</a:t>
            </a:r>
            <a:r>
              <a:rPr lang="en-US" altLang="zh-CN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 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用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事件监听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按钮单击，如图所示</a:t>
            </a:r>
            <a:endParaRPr lang="en-US" altLang="zh-CN" sz="1600" i="1" dirty="0" smtClean="0"/>
          </a:p>
        </p:txBody>
      </p:sp>
      <p:sp>
        <p:nvSpPr>
          <p:cNvPr id="11" name="矩形 10"/>
          <p:cNvSpPr/>
          <p:nvPr/>
        </p:nvSpPr>
        <p:spPr>
          <a:xfrm>
            <a:off x="212608" y="1844824"/>
            <a:ext cx="5943568" cy="483618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1.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（不设置</a:t>
            </a:r>
            <a:r>
              <a:rPr lang="en-US" altLang="zh-CN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1200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2.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实现接口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3. 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重写</a:t>
            </a:r>
            <a:r>
              <a:rPr lang="en-US" altLang="zh-CN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方法（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 + Enter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）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4. 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获取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按钮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对象，给按钮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设置</a:t>
            </a:r>
            <a:r>
              <a:rPr lang="zh-CN" altLang="en-US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监听器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2" name="图片 11" descr="屏幕剪辑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98" b="13910"/>
          <a:stretch/>
        </p:blipFill>
        <p:spPr>
          <a:xfrm>
            <a:off x="1691680" y="4005064"/>
            <a:ext cx="4104456" cy="432048"/>
          </a:xfrm>
          <a:prstGeom prst="rect">
            <a:avLst/>
          </a:prstGeom>
        </p:spPr>
      </p:pic>
      <p:pic>
        <p:nvPicPr>
          <p:cNvPr id="14" name="图片 13" descr="屏幕剪辑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80"/>
          <a:stretch/>
        </p:blipFill>
        <p:spPr>
          <a:xfrm>
            <a:off x="1475656" y="4902033"/>
            <a:ext cx="3672408" cy="399175"/>
          </a:xfrm>
          <a:prstGeom prst="rect">
            <a:avLst/>
          </a:prstGeom>
        </p:spPr>
      </p:pic>
      <p:pic>
        <p:nvPicPr>
          <p:cNvPr id="15" name="图片 14" descr="屏幕剪辑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36" t="15655" r="3181"/>
          <a:stretch/>
        </p:blipFill>
        <p:spPr>
          <a:xfrm>
            <a:off x="1592524" y="5805264"/>
            <a:ext cx="3771564" cy="648071"/>
          </a:xfrm>
          <a:prstGeom prst="rect">
            <a:avLst/>
          </a:prstGeom>
        </p:spPr>
      </p:pic>
      <p:grpSp>
        <p:nvGrpSpPr>
          <p:cNvPr id="16" name="组合 15"/>
          <p:cNvGrpSpPr/>
          <p:nvPr/>
        </p:nvGrpSpPr>
        <p:grpSpPr>
          <a:xfrm>
            <a:off x="2195736" y="2348880"/>
            <a:ext cx="3024336" cy="1152128"/>
            <a:chOff x="4375629" y="2276873"/>
            <a:chExt cx="3148699" cy="1224136"/>
          </a:xfrm>
        </p:grpSpPr>
        <p:grpSp>
          <p:nvGrpSpPr>
            <p:cNvPr id="17" name="组合 16"/>
            <p:cNvGrpSpPr/>
            <p:nvPr/>
          </p:nvGrpSpPr>
          <p:grpSpPr>
            <a:xfrm>
              <a:off x="4375629" y="2276873"/>
              <a:ext cx="3148699" cy="1224136"/>
              <a:chOff x="3245949" y="2060849"/>
              <a:chExt cx="3148699" cy="1224136"/>
            </a:xfrm>
          </p:grpSpPr>
          <p:pic>
            <p:nvPicPr>
              <p:cNvPr id="19" name="图片 18" descr="屏幕剪辑"/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021"/>
              <a:stretch/>
            </p:blipFill>
            <p:spPr>
              <a:xfrm>
                <a:off x="3245949" y="2060849"/>
                <a:ext cx="3148699" cy="1224136"/>
              </a:xfrm>
              <a:prstGeom prst="rect">
                <a:avLst/>
              </a:prstGeom>
            </p:spPr>
          </p:pic>
          <p:sp>
            <p:nvSpPr>
              <p:cNvPr id="20" name="TextBox 19"/>
              <p:cNvSpPr txBox="1"/>
              <p:nvPr/>
            </p:nvSpPr>
            <p:spPr>
              <a:xfrm>
                <a:off x="3394661" y="2276872"/>
                <a:ext cx="2473483" cy="198422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419872" y="2996952"/>
                <a:ext cx="2473938" cy="241318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lstStyle/>
              <a:p>
                <a:endParaRPr lang="zh-CN" altLang="en-US" dirty="0"/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4545094" y="3212976"/>
              <a:ext cx="2473938" cy="24131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1599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868780"/>
            <a:ext cx="3906213" cy="4728572"/>
          </a:xfrm>
          <a:prstGeom prst="rect">
            <a:avLst/>
          </a:prstGeom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96392"/>
            <a:ext cx="4464496" cy="462895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87624" y="1343080"/>
            <a:ext cx="2448272" cy="3577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changecolor.xml</a:t>
            </a:r>
            <a:endParaRPr lang="en-US" altLang="zh-CN" sz="1600" b="1" i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25297" y="4821231"/>
            <a:ext cx="1728192" cy="2279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64088" y="2636912"/>
            <a:ext cx="2088232" cy="228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791386" y="4293096"/>
            <a:ext cx="2741054" cy="3600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80112" y="5085184"/>
            <a:ext cx="2952328" cy="1368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3" name="矩形 12"/>
          <p:cNvSpPr/>
          <p:nvPr/>
        </p:nvSpPr>
        <p:spPr>
          <a:xfrm>
            <a:off x="2699792" y="4761148"/>
            <a:ext cx="1944216" cy="39604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注意：必须设置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</a:p>
        </p:txBody>
      </p:sp>
      <p:sp>
        <p:nvSpPr>
          <p:cNvPr id="14" name="矩形 13"/>
          <p:cNvSpPr/>
          <p:nvPr/>
        </p:nvSpPr>
        <p:spPr>
          <a:xfrm>
            <a:off x="5683539" y="1343080"/>
            <a:ext cx="2416853" cy="35772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MainActivity.java</a:t>
            </a:r>
            <a:endParaRPr lang="en-US" altLang="zh-CN" sz="1600" b="1" i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2.2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用户交互 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-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事件监听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39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323528" y="1268760"/>
            <a:ext cx="8496944" cy="51845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14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15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页的示例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熟练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onClick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属性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熟悉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Alt + Enter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的使用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简单了解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语句的编写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457200" indent="-457200">
              <a:lnSpc>
                <a:spcPct val="150000"/>
              </a:lnSpc>
              <a:buClr>
                <a:schemeClr val="accent1"/>
              </a:buClr>
              <a:buSzPct val="100000"/>
              <a:buFont typeface="+mj-lt"/>
              <a:buAutoNum type="arabicPeriod"/>
            </a:pPr>
            <a:endParaRPr lang="en-US" altLang="zh-CN" sz="2000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在示例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基础上，完成第 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</a:t>
            </a: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页的示例</a:t>
            </a:r>
            <a:r>
              <a:rPr lang="en-US" altLang="zh-CN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en-US" altLang="zh-CN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掌握接口的声明 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	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implements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掌握接口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Alt+Enter</a:t>
            </a:r>
            <a:endParaRPr lang="en-US" altLang="zh-CN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掌握</a:t>
            </a: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控件获取和控件注册</a:t>
            </a:r>
            <a:r>
              <a:rPr lang="en-US" altLang="zh-CN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setOn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***Listener</a:t>
            </a:r>
          </a:p>
          <a:p>
            <a:pPr marL="914400" lvl="1" indent="-4572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zh-CN" altLang="en-US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事件处理过程的设计</a:t>
            </a:r>
            <a:endParaRPr lang="en-US" altLang="zh-CN" b="1" dirty="0" smtClean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课堂练习（一）</a:t>
            </a:r>
          </a:p>
        </p:txBody>
      </p:sp>
    </p:spTree>
    <p:extLst>
      <p:ext uri="{BB962C8B-B14F-4D97-AF65-F5344CB8AC3E}">
        <p14:creationId xmlns:p14="http://schemas.microsoft.com/office/powerpoint/2010/main" val="49216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35414"/>
            <a:ext cx="2258815" cy="4001898"/>
          </a:xfrm>
          <a:prstGeom prst="rect">
            <a:avLst/>
          </a:prstGeom>
        </p:spPr>
      </p:pic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95131"/>
            <a:ext cx="4752528" cy="5274229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（二）拓展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56176" y="158873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多个按钮的监听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4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28" y="1340768"/>
            <a:ext cx="4507920" cy="540167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78732" y="3672988"/>
            <a:ext cx="2373188" cy="4040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9" name="矩形标注 8"/>
          <p:cNvSpPr/>
          <p:nvPr/>
        </p:nvSpPr>
        <p:spPr>
          <a:xfrm>
            <a:off x="4211961" y="3645024"/>
            <a:ext cx="1728191" cy="366568"/>
          </a:xfrm>
          <a:prstGeom prst="wedgeRectCallout">
            <a:avLst>
              <a:gd name="adj1" fmla="val -67531"/>
              <a:gd name="adj2" fmla="val -2238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同时监听两个按钮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矩形标注 11"/>
          <p:cNvSpPr/>
          <p:nvPr/>
        </p:nvSpPr>
        <p:spPr>
          <a:xfrm>
            <a:off x="3078617" y="4149080"/>
            <a:ext cx="2933543" cy="366568"/>
          </a:xfrm>
          <a:prstGeom prst="wedgeRectCallout">
            <a:avLst>
              <a:gd name="adj1" fmla="val -74087"/>
              <a:gd name="adj2" fmla="val 727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400" b="1" dirty="0" err="1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v.getId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获取当前点击的控件的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id</a:t>
            </a:r>
            <a:endParaRPr lang="zh-CN" altLang="en-US" sz="1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课堂练习</a:t>
            </a:r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（二）拓展</a:t>
            </a:r>
            <a:endParaRPr lang="zh-CN" altLang="en-US" sz="4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235414"/>
            <a:ext cx="2258815" cy="4001898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6156176" y="1588730"/>
            <a:ext cx="19800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多个按钮的监听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4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 smtClean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Java</a:t>
            </a:r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小知识补给站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267034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08" y="1296050"/>
            <a:ext cx="8679872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什么是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 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latinLnBrk="1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class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开头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，后跟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类名称，类主体包含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在一对花括号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中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latinLnBrk="1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定义了某一类的对象，有共有的变量和方法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800100" lvl="1" indent="-342900" latinLnBrk="1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是</a:t>
            </a:r>
            <a:r>
              <a:rPr lang="zh-CN" altLang="en-US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抽象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的，没有实际数据，但规定了类对象有什么属性，及可以做哪些操作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3933056"/>
            <a:ext cx="3456384" cy="1854210"/>
          </a:xfrm>
          <a:prstGeom prst="rect">
            <a:avLst/>
          </a:prstGeom>
        </p:spPr>
      </p:pic>
      <p:pic>
        <p:nvPicPr>
          <p:cNvPr id="6" name="图片 5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3726324"/>
            <a:ext cx="2686425" cy="2736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56176" y="3356992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学生类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66393" y="3563724"/>
            <a:ext cx="1819729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App</a:t>
            </a: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项目默认类</a:t>
            </a:r>
            <a:endParaRPr lang="zh-CN" altLang="en-US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类和对象（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097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 25"/>
          <p:cNvSpPr txBox="1"/>
          <p:nvPr>
            <p:custDataLst>
              <p:tags r:id="rId1"/>
            </p:custDataLst>
          </p:nvPr>
        </p:nvSpPr>
        <p:spPr>
          <a:xfrm>
            <a:off x="1371919" y="3440613"/>
            <a:ext cx="751809" cy="492443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>
              <a:defRPr/>
            </a:pPr>
            <a:r>
              <a:rPr lang="en-US" altLang="zh-CN" sz="32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Part</a:t>
            </a:r>
            <a:endParaRPr lang="zh-CN" altLang="en-US" sz="32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7" name="矩形 26"/>
          <p:cNvSpPr/>
          <p:nvPr>
            <p:custDataLst>
              <p:tags r:id="rId2"/>
            </p:custDataLst>
          </p:nvPr>
        </p:nvSpPr>
        <p:spPr>
          <a:xfrm>
            <a:off x="3491880" y="3068960"/>
            <a:ext cx="5328592" cy="920059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341663" rIns="949063" anchor="ctr"/>
          <a:lstStyle/>
          <a:p>
            <a:pPr>
              <a:lnSpc>
                <a:spcPct val="130000"/>
              </a:lnSpc>
              <a:defRPr/>
            </a:pPr>
            <a:endParaRPr lang="zh-CN" altLang="en-US" sz="1475" kern="0" dirty="0">
              <a:solidFill>
                <a:prstClr val="black">
                  <a:lumMod val="50000"/>
                  <a:lumOff val="50000"/>
                </a:prst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8" name="文本框 1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6526" y="2924944"/>
            <a:ext cx="1141338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0" dirty="0">
                <a:solidFill>
                  <a:srgbClr val="0070C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01</a:t>
            </a:r>
            <a:endParaRPr lang="zh-CN" altLang="en-US" sz="8000" dirty="0">
              <a:solidFill>
                <a:srgbClr val="0070C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9" name="标题 5"/>
          <p:cNvSpPr txBox="1"/>
          <p:nvPr>
            <p:custDataLst>
              <p:tags r:id="rId4"/>
            </p:custDataLst>
          </p:nvPr>
        </p:nvSpPr>
        <p:spPr>
          <a:xfrm>
            <a:off x="3707904" y="3345842"/>
            <a:ext cx="5436096" cy="443198"/>
          </a:xfrm>
          <a:prstGeom prst="rect">
            <a:avLst/>
          </a:prstGeom>
          <a:noFill/>
        </p:spPr>
        <p:txBody>
          <a:bodyPr wrap="square" lIns="0" tIns="0" rIns="0" bIns="0" anchor="t" anchorCtr="0">
            <a:sp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000"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32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sym typeface="Arial" panose="020B0604020202020204" pitchFamily="34" charset="0"/>
              </a:rPr>
              <a:t>兴趣大调查</a:t>
            </a:r>
          </a:p>
        </p:txBody>
      </p:sp>
      <p:sp>
        <p:nvSpPr>
          <p:cNvPr id="36" name="标题 1"/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zh-CN" altLang="en-US" sz="4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</a:p>
        </p:txBody>
      </p:sp>
    </p:spTree>
    <p:extLst>
      <p:ext uri="{BB962C8B-B14F-4D97-AF65-F5344CB8AC3E}">
        <p14:creationId xmlns:p14="http://schemas.microsoft.com/office/powerpoint/2010/main" val="42244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611560" y="2051556"/>
            <a:ext cx="7704856" cy="4257764"/>
            <a:chOff x="1043608" y="2306588"/>
            <a:chExt cx="7704856" cy="4257764"/>
          </a:xfrm>
        </p:grpSpPr>
        <p:sp>
          <p:nvSpPr>
            <p:cNvPr id="4" name="矩形 3"/>
            <p:cNvSpPr/>
            <p:nvPr/>
          </p:nvSpPr>
          <p:spPr>
            <a:xfrm>
              <a:off x="4702163" y="2858944"/>
              <a:ext cx="4046301" cy="255328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Student 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stu1=</a:t>
              </a:r>
              <a:r>
                <a:rPr lang="en-US" altLang="zh-CN" b="1" dirty="0">
                  <a:solidFill>
                    <a:srgbClr val="000080"/>
                  </a:solidFill>
                  <a:latin typeface="微软雅黑" pitchFamily="34" charset="-122"/>
                  <a:ea typeface="微软雅黑" pitchFamily="34" charset="-122"/>
                </a:rPr>
                <a:t>new 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Student(</a:t>
              </a:r>
              <a:r>
                <a:rPr lang="en-US" altLang="zh-CN" b="1" dirty="0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b="1" dirty="0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张三</a:t>
              </a:r>
              <a:r>
                <a:rPr lang="en-US" altLang="zh-CN" b="1" dirty="0" smtClean="0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);</a:t>
              </a:r>
            </a:p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dirty="0"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stu1.</a:t>
              </a:r>
              <a:r>
                <a:rPr lang="en-US" altLang="zh-CN" b="1" dirty="0">
                  <a:solidFill>
                    <a:srgbClr val="660E7A"/>
                  </a:solidFill>
                  <a:latin typeface="微软雅黑" pitchFamily="34" charset="-122"/>
                  <a:ea typeface="微软雅黑" pitchFamily="34" charset="-122"/>
                </a:rPr>
                <a:t>age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en-US" altLang="zh-CN" dirty="0">
                  <a:solidFill>
                    <a:srgbClr val="0000FF"/>
                  </a:solidFill>
                  <a:latin typeface="微软雅黑" pitchFamily="34" charset="-122"/>
                  <a:ea typeface="微软雅黑" pitchFamily="34" charset="-122"/>
                </a:rPr>
                <a:t>22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;</a:t>
              </a:r>
              <a:br>
                <a:rPr lang="en-US" altLang="zh-CN" dirty="0"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stu1.</a:t>
              </a:r>
              <a:r>
                <a:rPr lang="en-US" altLang="zh-CN" b="1" dirty="0">
                  <a:solidFill>
                    <a:srgbClr val="660E7A"/>
                  </a:solidFill>
                  <a:latin typeface="微软雅黑" pitchFamily="34" charset="-122"/>
                  <a:ea typeface="微软雅黑" pitchFamily="34" charset="-122"/>
                </a:rPr>
                <a:t>sex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en-US" altLang="zh-CN" b="1" dirty="0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zh-CN" altLang="en-US" b="1" dirty="0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男</a:t>
              </a:r>
              <a:r>
                <a:rPr lang="en-US" altLang="zh-CN" b="1" dirty="0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;</a:t>
              </a:r>
              <a:br>
                <a:rPr lang="en-US" altLang="zh-CN" dirty="0"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stu1.</a:t>
              </a:r>
              <a:r>
                <a:rPr lang="en-US" altLang="zh-CN" b="1" dirty="0">
                  <a:solidFill>
                    <a:srgbClr val="660E7A"/>
                  </a:solidFill>
                  <a:latin typeface="微软雅黑" pitchFamily="34" charset="-122"/>
                  <a:ea typeface="微软雅黑" pitchFamily="34" charset="-122"/>
                </a:rPr>
                <a:t>IDCard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=</a:t>
              </a:r>
              <a:r>
                <a:rPr lang="en-US" altLang="zh-CN" b="1" dirty="0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"170102010001</a:t>
              </a:r>
              <a:r>
                <a:rPr lang="en-US" altLang="zh-CN" b="1" dirty="0" smtClean="0">
                  <a:solidFill>
                    <a:srgbClr val="008000"/>
                  </a:solidFill>
                  <a:latin typeface="微软雅黑" pitchFamily="34" charset="-122"/>
                  <a:ea typeface="微软雅黑" pitchFamily="34" charset="-122"/>
                </a:rPr>
                <a:t>"</a:t>
              </a:r>
              <a:r>
                <a:rPr lang="en-US" altLang="zh-CN" dirty="0" smtClean="0">
                  <a:latin typeface="微软雅黑" pitchFamily="34" charset="-122"/>
                  <a:ea typeface="微软雅黑" pitchFamily="34" charset="-122"/>
                </a:rPr>
                <a:t>;</a:t>
              </a:r>
            </a:p>
            <a:p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/>
              </a:r>
              <a:br>
                <a:rPr lang="en-US" altLang="zh-CN" dirty="0">
                  <a:latin typeface="微软雅黑" pitchFamily="34" charset="-122"/>
                  <a:ea typeface="微软雅黑" pitchFamily="34" charset="-122"/>
                </a:rPr>
              </a:br>
              <a:r>
                <a:rPr lang="en-US" altLang="zh-CN" b="1" dirty="0" err="1">
                  <a:solidFill>
                    <a:srgbClr val="000080"/>
                  </a:solidFill>
                  <a:latin typeface="微软雅黑" pitchFamily="34" charset="-122"/>
                  <a:ea typeface="微软雅黑" pitchFamily="34" charset="-122"/>
                </a:rPr>
                <a:t>int</a:t>
              </a:r>
              <a:r>
                <a:rPr lang="en-US" altLang="zh-CN" b="1" dirty="0">
                  <a:solidFill>
                    <a:srgbClr val="000080"/>
                  </a:solidFill>
                  <a:latin typeface="微软雅黑" pitchFamily="34" charset="-122"/>
                  <a:ea typeface="微软雅黑" pitchFamily="34" charset="-122"/>
                </a:rPr>
                <a:t> </a:t>
              </a:r>
              <a:r>
                <a:rPr lang="en-US" altLang="zh-CN" dirty="0" err="1">
                  <a:latin typeface="微软雅黑" pitchFamily="34" charset="-122"/>
                  <a:ea typeface="微软雅黑" pitchFamily="34" charset="-122"/>
                </a:rPr>
                <a:t>stuAge</a:t>
              </a:r>
              <a:r>
                <a:rPr lang="en-US" altLang="zh-CN" dirty="0">
                  <a:latin typeface="微软雅黑" pitchFamily="34" charset="-122"/>
                  <a:ea typeface="微软雅黑" pitchFamily="34" charset="-122"/>
                </a:rPr>
                <a:t> =stu1.getAge();</a:t>
              </a:r>
            </a:p>
          </p:txBody>
        </p:sp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3608" y="2747928"/>
              <a:ext cx="3532668" cy="3816424"/>
            </a:xfrm>
            <a:prstGeom prst="rect">
              <a:avLst/>
            </a:prstGeom>
          </p:spPr>
        </p:pic>
        <p:grpSp>
          <p:nvGrpSpPr>
            <p:cNvPr id="8" name="组合 7"/>
            <p:cNvGrpSpPr/>
            <p:nvPr/>
          </p:nvGrpSpPr>
          <p:grpSpPr>
            <a:xfrm>
              <a:off x="1070849" y="2306588"/>
              <a:ext cx="4581271" cy="369332"/>
              <a:chOff x="1070849" y="2306588"/>
              <a:chExt cx="4581271" cy="369332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070849" y="2306588"/>
                <a:ext cx="8771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学生类</a:t>
                </a:r>
                <a:endPara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774957" y="2306588"/>
                <a:ext cx="87716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zh-CN" altLang="en-US" b="1" dirty="0" smtClean="0">
                    <a:solidFill>
                      <a:srgbClr val="C00000"/>
                    </a:solidFill>
                    <a:latin typeface="微软雅黑" pitchFamily="34" charset="-122"/>
                    <a:ea typeface="微软雅黑" pitchFamily="34" charset="-122"/>
                  </a:rPr>
                  <a:t>实例化</a:t>
                </a:r>
                <a:endParaRPr lang="zh-CN" altLang="en-US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4337688" y="4653136"/>
            <a:ext cx="4410776" cy="17008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知识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点：</a:t>
            </a:r>
            <a:endParaRPr lang="en-US" altLang="zh-CN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new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：创建一个新对象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 .     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：引用对象</a:t>
            </a:r>
            <a:r>
              <a:rPr lang="zh-CN" altLang="en-US" sz="1600" b="1" dirty="0"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变量；调用对象的方法</a:t>
            </a:r>
            <a:endParaRPr lang="en-US" altLang="zh-CN" sz="1600" b="1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微软雅黑" pitchFamily="34" charset="-122"/>
                <a:ea typeface="微软雅黑" pitchFamily="34" charset="-122"/>
              </a:rPr>
              <a:t>       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this 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1600" b="1" dirty="0" smtClean="0">
                <a:latin typeface="微软雅黑" pitchFamily="34" charset="-122"/>
                <a:ea typeface="微软雅黑" pitchFamily="34" charset="-122"/>
              </a:rPr>
              <a:t>代表“当前对象”</a:t>
            </a:r>
            <a:endParaRPr lang="zh-CN" altLang="en-US" sz="1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3.1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类和对象（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2608" y="1296050"/>
            <a:ext cx="86798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对象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是类的</a:t>
            </a:r>
            <a:r>
              <a:rPr lang="zh-CN" altLang="en-US" sz="20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实例化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，具有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实际数据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，有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现实意义</a:t>
            </a:r>
            <a:endParaRPr lang="zh-CN" altLang="en-US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9944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70149"/>
            <a:ext cx="8679872" cy="5183187"/>
          </a:xfrm>
        </p:spPr>
        <p:txBody>
          <a:bodyPr>
            <a:noAutofit/>
          </a:bodyPr>
          <a:lstStyle/>
          <a:p>
            <a:pPr marL="0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其他</a:t>
            </a: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类型数据转换为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字符串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0" indent="0" latinLnBrk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sz="1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(1)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调用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类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的字符串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转换方法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  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r>
              <a:rPr lang="zh-CN" altLang="en-US" sz="1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zh-CN" altLang="en-US" sz="1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endParaRPr lang="en-US" altLang="zh-CN" sz="18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3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s1 =btn1.getText().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();</a:t>
            </a:r>
          </a:p>
          <a:p>
            <a:pPr marL="914400" lvl="3" indent="0" latinLnBrk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(2)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自动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转换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   X+</a:t>
            </a:r>
            <a:r>
              <a:rPr lang="en-US" altLang="zh-CN" sz="1800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“”;</a:t>
            </a:r>
            <a:r>
              <a:rPr lang="en-US" altLang="zh-CN" sz="1800" b="1" dirty="0" smtClean="0">
                <a:latin typeface="微软雅黑" pitchFamily="34" charset="-122"/>
                <a:ea typeface="微软雅黑" pitchFamily="34" charset="-122"/>
              </a:rPr>
              <a:t> </a:t>
            </a:r>
          </a:p>
          <a:p>
            <a:pPr marL="914400" lvl="3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</a:t>
            </a:r>
            <a:r>
              <a:rPr lang="en-US" altLang="zh-CN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 " 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+ </a:t>
            </a:r>
            <a:r>
              <a:rPr lang="en-US" altLang="zh-CN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123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  </a:t>
            </a:r>
          </a:p>
          <a:p>
            <a:pPr marL="914400" lvl="3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str2 =str1 +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456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914400" lvl="3" indent="0" latinLnBrk="1">
              <a:lnSpc>
                <a:spcPct val="150000"/>
              </a:lnSpc>
              <a:spcBef>
                <a:spcPts val="0"/>
              </a:spcBef>
              <a:buNone/>
            </a:pPr>
            <a:endParaRPr lang="en-US" altLang="zh-CN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302260" lvl="1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(3) 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String的方法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:  String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.volueOf(X)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;</a:t>
            </a:r>
            <a:r>
              <a:rPr lang="en-US" altLang="zh-CN" sz="1800" b="1" dirty="0">
                <a:latin typeface="微软雅黑" pitchFamily="34" charset="-122"/>
                <a:ea typeface="微软雅黑" pitchFamily="34" charset="-122"/>
              </a:rPr>
              <a:t> </a:t>
            </a:r>
            <a:endParaRPr lang="en-US" altLang="zh-CN" sz="1800" b="1" dirty="0" smtClean="0">
              <a:latin typeface="微软雅黑" pitchFamily="34" charset="-122"/>
              <a:ea typeface="微软雅黑" pitchFamily="34" charset="-122"/>
            </a:endParaRPr>
          </a:p>
          <a:p>
            <a:pPr marL="914400" lvl="3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String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t1=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String.valueOf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123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  <a:endParaRPr lang="zh-CN" altLang="en-US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字符串转换（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38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4294967295"/>
          </p:nvPr>
        </p:nvSpPr>
        <p:spPr>
          <a:xfrm>
            <a:off x="212608" y="1269826"/>
            <a:ext cx="8679872" cy="5183510"/>
          </a:xfrm>
        </p:spPr>
        <p:txBody>
          <a:bodyPr>
            <a:noAutofit/>
          </a:bodyPr>
          <a:lstStyle/>
          <a:p>
            <a:pPr marL="0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0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字符串转换为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其他类型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n"/>
            </a:pP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使用系统提供的</a:t>
            </a: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parseXXX</a:t>
            </a:r>
            <a:r>
              <a:rPr lang="zh-CN" altLang="en-US" sz="1800" b="1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方法</a:t>
            </a:r>
            <a:endParaRPr lang="en-US" altLang="zh-CN" sz="1800" b="1" dirty="0" smtClean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str1=</a:t>
            </a:r>
            <a:r>
              <a:rPr lang="en-US" altLang="zh-CN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“123”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;</a:t>
            </a:r>
          </a:p>
          <a:p>
            <a:pPr marL="868680" lvl="3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err="1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i =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Integer.parseInt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	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整型变量 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Integer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868680" lvl="3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long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l=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Long.parseLong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	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长整型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Long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/>
            </a:r>
            <a:br>
              <a:rPr lang="en-US" altLang="zh-CN" dirty="0">
                <a:latin typeface="微软雅黑" pitchFamily="34" charset="-122"/>
                <a:ea typeface="微软雅黑" pitchFamily="34" charset="-122"/>
              </a:rPr>
            </a:br>
            <a:r>
              <a:rPr lang="en-US" altLang="zh-CN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float 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f=</a:t>
            </a:r>
            <a:r>
              <a:rPr lang="en-US" altLang="zh-CN" dirty="0" err="1">
                <a:latin typeface="微软雅黑" pitchFamily="34" charset="-122"/>
                <a:ea typeface="微软雅黑" pitchFamily="34" charset="-122"/>
              </a:rPr>
              <a:t>Float.parseFloat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(str1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		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浮点型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	</a:t>
            </a:r>
            <a:r>
              <a:rPr lang="en-US" altLang="zh-CN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Float</a:t>
            </a:r>
            <a:endParaRPr lang="en-US" altLang="zh-CN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spcBef>
                <a:spcPts val="0"/>
              </a:spcBef>
            </a:pPr>
            <a:endParaRPr lang="en-US" altLang="zh-CN" sz="20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lvl="1" latinLnBrk="1">
              <a:lnSpc>
                <a:spcPct val="150000"/>
              </a:lnSpc>
              <a:spcBef>
                <a:spcPts val="0"/>
              </a:spcBef>
              <a:buClrTx/>
              <a:buFont typeface="Wingdings" pitchFamily="2" charset="2"/>
              <a:buChar char="n"/>
            </a:pPr>
            <a:r>
              <a:rPr lang="zh-CN" altLang="en-US" sz="18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强制类型转换，必须是同一类型才可以</a:t>
            </a:r>
            <a:endParaRPr lang="en-US" altLang="zh-CN" sz="1800" b="1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3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err="1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b="1" dirty="0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  a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=(</a:t>
            </a:r>
            <a:r>
              <a:rPr lang="en-US" altLang="zh-CN" b="1" dirty="0" err="1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)(</a:t>
            </a:r>
            <a:r>
              <a:rPr lang="en-US" altLang="zh-CN" dirty="0" smtClean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1.23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);</a:t>
            </a:r>
            <a:r>
              <a:rPr lang="en-US" altLang="zh-CN" i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 // </a:t>
            </a:r>
            <a:r>
              <a:rPr lang="zh-CN" altLang="en-US" i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浮点型向整型的强制转换  </a:t>
            </a:r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正确</a:t>
            </a:r>
            <a:endParaRPr lang="en-US" altLang="zh-CN" i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3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String str1=</a:t>
            </a:r>
            <a:r>
              <a:rPr lang="en-US" altLang="zh-CN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“123</a:t>
            </a:r>
            <a:r>
              <a:rPr lang="en-US" altLang="zh-CN" b="1" dirty="0" smtClean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;</a:t>
            </a:r>
            <a:endParaRPr lang="en-US" altLang="zh-CN" i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marL="914400" lvl="3" indent="0" latinLnBrk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b="1" dirty="0" err="1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b="1" dirty="0" err="1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ab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=(</a:t>
            </a:r>
            <a:r>
              <a:rPr lang="en-US" altLang="zh-CN" b="1" dirty="0" err="1" smtClean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)(str1);</a:t>
            </a:r>
            <a:r>
              <a:rPr lang="en-US" altLang="zh-CN" i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 //</a:t>
            </a:r>
            <a:r>
              <a:rPr lang="zh-CN" altLang="en-US" i="1" dirty="0" smtClean="0">
                <a:solidFill>
                  <a:srgbClr val="808080"/>
                </a:solidFill>
                <a:latin typeface="微软雅黑" pitchFamily="34" charset="-122"/>
                <a:ea typeface="微软雅黑" pitchFamily="34" charset="-122"/>
              </a:rPr>
              <a:t>试图将字符串型向整型进行强制转换   </a:t>
            </a:r>
            <a:r>
              <a:rPr lang="zh-CN" altLang="en-US" i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endParaRPr lang="zh-CN" altLang="en-US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3.2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字符串转换（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324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2608" y="1277700"/>
            <a:ext cx="8679872" cy="17912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atinLnBrk="1">
              <a:lnSpc>
                <a:spcPct val="150000"/>
              </a:lnSpc>
              <a:buClr>
                <a:schemeClr val="accent1"/>
              </a:buClr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接口</a:t>
            </a:r>
            <a:r>
              <a:rPr lang="en-US" altLang="zh-CN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是定义了一组方法的集合</a:t>
            </a:r>
            <a:r>
              <a:rPr lang="en-US" altLang="zh-CN" sz="2000" b="1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没有</a:t>
            </a: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方法的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实现</a:t>
            </a:r>
            <a:r>
              <a:rPr lang="en-US" altLang="zh-CN" sz="2000" b="1" dirty="0" smtClean="0">
                <a:latin typeface="微软雅黑" pitchFamily="34" charset="-122"/>
                <a:ea typeface="微软雅黑" pitchFamily="34" charset="-122"/>
              </a:rPr>
              <a:t>)</a:t>
            </a:r>
          </a:p>
          <a:p>
            <a:pPr marL="742950" lvl="1" indent="-285750" latinLnBrk="1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预定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义一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组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方法，但没有程序实现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latinLnBrk="1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任何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地方的任何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类，都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实现定义的接口</a:t>
            </a: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742950" lvl="1" indent="-285750" latinLnBrk="1">
              <a:lnSpc>
                <a:spcPct val="150000"/>
              </a:lnSpc>
              <a:buSzPct val="100000"/>
              <a:buFont typeface="Wingdings" pitchFamily="2" charset="2"/>
              <a:buChar char="u"/>
            </a:pP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实现接口的对象时，要实现接口中定义的所有方法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52119" y="3798222"/>
            <a:ext cx="3240361" cy="164700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-285750" latinLnBrk="1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类型必须为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public</a:t>
            </a:r>
          </a:p>
          <a:p>
            <a:pPr indent="-285750" latinLnBrk="1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关键字 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interface</a:t>
            </a:r>
          </a:p>
          <a:p>
            <a:pPr indent="-285750" latinLnBrk="1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文件名必须和接口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名称一致</a:t>
            </a:r>
            <a:endParaRPr lang="en-US" altLang="zh-CN" sz="16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 indent="-285750" latinLnBrk="1">
              <a:lnSpc>
                <a:spcPct val="150000"/>
              </a:lnSpc>
              <a:buSzPct val="100000"/>
              <a:buFont typeface="Wingdings" panose="05000000000000000000" pitchFamily="2" charset="2"/>
              <a:buChar char="n"/>
            </a:pPr>
            <a:r>
              <a:rPr lang="en-US" altLang="zh-CN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16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所有变量类型必须为</a:t>
            </a:r>
            <a:r>
              <a:rPr lang="en-US" altLang="zh-CN" sz="16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final</a:t>
            </a:r>
          </a:p>
        </p:txBody>
      </p:sp>
      <p:pic>
        <p:nvPicPr>
          <p:cNvPr id="11" name="图片 10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3356992"/>
            <a:ext cx="4680519" cy="2880320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3.3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接口（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了解即可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896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51520" y="1340768"/>
            <a:ext cx="5328592" cy="5256584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1912AE"/>
                </a:solidFill>
                <a:latin typeface="微软雅黑" pitchFamily="34" charset="-122"/>
                <a:ea typeface="微软雅黑" pitchFamily="34" charset="-122"/>
              </a:rPr>
              <a:t>作业：兴趣大调查</a:t>
            </a:r>
            <a:endParaRPr lang="en-US" altLang="zh-CN" sz="2000" b="1" dirty="0" smtClean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在上一课作业基础上进行修改，用</a:t>
            </a:r>
            <a:r>
              <a:rPr lang="zh-CN" altLang="en-US" sz="20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事件监听机制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实现，按钮单击时实现原有功能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界面如图所示，要求如下：</a:t>
            </a:r>
            <a:endParaRPr lang="en-US" altLang="zh-CN" sz="2000" b="1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、能够输入自己的姓名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、提供性别选项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smtClean="0"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、提供爱好选项</a:t>
            </a:r>
            <a:endParaRPr lang="en-US" altLang="zh-CN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点击确定后，在屏幕合适位置显示调查结果（文字过多时，以滚动方式显示）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38" y="1671955"/>
            <a:ext cx="2633386" cy="4637365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课 堂 作 业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1268760"/>
            <a:ext cx="5112568" cy="504056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1912AE"/>
                </a:solidFill>
                <a:latin typeface="微软雅黑" pitchFamily="34" charset="-122"/>
                <a:ea typeface="微软雅黑" pitchFamily="34" charset="-122"/>
              </a:rPr>
              <a:t>作业：兴趣大调查</a:t>
            </a:r>
            <a:endParaRPr lang="en-US" altLang="zh-CN" sz="2400" b="1" dirty="0">
              <a:solidFill>
                <a:srgbClr val="1912A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界面如图所示，要求如下：</a:t>
            </a:r>
            <a:endParaRPr lang="en-US" altLang="zh-CN" sz="2000" b="1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能够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输入自己的姓名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性别选项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 marL="914400" lvl="1" indent="-4572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dirty="0" smtClean="0">
                <a:latin typeface="微软雅黑" pitchFamily="34" charset="-122"/>
                <a:ea typeface="微软雅黑" pitchFamily="34" charset="-122"/>
              </a:rPr>
              <a:t>提供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爱好选项</a:t>
            </a:r>
            <a:endParaRPr lang="en-US" altLang="zh-CN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微软雅黑" pitchFamily="34" charset="-122"/>
                <a:ea typeface="微软雅黑" pitchFamily="34" charset="-122"/>
              </a:rPr>
              <a:t>点击确定后，在屏幕合适</a:t>
            </a:r>
            <a:r>
              <a:rPr lang="zh-CN" altLang="en-US" sz="2000" b="1" dirty="0" smtClean="0">
                <a:latin typeface="微软雅黑" pitchFamily="34" charset="-122"/>
                <a:ea typeface="微软雅黑" pitchFamily="34" charset="-122"/>
              </a:rPr>
              <a:t>位置显示结果信息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2000" dirty="0" smtClean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提示：文字</a:t>
            </a:r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过多时，以滚动方式</a:t>
            </a:r>
            <a:r>
              <a:rPr lang="zh-CN" altLang="en-US" sz="2000" b="1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显示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038" y="1671955"/>
            <a:ext cx="2633386" cy="4637365"/>
          </a:xfrm>
          <a:prstGeom prst="rect">
            <a:avLst/>
          </a:prstGeom>
        </p:spPr>
      </p:pic>
      <p:sp>
        <p:nvSpPr>
          <p:cNvPr id="5" name="标题 1"/>
          <p:cNvSpPr txBox="1">
            <a:spLocks/>
          </p:cNvSpPr>
          <p:nvPr/>
        </p:nvSpPr>
        <p:spPr>
          <a:xfrm>
            <a:off x="212608" y="332581"/>
            <a:ext cx="8679872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zh-CN" altLang="en-US" sz="4000" b="1" dirty="0" smtClean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提 交 作 业（上一课）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5301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311095"/>
            <a:ext cx="5472608" cy="5491369"/>
          </a:xfrm>
          <a:prstGeom prst="rect">
            <a:avLst/>
          </a:prstGeom>
        </p:spPr>
      </p:pic>
      <p:pic>
        <p:nvPicPr>
          <p:cNvPr id="10" name="图片 9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9" y="1340768"/>
            <a:ext cx="2646579" cy="439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8144" y="1844824"/>
            <a:ext cx="2819089" cy="720080"/>
          </a:xfrm>
          <a:prstGeom prst="rect">
            <a:avLst/>
          </a:prstGeom>
          <a:noFill/>
          <a:ln w="28575">
            <a:solidFill>
              <a:srgbClr val="3961D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1331640" y="4725144"/>
            <a:ext cx="4509043" cy="362281"/>
            <a:chOff x="1359101" y="4293096"/>
            <a:chExt cx="4509043" cy="362281"/>
          </a:xfrm>
        </p:grpSpPr>
        <p:sp>
          <p:nvSpPr>
            <p:cNvPr id="11" name="TextBox 10"/>
            <p:cNvSpPr txBox="1"/>
            <p:nvPr/>
          </p:nvSpPr>
          <p:spPr>
            <a:xfrm>
              <a:off x="1359101" y="4454046"/>
              <a:ext cx="1700732" cy="201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7" name="矩形标注 6"/>
            <p:cNvSpPr/>
            <p:nvPr/>
          </p:nvSpPr>
          <p:spPr>
            <a:xfrm>
              <a:off x="3635896" y="4293096"/>
              <a:ext cx="2232248" cy="360040"/>
            </a:xfrm>
            <a:prstGeom prst="wedgeRectCallout">
              <a:avLst>
                <a:gd name="adj1" fmla="val -75071"/>
                <a:gd name="adj2" fmla="val 3631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5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以</a:t>
              </a:r>
              <a:r>
                <a:rPr lang="zh-CN" altLang="en-US" sz="1500" b="1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网页链接</a:t>
              </a:r>
              <a:r>
                <a:rPr lang="zh-CN" altLang="en-US" sz="15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的形式打开</a:t>
              </a:r>
            </a:p>
          </p:txBody>
        </p:sp>
      </p:grpSp>
      <p:sp>
        <p:nvSpPr>
          <p:cNvPr id="12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.1 activity_main.xml 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942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9" y="1340768"/>
            <a:ext cx="2646579" cy="439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8144" y="2564904"/>
            <a:ext cx="2819089" cy="720080"/>
          </a:xfrm>
          <a:prstGeom prst="rect">
            <a:avLst/>
          </a:prstGeom>
          <a:noFill/>
          <a:ln w="28575">
            <a:solidFill>
              <a:srgbClr val="3961D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340768"/>
            <a:ext cx="5019062" cy="54006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75656" y="1936626"/>
            <a:ext cx="2448273" cy="268238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1" name="矩形标注 10"/>
          <p:cNvSpPr/>
          <p:nvPr/>
        </p:nvSpPr>
        <p:spPr>
          <a:xfrm>
            <a:off x="4355976" y="5928082"/>
            <a:ext cx="4536504" cy="669270"/>
          </a:xfrm>
          <a:prstGeom prst="wedgeRectCallout">
            <a:avLst>
              <a:gd name="adj1" fmla="val -49749"/>
              <a:gd name="adj2" fmla="val 207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zh-CN" altLang="en-US" sz="1400" dirty="0" smtClean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颜色已经在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values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colors.xml</a:t>
            </a:r>
            <a:r>
              <a:rPr lang="zh-CN" altLang="en-US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中定义：</a:t>
            </a:r>
            <a:endParaRPr lang="en-US" altLang="zh-CN" sz="1400" dirty="0">
              <a:solidFill>
                <a:schemeClr val="tx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     &lt;</a:t>
            </a:r>
            <a:r>
              <a:rPr lang="en-US" altLang="zh-CN" sz="14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color </a:t>
            </a:r>
            <a:r>
              <a:rPr lang="en-US" altLang="zh-CN" sz="1400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</a:rPr>
              <a:t>name=</a:t>
            </a:r>
            <a:r>
              <a:rPr lang="en-US" altLang="zh-CN" sz="1400" b="1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"</a:t>
            </a:r>
            <a:r>
              <a:rPr lang="en-US" altLang="zh-CN" sz="1400" b="1" dirty="0" err="1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colorBlue</a:t>
            </a:r>
            <a:r>
              <a:rPr lang="en-US" altLang="zh-CN" sz="1400" b="1" dirty="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rPr>
              <a:t>“&gt;#0000FF</a:t>
            </a:r>
            <a:r>
              <a:rPr lang="en-US" altLang="zh-CN" sz="1400" b="1" dirty="0">
                <a:solidFill>
                  <a:srgbClr val="000080"/>
                </a:solidFill>
                <a:latin typeface="微软雅黑" pitchFamily="34" charset="-122"/>
                <a:ea typeface="微软雅黑" pitchFamily="34" charset="-122"/>
              </a:rPr>
              <a:t>&lt;/color&gt;</a:t>
            </a:r>
            <a:endParaRPr lang="zh-CN" altLang="en-US" sz="1400" b="1" dirty="0">
              <a:solidFill>
                <a:srgbClr val="00008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.1 activity_main.xml 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part2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986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9" y="1340768"/>
            <a:ext cx="2646579" cy="439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8144" y="3284984"/>
            <a:ext cx="2819089" cy="432048"/>
          </a:xfrm>
          <a:prstGeom prst="rect">
            <a:avLst/>
          </a:prstGeom>
          <a:noFill/>
          <a:ln w="28575">
            <a:solidFill>
              <a:srgbClr val="3961D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4" name="图片 3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340768"/>
            <a:ext cx="4248472" cy="54006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.1 activity_main.xml 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part3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330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869" y="1340768"/>
            <a:ext cx="2646579" cy="439108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868144" y="3717032"/>
            <a:ext cx="2819089" cy="648072"/>
          </a:xfrm>
          <a:prstGeom prst="rect">
            <a:avLst/>
          </a:prstGeom>
          <a:noFill/>
          <a:ln w="28575">
            <a:solidFill>
              <a:srgbClr val="3961D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23" y="1397245"/>
            <a:ext cx="4656133" cy="3471915"/>
          </a:xfrm>
          <a:prstGeom prst="rect">
            <a:avLst/>
          </a:prstGeom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xmlns="" id="{666455DD-A62B-4CB5-9BC4-1860579999EE}"/>
              </a:ext>
            </a:extLst>
          </p:cNvPr>
          <p:cNvSpPr txBox="1"/>
          <p:nvPr/>
        </p:nvSpPr>
        <p:spPr>
          <a:xfrm>
            <a:off x="539552" y="5085184"/>
            <a:ext cx="5156090" cy="100811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注意</a:t>
            </a:r>
            <a:r>
              <a:rPr lang="zh-CN" altLang="en-US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最后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一个</a:t>
            </a:r>
            <a:r>
              <a:rPr lang="en-US" altLang="zh-CN" b="1" dirty="0" err="1" smtClean="0">
                <a:latin typeface="微软雅黑" pitchFamily="34" charset="-122"/>
                <a:ea typeface="微软雅黑" pitchFamily="34" charset="-122"/>
              </a:rPr>
              <a:t>TextView</a:t>
            </a:r>
            <a:r>
              <a:rPr lang="zh-CN" altLang="en-US" b="1" dirty="0" smtClean="0">
                <a:latin typeface="微软雅黑" pitchFamily="34" charset="-122"/>
                <a:ea typeface="微软雅黑" pitchFamily="34" charset="-122"/>
              </a:rPr>
              <a:t>的作用是显示最终调查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结果，初始内容为空，因此视觉上不可见。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1</a:t>
            </a:r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.1 activity_main.xml  </a:t>
            </a:r>
            <a:r>
              <a:rPr lang="zh-CN" altLang="en-US" sz="2800" b="1" dirty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part4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5976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719572" y="1340768"/>
            <a:ext cx="5652628" cy="5369173"/>
            <a:chOff x="899592" y="692696"/>
            <a:chExt cx="6407658" cy="6120680"/>
          </a:xfrm>
        </p:grpSpPr>
        <p:pic>
          <p:nvPicPr>
            <p:cNvPr id="5" name="图片 4" descr="屏幕剪辑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9592" y="692696"/>
              <a:ext cx="6407658" cy="6120680"/>
            </a:xfrm>
            <a:prstGeom prst="rect">
              <a:avLst/>
            </a:prstGeom>
          </p:spPr>
        </p:pic>
        <p:pic>
          <p:nvPicPr>
            <p:cNvPr id="3" name="图片 2" descr="屏幕剪辑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9345" y="1277481"/>
              <a:ext cx="743054" cy="166722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2068654" y="2799978"/>
            <a:ext cx="6076363" cy="629022"/>
            <a:chOff x="1359102" y="4077072"/>
            <a:chExt cx="5068604" cy="629022"/>
          </a:xfrm>
        </p:grpSpPr>
        <p:sp>
          <p:nvSpPr>
            <p:cNvPr id="6" name="TextBox 5"/>
            <p:cNvSpPr txBox="1"/>
            <p:nvPr/>
          </p:nvSpPr>
          <p:spPr>
            <a:xfrm>
              <a:off x="1359102" y="4513684"/>
              <a:ext cx="1644869" cy="19241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square" rtlCol="0">
              <a:noAutofit/>
            </a:bodyPr>
            <a:lstStyle/>
            <a:p>
              <a:endParaRPr lang="zh-CN" altLang="en-US" dirty="0"/>
            </a:p>
          </p:txBody>
        </p:sp>
        <p:sp>
          <p:nvSpPr>
            <p:cNvPr id="7" name="矩形标注 6"/>
            <p:cNvSpPr/>
            <p:nvPr/>
          </p:nvSpPr>
          <p:spPr>
            <a:xfrm>
              <a:off x="3304298" y="4077072"/>
              <a:ext cx="3123408" cy="513953"/>
            </a:xfrm>
            <a:prstGeom prst="wedgeRectCallout">
              <a:avLst>
                <a:gd name="adj1" fmla="val -59185"/>
                <a:gd name="adj2" fmla="val 4128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1500" dirty="0">
                  <a:solidFill>
                    <a:schemeClr val="tx1"/>
                  </a:solidFill>
                  <a:latin typeface="微软雅黑" pitchFamily="34" charset="-122"/>
                  <a:ea typeface="微软雅黑" pitchFamily="34" charset="-122"/>
                </a:rPr>
                <a:t>注：</a:t>
              </a:r>
              <a:r>
                <a:rPr lang="zh-CN" altLang="en-US" sz="1500" dirty="0">
                  <a:solidFill>
                    <a:srgbClr val="C00000"/>
                  </a:solidFill>
                  <a:latin typeface="微软雅黑" pitchFamily="34" charset="-122"/>
                  <a:ea typeface="微软雅黑" pitchFamily="34" charset="-122"/>
                </a:rPr>
                <a:t>这里替换成自己设计的布局文件名称</a:t>
              </a:r>
            </a:p>
          </p:txBody>
        </p:sp>
      </p:grpSp>
      <p:sp>
        <p:nvSpPr>
          <p:cNvPr id="8" name="矩形标注 7"/>
          <p:cNvSpPr/>
          <p:nvPr/>
        </p:nvSpPr>
        <p:spPr>
          <a:xfrm>
            <a:off x="4427984" y="1618903"/>
            <a:ext cx="3960440" cy="513953"/>
          </a:xfrm>
          <a:prstGeom prst="wedgeRectCallout">
            <a:avLst>
              <a:gd name="adj1" fmla="val -58703"/>
              <a:gd name="adj2" fmla="val 542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定义变量，用于和</a:t>
            </a:r>
            <a:r>
              <a:rPr lang="en-US" altLang="zh-CN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文件中的控件一一对应</a:t>
            </a:r>
          </a:p>
        </p:txBody>
      </p:sp>
      <p:sp>
        <p:nvSpPr>
          <p:cNvPr id="9" name="矩形标注 8"/>
          <p:cNvSpPr/>
          <p:nvPr/>
        </p:nvSpPr>
        <p:spPr>
          <a:xfrm>
            <a:off x="4211960" y="4715247"/>
            <a:ext cx="3960440" cy="513953"/>
          </a:xfrm>
          <a:prstGeom prst="wedgeRectCallout">
            <a:avLst>
              <a:gd name="adj1" fmla="val -57260"/>
              <a:gd name="adj2" fmla="val -5138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将变量与</a:t>
            </a:r>
            <a:r>
              <a:rPr lang="en-US" altLang="zh-CN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xml</a:t>
            </a:r>
            <a:r>
              <a:rPr lang="zh-CN" altLang="en-US" sz="1500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文件中的控件一一对应、绑定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7297" y="2072881"/>
            <a:ext cx="2819089" cy="746187"/>
          </a:xfrm>
          <a:prstGeom prst="rect">
            <a:avLst/>
          </a:prstGeom>
          <a:noFill/>
          <a:ln w="28575">
            <a:solidFill>
              <a:srgbClr val="3961D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464879" y="3395132"/>
            <a:ext cx="2459049" cy="1584176"/>
          </a:xfrm>
          <a:prstGeom prst="rect">
            <a:avLst/>
          </a:prstGeom>
          <a:noFill/>
          <a:ln w="28575">
            <a:solidFill>
              <a:srgbClr val="3961DF"/>
            </a:solidFill>
          </a:ln>
        </p:spPr>
        <p:txBody>
          <a:bodyPr wrap="square" rtlCol="0">
            <a:noAutofit/>
          </a:bodyPr>
          <a:lstStyle/>
          <a:p>
            <a:endParaRPr lang="zh-CN" altLang="en-US" dirty="0"/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xmlns="" id="{344362D3-C9BD-4476-B986-A5D305EA191C}"/>
              </a:ext>
            </a:extLst>
          </p:cNvPr>
          <p:cNvSpPr txBox="1">
            <a:spLocks/>
          </p:cNvSpPr>
          <p:nvPr/>
        </p:nvSpPr>
        <p:spPr>
          <a:xfrm>
            <a:off x="212608" y="332581"/>
            <a:ext cx="8050088" cy="79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800" b="1" dirty="0" smtClean="0">
                <a:latin typeface="微软雅黑" pitchFamily="34" charset="-122"/>
                <a:ea typeface="微软雅黑" pitchFamily="34" charset="-122"/>
              </a:rPr>
              <a:t>1.2 </a:t>
            </a:r>
            <a:r>
              <a:rPr lang="en-US" altLang="zh-CN" sz="2800" b="1" dirty="0">
                <a:latin typeface="微软雅黑" pitchFamily="34" charset="-122"/>
                <a:ea typeface="微软雅黑" pitchFamily="34" charset="-122"/>
              </a:rPr>
              <a:t>MainActivity.java  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part1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</a:rPr>
              <a:t>）</a:t>
            </a:r>
            <a:endParaRPr lang="zh-CN" altLang="en-US" sz="2800" b="1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5387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Rectangle 1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文本框 1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43"/>
  <p:tag name="MH_LIBRARY" val="GRAPHIC"/>
  <p:tag name="MH_ORDER" val="标题 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204303"/>
  <p:tag name="MH_LIBRARY" val="GRAPHIC"/>
  <p:tag name="MH_ORDER" val="TextBox 1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2629</TotalTime>
  <Words>1719</Words>
  <Application>Microsoft Office PowerPoint</Application>
  <PresentationFormat>全屏显示(4:3)</PresentationFormat>
  <Paragraphs>280</Paragraphs>
  <Slides>34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Android程序开发入门</dc:title>
  <dc:creator>ysdx</dc:creator>
  <cp:lastModifiedBy>ysdx</cp:lastModifiedBy>
  <cp:revision>698</cp:revision>
  <dcterms:created xsi:type="dcterms:W3CDTF">2018-04-10T00:37:00Z</dcterms:created>
  <dcterms:modified xsi:type="dcterms:W3CDTF">2023-10-25T00:27:59Z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