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419" r:id="rId2"/>
    <p:sldId id="417" r:id="rId3"/>
    <p:sldId id="320" r:id="rId4"/>
    <p:sldId id="420" r:id="rId5"/>
    <p:sldId id="421" r:id="rId6"/>
    <p:sldId id="321" r:id="rId7"/>
    <p:sldId id="353" r:id="rId8"/>
    <p:sldId id="403" r:id="rId9"/>
    <p:sldId id="384" r:id="rId10"/>
    <p:sldId id="355" r:id="rId11"/>
    <p:sldId id="361" r:id="rId12"/>
    <p:sldId id="362" r:id="rId13"/>
    <p:sldId id="370" r:id="rId14"/>
    <p:sldId id="406" r:id="rId15"/>
    <p:sldId id="356" r:id="rId16"/>
    <p:sldId id="372" r:id="rId17"/>
    <p:sldId id="385" r:id="rId18"/>
    <p:sldId id="405" r:id="rId19"/>
    <p:sldId id="407" r:id="rId20"/>
    <p:sldId id="408" r:id="rId21"/>
    <p:sldId id="404" r:id="rId22"/>
    <p:sldId id="411" r:id="rId23"/>
    <p:sldId id="333" r:id="rId24"/>
    <p:sldId id="332" r:id="rId25"/>
    <p:sldId id="334" r:id="rId26"/>
    <p:sldId id="335" r:id="rId27"/>
    <p:sldId id="412" r:id="rId28"/>
    <p:sldId id="413" r:id="rId29"/>
    <p:sldId id="414" r:id="rId30"/>
    <p:sldId id="424" r:id="rId31"/>
    <p:sldId id="399" r:id="rId32"/>
    <p:sldId id="337" r:id="rId33"/>
    <p:sldId id="433" r:id="rId34"/>
    <p:sldId id="345" r:id="rId35"/>
    <p:sldId id="386" r:id="rId36"/>
    <p:sldId id="402" r:id="rId37"/>
    <p:sldId id="346" r:id="rId38"/>
    <p:sldId id="389" r:id="rId39"/>
    <p:sldId id="348" r:id="rId40"/>
    <p:sldId id="391" r:id="rId41"/>
    <p:sldId id="392" r:id="rId42"/>
    <p:sldId id="395" r:id="rId43"/>
    <p:sldId id="401" r:id="rId44"/>
    <p:sldId id="396" r:id="rId45"/>
    <p:sldId id="352" r:id="rId46"/>
    <p:sldId id="409" r:id="rId47"/>
    <p:sldId id="426" r:id="rId48"/>
    <p:sldId id="427" r:id="rId49"/>
    <p:sldId id="428" r:id="rId50"/>
    <p:sldId id="429" r:id="rId51"/>
    <p:sldId id="430" r:id="rId52"/>
    <p:sldId id="431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2AE"/>
    <a:srgbClr val="4548D3"/>
    <a:srgbClr val="396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9006" autoAdjust="0"/>
  </p:normalViewPr>
  <p:slideViewPr>
    <p:cSldViewPr>
      <p:cViewPr varScale="1">
        <p:scale>
          <a:sx n="65" d="100"/>
          <a:sy n="65" d="100"/>
        </p:scale>
        <p:origin x="-168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7A5A3-B869-4B20-AA6C-B874C22863A4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891EA-7AF7-4A04-B0E3-749CB421A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0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891EA-7AF7-4A04-B0E3-749CB421AF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7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891EA-7AF7-4A04-B0E3-749CB421AF9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6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0"/>
            <a:ext cx="9144000" cy="62636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0" y="5438799"/>
            <a:ext cx="9143999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1A4D-AA1D-4D48-B5FE-C2FAD93539D7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346-8098-434F-B02D-B605888A12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1A4D-AA1D-4D48-B5FE-C2FAD93539D7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346-8098-434F-B02D-B605888A12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 flipV="1">
            <a:off x="454" y="1221466"/>
            <a:ext cx="9143546" cy="109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0" y="300608"/>
            <a:ext cx="9143999" cy="824136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A8F1A4D-AA1D-4D48-B5FE-C2FAD93539D7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6D5346-8098-434F-B02D-B605888A12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937" y="1844824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tmp"/><Relationship Id="rId4" Type="http://schemas.openxmlformats.org/officeDocument/2006/relationships/image" Target="../media/image32.tm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1757700"/>
            <a:ext cx="9144000" cy="21820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6" name="TextBox 6"/>
          <p:cNvSpPr txBox="1"/>
          <p:nvPr/>
        </p:nvSpPr>
        <p:spPr>
          <a:xfrm>
            <a:off x="732961" y="5006661"/>
            <a:ext cx="3406991" cy="43856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任课教师：梁东魁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995936" y="5006661"/>
            <a:ext cx="4849680" cy="43856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联系方式：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13784190649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49080"/>
            <a:ext cx="8108210" cy="185056"/>
          </a:xfrm>
          <a:prstGeom prst="rect">
            <a:avLst/>
          </a:prstGeom>
        </p:spPr>
      </p:pic>
      <p:sp>
        <p:nvSpPr>
          <p:cNvPr id="39" name="标题 1"/>
          <p:cNvSpPr txBox="1">
            <a:spLocks/>
          </p:cNvSpPr>
          <p:nvPr/>
        </p:nvSpPr>
        <p:spPr>
          <a:xfrm>
            <a:off x="1219159" y="1870370"/>
            <a:ext cx="6665209" cy="18466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第五课</a:t>
            </a:r>
          </a:p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高级控件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4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4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9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8" y="1268288"/>
            <a:ext cx="8679872" cy="5329064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示例：选择当前日期是周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几，界面如图所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示</a:t>
            </a:r>
            <a:endParaRPr lang="en-US" altLang="zh-CN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u"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buClrTx/>
              <a:buFont typeface="Wingdings" pitchFamily="2" charset="2"/>
              <a:buChar char="u"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界面布局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静态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设置数据源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推荐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58166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在布局文件中添加控件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8166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文件中定义数据源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8166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Spinner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控件设置数据源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773432" y="2348880"/>
            <a:ext cx="3975032" cy="3456384"/>
            <a:chOff x="3248300" y="2276872"/>
            <a:chExt cx="4096013" cy="3722308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300" y="2780928"/>
              <a:ext cx="1932723" cy="321825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3248300" y="2298359"/>
              <a:ext cx="1944215" cy="426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设计界面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2080" y="2276872"/>
              <a:ext cx="1944216" cy="426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运行界面</a:t>
              </a:r>
            </a:p>
          </p:txBody>
        </p:sp>
        <p:pic>
          <p:nvPicPr>
            <p:cNvPr id="9" name="图片 8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9273" y="2779787"/>
              <a:ext cx="1915040" cy="3219393"/>
            </a:xfrm>
            <a:prstGeom prst="rect">
              <a:avLst/>
            </a:prstGeom>
          </p:spPr>
        </p:pic>
      </p:grp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静态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设置数据源</a:t>
            </a:r>
          </a:p>
        </p:txBody>
      </p:sp>
      <p:sp>
        <p:nvSpPr>
          <p:cNvPr id="12" name="矩形 11"/>
          <p:cNvSpPr/>
          <p:nvPr/>
        </p:nvSpPr>
        <p:spPr>
          <a:xfrm>
            <a:off x="899592" y="4437112"/>
            <a:ext cx="3312368" cy="11521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项：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星期一、星期二、星期三、星期四、星期五、星期六、星期七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640960" cy="7192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第一步：界面设计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布局文件中添加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Spinner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83568" y="1859699"/>
            <a:ext cx="3772412" cy="4737653"/>
            <a:chOff x="683568" y="1772816"/>
            <a:chExt cx="3772412" cy="4737653"/>
          </a:xfrm>
        </p:grpSpPr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1772816"/>
              <a:ext cx="3772412" cy="473765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863588" y="4731788"/>
              <a:ext cx="3182754" cy="143351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724128" y="1988841"/>
            <a:ext cx="2520280" cy="4176463"/>
            <a:chOff x="5940152" y="1916833"/>
            <a:chExt cx="2520280" cy="4176463"/>
          </a:xfrm>
        </p:grpSpPr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4713" y="2472169"/>
              <a:ext cx="2142913" cy="3621127"/>
            </a:xfrm>
            <a:prstGeom prst="rect">
              <a:avLst/>
            </a:prstGeom>
          </p:spPr>
        </p:pic>
        <p:sp>
          <p:nvSpPr>
            <p:cNvPr id="9" name="内容占位符 1"/>
            <p:cNvSpPr txBox="1">
              <a:spLocks/>
            </p:cNvSpPr>
            <p:nvPr/>
          </p:nvSpPr>
          <p:spPr>
            <a:xfrm>
              <a:off x="5940152" y="1916833"/>
              <a:ext cx="2520280" cy="50405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74320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6580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5598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46304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78308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10312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42316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74320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Symbol" panose="05050102010706020507" pitchFamily="18" charset="2"/>
                <a:buNone/>
              </a:pPr>
              <a:r>
                <a:rPr lang="zh-CN" altLang="en-US" sz="18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未设置数据源时的界面</a:t>
              </a:r>
              <a:endParaRPr lang="zh-CN" altLang="en-US" sz="18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461964" y="3140968"/>
            <a:ext cx="1044608" cy="4320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静态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设置数据源</a:t>
            </a:r>
          </a:p>
        </p:txBody>
      </p:sp>
    </p:spTree>
    <p:extLst>
      <p:ext uri="{BB962C8B-B14F-4D97-AF65-F5344CB8AC3E}">
        <p14:creationId xmlns:p14="http://schemas.microsoft.com/office/powerpoint/2010/main" val="25223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640960" cy="143884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第二步：设置数据源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创建数组作为数据源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values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下建立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array.xml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，并定义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weekList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数组，如图所示。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注：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数组类型有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string-array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-array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等，选择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string-array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94055" y="2924944"/>
            <a:ext cx="6430273" cy="2981741"/>
            <a:chOff x="1094055" y="3140968"/>
            <a:chExt cx="6430273" cy="2981741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055" y="3140968"/>
              <a:ext cx="6430273" cy="2981741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403648" y="4754557"/>
              <a:ext cx="1296144" cy="43204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880580" y="4034477"/>
              <a:ext cx="2088232" cy="2160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554516" y="4273351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数据源所在文件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24419" y="4149080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定义的数组和具体数据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静态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设置数据源</a:t>
            </a:r>
          </a:p>
        </p:txBody>
      </p:sp>
      <p:sp>
        <p:nvSpPr>
          <p:cNvPr id="14" name="矩形 13"/>
          <p:cNvSpPr/>
          <p:nvPr/>
        </p:nvSpPr>
        <p:spPr>
          <a:xfrm>
            <a:off x="4107700" y="5949280"/>
            <a:ext cx="4320480" cy="5040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文件中可以有多个数组，按需选择使用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9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712968" cy="5508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第三步：设置数据源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设置属性</a:t>
            </a: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android:entries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="@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array/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weekList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580112" y="2033847"/>
            <a:ext cx="2682584" cy="3771418"/>
            <a:chOff x="5724128" y="2256898"/>
            <a:chExt cx="2520280" cy="3908406"/>
          </a:xfrm>
        </p:grpSpPr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170" y="2678667"/>
              <a:ext cx="2067214" cy="3486637"/>
            </a:xfrm>
            <a:prstGeom prst="rect">
              <a:avLst/>
            </a:prstGeom>
          </p:spPr>
        </p:pic>
        <p:sp>
          <p:nvSpPr>
            <p:cNvPr id="9" name="内容占位符 1"/>
            <p:cNvSpPr txBox="1">
              <a:spLocks/>
            </p:cNvSpPr>
            <p:nvPr/>
          </p:nvSpPr>
          <p:spPr>
            <a:xfrm>
              <a:off x="5724128" y="2256898"/>
              <a:ext cx="2520280" cy="4011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74320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6580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5598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46304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78308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10312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42316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74320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Symbol" panose="05050102010706020507" pitchFamily="18" charset="2"/>
                <a:buNone/>
              </a:pPr>
              <a:r>
                <a:rPr lang="zh-CN" altLang="en-US" sz="18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设置数据源</a:t>
              </a:r>
              <a:r>
                <a:rPr lang="zh-CN" altLang="en-US" sz="1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后</a:t>
              </a:r>
              <a:r>
                <a:rPr lang="zh-CN" altLang="en-US" sz="18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的界面</a:t>
              </a:r>
              <a:endParaRPr lang="zh-CN" altLang="en-US" sz="18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5576" y="1876230"/>
            <a:ext cx="7507120" cy="4577106"/>
            <a:chOff x="755576" y="2092254"/>
            <a:chExt cx="7507120" cy="4577106"/>
          </a:xfrm>
        </p:grpSpPr>
        <p:grpSp>
          <p:nvGrpSpPr>
            <p:cNvPr id="7" name="组合 6"/>
            <p:cNvGrpSpPr/>
            <p:nvPr/>
          </p:nvGrpSpPr>
          <p:grpSpPr>
            <a:xfrm>
              <a:off x="755576" y="2092254"/>
              <a:ext cx="3744416" cy="4577106"/>
              <a:chOff x="755576" y="2092254"/>
              <a:chExt cx="3744416" cy="4577106"/>
            </a:xfrm>
          </p:grpSpPr>
          <p:pic>
            <p:nvPicPr>
              <p:cNvPr id="4" name="图片 3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576" y="2092254"/>
                <a:ext cx="3744416" cy="4577106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1043608" y="6021288"/>
                <a:ext cx="2376264" cy="228599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标注 10"/>
            <p:cNvSpPr/>
            <p:nvPr/>
          </p:nvSpPr>
          <p:spPr>
            <a:xfrm>
              <a:off x="3563888" y="6268718"/>
              <a:ext cx="4698808" cy="369466"/>
            </a:xfrm>
            <a:prstGeom prst="wedgeRectCallout">
              <a:avLst>
                <a:gd name="adj1" fmla="val -62855"/>
                <a:gd name="adj2" fmla="val -465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rray</a:t>
              </a:r>
              <a:r>
                <a:rPr lang="zh-CN" altLang="en-US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是系统定义的一类资源，可通过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R.array.name</a:t>
              </a:r>
              <a:r>
                <a:rPr lang="zh-CN" altLang="en-US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407712" y="2996952"/>
            <a:ext cx="1044608" cy="4320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静态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设置数据源</a:t>
            </a:r>
          </a:p>
        </p:txBody>
      </p:sp>
    </p:spTree>
    <p:extLst>
      <p:ext uri="{BB962C8B-B14F-4D97-AF65-F5344CB8AC3E}">
        <p14:creationId xmlns:p14="http://schemas.microsoft.com/office/powerpoint/2010/main" val="20873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51519" y="1268760"/>
            <a:ext cx="8932237" cy="69487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第四步：运行、测试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23728" y="1988840"/>
            <a:ext cx="4824536" cy="3168352"/>
            <a:chOff x="1691680" y="2276872"/>
            <a:chExt cx="5545986" cy="3722308"/>
          </a:xfrm>
        </p:grpSpPr>
        <p:pic>
          <p:nvPicPr>
            <p:cNvPr id="14" name="图片 1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172" y="2780928"/>
              <a:ext cx="1932724" cy="3218252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1691680" y="2298357"/>
              <a:ext cx="1944217" cy="4339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设计界面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292080" y="2276872"/>
              <a:ext cx="1944217" cy="4339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运行界面</a:t>
              </a:r>
            </a:p>
          </p:txBody>
        </p:sp>
        <p:pic>
          <p:nvPicPr>
            <p:cNvPr id="17" name="图片 16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626" y="2779787"/>
              <a:ext cx="1915040" cy="3219393"/>
            </a:xfrm>
            <a:prstGeom prst="rect">
              <a:avLst/>
            </a:prstGeom>
          </p:spPr>
        </p:pic>
      </p:grpSp>
      <p:sp>
        <p:nvSpPr>
          <p:cNvPr id="18" name="内容占位符 1"/>
          <p:cNvSpPr txBox="1">
            <a:spLocks/>
          </p:cNvSpPr>
          <p:nvPr/>
        </p:nvSpPr>
        <p:spPr>
          <a:xfrm>
            <a:off x="611560" y="5517232"/>
            <a:ext cx="8064896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注：将显示模式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分别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Dropdown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Dialog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，运行并查看运行效果</a:t>
            </a:r>
            <a:endParaRPr lang="en-US" altLang="zh-CN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静态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设置数据源</a:t>
            </a:r>
          </a:p>
        </p:txBody>
      </p:sp>
    </p:spTree>
    <p:extLst>
      <p:ext uri="{BB962C8B-B14F-4D97-AF65-F5344CB8AC3E}">
        <p14:creationId xmlns:p14="http://schemas.microsoft.com/office/powerpoint/2010/main" val="188515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788024" y="2564904"/>
            <a:ext cx="4074803" cy="3168352"/>
            <a:chOff x="3665550" y="3429000"/>
            <a:chExt cx="4074803" cy="2880320"/>
          </a:xfrm>
        </p:grpSpPr>
        <p:grpSp>
          <p:nvGrpSpPr>
            <p:cNvPr id="10" name="组合 9"/>
            <p:cNvGrpSpPr/>
            <p:nvPr/>
          </p:nvGrpSpPr>
          <p:grpSpPr>
            <a:xfrm>
              <a:off x="3665550" y="3429000"/>
              <a:ext cx="4074803" cy="2880320"/>
              <a:chOff x="2510873" y="2587012"/>
              <a:chExt cx="4726793" cy="372230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536969" y="2608497"/>
                <a:ext cx="1944217" cy="397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b="1" dirty="0" smtClean="0">
                    <a:latin typeface="微软雅黑" pitchFamily="34" charset="-122"/>
                    <a:ea typeface="微软雅黑" pitchFamily="34" charset="-122"/>
                  </a:rPr>
                  <a:t>设计界面</a:t>
                </a:r>
                <a:endParaRPr lang="zh-CN" altLang="en-US" sz="16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292080" y="2587012"/>
                <a:ext cx="1944216" cy="397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b="1" dirty="0">
                    <a:latin typeface="微软雅黑" pitchFamily="34" charset="-122"/>
                    <a:ea typeface="微软雅黑" pitchFamily="34" charset="-122"/>
                  </a:rPr>
                  <a:t>运行界面</a:t>
                </a:r>
              </a:p>
            </p:txBody>
          </p:sp>
          <p:pic>
            <p:nvPicPr>
              <p:cNvPr id="8" name="图片 7" descr="屏幕剪辑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2626" y="3089927"/>
                <a:ext cx="1915040" cy="3219393"/>
              </a:xfrm>
              <a:prstGeom prst="rect">
                <a:avLst/>
              </a:prstGeom>
            </p:spPr>
          </p:pic>
          <p:pic>
            <p:nvPicPr>
              <p:cNvPr id="9" name="图片 8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0873" y="3089927"/>
                <a:ext cx="2053843" cy="3219393"/>
              </a:xfrm>
              <a:prstGeom prst="rect">
                <a:avLst/>
              </a:prstGeom>
            </p:spPr>
          </p:pic>
        </p:grpSp>
        <p:sp>
          <p:nvSpPr>
            <p:cNvPr id="11" name="矩形 10"/>
            <p:cNvSpPr/>
            <p:nvPr/>
          </p:nvSpPr>
          <p:spPr>
            <a:xfrm>
              <a:off x="4211960" y="4216929"/>
              <a:ext cx="576064" cy="43620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标注 11"/>
            <p:cNvSpPr/>
            <p:nvPr/>
          </p:nvSpPr>
          <p:spPr>
            <a:xfrm>
              <a:off x="3779915" y="5000084"/>
              <a:ext cx="1512166" cy="589156"/>
            </a:xfrm>
            <a:prstGeom prst="wedgeRectCallout">
              <a:avLst>
                <a:gd name="adj1" fmla="val 49552"/>
                <a:gd name="adj2" fmla="val -2432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未</a:t>
              </a:r>
              <a:r>
                <a:rPr lang="zh-CN" altLang="en-US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添加数据源时，此部分</a:t>
              </a:r>
              <a:r>
                <a:rPr lang="zh-CN" altLang="en-US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显示</a:t>
              </a:r>
              <a:r>
                <a:rPr lang="zh-CN" altLang="en-US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为空</a:t>
              </a:r>
              <a:endPara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加载数据源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99592" y="5085184"/>
            <a:ext cx="3312368" cy="11521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项：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星期一、星期二、星期三、星期四、星期五、星期六、星期七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内容占位符 1"/>
          <p:cNvSpPr txBox="1">
            <a:spLocks/>
          </p:cNvSpPr>
          <p:nvPr/>
        </p:nvSpPr>
        <p:spPr>
          <a:xfrm>
            <a:off x="212608" y="1268288"/>
            <a:ext cx="8679872" cy="5329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示例：选择当前是周几，界面如图所示</a:t>
            </a:r>
            <a:endParaRPr lang="en-US" altLang="zh-CN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u"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buClrTx/>
              <a:buFont typeface="Wingdings" pitchFamily="2" charset="2"/>
              <a:buChar char="u"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添加数据源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8166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定义数据源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68680" lvl="3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代码定义数组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String[]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作为数据源</a:t>
            </a:r>
          </a:p>
          <a:p>
            <a:pPr marL="581660" lvl="2" indent="0">
              <a:lnSpc>
                <a:spcPct val="200000"/>
              </a:lnSpc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在代码中动态获取、加载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68680" lvl="3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ArrayAdapter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对象获取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68680" lvl="3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setAdapter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动态设置数据源</a:t>
            </a:r>
          </a:p>
          <a:p>
            <a:pPr marL="581660" lvl="2" indent="0">
              <a:lnSpc>
                <a:spcPct val="200000"/>
              </a:lnSpc>
              <a:spcBef>
                <a:spcPts val="0"/>
              </a:spcBef>
              <a:buFont typeface="Symbol" panose="05050102010706020507" pitchFamily="18" charset="2"/>
              <a:buNone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4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8" y="1292400"/>
            <a:ext cx="8679872" cy="575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第一步：界面设计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在布局文件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中添加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Spinner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控件（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不必设置数据源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27580" y="1844824"/>
            <a:ext cx="4276468" cy="4824536"/>
            <a:chOff x="683568" y="1772816"/>
            <a:chExt cx="3772412" cy="4737653"/>
          </a:xfrm>
        </p:grpSpPr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1772816"/>
              <a:ext cx="3772412" cy="473765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863588" y="4731788"/>
              <a:ext cx="3182754" cy="143351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012160" y="2132857"/>
            <a:ext cx="2520280" cy="4032447"/>
            <a:chOff x="5724128" y="2132857"/>
            <a:chExt cx="2520280" cy="4032447"/>
          </a:xfrm>
        </p:grpSpPr>
        <p:grpSp>
          <p:nvGrpSpPr>
            <p:cNvPr id="10" name="组合 9"/>
            <p:cNvGrpSpPr/>
            <p:nvPr/>
          </p:nvGrpSpPr>
          <p:grpSpPr>
            <a:xfrm>
              <a:off x="5724128" y="2132857"/>
              <a:ext cx="2520280" cy="4032447"/>
              <a:chOff x="5940152" y="2060849"/>
              <a:chExt cx="2520280" cy="4032447"/>
            </a:xfrm>
          </p:grpSpPr>
          <p:pic>
            <p:nvPicPr>
              <p:cNvPr id="7" name="图片 6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4713" y="2472169"/>
                <a:ext cx="2142913" cy="3621127"/>
              </a:xfrm>
              <a:prstGeom prst="rect">
                <a:avLst/>
              </a:prstGeom>
            </p:spPr>
          </p:pic>
          <p:sp>
            <p:nvSpPr>
              <p:cNvPr id="9" name="内容占位符 1"/>
              <p:cNvSpPr txBox="1">
                <a:spLocks/>
              </p:cNvSpPr>
              <p:nvPr/>
            </p:nvSpPr>
            <p:spPr>
              <a:xfrm>
                <a:off x="5940152" y="2060849"/>
                <a:ext cx="2520280" cy="3600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58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98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5"/>
                  </a:spcBef>
                  <a:buClr>
                    <a:schemeClr val="accent1"/>
                  </a:buClr>
                  <a:buFont typeface="Symbol" panose="05050102010706020507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5"/>
                  </a:spcBef>
                  <a:buClr>
                    <a:schemeClr val="accent1"/>
                  </a:buClr>
                  <a:buFont typeface="Symbol" panose="05050102010706020507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5"/>
                  </a:spcBef>
                  <a:buClr>
                    <a:schemeClr val="accent1"/>
                  </a:buClr>
                  <a:buFont typeface="Symbol" panose="05050102010706020507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5"/>
                  </a:spcBef>
                  <a:buClr>
                    <a:schemeClr val="accent1"/>
                  </a:buClr>
                  <a:buFont typeface="Symbol" panose="05050102010706020507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Symbol" panose="05050102010706020507" pitchFamily="18" charset="2"/>
                  <a:buNone/>
                </a:pPr>
                <a:r>
                  <a:rPr lang="zh-CN" altLang="en-US" sz="18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界面设计</a:t>
                </a:r>
                <a:endParaRPr lang="zh-CN" altLang="en-US" sz="18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6588224" y="3212976"/>
              <a:ext cx="576064" cy="43620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加载数据源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06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 txBox="1">
            <a:spLocks/>
          </p:cNvSpPr>
          <p:nvPr/>
        </p:nvSpPr>
        <p:spPr>
          <a:xfrm>
            <a:off x="212609" y="1292613"/>
            <a:ext cx="8679872" cy="624219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：定义、设置数据源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251520" y="1916832"/>
            <a:ext cx="8784976" cy="4608512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代码中定义字符串数组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weekList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作为数据源，并动态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500" dirty="0" smtClean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weekList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（数组是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{ }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内用逗号分隔的一组相同类型的数据）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8166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String[] 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weekList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={</a:t>
            </a:r>
            <a:r>
              <a:rPr lang="en-US" altLang="zh-CN" sz="1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星期</a:t>
            </a:r>
            <a:r>
              <a:rPr lang="en-US" altLang="zh-CN" sz="1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1"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星期</a:t>
            </a:r>
            <a:r>
              <a:rPr lang="en-US" altLang="zh-CN" sz="1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2"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星期</a:t>
            </a:r>
            <a:r>
              <a:rPr lang="en-US" altLang="zh-CN" sz="1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3"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星期</a:t>
            </a:r>
            <a:r>
              <a:rPr lang="en-US" altLang="zh-CN" sz="1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4"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星期</a:t>
            </a:r>
            <a:r>
              <a:rPr lang="en-US" altLang="zh-CN" sz="1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5"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星期</a:t>
            </a:r>
            <a:r>
              <a:rPr lang="en-US" altLang="zh-CN" sz="1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6"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星期</a:t>
            </a:r>
            <a:r>
              <a:rPr lang="en-US" altLang="zh-CN" sz="1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14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};</a:t>
            </a:r>
          </a:p>
          <a:p>
            <a:pPr marL="58166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ArrayAdapter</a:t>
            </a:r>
            <a:r>
              <a:rPr lang="zh-CN" altLang="en-US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字符串数组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weekList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数据源</a:t>
            </a:r>
            <a:endParaRPr lang="en-US" altLang="zh-CN" sz="1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8166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ArrayAdapter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adp1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;</a:t>
            </a:r>
          </a:p>
          <a:p>
            <a:pPr marL="58166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adp1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400" b="1" dirty="0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ArrayAdapter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R.layout.</a:t>
            </a:r>
            <a:r>
              <a:rPr lang="en-US" altLang="zh-CN" sz="1400" b="1" i="1" dirty="0" err="1" smtClean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support_simple_spinner_dropdown_item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weekList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58166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setAdapter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(adapter)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数据源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8166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b="1" dirty="0" smtClean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week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=(Spinner)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findViewById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R.id.</a:t>
            </a:r>
            <a:r>
              <a:rPr lang="en-US" altLang="zh-CN" sz="1400" b="1" i="1" dirty="0" err="1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spWeek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58166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b="1" dirty="0" err="1" smtClean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week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.setAdapter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adp1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);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加载数据源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6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 txBox="1">
            <a:spLocks/>
          </p:cNvSpPr>
          <p:nvPr/>
        </p:nvSpPr>
        <p:spPr>
          <a:xfrm>
            <a:off x="212608" y="1292400"/>
            <a:ext cx="8679872" cy="50405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第二步：定义、设置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数据源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如下图所示：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1560" y="1772816"/>
            <a:ext cx="8280920" cy="3766729"/>
            <a:chOff x="395536" y="2780928"/>
            <a:chExt cx="8743799" cy="3432745"/>
          </a:xfrm>
        </p:grpSpPr>
        <p:grpSp>
          <p:nvGrpSpPr>
            <p:cNvPr id="13" name="组合 12"/>
            <p:cNvGrpSpPr/>
            <p:nvPr/>
          </p:nvGrpSpPr>
          <p:grpSpPr>
            <a:xfrm>
              <a:off x="395536" y="2780928"/>
              <a:ext cx="8743799" cy="3432745"/>
              <a:chOff x="448788" y="2780928"/>
              <a:chExt cx="8743799" cy="3432745"/>
            </a:xfrm>
          </p:grpSpPr>
          <p:pic>
            <p:nvPicPr>
              <p:cNvPr id="15" name="图片 14" descr="屏幕剪辑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788" y="2780928"/>
                <a:ext cx="8011644" cy="3238952"/>
              </a:xfrm>
              <a:prstGeom prst="rect">
                <a:avLst/>
              </a:prstGeom>
            </p:spPr>
          </p:pic>
          <p:sp>
            <p:nvSpPr>
              <p:cNvPr id="16" name="矩形 15"/>
              <p:cNvSpPr/>
              <p:nvPr/>
            </p:nvSpPr>
            <p:spPr>
              <a:xfrm>
                <a:off x="971600" y="5301208"/>
                <a:ext cx="2016224" cy="28761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标注 16"/>
              <p:cNvSpPr/>
              <p:nvPr/>
            </p:nvSpPr>
            <p:spPr>
              <a:xfrm>
                <a:off x="904986" y="5844207"/>
                <a:ext cx="3024336" cy="369466"/>
              </a:xfrm>
              <a:prstGeom prst="wedgeRectCallout">
                <a:avLst>
                  <a:gd name="adj1" fmla="val -16505"/>
                  <a:gd name="adj2" fmla="val 1678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dirty="0" smtClean="0">
                    <a:latin typeface="微软雅黑" pitchFamily="34" charset="-122"/>
                    <a:ea typeface="微软雅黑" pitchFamily="34" charset="-122"/>
                  </a:rPr>
                  <a:t>11</a:t>
                </a:r>
                <a:r>
                  <a:rPr lang="zh-CN" altLang="en-US" sz="13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将</a:t>
                </a:r>
                <a:r>
                  <a:rPr lang="en-US" altLang="zh-CN" sz="13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ArrayAdapter</a:t>
                </a:r>
                <a:r>
                  <a:rPr lang="zh-CN" altLang="en-US" sz="13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与</a:t>
                </a:r>
                <a:r>
                  <a:rPr lang="en-US" altLang="zh-CN" sz="13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Spinner</a:t>
                </a:r>
                <a:r>
                  <a:rPr lang="zh-CN" altLang="en-US" sz="13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绑定</a:t>
                </a:r>
                <a:endParaRPr lang="zh-CN" altLang="en-US" sz="13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矩形标注 17"/>
              <p:cNvSpPr/>
              <p:nvPr/>
            </p:nvSpPr>
            <p:spPr>
              <a:xfrm>
                <a:off x="3870275" y="4149080"/>
                <a:ext cx="2939499" cy="369466"/>
              </a:xfrm>
              <a:prstGeom prst="wedgeRectCallout">
                <a:avLst>
                  <a:gd name="adj1" fmla="val 4302"/>
                  <a:gd name="adj2" fmla="val -4712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this</a:t>
                </a:r>
                <a:r>
                  <a:rPr lang="zh-CN" altLang="en-US" sz="14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代表当前</a:t>
                </a:r>
                <a:r>
                  <a:rPr lang="en-US" altLang="zh-CN" sz="1400" b="1" dirty="0" err="1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MainActivity</a:t>
                </a:r>
                <a:r>
                  <a:rPr lang="zh-CN" altLang="en-US" sz="14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对象</a:t>
                </a:r>
                <a:endParaRPr lang="zh-CN" altLang="en-US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矩形标注 18"/>
              <p:cNvSpPr/>
              <p:nvPr/>
            </p:nvSpPr>
            <p:spPr>
              <a:xfrm>
                <a:off x="4167258" y="5579814"/>
                <a:ext cx="4797230" cy="441474"/>
              </a:xfrm>
              <a:prstGeom prst="wedgeRectCallout">
                <a:avLst>
                  <a:gd name="adj1" fmla="val -23032"/>
                  <a:gd name="adj2" fmla="val -1990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Spinner</a:t>
                </a:r>
                <a:r>
                  <a:rPr lang="zh-CN" altLang="en-US" sz="14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控件显示时所</a:t>
                </a:r>
                <a:r>
                  <a:rPr lang="zh-CN" altLang="en-US" sz="14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使用的布局</a:t>
                </a:r>
                <a:r>
                  <a:rPr lang="zh-CN" altLang="en-US" sz="14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文件（系统已经给出）</a:t>
                </a:r>
                <a:endParaRPr lang="zh-CN" altLang="en-US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矩形标注 19"/>
              <p:cNvSpPr/>
              <p:nvPr/>
            </p:nvSpPr>
            <p:spPr>
              <a:xfrm>
                <a:off x="6759530" y="3634031"/>
                <a:ext cx="2433057" cy="369466"/>
              </a:xfrm>
              <a:prstGeom prst="wedgeRectCallout">
                <a:avLst>
                  <a:gd name="adj1" fmla="val 25520"/>
                  <a:gd name="adj2" fmla="val -494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作为数据源</a:t>
                </a:r>
                <a:r>
                  <a:rPr lang="zh-CN" altLang="en-US" sz="14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的字符串</a:t>
                </a:r>
                <a:r>
                  <a:rPr lang="zh-CN" altLang="en-US" sz="14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数组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832762" y="4869160"/>
                <a:ext cx="2825337" cy="28761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659185" y="3435888"/>
              <a:ext cx="5661248" cy="2377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加载数据源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14210" y="2426016"/>
            <a:ext cx="447042" cy="44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14210" y="4018619"/>
            <a:ext cx="447042" cy="44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4210" y="4494126"/>
            <a:ext cx="447042" cy="44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1472" y="5805264"/>
            <a:ext cx="7730968" cy="601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/>
          <a:p>
            <a:pPr marL="0" lvl="1" algn="ctr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作为数据源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②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适配器并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数据源 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③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数据源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989166" y="3679492"/>
            <a:ext cx="0" cy="469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6228184" y="4379819"/>
            <a:ext cx="1" cy="46419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740352" y="3114332"/>
            <a:ext cx="0" cy="107693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2061440" y="4855946"/>
            <a:ext cx="0" cy="26149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6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907704" y="1916832"/>
            <a:ext cx="4824536" cy="3168352"/>
            <a:chOff x="1691680" y="2276872"/>
            <a:chExt cx="5545986" cy="3722308"/>
          </a:xfrm>
        </p:grpSpPr>
        <p:pic>
          <p:nvPicPr>
            <p:cNvPr id="14" name="图片 1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172" y="2780928"/>
              <a:ext cx="1932724" cy="3218252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1691680" y="2298357"/>
              <a:ext cx="1944217" cy="4339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/>
                <a:t>设计界面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292080" y="2276872"/>
              <a:ext cx="1944217" cy="4339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运行界面</a:t>
              </a:r>
            </a:p>
          </p:txBody>
        </p:sp>
        <p:pic>
          <p:nvPicPr>
            <p:cNvPr id="17" name="图片 16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626" y="2779787"/>
              <a:ext cx="1915040" cy="3219393"/>
            </a:xfrm>
            <a:prstGeom prst="rect">
              <a:avLst/>
            </a:prstGeom>
          </p:spPr>
        </p:pic>
      </p:grpSp>
      <p:sp>
        <p:nvSpPr>
          <p:cNvPr id="10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加载数据源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12608" y="1292400"/>
            <a:ext cx="8679872" cy="50405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第三步：运行、测试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611560" y="5517232"/>
            <a:ext cx="8064896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注：将显示模式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分别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Dropdown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Dialog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，运行并查看运行效果</a:t>
            </a:r>
            <a:endParaRPr lang="en-US" altLang="zh-CN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92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2608" y="1268760"/>
            <a:ext cx="8679872" cy="5760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应用中常见列表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的类型：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Spinner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endParaRPr lang="en-US" altLang="zh-CN" sz="20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430940" y="2132856"/>
            <a:ext cx="4245516" cy="3816424"/>
            <a:chOff x="3100932" y="2082333"/>
            <a:chExt cx="3920929" cy="3393832"/>
          </a:xfrm>
        </p:grpSpPr>
        <p:grpSp>
          <p:nvGrpSpPr>
            <p:cNvPr id="6" name="组合 5"/>
            <p:cNvGrpSpPr/>
            <p:nvPr/>
          </p:nvGrpSpPr>
          <p:grpSpPr>
            <a:xfrm>
              <a:off x="3552476" y="2082333"/>
              <a:ext cx="3469385" cy="3393832"/>
              <a:chOff x="3467527" y="1672528"/>
              <a:chExt cx="3716074" cy="3805206"/>
            </a:xfrm>
          </p:grpSpPr>
          <p:pic>
            <p:nvPicPr>
              <p:cNvPr id="5" name="图片 4">
                <a:extLst>
                  <a:ext uri="{FF2B5EF4-FFF2-40B4-BE49-F238E27FC236}">
                    <a16:creationId xmlns="" xmlns:a16="http://schemas.microsoft.com/office/drawing/2014/main" id="{C839A7BF-65E6-4D12-8E75-E946E1806A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476" t="14379" r="9331" b="9255"/>
              <a:stretch/>
            </p:blipFill>
            <p:spPr>
              <a:xfrm>
                <a:off x="5148064" y="2052119"/>
                <a:ext cx="2035537" cy="3425615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3467527" y="1672528"/>
                <a:ext cx="920752" cy="313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 smtClean="0">
                    <a:latin typeface="微软雅黑" pitchFamily="34" charset="-122"/>
                    <a:ea typeface="微软雅黑" pitchFamily="34" charset="-122"/>
                  </a:rPr>
                  <a:t>Spinner</a:t>
                </a:r>
                <a:endParaRPr lang="en-US" altLang="zh-CN" sz="16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635970" y="1672528"/>
                <a:ext cx="985636" cy="313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 err="1" smtClean="0">
                    <a:latin typeface="微软雅黑" pitchFamily="34" charset="-122"/>
                    <a:ea typeface="微软雅黑" pitchFamily="34" charset="-122"/>
                  </a:rPr>
                  <a:t>ListView</a:t>
                </a:r>
                <a:endParaRPr lang="en-US" altLang="zh-CN" sz="16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8" t="13351" r="13062" b="12164"/>
            <a:stretch/>
          </p:blipFill>
          <p:spPr bwMode="auto">
            <a:xfrm>
              <a:off x="3100932" y="2426059"/>
              <a:ext cx="1832599" cy="3048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高级控件（数据处理）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3860" y="2204864"/>
            <a:ext cx="3842116" cy="407841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列表类型控件的要素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2000" lvl="1" indent="-285750" latinLnBrk="1">
              <a:lnSpc>
                <a:spcPct val="150000"/>
              </a:lnSpc>
              <a:buSzPct val="100000"/>
              <a:buFont typeface="Wingdings" pitchFamily="2" charset="2"/>
              <a:buChar char="u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603450" lvl="2" latinLnBrk="1">
              <a:lnSpc>
                <a:spcPct val="150000"/>
              </a:lnSpc>
              <a:buSzPct val="100000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界面设计添加，两种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03450" lvl="2" latinLnBrk="1">
              <a:lnSpc>
                <a:spcPct val="150000"/>
              </a:lnSpc>
              <a:buSzPct val="100000"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32000" lvl="1" indent="-285750" latinLnBrk="1">
              <a:lnSpc>
                <a:spcPct val="150000"/>
              </a:lnSpc>
              <a:buSzPct val="100000"/>
              <a:buFont typeface="Wingdings" pitchFamily="2" charset="2"/>
              <a:buChar char="u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数据源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603450" lvl="2" latinLnBrk="1">
              <a:lnSpc>
                <a:spcPct val="150000"/>
              </a:lnSpc>
              <a:buSzPct val="100000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显示的数据，静态设置或动态加载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03450" lvl="2" latinLnBrk="1">
              <a:lnSpc>
                <a:spcPct val="150000"/>
              </a:lnSpc>
              <a:buSzPct val="100000"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32000" lvl="1" indent="-285750" latinLnBrk="1">
              <a:lnSpc>
                <a:spcPct val="150000"/>
              </a:lnSpc>
              <a:buSzPct val="100000"/>
              <a:buFont typeface="Wingdings" pitchFamily="2" charset="2"/>
              <a:buChar char="u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Adapter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适配器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603450" lvl="2" latinLnBrk="1">
              <a:lnSpc>
                <a:spcPct val="150000"/>
              </a:lnSpc>
              <a:buSzPct val="100000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若要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动态添加数据源，则必须使用相应的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适配器）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2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 txBox="1">
            <a:spLocks/>
          </p:cNvSpPr>
          <p:nvPr/>
        </p:nvSpPr>
        <p:spPr>
          <a:xfrm>
            <a:off x="212609" y="1292613"/>
            <a:ext cx="8679872" cy="1056267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文件中动态获取数据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代码中定义数据，使用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文件中定义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string-array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weekList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212608" y="2276872"/>
            <a:ext cx="8463848" cy="4392488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中定义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string-array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sz="18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weekList</a:t>
            </a:r>
            <a:endParaRPr lang="en-US" altLang="zh-CN" sz="18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2) </a:t>
            </a:r>
            <a:r>
              <a:rPr lang="en-US" altLang="zh-CN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中直接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8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weekList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的数据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58166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String[]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weekList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2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getResources</a:t>
            </a: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().</a:t>
            </a:r>
            <a:r>
              <a:rPr lang="en-US" altLang="zh-CN" sz="12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getStringArray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R.array.</a:t>
            </a:r>
            <a:r>
              <a:rPr lang="en-US" altLang="zh-CN" sz="1200" b="1" i="1" dirty="0" err="1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weekList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58166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2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getResources</a:t>
            </a: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：获取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中定义的各种资源（如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等）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58166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2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getStringArray</a:t>
            </a:r>
            <a:r>
              <a:rPr lang="en-US" altLang="zh-CN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(name)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：获取数组资源中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的数组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ArrayAdapter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对象，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weekList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作为数据源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58166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ArrayAdapter adapter1 ;</a:t>
            </a:r>
          </a:p>
          <a:p>
            <a:pPr marL="58166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adapter1 = </a:t>
            </a:r>
            <a:r>
              <a:rPr lang="en-US" altLang="zh-CN" sz="1200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ArrayAdapter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b="1" dirty="0" err="1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,R.layout.</a:t>
            </a:r>
            <a:r>
              <a:rPr lang="en-US" altLang="zh-CN" sz="1200" b="1" i="1" dirty="0" err="1" smtClean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support_simple_spinner_dropdown_item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200" b="1" dirty="0" err="1" smtClean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weekList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(4)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setAdapter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(adapter)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动态设置数据源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58166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b="1" dirty="0" smtClean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week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=(Spinner)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findViewById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R.id.</a:t>
            </a:r>
            <a:r>
              <a:rPr lang="en-US" altLang="zh-CN" sz="1200" b="1" i="1" dirty="0" err="1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spWeek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58166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b="1" dirty="0" err="1" smtClean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week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.setAdapter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adapter1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);  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28944"/>
            <a:ext cx="2880320" cy="2680176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加载数据源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92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2"/>
          <a:stretch/>
        </p:blipFill>
        <p:spPr>
          <a:xfrm>
            <a:off x="323528" y="1756296"/>
            <a:ext cx="8154539" cy="3760936"/>
          </a:xfrm>
          <a:prstGeom prst="rect">
            <a:avLst/>
          </a:prstGeom>
        </p:spPr>
      </p:pic>
      <p:sp>
        <p:nvSpPr>
          <p:cNvPr id="9" name="矩形标注 8"/>
          <p:cNvSpPr/>
          <p:nvPr/>
        </p:nvSpPr>
        <p:spPr>
          <a:xfrm>
            <a:off x="2026028" y="5157192"/>
            <a:ext cx="2257940" cy="364537"/>
          </a:xfrm>
          <a:prstGeom prst="wedgeRectCallout">
            <a:avLst>
              <a:gd name="adj1" fmla="val -70055"/>
              <a:gd name="adj2" fmla="val -682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绑定、设置数据源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347865" y="4725144"/>
            <a:ext cx="3960440" cy="364537"/>
          </a:xfrm>
          <a:prstGeom prst="wedgeRectCallout">
            <a:avLst>
              <a:gd name="adj1" fmla="val -72533"/>
              <a:gd name="adj2" fmla="val -639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数组适配器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ArrayAdapter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对象，获取数据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6012160" y="3861048"/>
            <a:ext cx="1944216" cy="364537"/>
          </a:xfrm>
          <a:prstGeom prst="wedgeRectCallout">
            <a:avLst>
              <a:gd name="adj1" fmla="val -65237"/>
              <a:gd name="adj2" fmla="val 334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文件中获取数据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56686" y="4021584"/>
            <a:ext cx="3348372" cy="272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15" y="1412776"/>
            <a:ext cx="2813625" cy="231084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4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加载数据源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1"/>
          <p:cNvSpPr txBox="1">
            <a:spLocks/>
          </p:cNvSpPr>
          <p:nvPr/>
        </p:nvSpPr>
        <p:spPr>
          <a:xfrm>
            <a:off x="212609" y="1292613"/>
            <a:ext cx="8679872" cy="768235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代码如下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1333" y="5786680"/>
            <a:ext cx="6102424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indent="-332740"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getResources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：获取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中定义的各种资源（如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等）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indent="-332740">
              <a:lnSpc>
                <a:spcPct val="150000"/>
              </a:lnSpc>
            </a:pP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getStringArray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(name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：获取数组资源中指定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的数组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83269" y="2051556"/>
            <a:ext cx="87716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数据源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9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12608" y="1292400"/>
            <a:ext cx="8679872" cy="4536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完成第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11 - 15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页的示例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熟练掌握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Spinner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控件的设计</a:t>
            </a:r>
            <a:endParaRPr lang="en-US" altLang="zh-CN" sz="20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熟练掌握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文件中数据源的创建</a:t>
            </a:r>
            <a:endParaRPr lang="en-US" altLang="zh-CN" sz="20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Spinner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控件的不同显示模式</a:t>
            </a:r>
            <a:endParaRPr lang="en-US" altLang="zh-CN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en-US" altLang="zh-CN" sz="20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完成第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页的示例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学习数组的使用</a:t>
            </a:r>
            <a:endParaRPr lang="en-US" altLang="zh-CN" sz="20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学习数组适配器</a:t>
            </a:r>
            <a:r>
              <a:rPr lang="en-US" altLang="zh-CN" sz="20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ArrayAdapter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0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Spinner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数据的不同获取方式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课堂练习（一）</a:t>
            </a:r>
          </a:p>
        </p:txBody>
      </p:sp>
    </p:spTree>
    <p:extLst>
      <p:ext uri="{BB962C8B-B14F-4D97-AF65-F5344CB8AC3E}">
        <p14:creationId xmlns:p14="http://schemas.microsoft.com/office/powerpoint/2010/main" val="20426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 txBox="1">
            <a:spLocks/>
          </p:cNvSpPr>
          <p:nvPr/>
        </p:nvSpPr>
        <p:spPr>
          <a:xfrm>
            <a:off x="212608" y="1268760"/>
            <a:ext cx="8679871" cy="720079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导引示例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设计电影院购票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程序，根据用户选择实现订票，界面如图所示。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None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564904"/>
            <a:ext cx="2304256" cy="3806980"/>
          </a:xfrm>
          <a:prstGeom prst="rect">
            <a:avLst/>
          </a:prstGeom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1475656" y="2041451"/>
            <a:ext cx="1800201" cy="379437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anose="05050102010706020507" pitchFamily="18" charset="2"/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数据源</a:t>
            </a:r>
            <a:endParaRPr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5940152" y="2041451"/>
            <a:ext cx="1800201" cy="379437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anose="05050102010706020507" pitchFamily="18" charset="2"/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界面</a:t>
            </a:r>
            <a:endParaRPr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15616" y="2626833"/>
            <a:ext cx="3200847" cy="3610479"/>
            <a:chOff x="1187624" y="2554825"/>
            <a:chExt cx="3200847" cy="3610479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554825"/>
              <a:ext cx="3200847" cy="3610479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331640" y="4550216"/>
              <a:ext cx="2304256" cy="129614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1.4 Spinner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的响应事件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6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08516"/>
            <a:ext cx="4150002" cy="5521728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724128" y="2205016"/>
            <a:ext cx="2304256" cy="4248320"/>
            <a:chOff x="5652120" y="2123564"/>
            <a:chExt cx="2304256" cy="4248320"/>
          </a:xfrm>
        </p:grpSpPr>
        <p:sp>
          <p:nvSpPr>
            <p:cNvPr id="3" name="TextBox 2"/>
            <p:cNvSpPr txBox="1"/>
            <p:nvPr/>
          </p:nvSpPr>
          <p:spPr>
            <a:xfrm>
              <a:off x="6012160" y="212356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购票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程序界面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10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120" y="2564904"/>
              <a:ext cx="2304256" cy="3806980"/>
            </a:xfrm>
            <a:prstGeom prst="rect">
              <a:avLst/>
            </a:prstGeom>
          </p:spPr>
        </p:pic>
      </p:grpSp>
      <p:sp>
        <p:nvSpPr>
          <p:cNvPr id="7" name="矩形标注 6"/>
          <p:cNvSpPr/>
          <p:nvPr/>
        </p:nvSpPr>
        <p:spPr>
          <a:xfrm>
            <a:off x="3851920" y="1556792"/>
            <a:ext cx="4320480" cy="364537"/>
          </a:xfrm>
          <a:prstGeom prst="wedgeRectCallout">
            <a:avLst>
              <a:gd name="adj1" fmla="val -72406"/>
              <a:gd name="adj2" fmla="val -632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此界面为约束布局，如果使用线性布局，请自行设计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1.4 Spinner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的响应事件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988840"/>
            <a:ext cx="2088232" cy="4047298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95536" y="1383870"/>
            <a:ext cx="5213984" cy="5317742"/>
            <a:chOff x="395536" y="1196752"/>
            <a:chExt cx="5213984" cy="5461758"/>
          </a:xfrm>
        </p:grpSpPr>
        <p:grpSp>
          <p:nvGrpSpPr>
            <p:cNvPr id="23" name="组合 22"/>
            <p:cNvGrpSpPr/>
            <p:nvPr/>
          </p:nvGrpSpPr>
          <p:grpSpPr>
            <a:xfrm>
              <a:off x="395536" y="1196752"/>
              <a:ext cx="5213984" cy="5461758"/>
              <a:chOff x="395536" y="1196752"/>
              <a:chExt cx="5213984" cy="5461758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395536" y="1196752"/>
                <a:ext cx="5213984" cy="5461758"/>
                <a:chOff x="395536" y="1196752"/>
                <a:chExt cx="5213984" cy="5461758"/>
              </a:xfrm>
            </p:grpSpPr>
            <p:pic>
              <p:nvPicPr>
                <p:cNvPr id="8" name="图片 7" descr="屏幕剪辑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536" y="1196752"/>
                  <a:ext cx="5213984" cy="5461758"/>
                </a:xfrm>
                <a:prstGeom prst="rect">
                  <a:avLst/>
                </a:prstGeom>
              </p:spPr>
            </p:pic>
            <p:pic>
              <p:nvPicPr>
                <p:cNvPr id="21" name="图片 20" descr="屏幕剪辑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13173" y="1231776"/>
                  <a:ext cx="933580" cy="181000"/>
                </a:xfrm>
                <a:prstGeom prst="rect">
                  <a:avLst/>
                </a:prstGeom>
              </p:spPr>
            </p:pic>
          </p:grpSp>
          <p:sp>
            <p:nvSpPr>
              <p:cNvPr id="12" name="矩形 11"/>
              <p:cNvSpPr/>
              <p:nvPr/>
            </p:nvSpPr>
            <p:spPr>
              <a:xfrm>
                <a:off x="971600" y="4149080"/>
                <a:ext cx="4320480" cy="86409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99592" y="3516238"/>
                <a:ext cx="2448272" cy="16993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971600" y="5733257"/>
                <a:ext cx="4320480" cy="50405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20688" y="1393726"/>
                <a:ext cx="2171092" cy="177899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椭圆 2"/>
            <p:cNvSpPr/>
            <p:nvPr/>
          </p:nvSpPr>
          <p:spPr>
            <a:xfrm>
              <a:off x="4716016" y="449654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4716016" y="5778630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sp>
        <p:nvSpPr>
          <p:cNvPr id="16" name="矩形标注 15"/>
          <p:cNvSpPr/>
          <p:nvPr/>
        </p:nvSpPr>
        <p:spPr>
          <a:xfrm>
            <a:off x="4259863" y="2348880"/>
            <a:ext cx="2184345" cy="657498"/>
          </a:xfrm>
          <a:prstGeom prst="wedgeRectCallout">
            <a:avLst>
              <a:gd name="adj1" fmla="val -75380"/>
              <a:gd name="adj2" fmla="val 423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activity_ticket</a:t>
            </a: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替换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显示的布局文件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的名称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5436096" y="5949280"/>
            <a:ext cx="720081" cy="441474"/>
          </a:xfrm>
          <a:prstGeom prst="wedgeRectCallout">
            <a:avLst>
              <a:gd name="adj1" fmla="val -83876"/>
              <a:gd name="adj2" fmla="val -325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推荐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2987824" y="1679153"/>
            <a:ext cx="2016224" cy="309687"/>
          </a:xfrm>
          <a:prstGeom prst="wedgeRectCallout">
            <a:avLst>
              <a:gd name="adj1" fmla="val -65493"/>
              <a:gd name="adj2" fmla="val -422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按钮的单击事件监听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1.4 Spinner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的响应事件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8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9" y="1269380"/>
            <a:ext cx="8679871" cy="14395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导引示例中，用户选择后点击订票触发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单击事件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OnClickListener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进行处理。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若选择后，立即显示选择结果（不需要点击按钮），则触发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Spinner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选中事件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OnItemSelectedListener</a:t>
            </a:r>
            <a:r>
              <a:rPr lang="en-US" altLang="zh-CN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进行处理。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940152" y="2708920"/>
            <a:ext cx="2664296" cy="3870495"/>
            <a:chOff x="5940152" y="2348880"/>
            <a:chExt cx="2664296" cy="3870495"/>
          </a:xfrm>
        </p:grpSpPr>
        <p:pic>
          <p:nvPicPr>
            <p:cNvPr id="9" name="图片 8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2348880"/>
              <a:ext cx="2088232" cy="3870495"/>
            </a:xfrm>
            <a:prstGeom prst="rect">
              <a:avLst/>
            </a:prstGeom>
          </p:spPr>
        </p:pic>
        <p:sp>
          <p:nvSpPr>
            <p:cNvPr id="10" name="右箭头 9"/>
            <p:cNvSpPr/>
            <p:nvPr/>
          </p:nvSpPr>
          <p:spPr>
            <a:xfrm>
              <a:off x="5940152" y="4032099"/>
              <a:ext cx="576064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9847" y="2636912"/>
            <a:ext cx="5218297" cy="4032448"/>
            <a:chOff x="649847" y="2348880"/>
            <a:chExt cx="5218297" cy="4032448"/>
          </a:xfrm>
        </p:grpSpPr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2420888"/>
              <a:ext cx="2088232" cy="3870495"/>
            </a:xfrm>
            <a:prstGeom prst="rect">
              <a:avLst/>
            </a:prstGeom>
          </p:spPr>
        </p:pic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888" y="2420888"/>
              <a:ext cx="2016224" cy="387049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649847" y="2348880"/>
              <a:ext cx="5218297" cy="4032448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1.4 Spinner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的响应事件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05824" y="5445225"/>
            <a:ext cx="1705147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单击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6674557" y="5445224"/>
            <a:ext cx="177644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Spinner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选中事件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678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9" y="1269256"/>
            <a:ext cx="8679871" cy="547211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Spinner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选中事件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处理的一般过程：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实现 </a:t>
            </a:r>
            <a:r>
              <a:rPr lang="en-US" altLang="zh-CN" sz="18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AdapterView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8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On</a:t>
            </a:r>
            <a:r>
              <a:rPr lang="en-US" altLang="zh-CN" sz="1800" b="1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ItemSelected</a:t>
            </a:r>
            <a:r>
              <a:rPr lang="en-US" altLang="zh-CN" sz="18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接口（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implements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86868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500" b="1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TicketActivity_onSelected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b="1" dirty="0">
                <a:latin typeface="微软雅黑" pitchFamily="34" charset="-122"/>
                <a:ea typeface="微软雅黑" pitchFamily="34" charset="-122"/>
              </a:rPr>
              <a:t>extends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AppCompatActivity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5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implements</a:t>
            </a:r>
            <a:r>
              <a:rPr lang="en-US" altLang="zh-CN" sz="15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b="1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AdapterView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5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OnItemSelectedListener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    { 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…..}</a:t>
            </a: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的全部方法（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Alt+Enter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6868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5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onItemSelected</a:t>
            </a:r>
            <a:r>
              <a:rPr lang="en-US" altLang="zh-CN" sz="15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altLang="zh-CN" sz="1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5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用户选中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选项时调用此方法。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6868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5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onNothingSelected</a:t>
            </a:r>
            <a:r>
              <a:rPr lang="en-US" altLang="zh-CN" sz="15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	</a:t>
            </a:r>
            <a:r>
              <a:rPr lang="zh-CN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没有选取任何选项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（按返回按钮）时</a:t>
            </a:r>
            <a:r>
              <a:rPr lang="zh-CN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调用。</a:t>
            </a:r>
            <a:r>
              <a:rPr lang="zh-CN" altLang="en-US" sz="15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通常不</a:t>
            </a:r>
            <a:r>
              <a:rPr lang="zh-CN" altLang="en-US" sz="1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处理此操作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，但实现接口时必须</a:t>
            </a:r>
            <a:r>
              <a:rPr lang="zh-CN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实现其所有方法，仍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列出空的</a:t>
            </a: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onNothingSelected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5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68680" lvl="3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94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setOn</a:t>
            </a:r>
            <a:r>
              <a:rPr lang="en-US" altLang="zh-CN" sz="1800" b="1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ItemSelected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en-US" altLang="zh-CN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Spinner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设置监听器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886460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500" b="1" dirty="0">
                <a:latin typeface="微软雅黑" pitchFamily="34" charset="-122"/>
                <a:ea typeface="微软雅黑" pitchFamily="34" charset="-122"/>
              </a:rPr>
              <a:t>cinema 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=(Spinner)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findViewById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R.id.</a:t>
            </a:r>
            <a:r>
              <a:rPr lang="en-US" altLang="zh-CN" sz="1500" b="1" i="1" dirty="0" err="1">
                <a:latin typeface="微软雅黑" pitchFamily="34" charset="-122"/>
                <a:ea typeface="微软雅黑" pitchFamily="34" charset="-122"/>
              </a:rPr>
              <a:t>spCinema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);</a:t>
            </a:r>
            <a:br>
              <a:rPr lang="en-US" altLang="zh-CN" sz="15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500" b="1" dirty="0" err="1" smtClean="0">
                <a:latin typeface="微软雅黑" pitchFamily="34" charset="-122"/>
                <a:ea typeface="微软雅黑" pitchFamily="34" charset="-122"/>
              </a:rPr>
              <a:t>cinema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.setOnItemSelectedListener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500" b="1" dirty="0" smtClean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1.4 Spinner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的响应事件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96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430488" y="1884580"/>
            <a:ext cx="6516355" cy="4712772"/>
            <a:chOff x="1430488" y="1668556"/>
            <a:chExt cx="6516355" cy="5000804"/>
          </a:xfrm>
        </p:grpSpPr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488" y="1668556"/>
              <a:ext cx="6325483" cy="5000804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1490529" y="1854763"/>
              <a:ext cx="3349625" cy="2482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935143" y="3883361"/>
              <a:ext cx="3625091" cy="43204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619672" y="4528998"/>
              <a:ext cx="6327171" cy="20162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椭圆 13"/>
          <p:cNvSpPr/>
          <p:nvPr/>
        </p:nvSpPr>
        <p:spPr>
          <a:xfrm>
            <a:off x="4860032" y="19888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8028384" y="448803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652120" y="393305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763687" y="4653136"/>
            <a:ext cx="5992283" cy="10801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1.4 Spinner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的响应事件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内容占位符 1"/>
          <p:cNvSpPr txBox="1">
            <a:spLocks/>
          </p:cNvSpPr>
          <p:nvPr/>
        </p:nvSpPr>
        <p:spPr>
          <a:xfrm>
            <a:off x="212609" y="1269256"/>
            <a:ext cx="8679871" cy="565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Spinner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选中事件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处理的一般过程：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内容占位符 1"/>
          <p:cNvSpPr txBox="1">
            <a:spLocks/>
          </p:cNvSpPr>
          <p:nvPr/>
        </p:nvSpPr>
        <p:spPr>
          <a:xfrm>
            <a:off x="5704250" y="5271391"/>
            <a:ext cx="2016224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为选中事件编写代码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05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8" y="1268983"/>
            <a:ext cx="8679872" cy="518435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onItemSelected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onItemSelected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AdapterView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&lt;?&gt;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parent,View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,int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position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,long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720000" lvl="4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20000" lvl="4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20000" lvl="4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20000" lvl="4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20000" lvl="4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注：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一般情况下，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position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的值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是相同的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     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93485" y="2185700"/>
            <a:ext cx="8093338" cy="771496"/>
            <a:chOff x="395536" y="1772816"/>
            <a:chExt cx="8093338" cy="771496"/>
          </a:xfrm>
        </p:grpSpPr>
        <p:grpSp>
          <p:nvGrpSpPr>
            <p:cNvPr id="9" name="组合 8"/>
            <p:cNvGrpSpPr/>
            <p:nvPr/>
          </p:nvGrpSpPr>
          <p:grpSpPr>
            <a:xfrm>
              <a:off x="3814011" y="1791980"/>
              <a:ext cx="1274708" cy="576064"/>
              <a:chOff x="2029460" y="3595061"/>
              <a:chExt cx="1274708" cy="576064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 flipV="1">
                <a:off x="2674614" y="3595061"/>
                <a:ext cx="0" cy="216024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2029460" y="3847960"/>
                <a:ext cx="127470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00" dirty="0">
                    <a:latin typeface="微软雅黑" pitchFamily="34" charset="-122"/>
                    <a:ea typeface="微软雅黑" pitchFamily="34" charset="-122"/>
                  </a:rPr>
                  <a:t>Spinner</a:t>
                </a:r>
                <a:r>
                  <a:rPr lang="zh-CN" altLang="en-US" sz="15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控件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076056" y="1772816"/>
              <a:ext cx="1152128" cy="739244"/>
              <a:chOff x="4932040" y="3725416"/>
              <a:chExt cx="1440160" cy="739244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 flipV="1">
                <a:off x="5580112" y="3725416"/>
                <a:ext cx="0" cy="216024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4932040" y="3941440"/>
                <a:ext cx="1440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“星期五”</a:t>
                </a:r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对象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5940152" y="1772816"/>
              <a:ext cx="1296144" cy="739244"/>
              <a:chOff x="5868144" y="3688252"/>
              <a:chExt cx="1296144" cy="739244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 flipV="1">
                <a:off x="6516216" y="3688252"/>
                <a:ext cx="0" cy="216024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5868144" y="3904276"/>
                <a:ext cx="1296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“星期五”</a:t>
                </a:r>
              </a:p>
              <a:p>
                <a:pPr algn="ctr"/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的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编号</a:t>
                </a:r>
                <a:r>
                  <a:rPr lang="en-US" altLang="zh-CN" sz="1400" dirty="0"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302647" y="1772816"/>
              <a:ext cx="1186227" cy="771496"/>
              <a:chOff x="6764492" y="2276872"/>
              <a:chExt cx="1186227" cy="771496"/>
            </a:xfrm>
          </p:grpSpPr>
          <p:sp>
            <p:nvSpPr>
              <p:cNvPr id="18" name="矩形 17">
                <a:extLst>
                  <a:ext uri="{FF2B5EF4-FFF2-40B4-BE49-F238E27FC236}">
                    <a16:creationId xmlns="" xmlns:a16="http://schemas.microsoft.com/office/drawing/2014/main" id="{4C19626B-98A1-476B-91AF-5F88E02B0301}"/>
                  </a:ext>
                </a:extLst>
              </p:cNvPr>
              <p:cNvSpPr/>
              <p:nvPr/>
            </p:nvSpPr>
            <p:spPr>
              <a:xfrm>
                <a:off x="6764492" y="2525148"/>
                <a:ext cx="118622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“星期五”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的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行号</a:t>
                </a:r>
                <a:r>
                  <a:rPr lang="en-US" altLang="zh-CN" sz="1400" dirty="0"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="" xmlns:a16="http://schemas.microsoft.com/office/drawing/2014/main" id="{143CCE59-D615-4249-B64D-385DC93EB6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61262" y="2276872"/>
                <a:ext cx="0" cy="214284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95536" y="2029490"/>
              <a:ext cx="3262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当选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中星期五时，各参数分别为：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44208" y="2998981"/>
            <a:ext cx="2094318" cy="3670379"/>
            <a:chOff x="6510130" y="2782957"/>
            <a:chExt cx="1828800" cy="341906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53" t="5861" r="8626" b="2231"/>
            <a:stretch/>
          </p:blipFill>
          <p:spPr bwMode="auto">
            <a:xfrm>
              <a:off x="6510130" y="2782957"/>
              <a:ext cx="1828800" cy="3419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950282" y="4321536"/>
              <a:ext cx="248786" cy="131307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1300" b="1" dirty="0" smtClean="0">
                  <a:solidFill>
                    <a:srgbClr val="FF0000"/>
                  </a:solidFill>
                </a:rPr>
                <a:t>0</a:t>
              </a:r>
              <a:endParaRPr lang="en-US" altLang="zh-CN" sz="1300" b="1" dirty="0">
                <a:solidFill>
                  <a:srgbClr val="FF0000"/>
                </a:solidFill>
              </a:endParaRPr>
            </a:p>
            <a:p>
              <a:r>
                <a:rPr lang="en-US" altLang="zh-CN" sz="1300" b="1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altLang="zh-CN" sz="1300" b="1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altLang="zh-CN" sz="1300" b="1" dirty="0">
                  <a:solidFill>
                    <a:srgbClr val="FF0000"/>
                  </a:solidFill>
                </a:rPr>
                <a:t>3</a:t>
              </a:r>
            </a:p>
            <a:p>
              <a:r>
                <a:rPr lang="en-US" altLang="zh-CN" sz="1300" b="1" dirty="0">
                  <a:solidFill>
                    <a:srgbClr val="FF0000"/>
                  </a:solidFill>
                </a:rPr>
                <a:t>4</a:t>
              </a:r>
            </a:p>
            <a:p>
              <a:r>
                <a:rPr lang="en-US" altLang="zh-CN" sz="1300" b="1" dirty="0">
                  <a:solidFill>
                    <a:srgbClr val="FF0000"/>
                  </a:solidFill>
                </a:rPr>
                <a:t>5</a:t>
              </a:r>
            </a:p>
            <a:p>
              <a:r>
                <a:rPr lang="en-US" altLang="zh-CN" sz="1300" b="1" dirty="0">
                  <a:solidFill>
                    <a:srgbClr val="FF0000"/>
                  </a:solidFill>
                </a:rPr>
                <a:t>6</a:t>
              </a:r>
              <a:endParaRPr lang="zh-CN" alt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15566" y="5091366"/>
              <a:ext cx="691667" cy="21011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58769"/>
              </p:ext>
            </p:extLst>
          </p:nvPr>
        </p:nvGraphicFramePr>
        <p:xfrm>
          <a:off x="755576" y="3068960"/>
          <a:ext cx="5256584" cy="2424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参数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02260" lvl="1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参数介绍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parent 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0226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被点击的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Spinner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的</a:t>
                      </a:r>
                      <a:r>
                        <a:rPr lang="zh-CN" altLang="en-US" sz="14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适配器对象</a:t>
                      </a:r>
                      <a:endParaRPr lang="en-US" altLang="zh-CN" sz="1400" dirty="0" smtClean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View</a:t>
                      </a:r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02260" lvl="1"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Spinner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r>
                        <a:rPr lang="zh-CN" altLang="en-US" sz="14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被点击的对象</a:t>
                      </a:r>
                      <a:endParaRPr lang="en-US" altLang="zh-CN" sz="1400" dirty="0" smtClean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position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02260" lvl="1" indent="0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被点击的对象在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Spinner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适配器里的</a:t>
                      </a:r>
                      <a:r>
                        <a:rPr lang="zh-CN" altLang="en-US" sz="14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位置</a:t>
                      </a:r>
                      <a:endParaRPr lang="en-US" altLang="zh-CN" sz="1400" dirty="0" smtClean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id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02260" lvl="1" indent="0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被点击的对象在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Spinner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适配器</a:t>
                      </a:r>
                      <a:r>
                        <a:rPr lang="zh-CN" altLang="en-US" sz="14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第几行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的位置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1.4 Spinner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的响应事件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67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8" y="1269876"/>
            <a:ext cx="8679872" cy="1943100"/>
          </a:xfrm>
        </p:spPr>
        <p:txBody>
          <a:bodyPr>
            <a:noAutofit/>
          </a:bodyPr>
          <a:lstStyle/>
          <a:p>
            <a:pPr marL="0" lvl="1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针对不同类型的数据源，需要对应不同的适配器类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68020" lvl="2" indent="-342900" latinLnBrk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数组适配器</a:t>
            </a:r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         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ArrayAdapter</a:t>
            </a:r>
            <a:endParaRPr lang="en-US" altLang="zh-CN" sz="18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68020" lvl="2" indent="-342900" latinLnBrk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集合适配器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类      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SimpleAdapter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668020" lvl="2" indent="-342900" latinLnBrk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数据库适配器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类 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CursorAdapter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99592" y="3645024"/>
            <a:ext cx="7200800" cy="2304256"/>
            <a:chOff x="827584" y="3573016"/>
            <a:chExt cx="7200800" cy="2304256"/>
          </a:xfrm>
        </p:grpSpPr>
        <p:grpSp>
          <p:nvGrpSpPr>
            <p:cNvPr id="4" name="组合 3"/>
            <p:cNvGrpSpPr/>
            <p:nvPr/>
          </p:nvGrpSpPr>
          <p:grpSpPr>
            <a:xfrm>
              <a:off x="827584" y="4077072"/>
              <a:ext cx="7200800" cy="1800200"/>
              <a:chOff x="827584" y="3870340"/>
              <a:chExt cx="7200800" cy="1800200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2443368" y="4806444"/>
                <a:ext cx="792088" cy="0"/>
              </a:xfrm>
              <a:prstGeom prst="straightConnector1">
                <a:avLst/>
              </a:prstGeom>
              <a:ln w="19050"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菱形 5"/>
              <p:cNvSpPr/>
              <p:nvPr/>
            </p:nvSpPr>
            <p:spPr>
              <a:xfrm>
                <a:off x="3275856" y="4260824"/>
                <a:ext cx="2169032" cy="108012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b="1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数组</a:t>
                </a:r>
                <a:endParaRPr lang="en-US" altLang="zh-CN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b="1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适配器</a:t>
                </a:r>
                <a:endParaRPr lang="zh-CN" altLang="en-US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7" name="直接箭头连接符 6"/>
              <p:cNvCxnSpPr/>
              <p:nvPr/>
            </p:nvCxnSpPr>
            <p:spPr>
              <a:xfrm>
                <a:off x="5508104" y="4806444"/>
                <a:ext cx="792088" cy="0"/>
              </a:xfrm>
              <a:prstGeom prst="straightConnector1">
                <a:avLst/>
              </a:prstGeom>
              <a:ln w="19050"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矩形 7"/>
              <p:cNvSpPr/>
              <p:nvPr/>
            </p:nvSpPr>
            <p:spPr>
              <a:xfrm>
                <a:off x="6372200" y="4014356"/>
                <a:ext cx="1656184" cy="158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控件</a:t>
                </a:r>
                <a:endPara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</a:rPr>
                  <a:t>Spinner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</a:rPr>
                  <a:t>ListView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827584" y="3870340"/>
                <a:ext cx="1584176" cy="1800200"/>
                <a:chOff x="867984" y="3789040"/>
                <a:chExt cx="1584176" cy="1800200"/>
              </a:xfrm>
            </p:grpSpPr>
            <p:sp>
              <p:nvSpPr>
                <p:cNvPr id="10" name="流程图: 磁盘 9"/>
                <p:cNvSpPr/>
                <p:nvPr/>
              </p:nvSpPr>
              <p:spPr>
                <a:xfrm>
                  <a:off x="867984" y="3789040"/>
                  <a:ext cx="1584176" cy="1800200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b="1" dirty="0" smtClean="0"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  <a:r>
                    <a:rPr lang="en-US" altLang="zh-CN" b="1" dirty="0" smtClean="0">
                      <a:latin typeface="微软雅黑" pitchFamily="34" charset="-122"/>
                      <a:ea typeface="微软雅黑" pitchFamily="34" charset="-122"/>
                    </a:rPr>
                    <a:t>XML</a:t>
                  </a:r>
                  <a:r>
                    <a:rPr lang="zh-CN" altLang="en-US" b="1" dirty="0" smtClean="0">
                      <a:latin typeface="微软雅黑" pitchFamily="34" charset="-122"/>
                      <a:ea typeface="微软雅黑" pitchFamily="34" charset="-122"/>
                    </a:rPr>
                    <a:t>文件中定义数组</a:t>
                  </a:r>
                  <a:endParaRPr lang="zh-CN" altLang="en-US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228024" y="3923764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数据源</a:t>
                  </a:r>
                </a:p>
              </p:txBody>
            </p:sp>
          </p:grpSp>
        </p:grpSp>
        <p:sp>
          <p:nvSpPr>
            <p:cNvPr id="12" name="内容占位符 1"/>
            <p:cNvSpPr txBox="1">
              <a:spLocks/>
            </p:cNvSpPr>
            <p:nvPr/>
          </p:nvSpPr>
          <p:spPr>
            <a:xfrm>
              <a:off x="2195736" y="3573016"/>
              <a:ext cx="4608512" cy="4320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74320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6580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5598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46304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78308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10312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42316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74320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25120" lvl="2" indent="0" latinLnBrk="1">
                <a:buNone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以</a:t>
              </a:r>
              <a:r>
                <a:rPr lang="zh-CN" altLang="en-US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数组适配器类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ArrayAdapter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为例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适配器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类（简单了解即可）</a:t>
            </a:r>
          </a:p>
        </p:txBody>
      </p:sp>
    </p:spTree>
    <p:extLst>
      <p:ext uri="{BB962C8B-B14F-4D97-AF65-F5344CB8AC3E}">
        <p14:creationId xmlns:p14="http://schemas.microsoft.com/office/powerpoint/2010/main" val="325237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8" y="1268983"/>
            <a:ext cx="8679872" cy="518435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getSelectedItem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onItemSelected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AdapterView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&lt;?&gt;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parent,View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,int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position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,long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id)</a:t>
            </a: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285750" lvl="4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p"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4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p"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Spinner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选中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项的值，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605790" lvl="5" indent="-28575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</a:rPr>
              <a:t>String  </a:t>
            </a:r>
            <a:r>
              <a:rPr lang="en-US" altLang="zh-CN" sz="1600" kern="100" dirty="0">
                <a:latin typeface="微软雅黑" pitchFamily="34" charset="-122"/>
                <a:ea typeface="微软雅黑" pitchFamily="34" charset="-122"/>
              </a:rPr>
              <a:t>s = spinner1.</a:t>
            </a:r>
            <a:r>
              <a:rPr lang="en-US" altLang="zh-CN" sz="1600" kern="1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getSelectedItem().</a:t>
            </a:r>
            <a:r>
              <a:rPr lang="en-US" altLang="zh-CN" sz="1600" kern="100" dirty="0" err="1"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b="1" kern="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（推荐）</a:t>
            </a:r>
            <a:endParaRPr lang="en-US" altLang="zh-CN" sz="1600" b="1" kern="1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40080" lvl="6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此方法可以在任何方法中使用（按钮的单击事件处理）</a:t>
            </a:r>
            <a:endParaRPr lang="en-US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20040" lvl="5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kern="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05790" lvl="5" indent="-28575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</a:rPr>
              <a:t>String  </a:t>
            </a:r>
            <a:r>
              <a:rPr lang="en-US" altLang="zh-CN" sz="1600" kern="100" dirty="0">
                <a:latin typeface="微软雅黑" pitchFamily="34" charset="-122"/>
                <a:ea typeface="微软雅黑" pitchFamily="34" charset="-122"/>
              </a:rPr>
              <a:t>s = ((</a:t>
            </a:r>
            <a:r>
              <a:rPr lang="en-US" altLang="zh-CN" sz="1600" b="1" kern="10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TextView</a:t>
            </a:r>
            <a:r>
              <a:rPr lang="en-US" altLang="zh-CN" sz="1600" kern="1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1600" b="1" kern="1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en-US" altLang="zh-CN" sz="1600" kern="100" dirty="0">
                <a:latin typeface="微软雅黑" pitchFamily="34" charset="-122"/>
                <a:ea typeface="微软雅黑" pitchFamily="34" charset="-122"/>
              </a:rPr>
              <a:t>).</a:t>
            </a:r>
            <a:r>
              <a:rPr lang="en-US" altLang="zh-CN" sz="1600" kern="100" dirty="0" err="1">
                <a:latin typeface="微软雅黑" pitchFamily="34" charset="-122"/>
                <a:ea typeface="微软雅黑" pitchFamily="34" charset="-122"/>
              </a:rPr>
              <a:t>getText</a:t>
            </a:r>
            <a:r>
              <a:rPr lang="en-US" altLang="zh-CN" sz="1600" kern="100" dirty="0">
                <a:latin typeface="微软雅黑" pitchFamily="34" charset="-122"/>
                <a:ea typeface="微软雅黑" pitchFamily="34" charset="-122"/>
              </a:rPr>
              <a:t>().</a:t>
            </a:r>
            <a:r>
              <a:rPr lang="en-US" altLang="zh-CN" sz="1600" kern="100" dirty="0" err="1"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sz="1600" kern="100" dirty="0">
                <a:latin typeface="微软雅黑" pitchFamily="34" charset="-122"/>
                <a:ea typeface="微软雅黑" pitchFamily="34" charset="-122"/>
              </a:rPr>
              <a:t>()  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</a:endParaRPr>
          </a:p>
          <a:p>
            <a:pPr marL="640080" lvl="6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只能用于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OnItemSelected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方法中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40080" lvl="6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选中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对象默认为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类型，必须先强制转换为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TextView</a:t>
            </a:r>
            <a:endParaRPr lang="en-US" altLang="zh-CN" sz="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44208" y="2998981"/>
            <a:ext cx="2094318" cy="3670379"/>
            <a:chOff x="6510130" y="2782957"/>
            <a:chExt cx="1828800" cy="341906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53" t="5861" r="8626" b="2231"/>
            <a:stretch/>
          </p:blipFill>
          <p:spPr bwMode="auto">
            <a:xfrm>
              <a:off x="6510130" y="2782957"/>
              <a:ext cx="1828800" cy="3419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950282" y="4321536"/>
              <a:ext cx="248786" cy="131307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1300" b="1" dirty="0" smtClean="0">
                  <a:solidFill>
                    <a:srgbClr val="FF0000"/>
                  </a:solidFill>
                </a:rPr>
                <a:t>0</a:t>
              </a:r>
              <a:endParaRPr lang="en-US" altLang="zh-CN" sz="1300" b="1" dirty="0">
                <a:solidFill>
                  <a:srgbClr val="FF0000"/>
                </a:solidFill>
              </a:endParaRPr>
            </a:p>
            <a:p>
              <a:r>
                <a:rPr lang="en-US" altLang="zh-CN" sz="1300" b="1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altLang="zh-CN" sz="1300" b="1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altLang="zh-CN" sz="1300" b="1" dirty="0">
                  <a:solidFill>
                    <a:srgbClr val="FF0000"/>
                  </a:solidFill>
                </a:rPr>
                <a:t>3</a:t>
              </a:r>
            </a:p>
            <a:p>
              <a:r>
                <a:rPr lang="en-US" altLang="zh-CN" sz="1300" b="1" dirty="0">
                  <a:solidFill>
                    <a:srgbClr val="FF0000"/>
                  </a:solidFill>
                </a:rPr>
                <a:t>4</a:t>
              </a:r>
            </a:p>
            <a:p>
              <a:r>
                <a:rPr lang="en-US" altLang="zh-CN" sz="1300" b="1" dirty="0">
                  <a:solidFill>
                    <a:srgbClr val="FF0000"/>
                  </a:solidFill>
                </a:rPr>
                <a:t>5</a:t>
              </a:r>
            </a:p>
            <a:p>
              <a:r>
                <a:rPr lang="en-US" altLang="zh-CN" sz="1300" b="1" dirty="0">
                  <a:solidFill>
                    <a:srgbClr val="FF0000"/>
                  </a:solidFill>
                </a:rPr>
                <a:t>6</a:t>
              </a:r>
              <a:endParaRPr lang="zh-CN" alt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15566" y="5091366"/>
              <a:ext cx="691667" cy="21011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1.4 Spinner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的响应事件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93485" y="2185700"/>
            <a:ext cx="8093338" cy="771496"/>
            <a:chOff x="395536" y="1772816"/>
            <a:chExt cx="8093338" cy="771496"/>
          </a:xfrm>
        </p:grpSpPr>
        <p:grpSp>
          <p:nvGrpSpPr>
            <p:cNvPr id="42" name="组合 41"/>
            <p:cNvGrpSpPr/>
            <p:nvPr/>
          </p:nvGrpSpPr>
          <p:grpSpPr>
            <a:xfrm>
              <a:off x="3814011" y="1791980"/>
              <a:ext cx="1274708" cy="576064"/>
              <a:chOff x="2029460" y="3595061"/>
              <a:chExt cx="1274708" cy="576064"/>
            </a:xfrm>
          </p:grpSpPr>
          <p:cxnSp>
            <p:nvCxnSpPr>
              <p:cNvPr id="53" name="直接箭头连接符 52"/>
              <p:cNvCxnSpPr/>
              <p:nvPr/>
            </p:nvCxnSpPr>
            <p:spPr>
              <a:xfrm flipV="1">
                <a:off x="2674614" y="3595061"/>
                <a:ext cx="0" cy="216024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2029460" y="3847960"/>
                <a:ext cx="127470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00" dirty="0">
                    <a:latin typeface="微软雅黑" pitchFamily="34" charset="-122"/>
                    <a:ea typeface="微软雅黑" pitchFamily="34" charset="-122"/>
                  </a:rPr>
                  <a:t>Spinner</a:t>
                </a:r>
                <a:r>
                  <a:rPr lang="zh-CN" altLang="en-US" sz="15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控件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5076056" y="1772816"/>
              <a:ext cx="1152128" cy="739244"/>
              <a:chOff x="4932040" y="3725416"/>
              <a:chExt cx="1440160" cy="739244"/>
            </a:xfrm>
          </p:grpSpPr>
          <p:cxnSp>
            <p:nvCxnSpPr>
              <p:cNvPr id="51" name="直接箭头连接符 50"/>
              <p:cNvCxnSpPr/>
              <p:nvPr/>
            </p:nvCxnSpPr>
            <p:spPr>
              <a:xfrm flipV="1">
                <a:off x="5580112" y="3725416"/>
                <a:ext cx="0" cy="216024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932040" y="3941440"/>
                <a:ext cx="1440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“星期五”</a:t>
                </a:r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对象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5940152" y="1772816"/>
              <a:ext cx="1296144" cy="739244"/>
              <a:chOff x="5868144" y="3688252"/>
              <a:chExt cx="1296144" cy="739244"/>
            </a:xfrm>
          </p:grpSpPr>
          <p:cxnSp>
            <p:nvCxnSpPr>
              <p:cNvPr id="49" name="直接箭头连接符 48"/>
              <p:cNvCxnSpPr/>
              <p:nvPr/>
            </p:nvCxnSpPr>
            <p:spPr>
              <a:xfrm flipV="1">
                <a:off x="6516216" y="3688252"/>
                <a:ext cx="0" cy="216024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5868144" y="3904276"/>
                <a:ext cx="1296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“星期五”</a:t>
                </a:r>
              </a:p>
              <a:p>
                <a:pPr algn="ctr"/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的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编号</a:t>
                </a:r>
                <a:r>
                  <a:rPr lang="en-US" altLang="zh-CN" sz="1400" dirty="0"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7302647" y="1772816"/>
              <a:ext cx="1186227" cy="771496"/>
              <a:chOff x="6764492" y="2276872"/>
              <a:chExt cx="1186227" cy="771496"/>
            </a:xfrm>
          </p:grpSpPr>
          <p:sp>
            <p:nvSpPr>
              <p:cNvPr id="47" name="矩形 46">
                <a:extLst>
                  <a:ext uri="{FF2B5EF4-FFF2-40B4-BE49-F238E27FC236}">
                    <a16:creationId xmlns="" xmlns:a16="http://schemas.microsoft.com/office/drawing/2014/main" id="{4C19626B-98A1-476B-91AF-5F88E02B0301}"/>
                  </a:ext>
                </a:extLst>
              </p:cNvPr>
              <p:cNvSpPr/>
              <p:nvPr/>
            </p:nvSpPr>
            <p:spPr>
              <a:xfrm>
                <a:off x="6764492" y="2525148"/>
                <a:ext cx="118622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“星期五”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的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行号</a:t>
                </a:r>
                <a:r>
                  <a:rPr lang="en-US" altLang="zh-CN" sz="1400" dirty="0"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8" name="直接箭头连接符 47">
                <a:extLst>
                  <a:ext uri="{FF2B5EF4-FFF2-40B4-BE49-F238E27FC236}">
                    <a16:creationId xmlns="" xmlns:a16="http://schemas.microsoft.com/office/drawing/2014/main" id="{143CCE59-D615-4249-B64D-385DC93EB6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61262" y="2276872"/>
                <a:ext cx="0" cy="214284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95536" y="2029490"/>
              <a:ext cx="3262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当选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中星期五时，各参数分别为：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08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8" y="1268561"/>
            <a:ext cx="8751880" cy="51847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Alt + Enter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推荐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光标定位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到接口的实现处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使用快捷键</a:t>
            </a:r>
            <a:r>
              <a:rPr lang="en-US" altLang="zh-CN" sz="18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lt+Enter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（先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按下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Alt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，再按下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Enter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，顺序不能错）</a:t>
            </a:r>
            <a:endParaRPr lang="en-US" altLang="zh-CN" sz="1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(3)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选则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Implement </a:t>
            </a:r>
            <a:r>
              <a:rPr lang="en-US" altLang="zh-CN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methods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，直接回车或鼠标单击</a:t>
            </a:r>
            <a:endParaRPr lang="en-US" altLang="zh-CN" sz="18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(4)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选择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方法（不用更改，使用默认），然后点击确定</a:t>
            </a:r>
            <a:endParaRPr lang="en-US" altLang="zh-CN" sz="18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(5)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在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相应的方法中</a:t>
            </a:r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填写代码，实现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功能</a:t>
            </a:r>
            <a:endParaRPr lang="en-US" altLang="zh-CN" sz="18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Code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Implement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Methods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光标定位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到接口的实现处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然后点击菜单中的</a:t>
            </a:r>
            <a:r>
              <a:rPr lang="en-US" altLang="zh-CN" sz="18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Code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18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Implement</a:t>
            </a:r>
            <a:r>
              <a:rPr lang="en-US" altLang="zh-CN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Methods</a:t>
            </a: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(3)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选择方法（不用更改，使用默认），然后点击确定</a:t>
            </a:r>
            <a:endParaRPr lang="en-US" altLang="zh-CN" sz="18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(4)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在相应的方法中</a:t>
            </a:r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填写代码，实现功能</a:t>
            </a:r>
            <a:endParaRPr lang="en-US" altLang="zh-CN" sz="18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接口方法的快捷实现</a:t>
            </a:r>
          </a:p>
        </p:txBody>
      </p:sp>
    </p:spTree>
    <p:extLst>
      <p:ext uri="{BB962C8B-B14F-4D97-AF65-F5344CB8AC3E}">
        <p14:creationId xmlns:p14="http://schemas.microsoft.com/office/powerpoint/2010/main" val="31349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课堂练习</a:t>
            </a:r>
            <a:r>
              <a:rPr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（二）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40152" y="2708920"/>
            <a:ext cx="2664296" cy="3870495"/>
            <a:chOff x="5940152" y="2348880"/>
            <a:chExt cx="2664296" cy="3870495"/>
          </a:xfrm>
        </p:grpSpPr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2348880"/>
              <a:ext cx="2088232" cy="3870495"/>
            </a:xfrm>
            <a:prstGeom prst="rect">
              <a:avLst/>
            </a:prstGeom>
          </p:spPr>
        </p:pic>
        <p:sp>
          <p:nvSpPr>
            <p:cNvPr id="9" name="右箭头 8"/>
            <p:cNvSpPr/>
            <p:nvPr/>
          </p:nvSpPr>
          <p:spPr>
            <a:xfrm>
              <a:off x="5940152" y="4032099"/>
              <a:ext cx="576064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49847" y="2636912"/>
            <a:ext cx="5218297" cy="4032448"/>
            <a:chOff x="649847" y="2348880"/>
            <a:chExt cx="5218297" cy="4032448"/>
          </a:xfrm>
        </p:grpSpPr>
        <p:pic>
          <p:nvPicPr>
            <p:cNvPr id="11" name="图片 10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2420888"/>
              <a:ext cx="2088232" cy="3870495"/>
            </a:xfrm>
            <a:prstGeom prst="rect">
              <a:avLst/>
            </a:prstGeom>
          </p:spPr>
        </p:pic>
        <p:pic>
          <p:nvPicPr>
            <p:cNvPr id="12" name="图片 11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888" y="2420888"/>
              <a:ext cx="2016224" cy="3870495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649847" y="2348880"/>
              <a:ext cx="5218297" cy="4032448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12608" y="1292400"/>
            <a:ext cx="8679872" cy="13445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完成第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23 - 25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页的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导引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示例，在此基础上实现选中事件的练习（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Spinner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控件的设计和使用</a:t>
            </a:r>
            <a:endParaRPr lang="en-US" altLang="zh-CN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文件中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68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371919" y="3440613"/>
            <a:ext cx="751809" cy="49244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491880" y="3068960"/>
            <a:ext cx="5328592" cy="92005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6526" y="2924944"/>
            <a:ext cx="11413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8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标题 5"/>
          <p:cNvSpPr txBox="1"/>
          <p:nvPr>
            <p:custDataLst>
              <p:tags r:id="rId4"/>
            </p:custDataLst>
          </p:nvPr>
        </p:nvSpPr>
        <p:spPr>
          <a:xfrm>
            <a:off x="3707904" y="3345842"/>
            <a:ext cx="5436096" cy="4431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ListView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列表框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</a:p>
        </p:txBody>
      </p:sp>
    </p:spTree>
    <p:extLst>
      <p:ext uri="{BB962C8B-B14F-4D97-AF65-F5344CB8AC3E}">
        <p14:creationId xmlns:p14="http://schemas.microsoft.com/office/powerpoint/2010/main" val="38051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E1D729FE-6B87-4765-A4C1-A3E720E4B27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2608" y="1268809"/>
            <a:ext cx="8679872" cy="720031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列表框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显示数据的控件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，供用户选择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6976"/>
              </p:ext>
            </p:extLst>
          </p:nvPr>
        </p:nvGraphicFramePr>
        <p:xfrm>
          <a:off x="539552" y="1988840"/>
          <a:ext cx="7992888" cy="396044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664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</a:rPr>
                        <a:t>属 性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明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</a:t>
                      </a:r>
                      <a:r>
                        <a:rPr lang="en-US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width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宽度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常用</a:t>
                      </a: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wrap_content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</a:t>
                      </a:r>
                      <a:r>
                        <a:rPr lang="en-US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height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高度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常用</a:t>
                      </a: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wrap_content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entries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设置数据源，如 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="@array/</a:t>
                      </a: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listYear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"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devider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设置分割线（可用颜色、图片等）</a:t>
                      </a:r>
                      <a:endParaRPr lang="zh-CN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dividerHeight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分割线高度， 如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2dp</a:t>
                      </a:r>
                      <a:endParaRPr lang="zh-CN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listSelector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item</a:t>
                      </a: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选中时的颜色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默认颜色不清晰，可自己设置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altLang="zh-CN" sz="1600" b="0" kern="1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7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E1D729FE-6B87-4765-A4C1-A3E720E4B27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2608" y="1259704"/>
            <a:ext cx="6375616" cy="5256213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列表框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用法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Spinner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类似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1) 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布局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800" b="1" dirty="0" err="1" smtClean="0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1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(2) xml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文件定义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string-array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sz="1800" b="1" dirty="0" err="1" smtClean="0">
                <a:latin typeface="微软雅黑" pitchFamily="34" charset="-122"/>
                <a:ea typeface="微软雅黑" pitchFamily="34" charset="-122"/>
              </a:rPr>
              <a:t>weekList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做为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数据源</a:t>
            </a:r>
            <a:endParaRPr lang="en-US" altLang="zh-CN" sz="1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设置数据源</a:t>
            </a:r>
            <a:endParaRPr lang="en-US" altLang="zh-CN" sz="1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1" dirty="0" err="1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en-US" altLang="zh-CN" sz="16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:entries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"@array/</a:t>
            </a:r>
            <a:r>
              <a:rPr lang="en-US" altLang="zh-CN" sz="1600" b="1" dirty="0" err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weekList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C839A7BF-65E6-4D12-8E75-E946E1806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6" t="14379" r="9331" b="9255"/>
          <a:stretch/>
        </p:blipFill>
        <p:spPr>
          <a:xfrm>
            <a:off x="6698803" y="2050821"/>
            <a:ext cx="2049661" cy="3826451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50" y="3284984"/>
            <a:ext cx="2852762" cy="194123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45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E1D729FE-6B87-4765-A4C1-A3E720E4B27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44401" y="1413024"/>
            <a:ext cx="2303463" cy="431800"/>
          </a:xfrm>
        </p:spPr>
        <p:txBody>
          <a:bodyPr>
            <a:noAutofit/>
          </a:bodyPr>
          <a:lstStyle/>
          <a:p>
            <a:pPr marL="0" lvl="1" indent="0" algn="ctr">
              <a:buNone/>
            </a:pP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未设置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</a:p>
        </p:txBody>
      </p:sp>
      <p:sp>
        <p:nvSpPr>
          <p:cNvPr id="10" name="内容占位符 1">
            <a:extLst>
              <a:ext uri="{FF2B5EF4-FFF2-40B4-BE49-F238E27FC236}">
                <a16:creationId xmlns="" xmlns:a16="http://schemas.microsoft.com/office/drawing/2014/main" id="{E1D729FE-6B87-4765-A4C1-A3E720E4B274}"/>
              </a:ext>
            </a:extLst>
          </p:cNvPr>
          <p:cNvSpPr txBox="1">
            <a:spLocks/>
          </p:cNvSpPr>
          <p:nvPr/>
        </p:nvSpPr>
        <p:spPr>
          <a:xfrm>
            <a:off x="5292080" y="1412776"/>
            <a:ext cx="230425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Font typeface="Symbol" panose="05050102010706020507" pitchFamily="18" charset="2"/>
              <a:buNone/>
            </a:pP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后</a:t>
            </a:r>
            <a:endParaRPr lang="en-US" altLang="zh-CN" sz="1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55576" y="1621643"/>
            <a:ext cx="7188327" cy="5047717"/>
            <a:chOff x="755576" y="1412776"/>
            <a:chExt cx="7188327" cy="5047717"/>
          </a:xfrm>
        </p:grpSpPr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3573016"/>
              <a:ext cx="1728192" cy="2887477"/>
            </a:xfrm>
            <a:prstGeom prst="rect">
              <a:avLst/>
            </a:prstGeom>
          </p:spPr>
        </p:pic>
        <p:pic>
          <p:nvPicPr>
            <p:cNvPr id="9" name="图片 8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0198" y="3501008"/>
              <a:ext cx="1732082" cy="2870765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755576" y="1412776"/>
              <a:ext cx="7188327" cy="5040560"/>
              <a:chOff x="755576" y="1412776"/>
              <a:chExt cx="7188327" cy="504056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755576" y="1628800"/>
                <a:ext cx="7188327" cy="1660231"/>
                <a:chOff x="755576" y="1628800"/>
                <a:chExt cx="7188327" cy="1660231"/>
              </a:xfrm>
            </p:grpSpPr>
            <p:pic>
              <p:nvPicPr>
                <p:cNvPr id="13" name="图片 12" descr="屏幕剪辑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56480" y="1628800"/>
                  <a:ext cx="3287423" cy="1660231"/>
                </a:xfrm>
                <a:prstGeom prst="rect">
                  <a:avLst/>
                </a:prstGeom>
              </p:spPr>
            </p:pic>
            <p:pic>
              <p:nvPicPr>
                <p:cNvPr id="15" name="图片 14" descr="屏幕剪辑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5576" y="1628800"/>
                  <a:ext cx="3384376" cy="1654984"/>
                </a:xfrm>
                <a:prstGeom prst="rect">
                  <a:avLst/>
                </a:prstGeom>
              </p:spPr>
            </p:pic>
          </p:grpSp>
          <p:cxnSp>
            <p:nvCxnSpPr>
              <p:cNvPr id="18" name="直接连接符 17"/>
              <p:cNvCxnSpPr/>
              <p:nvPr/>
            </p:nvCxnSpPr>
            <p:spPr>
              <a:xfrm>
                <a:off x="4355976" y="1412776"/>
                <a:ext cx="0" cy="504056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Question</a:t>
            </a: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16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2608" y="1268412"/>
            <a:ext cx="8679872" cy="216058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列表选项时，触发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单击事件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AdapterView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On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ItemClick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接口（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Alt + Enter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实现接口的方法（只有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个）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8166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onItemClick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AdpterView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&lt;?&gt; parent, View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position, long id)</a:t>
            </a: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setOnItemClickListener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设置监听器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341410" y="3518978"/>
            <a:ext cx="6110910" cy="3078374"/>
            <a:chOff x="1043608" y="2924944"/>
            <a:chExt cx="6253812" cy="3486637"/>
          </a:xfrm>
        </p:grpSpPr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2924944"/>
              <a:ext cx="6249273" cy="3486637"/>
            </a:xfrm>
            <a:prstGeom prst="rect">
              <a:avLst/>
            </a:prstGeom>
          </p:spPr>
        </p:pic>
        <p:sp>
          <p:nvSpPr>
            <p:cNvPr id="10" name="椭圆 9"/>
            <p:cNvSpPr/>
            <p:nvPr/>
          </p:nvSpPr>
          <p:spPr>
            <a:xfrm>
              <a:off x="4472922" y="3135429"/>
              <a:ext cx="294071" cy="276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011617" y="5661248"/>
              <a:ext cx="285803" cy="2673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211960" y="5240278"/>
              <a:ext cx="294071" cy="276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的单击事件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2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78122" y="1269255"/>
            <a:ext cx="8642350" cy="51840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选中项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onItemClick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AdapterView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&lt;?&gt; parent, 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View </a:t>
            </a:r>
            <a:r>
              <a:rPr lang="en-US" altLang="zh-CN" sz="18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position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 long id)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marL="86868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		</a:t>
            </a: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被点击的对象</a:t>
            </a:r>
            <a:endParaRPr lang="en-US" altLang="zh-CN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6868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position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点击对象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endParaRPr lang="en-US" altLang="zh-CN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选中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对象默认为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类型，必须先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强制转换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TextView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7544" y="3373808"/>
            <a:ext cx="6163536" cy="2143424"/>
            <a:chOff x="208664" y="4669952"/>
            <a:chExt cx="6163536" cy="2143424"/>
          </a:xfrm>
        </p:grpSpPr>
        <p:pic>
          <p:nvPicPr>
            <p:cNvPr id="16" name="图片 15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664" y="4669952"/>
              <a:ext cx="6163536" cy="2143424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755576" y="5013176"/>
              <a:ext cx="4536504" cy="7706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09149" y="2368625"/>
            <a:ext cx="2067307" cy="3652663"/>
            <a:chOff x="6465133" y="2276872"/>
            <a:chExt cx="2067307" cy="3652663"/>
          </a:xfrm>
        </p:grpSpPr>
        <p:grpSp>
          <p:nvGrpSpPr>
            <p:cNvPr id="6" name="组合 5"/>
            <p:cNvGrpSpPr/>
            <p:nvPr/>
          </p:nvGrpSpPr>
          <p:grpSpPr>
            <a:xfrm>
              <a:off x="6465133" y="2276872"/>
              <a:ext cx="2067307" cy="3652663"/>
              <a:chOff x="6465133" y="2296617"/>
              <a:chExt cx="2067307" cy="3652663"/>
            </a:xfrm>
          </p:grpSpPr>
          <p:pic>
            <p:nvPicPr>
              <p:cNvPr id="18" name="图片 17">
                <a:extLst>
                  <a:ext uri="{FF2B5EF4-FFF2-40B4-BE49-F238E27FC236}">
                    <a16:creationId xmlns="" xmlns:a16="http://schemas.microsoft.com/office/drawing/2014/main" id="{C839A7BF-65E6-4D12-8E75-E946E1806A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476" t="14379" r="9331" b="9255"/>
              <a:stretch/>
            </p:blipFill>
            <p:spPr>
              <a:xfrm>
                <a:off x="6465133" y="2296617"/>
                <a:ext cx="2067307" cy="3652663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948264" y="3284983"/>
                <a:ext cx="232815" cy="1656185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altLang="zh-CN" sz="1500" dirty="0" smtClean="0">
                    <a:solidFill>
                      <a:srgbClr val="FF0000"/>
                    </a:solidFill>
                  </a:rPr>
                  <a:t>0</a:t>
                </a:r>
              </a:p>
              <a:p>
                <a:r>
                  <a:rPr lang="en-US" altLang="zh-CN" sz="1500" dirty="0" smtClean="0">
                    <a:solidFill>
                      <a:srgbClr val="FF0000"/>
                    </a:solidFill>
                  </a:rPr>
                  <a:t>1</a:t>
                </a:r>
                <a:endParaRPr lang="en-US" altLang="zh-CN" sz="1500" dirty="0">
                  <a:solidFill>
                    <a:srgbClr val="FF0000"/>
                  </a:solidFill>
                </a:endParaRPr>
              </a:p>
              <a:p>
                <a:r>
                  <a:rPr lang="en-US" altLang="zh-CN" sz="1500" dirty="0">
                    <a:solidFill>
                      <a:srgbClr val="FF0000"/>
                    </a:solidFill>
                  </a:rPr>
                  <a:t>2</a:t>
                </a:r>
              </a:p>
              <a:p>
                <a:r>
                  <a:rPr lang="en-US" altLang="zh-CN" sz="1500" dirty="0">
                    <a:solidFill>
                      <a:srgbClr val="FF0000"/>
                    </a:solidFill>
                  </a:rPr>
                  <a:t>3</a:t>
                </a:r>
              </a:p>
              <a:p>
                <a:r>
                  <a:rPr lang="en-US" altLang="zh-CN" sz="1500" dirty="0">
                    <a:solidFill>
                      <a:srgbClr val="FF0000"/>
                    </a:solidFill>
                  </a:rPr>
                  <a:t>4</a:t>
                </a:r>
              </a:p>
              <a:p>
                <a:r>
                  <a:rPr lang="en-US" altLang="zh-CN" sz="1500" dirty="0">
                    <a:solidFill>
                      <a:srgbClr val="FF0000"/>
                    </a:solidFill>
                  </a:rPr>
                  <a:t>5</a:t>
                </a:r>
              </a:p>
              <a:p>
                <a:r>
                  <a:rPr lang="en-US" altLang="zh-CN" sz="1500" dirty="0">
                    <a:solidFill>
                      <a:srgbClr val="FF0000"/>
                    </a:solidFill>
                  </a:rPr>
                  <a:t>6</a:t>
                </a:r>
                <a:endParaRPr lang="zh-CN" altLang="en-US" sz="15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6489712" y="4256230"/>
              <a:ext cx="1009074" cy="25289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的单击事件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8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A2044A0-322D-4CF1-88DF-4B741EB5A688}"/>
              </a:ext>
            </a:extLst>
          </p:cNvPr>
          <p:cNvSpPr txBox="1"/>
          <p:nvPr/>
        </p:nvSpPr>
        <p:spPr>
          <a:xfrm>
            <a:off x="550318" y="1772816"/>
            <a:ext cx="4525738" cy="37444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示例：餐馆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餐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设计一个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简易的点餐页面，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用户选择，显示点餐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结果。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：示例中只能选一项，可以自己扩展，实现可以选多项（拓展内容）。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88" y="1556792"/>
            <a:ext cx="2608536" cy="4743499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62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矩形 21"/>
          <p:cNvSpPr/>
          <p:nvPr/>
        </p:nvSpPr>
        <p:spPr>
          <a:xfrm>
            <a:off x="2508782" y="2060848"/>
            <a:ext cx="6095666" cy="3312368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6" name="矩形 25"/>
          <p:cNvSpPr/>
          <p:nvPr/>
        </p:nvSpPr>
        <p:spPr>
          <a:xfrm>
            <a:off x="899591" y="2060848"/>
            <a:ext cx="1341349" cy="33123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2785451" y="2780928"/>
            <a:ext cx="5595951" cy="554400"/>
            <a:chOff x="4910249" y="2570667"/>
            <a:chExt cx="4951257" cy="554399"/>
          </a:xfrm>
        </p:grpSpPr>
        <p:sp>
          <p:nvSpPr>
            <p:cNvPr id="28" name="矩形 27"/>
            <p:cNvSpPr/>
            <p:nvPr/>
          </p:nvSpPr>
          <p:spPr>
            <a:xfrm>
              <a:off x="5636445" y="2570667"/>
              <a:ext cx="4225061" cy="5543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Spinner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下拉框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910249" y="2570667"/>
              <a:ext cx="618743" cy="554399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785451" y="3929944"/>
            <a:ext cx="5595950" cy="554402"/>
            <a:chOff x="4910249" y="2570665"/>
            <a:chExt cx="4951256" cy="554401"/>
          </a:xfrm>
        </p:grpSpPr>
        <p:sp>
          <p:nvSpPr>
            <p:cNvPr id="41" name="矩形 40"/>
            <p:cNvSpPr/>
            <p:nvPr/>
          </p:nvSpPr>
          <p:spPr>
            <a:xfrm>
              <a:off x="5636445" y="2570665"/>
              <a:ext cx="4225060" cy="55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ListView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列表框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10249" y="2570667"/>
              <a:ext cx="618743" cy="554399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36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F4A24FC-6BD5-4428-B0BB-8AD7BC9265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21946" y="2167753"/>
            <a:ext cx="8229600" cy="125272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zh-CN" altLang="en-US" sz="3000" dirty="0" smtClean="0"/>
              <a:t>第一步：设计数据源</a:t>
            </a:r>
            <a:endParaRPr lang="zh-CN" altLang="en-US" sz="3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547664" y="2081824"/>
            <a:ext cx="5256584" cy="3363400"/>
            <a:chOff x="2195736" y="2225840"/>
            <a:chExt cx="4641010" cy="3075368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5736" y="2225840"/>
              <a:ext cx="4641010" cy="307536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555776" y="3429001"/>
              <a:ext cx="2376264" cy="151216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12608" y="1292400"/>
            <a:ext cx="8679872" cy="57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步：在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中定义数据源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1259632" y="5805264"/>
            <a:ext cx="6624736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注意：文件中有多个数组，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折叠显示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，可点击左侧的“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”展开显示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70458" y="2709911"/>
            <a:ext cx="409254" cy="687759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023309"/>
            <a:ext cx="2397298" cy="3997979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91646" y="1916832"/>
            <a:ext cx="5376498" cy="4675399"/>
            <a:chOff x="491646" y="1340768"/>
            <a:chExt cx="5376498" cy="5251463"/>
          </a:xfrm>
        </p:grpSpPr>
        <p:pic>
          <p:nvPicPr>
            <p:cNvPr id="9" name="图片 8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646" y="1340768"/>
              <a:ext cx="5376498" cy="525146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260396" y="4459972"/>
              <a:ext cx="2159476" cy="2445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12608" y="1292400"/>
            <a:ext cx="8679872" cy="57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第二步：设计界面，同时设置数据源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49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71600" y="1844824"/>
            <a:ext cx="6482186" cy="4824536"/>
            <a:chOff x="611560" y="1310239"/>
            <a:chExt cx="6803252" cy="5287113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1310239"/>
              <a:ext cx="6687484" cy="5287113"/>
            </a:xfrm>
            <a:prstGeom prst="rect">
              <a:avLst/>
            </a:prstGeom>
          </p:spPr>
        </p:pic>
        <p:sp>
          <p:nvSpPr>
            <p:cNvPr id="11" name="矩形标注 10"/>
            <p:cNvSpPr/>
            <p:nvPr/>
          </p:nvSpPr>
          <p:spPr>
            <a:xfrm>
              <a:off x="5146036" y="3635598"/>
              <a:ext cx="2268776" cy="369466"/>
            </a:xfrm>
            <a:prstGeom prst="wedgeRectCallout">
              <a:avLst>
                <a:gd name="adj1" fmla="val -77348"/>
                <a:gd name="adj2" fmla="val 4123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替换为自己的布局文件</a:t>
              </a:r>
              <a:endPara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331639" y="2596987"/>
            <a:ext cx="3671031" cy="226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835696" y="4149080"/>
            <a:ext cx="2808312" cy="226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15412" y="5465102"/>
            <a:ext cx="5616624" cy="226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内容占位符 1"/>
          <p:cNvSpPr txBox="1">
            <a:spLocks/>
          </p:cNvSpPr>
          <p:nvPr/>
        </p:nvSpPr>
        <p:spPr>
          <a:xfrm>
            <a:off x="212608" y="1292400"/>
            <a:ext cx="8679872" cy="57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第三步：代码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处理（一次只能选中一项）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7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>
            <a:extLst>
              <a:ext uri="{FF2B5EF4-FFF2-40B4-BE49-F238E27FC236}">
                <a16:creationId xmlns="" xmlns:a16="http://schemas.microsoft.com/office/drawing/2014/main" id="{AA2044A0-322D-4CF1-88DF-4B741EB5A688}"/>
              </a:ext>
            </a:extLst>
          </p:cNvPr>
          <p:cNvSpPr txBox="1"/>
          <p:nvPr/>
        </p:nvSpPr>
        <p:spPr>
          <a:xfrm>
            <a:off x="539552" y="2780928"/>
            <a:ext cx="4453730" cy="18722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示例中只能选一项，可以自己扩展，实现可以选多项，参考代码见下页。（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拓展练习，不做要求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556792"/>
            <a:ext cx="2808312" cy="474349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212608" y="1292400"/>
            <a:ext cx="8679872" cy="57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第四步：运行、测试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1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r="17625"/>
          <a:stretch/>
        </p:blipFill>
        <p:spPr>
          <a:xfrm>
            <a:off x="251520" y="1268760"/>
            <a:ext cx="5708605" cy="5445224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353152" y="1556792"/>
            <a:ext cx="2323304" cy="4819484"/>
            <a:chOff x="6353152" y="1556792"/>
            <a:chExt cx="2323304" cy="4819484"/>
          </a:xfrm>
        </p:grpSpPr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3152" y="2060848"/>
              <a:ext cx="2323304" cy="4315428"/>
            </a:xfrm>
            <a:prstGeom prst="rect">
              <a:avLst/>
            </a:prstGeom>
          </p:spPr>
        </p:pic>
        <p:sp>
          <p:nvSpPr>
            <p:cNvPr id="14" name="内容占位符 1">
              <a:extLst>
                <a:ext uri="{FF2B5EF4-FFF2-40B4-BE49-F238E27FC236}">
                  <a16:creationId xmlns="" xmlns:a16="http://schemas.microsoft.com/office/drawing/2014/main" id="{E1D729FE-6B87-4765-A4C1-A3E720E4B274}"/>
                </a:ext>
              </a:extLst>
            </p:cNvPr>
            <p:cNvSpPr txBox="1">
              <a:spLocks/>
            </p:cNvSpPr>
            <p:nvPr/>
          </p:nvSpPr>
          <p:spPr>
            <a:xfrm>
              <a:off x="6372200" y="1556792"/>
              <a:ext cx="2304256" cy="43204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74320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6580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5598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46304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78308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10312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42316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74320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buFont typeface="Symbol" panose="05050102010706020507" pitchFamily="18" charset="2"/>
                <a:buNone/>
              </a:pPr>
              <a:r>
                <a:rPr lang="zh-CN" altLang="en-US" sz="18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运行结果</a:t>
              </a:r>
              <a:endPara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可选中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多项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的代码实现（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不做要求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9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8" y="1269504"/>
            <a:ext cx="8679872" cy="14394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sz="2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动态数组</a:t>
            </a:r>
            <a:r>
              <a:rPr lang="zh-CN" altLang="en-US" sz="2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，用来</a:t>
            </a:r>
            <a:r>
              <a:rPr lang="zh-CN" altLang="en-US" sz="2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存放一组相同数据类型的</a:t>
            </a:r>
            <a:r>
              <a:rPr lang="zh-CN" altLang="en-US" sz="2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对象。</a:t>
            </a:r>
            <a:endParaRPr lang="en-US" altLang="zh-CN" sz="2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8166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普通数组大小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在定义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后无法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更改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，且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不能新增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8166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任意新增、删除集合中的元素。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3635896" y="3068960"/>
            <a:ext cx="0" cy="3096344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683568" y="3140968"/>
            <a:ext cx="2808312" cy="2952328"/>
            <a:chOff x="683568" y="2204864"/>
            <a:chExt cx="2448273" cy="2952328"/>
          </a:xfrm>
        </p:grpSpPr>
        <p:sp>
          <p:nvSpPr>
            <p:cNvPr id="31" name="文本框 3"/>
            <p:cNvSpPr txBox="1"/>
            <p:nvPr/>
          </p:nvSpPr>
          <p:spPr>
            <a:xfrm>
              <a:off x="683568" y="2204864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普通数组：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空间大小固定</a:t>
              </a: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755576" y="2843644"/>
              <a:ext cx="2376265" cy="2313548"/>
              <a:chOff x="755576" y="2843644"/>
              <a:chExt cx="2376265" cy="2313548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755577" y="3275692"/>
                <a:ext cx="2376264" cy="1881500"/>
                <a:chOff x="755577" y="3221231"/>
                <a:chExt cx="2376264" cy="1881500"/>
              </a:xfrm>
            </p:grpSpPr>
            <p:sp>
              <p:nvSpPr>
                <p:cNvPr id="4" name="文本框 3"/>
                <p:cNvSpPr txBox="1"/>
                <p:nvPr/>
              </p:nvSpPr>
              <p:spPr>
                <a:xfrm>
                  <a:off x="755577" y="3221231"/>
                  <a:ext cx="23762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>
                      <a:latin typeface="微软雅黑" pitchFamily="34" charset="-122"/>
                      <a:ea typeface="微软雅黑" pitchFamily="34" charset="-122"/>
                    </a:rPr>
                    <a:t>数组空间固定为</a:t>
                  </a:r>
                  <a:r>
                    <a:rPr lang="en-US" altLang="zh-CN" dirty="0" smtClean="0">
                      <a:latin typeface="微软雅黑" pitchFamily="34" charset="-122"/>
                      <a:ea typeface="微软雅黑" pitchFamily="34" charset="-122"/>
                    </a:rPr>
                    <a:t>5</a:t>
                  </a:r>
                  <a:r>
                    <a:rPr lang="zh-CN" altLang="en-US" dirty="0" smtClean="0"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  <a:endParaRPr lang="en-US" altLang="zh-CN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" name="下箭头 4"/>
                <p:cNvSpPr/>
                <p:nvPr/>
              </p:nvSpPr>
              <p:spPr>
                <a:xfrm>
                  <a:off x="1687988" y="3590563"/>
                  <a:ext cx="69215" cy="702037"/>
                </a:xfrm>
                <a:prstGeom prst="down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aphicFrame>
              <p:nvGraphicFramePr>
                <p:cNvPr id="6" name="表格 5"/>
                <p:cNvGraphicFramePr/>
                <p:nvPr>
                  <p:extLst>
                    <p:ext uri="{D42A27DB-BD31-4B8C-83A1-F6EECF244321}">
                      <p14:modId xmlns:p14="http://schemas.microsoft.com/office/powerpoint/2010/main" val="1866956998"/>
                    </p:ext>
                  </p:extLst>
                </p:nvPr>
              </p:nvGraphicFramePr>
              <p:xfrm>
                <a:off x="993775" y="4721731"/>
                <a:ext cx="1533998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46710">
                        <a:extLst>
                          <a:ext uri="{9D8B030D-6E8A-4147-A177-3AD203B41FA5}">
                            <a16:colId xmlns="" xmlns:a16="http://schemas.microsoft.com/office/drawing/2014/main" val="20000"/>
                          </a:ext>
                        </a:extLst>
                      </a:gridCol>
                      <a:gridCol w="344805">
                        <a:extLst>
                          <a:ext uri="{9D8B030D-6E8A-4147-A177-3AD203B41FA5}">
                            <a16:colId xmlns="" xmlns:a16="http://schemas.microsoft.com/office/drawing/2014/main" val="20001"/>
                          </a:ext>
                        </a:extLst>
                      </a:gridCol>
                      <a:gridCol w="345440">
                        <a:extLst>
                          <a:ext uri="{9D8B030D-6E8A-4147-A177-3AD203B41FA5}">
                            <a16:colId xmlns="" xmlns:a16="http://schemas.microsoft.com/office/drawing/2014/main" val="20002"/>
                          </a:ext>
                        </a:extLst>
                      </a:gridCol>
                      <a:gridCol w="357505">
                        <a:extLst>
                          <a:ext uri="{9D8B030D-6E8A-4147-A177-3AD203B41FA5}">
                            <a16:colId xmlns="" xmlns:a16="http://schemas.microsoft.com/office/drawing/2014/main" val="20003"/>
                          </a:ext>
                        </a:extLst>
                      </a:gridCol>
                      <a:gridCol w="365125">
                        <a:extLst>
                          <a:ext uri="{9D8B030D-6E8A-4147-A177-3AD203B41FA5}">
                            <a16:colId xmlns="" xmlns:a16="http://schemas.microsoft.com/office/drawing/2014/main" val="20004"/>
                          </a:ext>
                        </a:extLst>
                      </a:gridCol>
                    </a:tblGrid>
                    <a:tr h="381000">
                      <a:tc>
                        <a:txBody>
                          <a:bodyPr/>
                          <a:lstStyle/>
                          <a:p>
                            <a:pPr>
                              <a:buNone/>
                            </a:pPr>
                            <a:endParaRPr lang="zh-CN" alt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>
                              <a:buNone/>
                            </a:pPr>
                            <a:endParaRPr lang="zh-CN" alt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>
                              <a:buNone/>
                            </a:pPr>
                            <a:endParaRPr lang="zh-CN" alt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>
                              <a:buNone/>
                            </a:pPr>
                            <a:endParaRPr lang="zh-CN" alt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>
                              <a:buNone/>
                            </a:pPr>
                            <a:endParaRPr lang="zh-CN" alt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=""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7" name="文本框 6"/>
                <p:cNvSpPr txBox="1"/>
                <p:nvPr/>
              </p:nvSpPr>
              <p:spPr>
                <a:xfrm>
                  <a:off x="997450" y="4411868"/>
                  <a:ext cx="2783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itchFamily="34" charset="-122"/>
                      <a:ea typeface="微软雅黑" pitchFamily="34" charset="-122"/>
                    </a:rPr>
                    <a:t>0</a:t>
                  </a: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1311331" y="4411868"/>
                  <a:ext cx="2783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itchFamily="34" charset="-122"/>
                      <a:ea typeface="微软雅黑" pitchFamily="34" charset="-122"/>
                    </a:rPr>
                    <a:t>1</a:t>
                  </a: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1607479" y="4411868"/>
                  <a:ext cx="288290" cy="3683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itchFamily="34" charset="-122"/>
                      <a:ea typeface="微软雅黑" pitchFamily="34" charset="-122"/>
                    </a:rPr>
                    <a:t>2</a:t>
                  </a: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921612" y="4430255"/>
                  <a:ext cx="2783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itchFamily="34" charset="-122"/>
                      <a:ea typeface="微软雅黑" pitchFamily="34" charset="-122"/>
                    </a:rPr>
                    <a:t>3</a:t>
                  </a:r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2215617" y="4430255"/>
                  <a:ext cx="2783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itchFamily="34" charset="-122"/>
                      <a:ea typeface="微软雅黑" pitchFamily="34" charset="-122"/>
                    </a:rPr>
                    <a:t>4</a:t>
                  </a:r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755576" y="2843644"/>
                <a:ext cx="2074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err="1">
                    <a:solidFill>
                      <a:srgbClr val="00008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b="1" dirty="0">
                    <a:solidFill>
                      <a:srgbClr val="000080"/>
                    </a:solidFill>
                    <a:latin typeface="微软雅黑" pitchFamily="34" charset="-122"/>
                    <a:ea typeface="微软雅黑" pitchFamily="34" charset="-122"/>
                  </a:rPr>
                  <a:t>  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a[]= </a:t>
                </a:r>
                <a:r>
                  <a:rPr lang="en-US" altLang="zh-CN" b="1" dirty="0">
                    <a:solidFill>
                      <a:srgbClr val="000080"/>
                    </a:solidFill>
                    <a:latin typeface="微软雅黑" pitchFamily="34" charset="-122"/>
                    <a:ea typeface="微软雅黑" pitchFamily="34" charset="-122"/>
                  </a:rPr>
                  <a:t>new </a:t>
                </a:r>
                <a:r>
                  <a:rPr lang="en-US" altLang="zh-CN" b="1" dirty="0" err="1">
                    <a:solidFill>
                      <a:srgbClr val="00008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[</a:t>
                </a:r>
                <a:r>
                  <a:rPr lang="en-US" altLang="zh-CN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5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];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4110578" y="3097241"/>
            <a:ext cx="4133830" cy="3644127"/>
            <a:chOff x="4110578" y="3097241"/>
            <a:chExt cx="4133830" cy="3644127"/>
          </a:xfrm>
        </p:grpSpPr>
        <p:sp>
          <p:nvSpPr>
            <p:cNvPr id="25" name="文本框 24"/>
            <p:cNvSpPr txBox="1"/>
            <p:nvPr/>
          </p:nvSpPr>
          <p:spPr>
            <a:xfrm>
              <a:off x="4150017" y="3097241"/>
              <a:ext cx="4094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ArrayList</a:t>
              </a:r>
              <a:r>
                <a:rPr lang="zh-CN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对象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zh-CN" b="1" dirty="0" smtClean="0">
                  <a:latin typeface="微软雅黑" pitchFamily="34" charset="-122"/>
                  <a:ea typeface="微软雅黑" pitchFamily="34" charset="-122"/>
                </a:rPr>
                <a:t>可</a:t>
              </a:r>
              <a:r>
                <a:rPr lang="zh-CN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任意加入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删除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内容</a:t>
              </a: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110578" y="3695175"/>
              <a:ext cx="3973527" cy="3046193"/>
              <a:chOff x="4110578" y="2915652"/>
              <a:chExt cx="3973527" cy="3046193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4157204" y="3297549"/>
                <a:ext cx="3926901" cy="2664296"/>
                <a:chOff x="4140200" y="3650009"/>
                <a:chExt cx="3672160" cy="2883449"/>
              </a:xfrm>
            </p:grpSpPr>
            <p:sp>
              <p:nvSpPr>
                <p:cNvPr id="14" name="下箭头 13"/>
                <p:cNvSpPr/>
                <p:nvPr/>
              </p:nvSpPr>
              <p:spPr>
                <a:xfrm>
                  <a:off x="4691697" y="3650009"/>
                  <a:ext cx="60642" cy="675816"/>
                </a:xfrm>
                <a:prstGeom prst="down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84" name=" 184"/>
                <p:cNvSpPr/>
                <p:nvPr/>
              </p:nvSpPr>
              <p:spPr>
                <a:xfrm>
                  <a:off x="4140200" y="4476670"/>
                  <a:ext cx="1224280" cy="134181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5549189" y="3650010"/>
                  <a:ext cx="2263171" cy="28834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Wingdings" pitchFamily="2" charset="2"/>
                    <a:buChar char="n"/>
                  </a:pPr>
                  <a:r>
                    <a:rPr lang="zh-CN" altLang="en-US" sz="1600" dirty="0" smtClean="0">
                      <a:solidFill>
                        <a:schemeClr val="tx2"/>
                      </a:solidFill>
                      <a:latin typeface="微软雅黑" pitchFamily="34" charset="-122"/>
                      <a:ea typeface="微软雅黑" pitchFamily="34" charset="-122"/>
                    </a:rPr>
                    <a:t>获取大小</a:t>
                  </a:r>
                  <a:endParaRPr lang="en-US" altLang="zh-CN" sz="1600" dirty="0" smtClean="0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r>
                    <a:rPr lang="en-US" altLang="zh-CN" sz="1600" dirty="0" smtClean="0">
                      <a:solidFill>
                        <a:schemeClr val="tx2"/>
                      </a:solidFill>
                      <a:latin typeface="微软雅黑" pitchFamily="34" charset="-122"/>
                      <a:ea typeface="微软雅黑" pitchFamily="34" charset="-122"/>
                    </a:rPr>
                    <a:t>	</a:t>
                  </a:r>
                  <a:r>
                    <a:rPr lang="en-US" altLang="zh-CN" sz="1400" dirty="0" err="1" smtClean="0">
                      <a:latin typeface="微软雅黑" pitchFamily="34" charset="-122"/>
                      <a:ea typeface="微软雅黑" pitchFamily="34" charset="-122"/>
                    </a:rPr>
                    <a:t>b.size</a:t>
                  </a:r>
                  <a:r>
                    <a:rPr lang="en-US" altLang="zh-CN" sz="1400" dirty="0" smtClean="0">
                      <a:latin typeface="微软雅黑" pitchFamily="34" charset="-122"/>
                      <a:ea typeface="微软雅黑" pitchFamily="34" charset="-122"/>
                    </a:rPr>
                    <a:t>()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itchFamily="2" charset="2"/>
                    <a:buChar char="n"/>
                  </a:pPr>
                  <a:r>
                    <a:rPr lang="zh-CN" altLang="en-US" sz="1600" dirty="0" smtClean="0">
                      <a:solidFill>
                        <a:schemeClr val="tx2"/>
                      </a:solidFill>
                      <a:latin typeface="微软雅黑" pitchFamily="34" charset="-122"/>
                      <a:ea typeface="微软雅黑" pitchFamily="34" charset="-122"/>
                    </a:rPr>
                    <a:t>获取元素</a:t>
                  </a:r>
                  <a:endParaRPr lang="en-US" altLang="zh-CN" sz="1600" dirty="0" smtClean="0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r>
                    <a:rPr lang="en-US" altLang="zh-CN" sz="1600" dirty="0" smtClean="0">
                      <a:solidFill>
                        <a:schemeClr val="tx2"/>
                      </a:solidFill>
                      <a:latin typeface="微软雅黑" pitchFamily="34" charset="-122"/>
                      <a:ea typeface="微软雅黑" pitchFamily="34" charset="-122"/>
                    </a:rPr>
                    <a:t>	</a:t>
                  </a:r>
                  <a:r>
                    <a:rPr lang="en-US" altLang="zh-CN" sz="1400" dirty="0" err="1" smtClean="0">
                      <a:latin typeface="微软雅黑" pitchFamily="34" charset="-122"/>
                      <a:ea typeface="微软雅黑" pitchFamily="34" charset="-122"/>
                    </a:rPr>
                    <a:t>b.get</a:t>
                  </a:r>
                  <a:r>
                    <a:rPr lang="en-US" altLang="zh-CN" sz="1400" dirty="0" smtClean="0">
                      <a:latin typeface="微软雅黑" pitchFamily="34" charset="-122"/>
                      <a:ea typeface="微软雅黑" pitchFamily="34" charset="-122"/>
                    </a:rPr>
                    <a:t>(index)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itchFamily="2" charset="2"/>
                    <a:buChar char="n"/>
                  </a:pPr>
                  <a:r>
                    <a:rPr lang="zh-CN" altLang="en-US" sz="1600" dirty="0" smtClean="0">
                      <a:solidFill>
                        <a:schemeClr val="tx2"/>
                      </a:solidFill>
                      <a:latin typeface="微软雅黑" pitchFamily="34" charset="-122"/>
                      <a:ea typeface="微软雅黑" pitchFamily="34" charset="-122"/>
                    </a:rPr>
                    <a:t>添加</a:t>
                  </a:r>
                  <a:r>
                    <a:rPr lang="zh-CN" altLang="en-US" sz="1600" dirty="0">
                      <a:solidFill>
                        <a:schemeClr val="tx2"/>
                      </a:solidFill>
                      <a:latin typeface="微软雅黑" pitchFamily="34" charset="-122"/>
                      <a:ea typeface="微软雅黑" pitchFamily="34" charset="-122"/>
                    </a:rPr>
                    <a:t>元素</a:t>
                  </a:r>
                  <a:r>
                    <a:rPr lang="en-US" altLang="zh-CN" sz="1600" dirty="0" smtClean="0">
                      <a:solidFill>
                        <a:schemeClr val="tx2"/>
                      </a:solidFill>
                      <a:latin typeface="微软雅黑" pitchFamily="34" charset="-122"/>
                      <a:ea typeface="微软雅黑" pitchFamily="34" charset="-122"/>
                    </a:rPr>
                    <a:t>10</a:t>
                  </a:r>
                </a:p>
                <a:p>
                  <a:r>
                    <a:rPr lang="en-US" altLang="zh-CN" sz="1600" dirty="0" smtClean="0">
                      <a:solidFill>
                        <a:schemeClr val="tx2"/>
                      </a:solidFill>
                      <a:latin typeface="微软雅黑" pitchFamily="34" charset="-122"/>
                      <a:ea typeface="微软雅黑" pitchFamily="34" charset="-122"/>
                    </a:rPr>
                    <a:t>	</a:t>
                  </a:r>
                  <a:r>
                    <a:rPr lang="en-US" altLang="zh-CN" sz="1400" dirty="0" smtClean="0"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  <a:r>
                    <a:rPr lang="en-US" altLang="zh-CN" sz="1400" dirty="0" err="1" smtClean="0">
                      <a:latin typeface="微软雅黑" pitchFamily="34" charset="-122"/>
                      <a:ea typeface="微软雅黑" pitchFamily="34" charset="-122"/>
                    </a:rPr>
                    <a:t>b.add</a:t>
                  </a:r>
                  <a:r>
                    <a:rPr lang="en-US" altLang="zh-CN" sz="1400" dirty="0" smtClean="0">
                      <a:latin typeface="微软雅黑" pitchFamily="34" charset="-122"/>
                      <a:ea typeface="微软雅黑" pitchFamily="34" charset="-122"/>
                    </a:rPr>
                    <a:t>(10)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itchFamily="2" charset="2"/>
                    <a:buChar char="n"/>
                  </a:pPr>
                  <a:r>
                    <a:rPr lang="zh-CN" altLang="en-US" sz="1600" dirty="0" smtClean="0">
                      <a:solidFill>
                        <a:schemeClr val="tx2"/>
                      </a:solidFill>
                      <a:latin typeface="微软雅黑" pitchFamily="34" charset="-122"/>
                      <a:ea typeface="微软雅黑" pitchFamily="34" charset="-122"/>
                    </a:rPr>
                    <a:t>删除</a:t>
                  </a:r>
                  <a:r>
                    <a:rPr lang="zh-CN" altLang="en-US" sz="1600" dirty="0">
                      <a:solidFill>
                        <a:schemeClr val="tx2"/>
                      </a:solidFill>
                      <a:latin typeface="微软雅黑" pitchFamily="34" charset="-122"/>
                      <a:ea typeface="微软雅黑" pitchFamily="34" charset="-122"/>
                    </a:rPr>
                    <a:t>元素</a:t>
                  </a:r>
                  <a:r>
                    <a:rPr lang="en-US" altLang="zh-CN" sz="1600" dirty="0" smtClean="0">
                      <a:solidFill>
                        <a:schemeClr val="tx2"/>
                      </a:solidFill>
                      <a:latin typeface="微软雅黑" pitchFamily="34" charset="-122"/>
                      <a:ea typeface="微软雅黑" pitchFamily="34" charset="-122"/>
                    </a:rPr>
                    <a:t>10</a:t>
                  </a:r>
                </a:p>
                <a:p>
                  <a:r>
                    <a:rPr lang="en-US" altLang="zh-CN" sz="1600" dirty="0" smtClean="0">
                      <a:solidFill>
                        <a:schemeClr val="tx2"/>
                      </a:solidFill>
                      <a:latin typeface="微软雅黑" pitchFamily="34" charset="-122"/>
                      <a:ea typeface="微软雅黑" pitchFamily="34" charset="-122"/>
                    </a:rPr>
                    <a:t>	</a:t>
                  </a:r>
                  <a:r>
                    <a:rPr lang="en-US" altLang="zh-CN" sz="1400" dirty="0" err="1" smtClean="0">
                      <a:latin typeface="微软雅黑" pitchFamily="34" charset="-122"/>
                      <a:ea typeface="微软雅黑" pitchFamily="34" charset="-122"/>
                    </a:rPr>
                    <a:t>b.remove</a:t>
                  </a:r>
                  <a:r>
                    <a:rPr lang="en-US" altLang="zh-CN" sz="1400" dirty="0" smtClean="0">
                      <a:latin typeface="微软雅黑" pitchFamily="34" charset="-122"/>
                      <a:ea typeface="微软雅黑" pitchFamily="34" charset="-122"/>
                    </a:rPr>
                    <a:t>(10)</a:t>
                  </a:r>
                  <a:endParaRPr lang="en-US" altLang="zh-CN" sz="16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6" name="矩形 25"/>
              <p:cNvSpPr/>
              <p:nvPr/>
            </p:nvSpPr>
            <p:spPr>
              <a:xfrm>
                <a:off x="4110578" y="2915652"/>
                <a:ext cx="3805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err="1">
                    <a:latin typeface="微软雅黑" pitchFamily="34" charset="-122"/>
                    <a:ea typeface="微软雅黑" pitchFamily="34" charset="-122"/>
                  </a:rPr>
                  <a:t>ArrayList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 b = </a:t>
                </a:r>
                <a:r>
                  <a:rPr lang="en-US" altLang="zh-CN" b="1" dirty="0">
                    <a:solidFill>
                      <a:srgbClr val="000080"/>
                    </a:solidFill>
                    <a:latin typeface="微软雅黑" pitchFamily="34" charset="-122"/>
                    <a:ea typeface="微软雅黑" pitchFamily="34" charset="-122"/>
                  </a:rPr>
                  <a:t>new </a:t>
                </a:r>
                <a:r>
                  <a:rPr lang="en-US" altLang="zh-CN" dirty="0" err="1">
                    <a:latin typeface="微软雅黑" pitchFamily="34" charset="-122"/>
                    <a:ea typeface="微软雅黑" pitchFamily="34" charset="-122"/>
                  </a:rPr>
                  <a:t>ArrayList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&lt;&gt;();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cxnSp>
        <p:nvCxnSpPr>
          <p:cNvPr id="27" name="直接连接符 26"/>
          <p:cNvCxnSpPr/>
          <p:nvPr/>
        </p:nvCxnSpPr>
        <p:spPr>
          <a:xfrm flipV="1">
            <a:off x="766165" y="3479151"/>
            <a:ext cx="7550251" cy="21858"/>
          </a:xfrm>
          <a:prstGeom prst="line">
            <a:avLst/>
          </a:prstGeom>
          <a:ln w="19050" cmpd="sng">
            <a:solidFill>
              <a:srgbClr val="00206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补充知识：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（不做要求）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3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2608" y="1269578"/>
            <a:ext cx="5381742" cy="51117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1912AE"/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r>
              <a:rPr lang="zh-CN" altLang="en-US" sz="2000" b="1" dirty="0" smtClean="0">
                <a:solidFill>
                  <a:srgbClr val="1912AE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Spinner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实现运动能量消耗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计算器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8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Part1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：基本功能（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90%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45160" lvl="1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可选择运动方式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45160" lvl="1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根据选择的方式，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自动显示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能量消耗比率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45160" lvl="1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体重、运动时间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45160" lvl="1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，根据运动方式和时长，估算出消耗热量，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68680" lvl="3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估算公式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体重 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时长 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能量消耗比率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645160" lvl="1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所选的运动类型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以及运动预估消耗的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热量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868680" lvl="3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你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的运动方式为“慢走”，消耗</a:t>
            </a: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能量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千卡</a:t>
            </a:r>
            <a:endParaRPr lang="en-US" altLang="zh-CN" sz="14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8166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4320" lvl="2" indent="-274320"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Part2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：界面优化（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10%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对界面进行优化，包括但不限于布局、字体等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48" y="1492796"/>
            <a:ext cx="2687108" cy="4492509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 堂 作 业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5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212608" y="1278699"/>
            <a:ext cx="8679872" cy="576064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文件中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sport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数据源。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98162" y="2204864"/>
            <a:ext cx="5006086" cy="3456384"/>
            <a:chOff x="2267744" y="2313420"/>
            <a:chExt cx="4286006" cy="3059796"/>
          </a:xfrm>
        </p:grpSpPr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2313420"/>
              <a:ext cx="4286006" cy="3059796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331618" y="3247176"/>
              <a:ext cx="3240360" cy="174190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第一步：设计数据源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491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5120280" cy="5472608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652120" y="1596776"/>
            <a:ext cx="3240360" cy="4496520"/>
            <a:chOff x="5652120" y="1596776"/>
            <a:chExt cx="3240360" cy="4496520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544" y="1596776"/>
              <a:ext cx="2697912" cy="449652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652120" y="1988841"/>
              <a:ext cx="3240360" cy="5760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第二步：设计界面，同时设置数据源（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part1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8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5287113" cy="54006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652120" y="1596776"/>
            <a:ext cx="3240360" cy="4496520"/>
            <a:chOff x="5652120" y="1596776"/>
            <a:chExt cx="3240360" cy="4496520"/>
          </a:xfrm>
        </p:grpSpPr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544" y="1596776"/>
              <a:ext cx="2697912" cy="449652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652120" y="2655962"/>
              <a:ext cx="3240360" cy="5760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第二步：设计界面，同时设置数据源（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part2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1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371919" y="3440613"/>
            <a:ext cx="751809" cy="49244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491880" y="3068960"/>
            <a:ext cx="5328592" cy="92005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6526" y="2924944"/>
            <a:ext cx="11413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8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标题 5"/>
          <p:cNvSpPr txBox="1"/>
          <p:nvPr>
            <p:custDataLst>
              <p:tags r:id="rId4"/>
            </p:custDataLst>
          </p:nvPr>
        </p:nvSpPr>
        <p:spPr>
          <a:xfrm>
            <a:off x="3707904" y="3345842"/>
            <a:ext cx="5436096" cy="4431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Spinner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下拉框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</a:p>
        </p:txBody>
      </p:sp>
    </p:spTree>
    <p:extLst>
      <p:ext uri="{BB962C8B-B14F-4D97-AF65-F5344CB8AC3E}">
        <p14:creationId xmlns:p14="http://schemas.microsoft.com/office/powerpoint/2010/main" val="370218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4972744" cy="3124636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652120" y="1596776"/>
            <a:ext cx="3240360" cy="4496520"/>
            <a:chOff x="5652120" y="1596776"/>
            <a:chExt cx="3240360" cy="4496520"/>
          </a:xfrm>
        </p:grpSpPr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544" y="1596776"/>
              <a:ext cx="2697912" cy="449652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652120" y="3212976"/>
              <a:ext cx="3240360" cy="5760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第二步：设计界面，同时设置数据源（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part3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3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90" y="1945695"/>
            <a:ext cx="7727418" cy="4579649"/>
          </a:xfrm>
          <a:prstGeom prst="rect">
            <a:avLst/>
          </a:prstGeom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212608" y="1268760"/>
            <a:ext cx="8751880" cy="576064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代码文件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中处理程序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299584" y="4233975"/>
            <a:ext cx="2268776" cy="369466"/>
          </a:xfrm>
          <a:prstGeom prst="wedgeRectCallout">
            <a:avLst>
              <a:gd name="adj1" fmla="val -70972"/>
              <a:gd name="adj2" fmla="val -74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替换为自己的布局文件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155568" y="2083161"/>
            <a:ext cx="3744416" cy="1142702"/>
          </a:xfrm>
          <a:prstGeom prst="wedgeRectCallout">
            <a:avLst>
              <a:gd name="adj1" fmla="val -57445"/>
              <a:gd name="adj2" fmla="val -261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实现接口：</a:t>
            </a:r>
            <a:endParaRPr lang="en-US" altLang="zh-CN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alt+Enter</a:t>
            </a: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2.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或使用</a:t>
            </a:r>
            <a:r>
              <a:rPr lang="en-US" altLang="zh-CN" sz="14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Code</a:t>
            </a:r>
            <a:r>
              <a:rPr lang="en-US" altLang="zh-CN" sz="14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14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Implement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Methods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767112" y="3369879"/>
            <a:ext cx="2988856" cy="369466"/>
          </a:xfrm>
          <a:prstGeom prst="wedgeRectCallout">
            <a:avLst>
              <a:gd name="adj1" fmla="val -58389"/>
              <a:gd name="adj2" fmla="val -215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不同运动方式对应的能量消耗比率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第三步：代码处理（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part1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4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75955"/>
            <a:ext cx="7161299" cy="4693405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5796136" y="4427686"/>
            <a:ext cx="2880320" cy="369466"/>
          </a:xfrm>
          <a:prstGeom prst="wedgeRectCallout">
            <a:avLst>
              <a:gd name="adj1" fmla="val -63940"/>
              <a:gd name="adj2" fmla="val 279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未做容错处理，需要保证输入正确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第三步：代码处理（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part2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12608" y="1268760"/>
            <a:ext cx="8751880" cy="576064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代码文件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中处理程序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72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8" y="1269876"/>
            <a:ext cx="8679872" cy="1943100"/>
          </a:xfrm>
        </p:spPr>
        <p:txBody>
          <a:bodyPr>
            <a:noAutofit/>
          </a:bodyPr>
          <a:lstStyle/>
          <a:p>
            <a:pPr marL="0" lvl="1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下拉框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Spinner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用于从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一个数据集合中快速选择一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endParaRPr lang="en-US" altLang="zh-CN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10870" lvl="2" indent="-285750" latinLnBrk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拉菜单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对话框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的形式，列出所有可选项，供用户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选取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10870" lvl="2" indent="-285750" latinLnBrk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只能选择一项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，默认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情况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下，显示的值即为当前的选择项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10870" lvl="2" indent="-285750" latinLnBrk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极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大提高用户的体验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23728" y="3274416"/>
            <a:ext cx="4680520" cy="3250928"/>
            <a:chOff x="1979712" y="3130400"/>
            <a:chExt cx="4680520" cy="3250928"/>
          </a:xfrm>
        </p:grpSpPr>
        <p:grpSp>
          <p:nvGrpSpPr>
            <p:cNvPr id="14" name="组合 13"/>
            <p:cNvGrpSpPr/>
            <p:nvPr/>
          </p:nvGrpSpPr>
          <p:grpSpPr>
            <a:xfrm>
              <a:off x="1979712" y="3130400"/>
              <a:ext cx="4536504" cy="349124"/>
              <a:chOff x="1475656" y="2361961"/>
              <a:chExt cx="4536504" cy="31892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4509826" y="2361961"/>
                <a:ext cx="1502334" cy="3092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latin typeface="微软雅黑" pitchFamily="34" charset="-122"/>
                    <a:ea typeface="微软雅黑" pitchFamily="34" charset="-122"/>
                  </a:rPr>
                  <a:t>D</a:t>
                </a:r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ialog </a:t>
                </a:r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对话框</a:t>
                </a:r>
                <a:endParaRPr lang="en-US" altLang="zh-CN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475656" y="2371617"/>
                <a:ext cx="2088232" cy="309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latin typeface="微软雅黑" pitchFamily="34" charset="-122"/>
                    <a:ea typeface="微软雅黑" pitchFamily="34" charset="-122"/>
                  </a:rPr>
                  <a:t>Dropdown</a:t>
                </a:r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下拉列表</a:t>
                </a:r>
              </a:p>
            </p:txBody>
          </p:sp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2" t="13181" r="12447" b="12672"/>
            <a:stretch/>
          </p:blipFill>
          <p:spPr bwMode="auto">
            <a:xfrm>
              <a:off x="4932040" y="3483331"/>
              <a:ext cx="1728192" cy="2897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8" t="13351" r="13062" b="12164"/>
            <a:stretch/>
          </p:blipFill>
          <p:spPr bwMode="auto">
            <a:xfrm>
              <a:off x="2123728" y="3511581"/>
              <a:ext cx="1800200" cy="2869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1.1 Spinner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47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79618"/>
              </p:ext>
            </p:extLst>
          </p:nvPr>
        </p:nvGraphicFramePr>
        <p:xfrm>
          <a:off x="467544" y="1340768"/>
          <a:ext cx="8208912" cy="327608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808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</a:rPr>
                        <a:t>属 性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明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</a:t>
                      </a:r>
                      <a:r>
                        <a:rPr lang="en-US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width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宽度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常用</a:t>
                      </a: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wrap_content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</a:t>
                      </a:r>
                      <a:r>
                        <a:rPr lang="en-US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height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高度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常用</a:t>
                      </a: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wrap_content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spinnerMode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Dropdown</a:t>
                      </a: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下拉列表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dialog</a:t>
                      </a: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对话框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entries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设置数据源，如</a:t>
                      </a: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android:entries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="@array/</a:t>
                      </a: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listYear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"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prompt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只有在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dialog</a:t>
                      </a: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模式可用（属性设置必须用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string</a:t>
                      </a: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资源，不支持字符直接输入，否则会出错误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*** </a:t>
                      </a:r>
                      <a:r>
                        <a:rPr lang="en-US" altLang="zh-CN" sz="1600" b="0" kern="1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types not allowed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(***)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67544" y="4797152"/>
            <a:ext cx="8280920" cy="1440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Spinner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有两个，适用版本高低不同，除此之外没有其它差别。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Spinner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高版本中才能使用的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方法（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(2)android.support.v7.widget.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AppCompatSpinner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，兼容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版本（到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1.1 Spinner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19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944" y="3140968"/>
            <a:ext cx="6065272" cy="35283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Spinner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选择项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b="1" kern="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kern="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</a:rPr>
              <a:t>String  s = spinner1</a:t>
            </a:r>
            <a:r>
              <a:rPr lang="en-US" altLang="zh-CN" sz="1600" kern="1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600" kern="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getSelectedItem().</a:t>
            </a:r>
            <a:r>
              <a:rPr lang="en-US" altLang="zh-CN" sz="1600" kern="100" dirty="0" err="1" smtClean="0"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</a:rPr>
              <a:t>()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用户选择“星期五”，则方法返回值为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“星期五”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Spinner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选择项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kern="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kern="1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kern="100" dirty="0">
                <a:latin typeface="微软雅黑" pitchFamily="34" charset="-122"/>
                <a:ea typeface="微软雅黑" pitchFamily="34" charset="-122"/>
              </a:rPr>
              <a:t>index=spinner1.</a:t>
            </a:r>
            <a:r>
              <a:rPr lang="en-US" altLang="zh-CN" sz="1600" kern="1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getSelectedItemPosition() 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用户选择“星期五”，则方法返回值为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  <a:p>
            <a:pPr lvl="1">
              <a:lnSpc>
                <a:spcPct val="150000"/>
              </a:lnSpc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通过以上方式能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得到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用户选择，可在程序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中进一步处理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129471"/>
              </p:ext>
            </p:extLst>
          </p:nvPr>
        </p:nvGraphicFramePr>
        <p:xfrm>
          <a:off x="467544" y="1328800"/>
          <a:ext cx="8208912" cy="174016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3924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40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</a:rPr>
                        <a:t>方 法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明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setAdapter</a:t>
                      </a:r>
                      <a:r>
                        <a:rPr lang="en-US" altLang="zh-CN" sz="1600" b="1" kern="1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(ArrayAdapter  adapter)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动态设置数据源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getSelectedItem</a:t>
                      </a:r>
                      <a:r>
                        <a:rPr lang="en-US" altLang="zh-CN" sz="1600" b="1" kern="1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()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获取选中项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getSelectedItemPosition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()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获取选中项的位置（从</a:t>
                      </a:r>
                      <a:r>
                        <a:rPr lang="en-US" altLang="zh-CN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开始）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6588224" y="3212976"/>
            <a:ext cx="1944216" cy="3456384"/>
            <a:chOff x="6444208" y="2385754"/>
            <a:chExt cx="2057400" cy="3851558"/>
          </a:xfrm>
        </p:grpSpPr>
        <p:grpSp>
          <p:nvGrpSpPr>
            <p:cNvPr id="3" name="组合 2"/>
            <p:cNvGrpSpPr/>
            <p:nvPr/>
          </p:nvGrpSpPr>
          <p:grpSpPr>
            <a:xfrm>
              <a:off x="6444208" y="2385754"/>
              <a:ext cx="2057400" cy="3851558"/>
              <a:chOff x="6691064" y="2348880"/>
              <a:chExt cx="2057400" cy="3851558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27" t="5833" r="8539" b="10142"/>
              <a:stretch/>
            </p:blipFill>
            <p:spPr bwMode="auto">
              <a:xfrm>
                <a:off x="6691064" y="2348880"/>
                <a:ext cx="2057400" cy="3851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7092279" y="4225201"/>
                <a:ext cx="209437" cy="1697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200" dirty="0">
                  <a:solidFill>
                    <a:srgbClr val="FF0000"/>
                  </a:solidFill>
                </a:endParaRPr>
              </a:p>
              <a:p>
                <a:r>
                  <a:rPr lang="en-US" altLang="zh-CN" sz="1300" dirty="0">
                    <a:solidFill>
                      <a:srgbClr val="FF0000"/>
                    </a:solidFill>
                  </a:rPr>
                  <a:t>0</a:t>
                </a:r>
              </a:p>
              <a:p>
                <a:r>
                  <a:rPr lang="en-US" altLang="zh-CN" sz="1300" dirty="0">
                    <a:solidFill>
                      <a:srgbClr val="FF0000"/>
                    </a:solidFill>
                  </a:rPr>
                  <a:t>1</a:t>
                </a:r>
              </a:p>
              <a:p>
                <a:r>
                  <a:rPr lang="en-US" altLang="zh-CN" sz="1300" dirty="0">
                    <a:solidFill>
                      <a:srgbClr val="FF0000"/>
                    </a:solidFill>
                  </a:rPr>
                  <a:t>2</a:t>
                </a:r>
              </a:p>
              <a:p>
                <a:r>
                  <a:rPr lang="en-US" altLang="zh-CN" sz="1300" dirty="0">
                    <a:solidFill>
                      <a:srgbClr val="FF0000"/>
                    </a:solidFill>
                  </a:rPr>
                  <a:t>3</a:t>
                </a:r>
              </a:p>
              <a:p>
                <a:r>
                  <a:rPr lang="en-US" altLang="zh-CN" sz="1300" dirty="0">
                    <a:solidFill>
                      <a:srgbClr val="FF0000"/>
                    </a:solidFill>
                  </a:rPr>
                  <a:t>4</a:t>
                </a:r>
              </a:p>
              <a:p>
                <a:r>
                  <a:rPr lang="en-US" altLang="zh-CN" sz="1300" dirty="0">
                    <a:solidFill>
                      <a:srgbClr val="FF0000"/>
                    </a:solidFill>
                  </a:rPr>
                  <a:t>5</a:t>
                </a:r>
              </a:p>
              <a:p>
                <a:r>
                  <a:rPr lang="en-US" altLang="zh-CN" sz="1300" dirty="0">
                    <a:solidFill>
                      <a:srgbClr val="FF0000"/>
                    </a:solidFill>
                  </a:rPr>
                  <a:t>6</a:t>
                </a:r>
                <a:endParaRPr lang="zh-CN" altLang="en-US" sz="13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6808724" y="5202924"/>
              <a:ext cx="822920" cy="24357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1.1 Spinner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6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 txBox="1">
            <a:spLocks/>
          </p:cNvSpPr>
          <p:nvPr/>
        </p:nvSpPr>
        <p:spPr>
          <a:xfrm>
            <a:off x="251520" y="1268760"/>
            <a:ext cx="8640960" cy="5256584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Spinner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控件数据源的设置有两种方式，故其使用方式分两种：</a:t>
            </a:r>
            <a:endParaRPr lang="en-US" altLang="zh-CN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None/>
            </a:pP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界面布局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静态设置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数据源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(*)</a:t>
            </a: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文件中定义数据源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6868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string-array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Spinner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控件中设置数据源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6868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b="1" dirty="0" err="1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:entries</a:t>
            </a:r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"@</a:t>
            </a:r>
            <a:r>
              <a:rPr lang="en-US" altLang="zh-CN" sz="14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array/</a:t>
            </a:r>
            <a:r>
              <a:rPr lang="en-US" altLang="zh-CN" sz="1400" b="1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weekList</a:t>
            </a:r>
            <a:r>
              <a:rPr lang="en-US" altLang="zh-CN" sz="14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pPr marL="58166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动态添加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数据源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在类中定义数据源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6868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代码文件中定义数组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String[]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作为数据源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在代码中动态获取、加载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6868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ArrayAdapter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adapter1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获取数据源数据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6868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setAdapter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(adapter1)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动态设置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20072" y="2060848"/>
            <a:ext cx="3456384" cy="4464496"/>
            <a:chOff x="4644008" y="1412776"/>
            <a:chExt cx="3888432" cy="4625253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412776"/>
              <a:ext cx="3888432" cy="4625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4716016" y="2963044"/>
              <a:ext cx="1944216" cy="1186036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732240" y="2963044"/>
              <a:ext cx="1728192" cy="1186036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1.1 Spinner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两种使用方式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8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4144</TotalTime>
  <Words>2584</Words>
  <Application>Microsoft Office PowerPoint</Application>
  <PresentationFormat>全屏显示(4:3)</PresentationFormat>
  <Paragraphs>475</Paragraphs>
  <Slides>52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第一步：设计数据源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Android程序开发入门</dc:title>
  <dc:creator>ysdx</dc:creator>
  <cp:lastModifiedBy>ysdx</cp:lastModifiedBy>
  <cp:revision>992</cp:revision>
  <dcterms:created xsi:type="dcterms:W3CDTF">2018-04-10T00:37:00Z</dcterms:created>
  <dcterms:modified xsi:type="dcterms:W3CDTF">2023-10-25T00:28:19Z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